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15"/>
  </p:notesMasterIdLst>
  <p:sldIdLst>
    <p:sldId id="296" r:id="rId5"/>
    <p:sldId id="300" r:id="rId6"/>
    <p:sldId id="306" r:id="rId7"/>
    <p:sldId id="307" r:id="rId8"/>
    <p:sldId id="308" r:id="rId9"/>
    <p:sldId id="298" r:id="rId10"/>
    <p:sldId id="299" r:id="rId11"/>
    <p:sldId id="302" r:id="rId12"/>
    <p:sldId id="289" r:id="rId13"/>
    <p:sldId id="304" r:id="rId1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4" roundtripDataSignature="AMtx7mjCOsXJlQx6Ke7OJx4LY/MA5UwNb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DCDF05-CB78-F958-1108-C516438D8CC4}" name="Malin Åberg Aas" initials="MA" userId="S::malin.aberg.aas@fn.se::6933606a-50ef-4c19-b3c1-4657ee27f5e9" providerId="AD"/>
  <p188:author id="{5F941361-100B-AF77-B97E-082348CACCBB}" name="Nils Pernebo" initials="NP" userId="S::nils.pernebo@fn.se::5d920cda-4216-4c6a-970a-7825d3e7d5da" providerId="AD"/>
  <p188:author id="{58140F73-961B-D67E-44BD-4F810882F4FA}" name="Malin Swartling" initials="MS" userId="S::malin.swartling@fn.se::42646ef9-7d1a-47b4-8294-04dc60bf6f9a" providerId="AD"/>
  <p188:author id="{78A35B94-90DB-AE12-368E-943D7C058A10}" name="Malin Åberg Aas" initials="MÅ" userId="S::Malin.Aberg.Aas@fn.se::6933606a-50ef-4c19-b3c1-4657ee27f5e9" providerId="AD"/>
  <p188:author id="{A610B794-3716-AF09-D381-06F5D6D8B60E}" name="Helen Huledal" initials="HH" userId="S::helen.huledal@fn.se::7fd18584-9b52-411d-b9a9-5299eb356c4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5D04A0-993A-FE8D-7389-8661AB877B83}" v="16" dt="2026-09-28T14:14:01.898"/>
    <p1510:client id="{8B6A0E3D-1CB8-4B59-B04E-F6B8DF78539A}" v="2" dt="2026-09-29T06:10:34.6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9430" autoAdjust="0"/>
  </p:normalViewPr>
  <p:slideViewPr>
    <p:cSldViewPr snapToGrid="0">
      <p:cViewPr varScale="1">
        <p:scale>
          <a:sx n="31" d="100"/>
          <a:sy n="31" d="100"/>
        </p:scale>
        <p:origin x="2004" y="16"/>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68"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67" Type="http://schemas.openxmlformats.org/officeDocument/2006/relationships/theme" Target="theme/theme1.xml"/><Relationship Id="rId71" Type="http://schemas.microsoft.com/office/2018/10/relationships/authors" Target="authors.xml"/><Relationship Id="rId2" Type="http://schemas.openxmlformats.org/officeDocument/2006/relationships/customXml" Target="../customXml/item2.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66"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64" Type="http://customschemas.google.com/relationships/presentationmetadata" Target="metadata"/><Relationship Id="rId6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rese Johansson" userId="442750ab-a69d-4cbd-937e-104e56ecd539" providerId="ADAL" clId="{FE0BA981-8620-4BBA-A366-D5FE1E1EEB05}"/>
    <pc:docChg chg="modSld">
      <pc:chgData name="Terese Johansson" userId="442750ab-a69d-4cbd-937e-104e56ecd539" providerId="ADAL" clId="{FE0BA981-8620-4BBA-A366-D5FE1E1EEB05}" dt="2026-09-29T06:09:14.351" v="16" actId="255"/>
      <pc:docMkLst>
        <pc:docMk/>
      </pc:docMkLst>
      <pc:sldChg chg="modSp mod">
        <pc:chgData name="Terese Johansson" userId="442750ab-a69d-4cbd-937e-104e56ecd539" providerId="ADAL" clId="{FE0BA981-8620-4BBA-A366-D5FE1E1EEB05}" dt="2026-09-29T06:08:57.498" v="14" actId="2711"/>
        <pc:sldMkLst>
          <pc:docMk/>
          <pc:sldMk cId="0" sldId="289"/>
        </pc:sldMkLst>
        <pc:spChg chg="mod">
          <ac:chgData name="Terese Johansson" userId="442750ab-a69d-4cbd-937e-104e56ecd539" providerId="ADAL" clId="{FE0BA981-8620-4BBA-A366-D5FE1E1EEB05}" dt="2026-09-29T06:08:57.498" v="14" actId="2711"/>
          <ac:spMkLst>
            <pc:docMk/>
            <pc:sldMk cId="0" sldId="289"/>
            <ac:spMk id="2" creationId="{E90A8DF9-9F5B-AC8C-69C7-2415A178B895}"/>
          </ac:spMkLst>
        </pc:spChg>
      </pc:sldChg>
      <pc:sldChg chg="modSp mod">
        <pc:chgData name="Terese Johansson" userId="442750ab-a69d-4cbd-937e-104e56ecd539" providerId="ADAL" clId="{FE0BA981-8620-4BBA-A366-D5FE1E1EEB05}" dt="2026-09-29T06:08:24.145" v="11" actId="2711"/>
        <pc:sldMkLst>
          <pc:docMk/>
          <pc:sldMk cId="1092266646" sldId="298"/>
        </pc:sldMkLst>
        <pc:spChg chg="mod">
          <ac:chgData name="Terese Johansson" userId="442750ab-a69d-4cbd-937e-104e56ecd539" providerId="ADAL" clId="{FE0BA981-8620-4BBA-A366-D5FE1E1EEB05}" dt="2026-09-29T06:08:24.145" v="11" actId="2711"/>
          <ac:spMkLst>
            <pc:docMk/>
            <pc:sldMk cId="1092266646" sldId="298"/>
            <ac:spMk id="2" creationId="{60F94759-3C7F-8612-785D-BC55683F440A}"/>
          </ac:spMkLst>
        </pc:spChg>
      </pc:sldChg>
      <pc:sldChg chg="modSp mod">
        <pc:chgData name="Terese Johansson" userId="442750ab-a69d-4cbd-937e-104e56ecd539" providerId="ADAL" clId="{FE0BA981-8620-4BBA-A366-D5FE1E1EEB05}" dt="2026-09-29T06:08:35.192" v="12" actId="2711"/>
        <pc:sldMkLst>
          <pc:docMk/>
          <pc:sldMk cId="4277385187" sldId="299"/>
        </pc:sldMkLst>
        <pc:spChg chg="mod">
          <ac:chgData name="Terese Johansson" userId="442750ab-a69d-4cbd-937e-104e56ecd539" providerId="ADAL" clId="{FE0BA981-8620-4BBA-A366-D5FE1E1EEB05}" dt="2026-09-29T06:08:35.192" v="12" actId="2711"/>
          <ac:spMkLst>
            <pc:docMk/>
            <pc:sldMk cId="4277385187" sldId="299"/>
            <ac:spMk id="2" creationId="{7819207D-0FEA-1641-85C1-3BE3922C6E93}"/>
          </ac:spMkLst>
        </pc:spChg>
      </pc:sldChg>
      <pc:sldChg chg="modSp mod">
        <pc:chgData name="Terese Johansson" userId="442750ab-a69d-4cbd-937e-104e56ecd539" providerId="ADAL" clId="{FE0BA981-8620-4BBA-A366-D5FE1E1EEB05}" dt="2026-09-29T06:07:55.564" v="10" actId="255"/>
        <pc:sldMkLst>
          <pc:docMk/>
          <pc:sldMk cId="3270559660" sldId="300"/>
        </pc:sldMkLst>
        <pc:spChg chg="mod">
          <ac:chgData name="Terese Johansson" userId="442750ab-a69d-4cbd-937e-104e56ecd539" providerId="ADAL" clId="{FE0BA981-8620-4BBA-A366-D5FE1E1EEB05}" dt="2026-09-29T06:07:55.564" v="10" actId="255"/>
          <ac:spMkLst>
            <pc:docMk/>
            <pc:sldMk cId="3270559660" sldId="300"/>
            <ac:spMk id="99" creationId="{EBC43DEE-F21D-C336-794B-2B9D3539FAAF}"/>
          </ac:spMkLst>
        </pc:spChg>
      </pc:sldChg>
      <pc:sldChg chg="modSp mod">
        <pc:chgData name="Terese Johansson" userId="442750ab-a69d-4cbd-937e-104e56ecd539" providerId="ADAL" clId="{FE0BA981-8620-4BBA-A366-D5FE1E1EEB05}" dt="2026-09-29T06:08:48.526" v="13" actId="2711"/>
        <pc:sldMkLst>
          <pc:docMk/>
          <pc:sldMk cId="2294348175" sldId="302"/>
        </pc:sldMkLst>
        <pc:spChg chg="mod">
          <ac:chgData name="Terese Johansson" userId="442750ab-a69d-4cbd-937e-104e56ecd539" providerId="ADAL" clId="{FE0BA981-8620-4BBA-A366-D5FE1E1EEB05}" dt="2026-09-29T06:08:48.526" v="13" actId="2711"/>
          <ac:spMkLst>
            <pc:docMk/>
            <pc:sldMk cId="2294348175" sldId="302"/>
            <ac:spMk id="2" creationId="{90FD6555-1A2B-2DE7-6299-A5DBA7F6FBE2}"/>
          </ac:spMkLst>
        </pc:spChg>
      </pc:sldChg>
      <pc:sldChg chg="modSp mod">
        <pc:chgData name="Terese Johansson" userId="442750ab-a69d-4cbd-937e-104e56ecd539" providerId="ADAL" clId="{FE0BA981-8620-4BBA-A366-D5FE1E1EEB05}" dt="2026-09-29T06:09:14.351" v="16" actId="255"/>
        <pc:sldMkLst>
          <pc:docMk/>
          <pc:sldMk cId="1922411642" sldId="304"/>
        </pc:sldMkLst>
        <pc:spChg chg="mod">
          <ac:chgData name="Terese Johansson" userId="442750ab-a69d-4cbd-937e-104e56ecd539" providerId="ADAL" clId="{FE0BA981-8620-4BBA-A366-D5FE1E1EEB05}" dt="2026-09-29T06:09:14.351" v="16" actId="255"/>
          <ac:spMkLst>
            <pc:docMk/>
            <pc:sldMk cId="1922411642" sldId="304"/>
            <ac:spMk id="444" creationId="{1C7D50A3-37C1-9EEA-2C3F-83135095DA69}"/>
          </ac:spMkLst>
        </pc:spChg>
      </pc:sldChg>
      <pc:sldChg chg="modSp mod">
        <pc:chgData name="Terese Johansson" userId="442750ab-a69d-4cbd-937e-104e56ecd539" providerId="ADAL" clId="{FE0BA981-8620-4BBA-A366-D5FE1E1EEB05}" dt="2026-09-29T06:07:44.766" v="9" actId="255"/>
        <pc:sldMkLst>
          <pc:docMk/>
          <pc:sldMk cId="994242728" sldId="306"/>
        </pc:sldMkLst>
        <pc:spChg chg="mod">
          <ac:chgData name="Terese Johansson" userId="442750ab-a69d-4cbd-937e-104e56ecd539" providerId="ADAL" clId="{FE0BA981-8620-4BBA-A366-D5FE1E1EEB05}" dt="2026-09-29T06:07:44.766" v="9" actId="255"/>
          <ac:spMkLst>
            <pc:docMk/>
            <pc:sldMk cId="994242728" sldId="306"/>
            <ac:spMk id="9" creationId="{8480DE27-0B09-4667-9947-B0CDCDAE9972}"/>
          </ac:spMkLst>
        </pc:spChg>
      </pc:sldChg>
      <pc:sldChg chg="modSp mod">
        <pc:chgData name="Terese Johansson" userId="442750ab-a69d-4cbd-937e-104e56ecd539" providerId="ADAL" clId="{FE0BA981-8620-4BBA-A366-D5FE1E1EEB05}" dt="2026-09-29T06:07:35.411" v="8" actId="255"/>
        <pc:sldMkLst>
          <pc:docMk/>
          <pc:sldMk cId="2816678011" sldId="307"/>
        </pc:sldMkLst>
        <pc:spChg chg="mod">
          <ac:chgData name="Terese Johansson" userId="442750ab-a69d-4cbd-937e-104e56ecd539" providerId="ADAL" clId="{FE0BA981-8620-4BBA-A366-D5FE1E1EEB05}" dt="2026-09-29T06:07:35.411" v="8" actId="255"/>
          <ac:spMkLst>
            <pc:docMk/>
            <pc:sldMk cId="2816678011" sldId="307"/>
            <ac:spMk id="7" creationId="{72DD7076-FDBC-481A-BEFB-3B75F9F9E9EC}"/>
          </ac:spMkLst>
        </pc:spChg>
      </pc:sldChg>
      <pc:sldChg chg="modSp mod">
        <pc:chgData name="Terese Johansson" userId="442750ab-a69d-4cbd-937e-104e56ecd539" providerId="ADAL" clId="{FE0BA981-8620-4BBA-A366-D5FE1E1EEB05}" dt="2026-09-29T06:07:23.937" v="7" actId="2711"/>
        <pc:sldMkLst>
          <pc:docMk/>
          <pc:sldMk cId="1210888005" sldId="308"/>
        </pc:sldMkLst>
        <pc:spChg chg="mod">
          <ac:chgData name="Terese Johansson" userId="442750ab-a69d-4cbd-937e-104e56ecd539" providerId="ADAL" clId="{FE0BA981-8620-4BBA-A366-D5FE1E1EEB05}" dt="2026-09-29T06:07:23.937" v="7" actId="2711"/>
          <ac:spMkLst>
            <pc:docMk/>
            <pc:sldMk cId="1210888005" sldId="308"/>
            <ac:spMk id="6" creationId="{D69E413C-2502-4F32-9F41-4BE93103C35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unhcr.org/news/press-releases/unhcr-report-reveals-extreme-weather-driving-repeated-displacement-among"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press.un.org/en/2023/sgsm21893.doc.htm" TargetMode="External"/><Relationship Id="rId5" Type="http://schemas.openxmlformats.org/officeDocument/2006/relationships/hyperlink" Target="https://environmentalmigration.iom.int/news/idmc-report-record-83-million-people-living-internal-displacement-worldwide" TargetMode="External"/><Relationship Id="rId4" Type="http://schemas.openxmlformats.org/officeDocument/2006/relationships/hyperlink" Target="https://unfccc.int/news/this-cop-must-ignite-a-decade-of-acceleration-and-delivery-un-secretary-general-address-to-belem?utm_source=copilot.com"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mhi.se/kunskapsbanken/klimat/klimatpaverkan/klimatforandringar-orsakade-av-manniskan-1.3833"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naturvardsverket.se/amnesomraden/klimatforandringar/" TargetMode="External"/><Relationship Id="rId4" Type="http://schemas.openxmlformats.org/officeDocument/2006/relationships/hyperlink" Target="https://www.ipcc.ch/report/sixth-assessment-report-cycle/"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un.org/en/conferences/environment/stockholm1972"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unep.org/about-un-environment" TargetMode="External"/><Relationship Id="rId4" Type="http://schemas.openxmlformats.org/officeDocument/2006/relationships/hyperlink" Target="https://unesco.se/only-one-earth-konferens-i-stockholm-197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ipcc.ch/about/"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unfccc.int/process/bodies/supreme-bodies/conference-of-the-parties-cop" TargetMode="External"/><Relationship Id="rId4" Type="http://schemas.openxmlformats.org/officeDocument/2006/relationships/hyperlink" Target="https://unfccc.int/about-us/about-the-secretariat"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unfccc.int/process-and-meetings/the-paris-agreement" TargetMode="External"/><Relationship Id="rId3" Type="http://schemas.openxmlformats.org/officeDocument/2006/relationships/hyperlink" Target="https://www.unep.org/resources/limiting-overshoot-navigating-exceedance" TargetMode="External"/><Relationship Id="rId7" Type="http://schemas.openxmlformats.org/officeDocument/2006/relationships/hyperlink" Target="https://www.naturvardsverket.se/amnesomraden/klimatomstallningen/det-globala-klimatarbetet/parisavtalet/"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NULL" TargetMode="External"/><Relationship Id="rId5" Type="http://schemas.openxmlformats.org/officeDocument/2006/relationships/hyperlink" Target="https://www.triodos-im.com/articles/2026/extreme-heat-could-wipe-out-eu-economic-growth-in-2026" TargetMode="External"/><Relationship Id="rId4" Type="http://schemas.openxmlformats.org/officeDocument/2006/relationships/hyperlink" Target="NULL" TargetMode="External"/><Relationship Id="rId9" Type="http://schemas.openxmlformats.org/officeDocument/2006/relationships/hyperlink" Target="https://climate.copernicus.eu/rapid-approach-15degc-global-warming-threshold-paris-agreement"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www.unhcr.org/what-we-do/build-better-futures/climate-change-and-displacement" TargetMode="External"/><Relationship Id="rId3" Type="http://schemas.openxmlformats.org/officeDocument/2006/relationships/hyperlink" Target="https://www.greenclimate.fund/" TargetMode="External"/><Relationship Id="rId7" Type="http://schemas.openxmlformats.org/officeDocument/2006/relationships/hyperlink" Target="https://www.fao.org/climate-change/en/"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earlywarningsforall.org/site/early-warnings-all" TargetMode="External"/><Relationship Id="rId11" Type="http://schemas.openxmlformats.org/officeDocument/2006/relationships/hyperlink" Target="https://www.unccd.int/our-work/ggwi" TargetMode="External"/><Relationship Id="rId5" Type="http://schemas.openxmlformats.org/officeDocument/2006/relationships/hyperlink" Target="NULL" TargetMode="External"/><Relationship Id="rId10" Type="http://schemas.openxmlformats.org/officeDocument/2006/relationships/hyperlink" Target="https://www.decadeonrestoration.org/" TargetMode="External"/><Relationship Id="rId4" Type="http://schemas.openxmlformats.org/officeDocument/2006/relationships/hyperlink" Target="https://www.adaptation-undp.org/" TargetMode="External"/><Relationship Id="rId9" Type="http://schemas.openxmlformats.org/officeDocument/2006/relationships/hyperlink" Target="https://www.iom.int/climate-action"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klimatpolitiskaradet.se/rapport-2026/"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naturvardsverket.se/om-oss/aktuellt/nyheter-och-pressmeddelanden/2025/juni/sveriges-klimatutslapp-okade-med-7-procent-under-2024/" TargetMode="External"/><Relationship Id="rId5" Type="http://schemas.openxmlformats.org/officeDocument/2006/relationships/hyperlink" Target="https://www.regeringen.se/pressmeddelanden/2025/12/pressinbjudan-bistands--och-utrikeshandelsminister-benjamin-dousa-haller-presstraff-om-ytterligare-omfattande-forandringar-av-svenskt-bistand/" TargetMode="External"/><Relationship Id="rId4" Type="http://schemas.openxmlformats.org/officeDocument/2006/relationships/hyperlink" Target="https://www.naturvardsverket.se/data-och-statistik/klimat/sveriges-utslapp-och-upptag-av-vaxthusgaser/"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unep.org/news-and-stories/story/here-are-eight-simple-ways-you-can-fight-climate-change-today"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sv-SE" noProof="0" dirty="0"/>
              <a:t>Denna PowerPoint handlar om FN:s arbete </a:t>
            </a:r>
            <a:r>
              <a:rPr lang="sv-SE" dirty="0"/>
              <a:t>för att</a:t>
            </a:r>
            <a:r>
              <a:rPr lang="sv-SE" noProof="0" dirty="0"/>
              <a:t> genomföra klimatomställningen </a:t>
            </a:r>
            <a:r>
              <a:rPr lang="sv-SE" dirty="0"/>
              <a:t>och ger en</a:t>
            </a:r>
            <a:r>
              <a:rPr lang="sv-SE" noProof="0" dirty="0"/>
              <a:t> </a:t>
            </a:r>
            <a:r>
              <a:rPr lang="sv-SE" dirty="0"/>
              <a:t>översikt</a:t>
            </a:r>
            <a:r>
              <a:rPr lang="sv-SE" noProof="0" dirty="0"/>
              <a:t> av Sveriges klimatarbete. Slutligen finns tips på hur man kan engagera sig och verka för ett bättre klimat.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v-SE" sz="1200" b="0" i="0" u="none" strike="noStrike" cap="none">
                <a:solidFill>
                  <a:schemeClr val="dk1"/>
                </a:solidFill>
                <a:latin typeface="Calibri"/>
                <a:ea typeface="Calibri"/>
                <a:cs typeface="Calibri"/>
                <a:sym typeface="Calibri"/>
              </a:rPr>
              <a:t>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43567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D5F20792-5578-A709-7B10-5FE0A00727C5}"/>
            </a:ext>
          </a:extLst>
        </p:cNvPr>
        <p:cNvGrpSpPr/>
        <p:nvPr/>
      </p:nvGrpSpPr>
      <p:grpSpPr>
        <a:xfrm>
          <a:off x="0" y="0"/>
          <a:ext cx="0" cy="0"/>
          <a:chOff x="0" y="0"/>
          <a:chExt cx="0" cy="0"/>
        </a:xfrm>
      </p:grpSpPr>
      <p:sp>
        <p:nvSpPr>
          <p:cNvPr id="95" name="Google Shape;95;p4:notes">
            <a:extLst>
              <a:ext uri="{FF2B5EF4-FFF2-40B4-BE49-F238E27FC236}">
                <a16:creationId xmlns:a16="http://schemas.microsoft.com/office/drawing/2014/main" id="{F18BBF5B-6D8F-D215-E8DC-E87CC266801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4:notes">
            <a:extLst>
              <a:ext uri="{FF2B5EF4-FFF2-40B4-BE49-F238E27FC236}">
                <a16:creationId xmlns:a16="http://schemas.microsoft.com/office/drawing/2014/main" id="{EA029455-9550-05A2-3432-17666E9220A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00050" indent="-171450">
              <a:buFont typeface="Arial" panose="020B0604020202020204" pitchFamily="34" charset="0"/>
              <a:buChar char="•"/>
            </a:pPr>
            <a:endParaRPr lang="sv-SE" dirty="0"/>
          </a:p>
          <a:p>
            <a:pPr marL="228600" indent="0"/>
            <a:r>
              <a:rPr lang="sv-SE" b="1" dirty="0"/>
              <a:t>Det globala klimatnödläget</a:t>
            </a:r>
          </a:p>
          <a:p>
            <a:pPr marL="400050" indent="-171450">
              <a:buFont typeface="Arial" panose="020B0604020202020204" pitchFamily="34" charset="0"/>
              <a:buChar char="•"/>
            </a:pPr>
            <a:endParaRPr lang="sv-SE" dirty="0"/>
          </a:p>
          <a:p>
            <a:pPr marL="400050" indent="-171450">
              <a:buFont typeface="Arial" panose="020B0604020202020204" pitchFamily="34" charset="0"/>
              <a:buChar char="•"/>
            </a:pPr>
            <a:r>
              <a:rPr lang="sv-SE" sz="1200" b="0" i="0" u="none" strike="noStrike" cap="none" dirty="0">
                <a:solidFill>
                  <a:schemeClr val="dk1"/>
                </a:solidFill>
                <a:effectLst/>
                <a:latin typeface="Calibri"/>
                <a:ea typeface="Calibri"/>
                <a:cs typeface="Calibri"/>
                <a:sym typeface="Calibri"/>
              </a:rPr>
              <a:t>FN:s generalsekreterare 2026, António Guterres, har klassat klimatförändringarna som ett existentiellt hot mot mänskligheten och uppmanar länder att </a:t>
            </a:r>
            <a:r>
              <a:rPr lang="sv-SE" dirty="0"/>
              <a:t>behandla</a:t>
            </a:r>
            <a:r>
              <a:rPr lang="sv-SE" sz="1200" b="0" i="0" u="none" strike="noStrike" cap="none" dirty="0">
                <a:solidFill>
                  <a:schemeClr val="dk1"/>
                </a:solidFill>
                <a:effectLst/>
                <a:latin typeface="Calibri"/>
                <a:ea typeface="Calibri"/>
                <a:cs typeface="Calibri"/>
                <a:sym typeface="Calibri"/>
              </a:rPr>
              <a:t> situationen som ett globalt klimatnödläge.</a:t>
            </a:r>
            <a:endParaRPr lang="sv-SE" dirty="0"/>
          </a:p>
          <a:p>
            <a:pPr marL="400050" indent="-171450">
              <a:buFont typeface="Arial" panose="020B0604020202020204" pitchFamily="34" charset="0"/>
              <a:buChar char="•"/>
            </a:pPr>
            <a:endParaRPr lang="sv-SE" dirty="0"/>
          </a:p>
          <a:p>
            <a:pPr marL="400050" indent="-171450">
              <a:buFont typeface="Arial" panose="020B0604020202020204" pitchFamily="34" charset="0"/>
              <a:buChar char="•"/>
            </a:pPr>
            <a:r>
              <a:rPr lang="sv-SE" dirty="0"/>
              <a:t>FN:s miljöprogram (UNEP) visade i en rapport i september 2026 att den globala medeltemperaturen kommer att överskrida, "Overshoot", 1,5 grader, vilket är gränsen i Parisavtalet bortom vilken temperaturökningen kan få mycket skadliga konsekvenser. Målet kommer i stället att vara att så snabbt som möjligt återgå till en uppvärmning på 1,5 grader. </a:t>
            </a:r>
          </a:p>
          <a:p>
            <a:pPr marL="400050" indent="-171450">
              <a:buFont typeface="Arial" panose="020B0604020202020204" pitchFamily="34" charset="0"/>
              <a:buChar char="•"/>
            </a:pPr>
            <a:endParaRPr lang="sv-SE" dirty="0"/>
          </a:p>
          <a:p>
            <a:pPr marL="400050" indent="-171450">
              <a:buFont typeface="Arial" panose="020B0604020202020204" pitchFamily="34" charset="0"/>
              <a:buChar char="•"/>
            </a:pPr>
            <a:r>
              <a:rPr lang="sv-SE" dirty="0"/>
              <a:t>UNEP skriver att: </a:t>
            </a:r>
            <a:r>
              <a:rPr lang="sv-SE" b="1" dirty="0"/>
              <a:t>Overshoot is not an argument for resignation, but rather for urgency to action.</a:t>
            </a:r>
            <a:br>
              <a:rPr lang="sv-SE" sz="1200" b="0" i="0" u="none" strike="noStrike" cap="none" dirty="0">
                <a:effectLst/>
                <a:latin typeface="Calibri"/>
                <a:ea typeface="Calibri"/>
                <a:cs typeface="Calibri"/>
              </a:rPr>
            </a:br>
            <a:endParaRPr lang="sv-SE" sz="1200" b="0" i="0" u="none" strike="noStrike" cap="none" dirty="0">
              <a:solidFill>
                <a:schemeClr val="dk1"/>
              </a:solidFill>
              <a:effectLst/>
              <a:latin typeface="Calibri"/>
              <a:ea typeface="Calibri"/>
              <a:cs typeface="Calibri"/>
            </a:endParaRPr>
          </a:p>
          <a:p>
            <a:pPr marL="400050" indent="-171450">
              <a:buFont typeface="Arial" panose="020B0604020202020204" pitchFamily="34" charset="0"/>
              <a:buChar char="•"/>
              <a:defRPr/>
            </a:pPr>
            <a:r>
              <a:rPr lang="sv-SE" sz="1200" b="0" i="0" u="none" strike="noStrike" cap="none" dirty="0">
                <a:solidFill>
                  <a:schemeClr val="dk1"/>
                </a:solidFill>
                <a:effectLst/>
                <a:latin typeface="Calibri"/>
                <a:ea typeface="Calibri"/>
                <a:cs typeface="Calibri"/>
                <a:sym typeface="Calibri"/>
              </a:rPr>
              <a:t>Med andra ord: </a:t>
            </a:r>
            <a:r>
              <a:rPr lang="sv-SE" dirty="0"/>
              <a:t>Vikten av att agera för klimatet är brådskande.</a:t>
            </a:r>
            <a:endParaRPr lang="sv-SE" sz="1200" b="0" i="0" u="none" strike="noStrike" cap="none" dirty="0">
              <a:solidFill>
                <a:schemeClr val="dk1"/>
              </a:solidFill>
              <a:effectLst/>
              <a:latin typeface="Calibri"/>
              <a:ea typeface="Calibri"/>
              <a:cs typeface="Calibri"/>
            </a:endParaRPr>
          </a:p>
          <a:p>
            <a:pPr marL="228600" marR="0" lvl="0" indent="0" algn="l" defTabSz="914400" rtl="0" eaLnBrk="1" fontAlgn="auto" latinLnBrk="0" hangingPunct="1">
              <a:lnSpc>
                <a:spcPct val="100000"/>
              </a:lnSpc>
              <a:spcBef>
                <a:spcPts val="0"/>
              </a:spcBef>
              <a:spcAft>
                <a:spcPts val="0"/>
              </a:spcAft>
              <a:buClr>
                <a:srgbClr val="000000"/>
              </a:buClr>
              <a:buSzPts val="1400"/>
              <a:tabLst/>
              <a:defRPr/>
            </a:pPr>
            <a:endParaRPr lang="sv-SE" sz="1200" b="1" i="0" u="none" strike="noStrike" cap="none" dirty="0">
              <a:solidFill>
                <a:schemeClr val="dk1"/>
              </a:solidFill>
              <a:effectLst/>
              <a:latin typeface="Calibri"/>
              <a:ea typeface="Calibri"/>
              <a:cs typeface="Calibri"/>
            </a:endParaRPr>
          </a:p>
          <a:p>
            <a:pPr marL="228600" indent="0">
              <a:defRPr/>
            </a:pPr>
            <a:r>
              <a:rPr lang="sv-SE" b="1" dirty="0"/>
              <a:t>Exempel på hur temperaturökningen och klimatförändringarna påverkar människor idag:</a:t>
            </a:r>
            <a:br>
              <a:rPr lang="sv-SE" dirty="0"/>
            </a:br>
            <a:endParaRPr lang="sv-SE" dirty="0"/>
          </a:p>
          <a:p>
            <a:pPr marL="400050" indent="-171450">
              <a:buFont typeface="Arial" panose="020B0604020202020204" pitchFamily="34" charset="0"/>
              <a:buChar char="•"/>
              <a:defRPr/>
            </a:pPr>
            <a:r>
              <a:rPr lang="sv-SE" sz="1200" b="0" i="0" u="none" strike="noStrike" cap="none" dirty="0">
                <a:solidFill>
                  <a:schemeClr val="dk1"/>
                </a:solidFill>
                <a:effectLst/>
                <a:latin typeface="Calibri"/>
                <a:ea typeface="Calibri"/>
                <a:cs typeface="Calibri"/>
                <a:sym typeface="Calibri"/>
              </a:rPr>
              <a:t>Enligt FN:s flyktingorgan, UNHCR, tvingas cirka  </a:t>
            </a:r>
            <a:r>
              <a:rPr lang="sv-SE" sz="1200" b="1" i="0" u="none" strike="noStrike" cap="none" dirty="0">
                <a:solidFill>
                  <a:schemeClr val="dk1"/>
                </a:solidFill>
                <a:effectLst/>
                <a:latin typeface="Calibri"/>
                <a:ea typeface="Calibri"/>
                <a:cs typeface="Calibri"/>
                <a:sym typeface="Calibri"/>
              </a:rPr>
              <a:t>25 miljoner</a:t>
            </a:r>
            <a:r>
              <a:rPr lang="sv-SE" sz="1200" b="0" i="0" u="none" strike="noStrike" cap="none" dirty="0">
                <a:solidFill>
                  <a:schemeClr val="dk1"/>
                </a:solidFill>
                <a:effectLst/>
                <a:latin typeface="Calibri"/>
                <a:ea typeface="Calibri"/>
                <a:cs typeface="Calibri"/>
                <a:sym typeface="Calibri"/>
              </a:rPr>
              <a:t> människor flytta varje år på grund av klimatförändringar </a:t>
            </a:r>
            <a:r>
              <a:rPr lang="sv-SE" dirty="0"/>
              <a:t>som orsakar extrema väderhändelser</a:t>
            </a:r>
            <a:r>
              <a:rPr lang="sv-SE" sz="1200" b="0" i="0" u="none" strike="noStrike" cap="none" dirty="0">
                <a:solidFill>
                  <a:schemeClr val="dk1"/>
                </a:solidFill>
                <a:effectLst/>
                <a:latin typeface="Calibri"/>
                <a:ea typeface="Calibri"/>
                <a:cs typeface="Calibri"/>
                <a:sym typeface="Calibri"/>
              </a:rPr>
              <a:t> </a:t>
            </a:r>
            <a:r>
              <a:rPr lang="sv-SE" dirty="0"/>
              <a:t>som</a:t>
            </a:r>
            <a:r>
              <a:rPr lang="sv-SE" sz="1200" b="0" i="0" u="none" strike="noStrike" cap="none" dirty="0">
                <a:solidFill>
                  <a:schemeClr val="dk1"/>
                </a:solidFill>
                <a:effectLst/>
                <a:latin typeface="Calibri"/>
                <a:ea typeface="Calibri"/>
                <a:cs typeface="Calibri"/>
                <a:sym typeface="Calibri"/>
              </a:rPr>
              <a:t> översvämningar, stormar och torka. Det innebär i genomsnitt </a:t>
            </a:r>
            <a:r>
              <a:rPr lang="sv-SE" sz="1200" b="1" i="0" u="none" strike="noStrike" cap="none" dirty="0">
                <a:solidFill>
                  <a:schemeClr val="dk1"/>
                </a:solidFill>
                <a:effectLst/>
                <a:latin typeface="Calibri"/>
                <a:ea typeface="Calibri"/>
                <a:cs typeface="Calibri"/>
                <a:sym typeface="Calibri"/>
              </a:rPr>
              <a:t>70 000 </a:t>
            </a:r>
            <a:r>
              <a:rPr lang="sv-SE" sz="1200" b="0" i="0" u="none" strike="noStrike" cap="none" dirty="0">
                <a:solidFill>
                  <a:schemeClr val="dk1"/>
                </a:solidFill>
                <a:effectLst/>
                <a:latin typeface="Calibri"/>
                <a:ea typeface="Calibri"/>
                <a:cs typeface="Calibri"/>
                <a:sym typeface="Calibri"/>
              </a:rPr>
              <a:t>människor varje </a:t>
            </a:r>
            <a:r>
              <a:rPr lang="sv-SE" dirty="0"/>
              <a:t>dag. Fler</a:t>
            </a:r>
            <a:r>
              <a:rPr lang="sv-SE" sz="1200" b="0" i="0" u="none" strike="noStrike" cap="none" dirty="0">
                <a:solidFill>
                  <a:schemeClr val="dk1"/>
                </a:solidFill>
                <a:effectLst/>
                <a:latin typeface="Calibri"/>
                <a:ea typeface="Calibri"/>
                <a:cs typeface="Calibri"/>
                <a:sym typeface="Calibri"/>
              </a:rPr>
              <a:t> människor tvingas fly på grund av klimatrelaterade katastrofer än av krig.</a:t>
            </a:r>
            <a:endParaRPr lang="sv-SE" dirty="0"/>
          </a:p>
          <a:p>
            <a:pPr marL="228600" marR="0" lvl="0" indent="0" algn="l" defTabSz="914400" rtl="0" eaLnBrk="1" fontAlgn="auto" latinLnBrk="0" hangingPunct="1">
              <a:lnSpc>
                <a:spcPct val="100000"/>
              </a:lnSpc>
              <a:spcBef>
                <a:spcPts val="0"/>
              </a:spcBef>
              <a:spcAft>
                <a:spcPts val="0"/>
              </a:spcAft>
              <a:buClr>
                <a:srgbClr val="000000"/>
              </a:buClr>
              <a:buSzPts val="1400"/>
              <a:tabLst/>
              <a:defRPr/>
            </a:pPr>
            <a:endParaRPr lang="sv-SE" sz="1200" b="0" i="0" u="none" strike="noStrike" cap="none" dirty="0">
              <a:solidFill>
                <a:schemeClr val="dk1"/>
              </a:solidFill>
              <a:effectLst/>
              <a:latin typeface="Calibri"/>
              <a:ea typeface="Calibri"/>
              <a:cs typeface="Calibri"/>
            </a:endParaRPr>
          </a:p>
          <a:p>
            <a:pPr marL="228600" indent="0">
              <a:buFont typeface="Arial" panose="020B0604020202020204" pitchFamily="34" charset="0"/>
            </a:pPr>
            <a:r>
              <a:rPr lang="sv-SE" b="1" dirty="0"/>
              <a:t>Källor:</a:t>
            </a:r>
            <a:br>
              <a:rPr lang="sv-SE" dirty="0"/>
            </a:br>
            <a:r>
              <a:rPr lang="sv-SE" dirty="0">
                <a:hlinkClick r:id="rId3"/>
              </a:rPr>
              <a:t>UNHCR report reveals extreme weather driving repeated displacement among conflict-affected communities | UNHCR</a:t>
            </a:r>
            <a:endParaRPr lang="sv-SE" sz="1200" b="0" i="0" u="none" strike="noStrike" cap="none" dirty="0">
              <a:solidFill>
                <a:schemeClr val="dk1"/>
              </a:solidFill>
              <a:effectLst/>
              <a:latin typeface="Calibri"/>
              <a:ea typeface="Calibri"/>
              <a:cs typeface="Calibri"/>
            </a:endParaRPr>
          </a:p>
          <a:p>
            <a:endParaRPr lang="sv-SE" dirty="0"/>
          </a:p>
          <a:p>
            <a:r>
              <a:rPr lang="sv-SE" dirty="0">
                <a:hlinkClick r:id="rId4"/>
              </a:rPr>
              <a:t>This COP must ignite a decade of acceleration and delivery: UN Secretary-General address to </a:t>
            </a:r>
            <a:endParaRPr lang="sv-SE" dirty="0"/>
          </a:p>
          <a:p>
            <a:r>
              <a:rPr lang="sv-SE" dirty="0">
                <a:hlinkClick r:id="rId4"/>
              </a:rPr>
              <a:t>Belém Leaders Summit | UNFCCC</a:t>
            </a:r>
            <a:br>
              <a:rPr lang="sv-SE" dirty="0"/>
            </a:br>
            <a:endParaRPr lang="sv-SE" dirty="0"/>
          </a:p>
          <a:p>
            <a:r>
              <a:rPr lang="sv-SE" dirty="0">
                <a:hlinkClick r:id="rId5"/>
              </a:rPr>
              <a:t>IDMC Report: Record 83 Million People Living in Internal | Environmental Migration Portal</a:t>
            </a:r>
            <a:endParaRPr lang="sv-SE" dirty="0">
              <a:solidFill>
                <a:srgbClr val="444444"/>
              </a:solidFill>
            </a:endParaRPr>
          </a:p>
          <a:p>
            <a:endParaRPr lang="sv-SE" dirty="0">
              <a:solidFill>
                <a:srgbClr val="444444"/>
              </a:solidFill>
            </a:endParaRPr>
          </a:p>
          <a:p>
            <a:r>
              <a:rPr lang="sv-SE" dirty="0">
                <a:solidFill>
                  <a:srgbClr val="444444"/>
                </a:solidFill>
                <a:hlinkClick r:id="rId6">
                  <a:extLst>
                    <a:ext uri="{A12FA001-AC4F-418D-AE19-62706E023703}">
                      <ahyp:hlinkClr xmlns:ahyp="http://schemas.microsoft.com/office/drawing/2018/hyperlinkcolor" val="tx"/>
                    </a:ext>
                  </a:extLst>
                </a:hlinkClick>
              </a:rPr>
              <a:t>Press Conference by Secretary-General António Guterres at United Nations Headquarters | Meetings Coverage and Press Releases</a:t>
            </a:r>
            <a:endParaRPr lang="sv-SE" dirty="0"/>
          </a:p>
          <a:p>
            <a:endParaRPr lang="sv-SE" dirty="0">
              <a:solidFill>
                <a:srgbClr val="444444"/>
              </a:solidFill>
            </a:endParaRPr>
          </a:p>
          <a:p>
            <a:pPr lvl="0" algn="l">
              <a:spcBef>
                <a:spcPts val="0"/>
              </a:spcBef>
              <a:spcAft>
                <a:spcPts val="0"/>
              </a:spcAft>
            </a:pPr>
            <a:endParaRPr lang="sv-SE" dirty="0">
              <a:solidFill>
                <a:srgbClr val="444444"/>
              </a:solidFill>
            </a:endParaRPr>
          </a:p>
          <a:p>
            <a:pPr marL="400050" lvl="0" indent="-171450" algn="l" rtl="0">
              <a:spcBef>
                <a:spcPts val="0"/>
              </a:spcBef>
              <a:spcAft>
                <a:spcPts val="0"/>
              </a:spcAft>
              <a:buFont typeface="Arial,Sans-Serif"/>
              <a:buChar char="•"/>
            </a:pPr>
            <a:endParaRPr lang="sv-SE" dirty="0">
              <a:solidFill>
                <a:srgbClr val="444444"/>
              </a:solidFill>
            </a:endParaRPr>
          </a:p>
          <a:p>
            <a:pPr marL="0" lvl="0" indent="0" algn="l" rtl="0">
              <a:spcBef>
                <a:spcPts val="0"/>
              </a:spcBef>
              <a:spcAft>
                <a:spcPts val="0"/>
              </a:spcAft>
              <a:buNone/>
            </a:pPr>
            <a:endParaRPr lang="sv-SE" dirty="0"/>
          </a:p>
          <a:p>
            <a:pPr marL="0" indent="0"/>
            <a:endParaRPr lang="sv-SE" dirty="0"/>
          </a:p>
          <a:p>
            <a:pPr marL="0" indent="0"/>
            <a:endParaRPr lang="sv-SE" dirty="0"/>
          </a:p>
        </p:txBody>
      </p:sp>
      <p:sp>
        <p:nvSpPr>
          <p:cNvPr id="97" name="Google Shape;97;p4:notes">
            <a:extLst>
              <a:ext uri="{FF2B5EF4-FFF2-40B4-BE49-F238E27FC236}">
                <a16:creationId xmlns:a16="http://schemas.microsoft.com/office/drawing/2014/main" id="{8BC8FB05-B8B4-AFF8-DDB3-BFD65AE0743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2</a:t>
            </a:fld>
            <a:endParaRPr/>
          </a:p>
        </p:txBody>
      </p:sp>
    </p:spTree>
    <p:extLst>
      <p:ext uri="{BB962C8B-B14F-4D97-AF65-F5344CB8AC3E}">
        <p14:creationId xmlns:p14="http://schemas.microsoft.com/office/powerpoint/2010/main" val="370197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b="1" dirty="0"/>
              <a:t>Vad är klimat?</a:t>
            </a:r>
            <a:br>
              <a:rPr lang="sv-SE" b="1" dirty="0"/>
            </a:br>
            <a:endParaRPr lang="sv-SE" sz="1200" b="1" i="0" u="none" strike="noStrike" cap="none" dirty="0">
              <a:solidFill>
                <a:schemeClr val="dk1"/>
              </a:solidFill>
              <a:effectLst/>
              <a:latin typeface="Calibri"/>
              <a:ea typeface="Calibri"/>
              <a:cs typeface="Calibri"/>
              <a:sym typeface="Calibri"/>
            </a:endParaRPr>
          </a:p>
          <a:p>
            <a:pPr fontAlgn="t">
              <a:buFont typeface="Arial" panose="020B0604020202020204" pitchFamily="34" charset="0"/>
              <a:buChar char="•"/>
            </a:pPr>
            <a:r>
              <a:rPr lang="sv-SE" sz="1200" b="0" i="0" u="none" strike="noStrike" cap="none" dirty="0">
                <a:solidFill>
                  <a:schemeClr val="dk1"/>
                </a:solidFill>
                <a:effectLst/>
                <a:latin typeface="Calibri"/>
                <a:ea typeface="Calibri"/>
                <a:cs typeface="Calibri"/>
                <a:sym typeface="Calibri"/>
              </a:rPr>
              <a:t>Klimat är det genomsnittliga mönstret av temperatur, nederbörd, vindar och andra väderförhållanden i ett område under en lång tidsperiod, vanligtvis minst 30 år. </a:t>
            </a:r>
            <a:r>
              <a:rPr lang="sv-SE" dirty="0"/>
              <a:t>Medan väder beskriver</a:t>
            </a:r>
            <a:r>
              <a:rPr lang="sv-SE" sz="1200" b="0" i="0" u="none" strike="noStrike" cap="none" dirty="0">
                <a:solidFill>
                  <a:schemeClr val="dk1"/>
                </a:solidFill>
                <a:effectLst/>
                <a:latin typeface="Calibri"/>
                <a:ea typeface="Calibri"/>
                <a:cs typeface="Calibri"/>
                <a:sym typeface="Calibri"/>
              </a:rPr>
              <a:t> hur det är ute idag eller den närmaste veckan, beskriver klimat hur vädret brukar vara över längre tid. Till exempel kan en kall vinterdag förekomma även i ett område med ett varmt klimat.</a:t>
            </a:r>
            <a:endParaRPr lang="sv-SE" sz="1200" b="0" i="0" u="none" strike="noStrike" cap="none" dirty="0">
              <a:solidFill>
                <a:schemeClr val="dk1"/>
              </a:solidFill>
              <a:effectLst/>
              <a:latin typeface="Calibri"/>
              <a:ea typeface="Calibri"/>
              <a:cs typeface="Calibri"/>
            </a:endParaRPr>
          </a:p>
          <a:p>
            <a:pPr marL="228600" indent="0" fontAlgn="t">
              <a:buFont typeface="Arial" panose="020B0604020202020204" pitchFamily="34" charset="0"/>
              <a:buNone/>
            </a:pPr>
            <a:br>
              <a:rPr lang="sv-SE" sz="1200" b="0" i="0" u="none" strike="noStrike" cap="none" dirty="0">
                <a:solidFill>
                  <a:schemeClr val="dk1"/>
                </a:solidFill>
                <a:effectLst/>
                <a:latin typeface="Calibri"/>
                <a:ea typeface="Calibri"/>
                <a:cs typeface="Calibri"/>
                <a:sym typeface="Calibri"/>
              </a:rPr>
            </a:br>
            <a:r>
              <a:rPr lang="sv-SE" b="1" dirty="0"/>
              <a:t>Vad är klimatförändringar?</a:t>
            </a:r>
            <a:br>
              <a:rPr lang="sv-SE" b="1" dirty="0"/>
            </a:br>
            <a:endParaRPr lang="sv-SE" b="1" dirty="0"/>
          </a:p>
          <a:p>
            <a:pPr marL="400050" indent="-171450" fontAlgn="t">
              <a:buFont typeface="Arial" panose="020B0604020202020204" pitchFamily="34" charset="0"/>
              <a:buChar char="•"/>
            </a:pPr>
            <a:r>
              <a:rPr lang="sv-SE" dirty="0"/>
              <a:t>Klimatförändringar har alltid funnits på jorden. Klimatet har i perioder varit både varmare och kallare än det är nu, beroende på växthusgaser i atmosfären och geologiska processer på jorden. Jorden och atmosfären reglerar tillsammans klimatet. En högre andel växthusgaser i atmosfären gör klimatet på jorden varmare. Samtidigt reflekterar is och snö på jorden bort solstrålar vilket gör att temperaturen inte blir för hög. </a:t>
            </a:r>
            <a:endParaRPr lang="sv-SE" b="0" dirty="0"/>
          </a:p>
          <a:p>
            <a:pPr marL="228600" indent="0" fontAlgn="t">
              <a:buFont typeface="Arial" panose="020B0604020202020204" pitchFamily="34" charset="0"/>
              <a:buNone/>
            </a:pPr>
            <a:endParaRPr lang="sv-SE" b="0" dirty="0"/>
          </a:p>
          <a:p>
            <a:pPr marL="228600" indent="0" fontAlgn="t">
              <a:buFont typeface="Arial" panose="020B0604020202020204" pitchFamily="34" charset="0"/>
              <a:buNone/>
            </a:pPr>
            <a:r>
              <a:rPr lang="sv-SE" b="1" dirty="0"/>
              <a:t>Människans påverkan </a:t>
            </a:r>
          </a:p>
          <a:p>
            <a:pPr marL="400050" indent="-171450" fontAlgn="t">
              <a:buFont typeface="Arial" panose="020B0604020202020204" pitchFamily="34" charset="0"/>
              <a:buChar char="•"/>
            </a:pPr>
            <a:endParaRPr lang="sv-SE" b="1" dirty="0"/>
          </a:p>
          <a:p>
            <a:pPr marL="400050" indent="-171450" fontAlgn="t">
              <a:buFont typeface="Arial" panose="020B0604020202020204" pitchFamily="34" charset="0"/>
              <a:buChar char="•"/>
            </a:pPr>
            <a:r>
              <a:rPr lang="sv-SE" dirty="0"/>
              <a:t>När den industriella revolutionen startade i mitten 1700-talet så började människor släppa ut växthusgaser i en utsträckning som aldrig skett naturligt tidigare. Dessa utsläpp har ökat sedan dess. Det har gjort att andelen växthusgaser i atmosfären ökat okontrollerat, vilket i sin tur ökat jordens medeltemperatur. Till följd av detta har isar och snötäckta landmassor minskat, vilket minskar reflektionen av solens strålar. Strålarna träffar istället land och hav och ökar temperaturen på jorden ytterligare. </a:t>
            </a:r>
            <a:endParaRPr lang="sv-SE" b="0" dirty="0"/>
          </a:p>
          <a:p>
            <a:pPr marL="228600" indent="0" fontAlgn="t">
              <a:buFont typeface="Arial" panose="020B0604020202020204" pitchFamily="34" charset="0"/>
              <a:buNone/>
            </a:pPr>
            <a:endParaRPr lang="sv-SE" b="0" dirty="0"/>
          </a:p>
          <a:p>
            <a:pPr marL="228600" indent="0" fontAlgn="t">
              <a:buFont typeface="Arial" panose="020B0604020202020204" pitchFamily="34" charset="0"/>
              <a:buNone/>
            </a:pPr>
            <a:r>
              <a:rPr lang="sv-SE" b="1" dirty="0"/>
              <a:t>Varför är det ett problem?</a:t>
            </a:r>
          </a:p>
          <a:p>
            <a:pPr marL="228600" indent="0" fontAlgn="t">
              <a:buFont typeface="Arial" panose="020B0604020202020204" pitchFamily="34" charset="0"/>
              <a:buNone/>
            </a:pPr>
            <a:endParaRPr lang="sv-SE" b="1" dirty="0"/>
          </a:p>
          <a:p>
            <a:pPr marL="400050" indent="-171450" fontAlgn="t">
              <a:buFont typeface="Arial" panose="020B0604020202020204" pitchFamily="34" charset="0"/>
              <a:buChar char="•"/>
            </a:pPr>
            <a:r>
              <a:rPr lang="sv-SE" dirty="0"/>
              <a:t>Klimatförändringar innebär inte bara en ökad medeltemperatur. Klimatförändringarna innebär att extrema väderhändelser sker oftare och med mindre förutsägbarhet. Klimatförändringar såsom stigande havsnivåer och torka kommer tvinga både människor och djur på flykt från platser som blir obeboeliga. Vi vet även att andra extremhändelser, exempelvis bränder, översvämningar och jordskred, kommer att inträffa oftare. </a:t>
            </a:r>
            <a:endParaRPr lang="en-US" dirty="0"/>
          </a:p>
          <a:p>
            <a:pPr marL="0" indent="0" eaLnBrk="0" fontAlgn="base" hangingPunct="0">
              <a:spcBef>
                <a:spcPts val="800"/>
              </a:spcBef>
              <a:spcAft>
                <a:spcPct val="0"/>
              </a:spcAft>
              <a:buClrTx/>
              <a:buSzTx/>
              <a:buFontTx/>
              <a:defRPr/>
            </a:pPr>
            <a:endParaRPr lang="sv-SE" sz="800" b="1" dirty="0">
              <a:latin typeface="Arial"/>
            </a:endParaRPr>
          </a:p>
          <a:p>
            <a:pPr>
              <a:spcBef>
                <a:spcPts val="800"/>
              </a:spcBef>
              <a:defRPr/>
            </a:pPr>
            <a:r>
              <a:rPr lang="sv-SE" sz="800" b="1" dirty="0">
                <a:latin typeface="+mj-lt"/>
              </a:rPr>
              <a:t>Källor:</a:t>
            </a:r>
          </a:p>
          <a:p>
            <a:pPr>
              <a:spcBef>
                <a:spcPts val="800"/>
              </a:spcBef>
              <a:defRPr/>
            </a:pPr>
            <a:r>
              <a:rPr lang="sv-SE" sz="1050" dirty="0">
                <a:hlinkClick r:id="rId3"/>
              </a:rPr>
              <a:t>Klimatförändringar orsakade av människan | SMHI</a:t>
            </a:r>
            <a:endParaRPr lang="sv-SE" sz="800" b="1" dirty="0">
              <a:latin typeface="Arial"/>
              <a:cs typeface="Arial"/>
            </a:endParaRPr>
          </a:p>
          <a:p>
            <a:pPr>
              <a:spcBef>
                <a:spcPts val="800"/>
              </a:spcBef>
              <a:defRPr/>
            </a:pPr>
            <a:endParaRPr lang="sv-SE" sz="1050" dirty="0"/>
          </a:p>
          <a:p>
            <a:pPr>
              <a:spcBef>
                <a:spcPts val="800"/>
              </a:spcBef>
              <a:defRPr/>
            </a:pPr>
            <a:r>
              <a:rPr lang="sv-SE" dirty="0">
                <a:hlinkClick r:id="rId4"/>
              </a:rPr>
              <a:t>AR6 Synthesis Report: Climate Change 2023 — IPCC</a:t>
            </a:r>
            <a:br>
              <a:rPr lang="sv-SE" sz="1050" dirty="0"/>
            </a:br>
            <a:endParaRPr lang="sv-SE" sz="800" b="1" dirty="0">
              <a:latin typeface="+mj-lt"/>
              <a:cs typeface="Arial"/>
            </a:endParaRPr>
          </a:p>
          <a:p>
            <a:pPr>
              <a:spcBef>
                <a:spcPts val="800"/>
              </a:spcBef>
            </a:pPr>
            <a:r>
              <a:rPr lang="sv-SE" dirty="0">
                <a:hlinkClick r:id="rId5"/>
              </a:rPr>
              <a:t>Naturvårdverket - Klimatförändringar</a:t>
            </a:r>
            <a:endParaRPr lang="sv-SE" dirty="0"/>
          </a:p>
          <a:p>
            <a:pPr>
              <a:spcBef>
                <a:spcPts val="800"/>
              </a:spcBef>
            </a:pPr>
            <a:endParaRPr lang="sv-SE" dirty="0"/>
          </a:p>
          <a:p>
            <a:pPr>
              <a:spcBef>
                <a:spcPts val="800"/>
              </a:spcBef>
            </a:pPr>
            <a:endParaRPr lang="sv-SE" dirty="0"/>
          </a:p>
          <a:p>
            <a:endParaRPr lang="sv-SE" dirty="0"/>
          </a:p>
        </p:txBody>
      </p:sp>
      <p:sp>
        <p:nvSpPr>
          <p:cNvPr id="4" name="Platshållare för bildnummer 3"/>
          <p:cNvSpPr>
            <a:spLocks noGrp="1"/>
          </p:cNvSpPr>
          <p:nvPr>
            <p:ph type="sldNum" sz="quarter" idx="5"/>
          </p:nvPr>
        </p:nvSpPr>
        <p:spPr/>
        <p:txBody>
          <a:bodyPr/>
          <a:lstStyle/>
          <a:p>
            <a:fld id="{E9E082D3-AB71-4F85-B93E-FF276D9D219A}" type="slidenum">
              <a:rPr lang="sv-SE" smtClean="0"/>
              <a:t>3</a:t>
            </a:fld>
            <a:endParaRPr lang="sv-SE"/>
          </a:p>
        </p:txBody>
      </p:sp>
    </p:spTree>
    <p:extLst>
      <p:ext uri="{BB962C8B-B14F-4D97-AF65-F5344CB8AC3E}">
        <p14:creationId xmlns:p14="http://schemas.microsoft.com/office/powerpoint/2010/main" val="2987113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b="1" dirty="0"/>
              <a:t>Globala samarbeten för globala frågor </a:t>
            </a:r>
          </a:p>
          <a:p>
            <a:pPr fontAlgn="t"/>
            <a:endParaRPr lang="sv-SE" dirty="0"/>
          </a:p>
          <a:p>
            <a:pPr fontAlgn="t">
              <a:buFont typeface="Arial" panose="020B0604020202020204" pitchFamily="34" charset="0"/>
              <a:buChar char="•"/>
            </a:pPr>
            <a:r>
              <a:rPr lang="sv-SE" dirty="0"/>
              <a:t>När forskare insåg vilken påverkan den globala uppvärmningen och klimatförändringarna skulle ha på människor, djur och natur, så blev det tydligt att det fanns ett stort behov av globalt samarbete. Det blev också snabbt tydligt att länder som historiskt sett bidragit minst till den global uppvärmningen och klimatförändringar drabbas hårdast. Många av dessa länder har redan ett oförutsägbart klimat och sämre möjligheter för klimatanpassning. </a:t>
            </a:r>
            <a:endParaRPr lang="en-US" b="0" dirty="0"/>
          </a:p>
          <a:p>
            <a:pPr marL="228600" indent="0" fontAlgn="t">
              <a:buFont typeface="Arial" panose="020B0604020202020204" pitchFamily="34" charset="0"/>
              <a:buNone/>
            </a:pPr>
            <a:endParaRPr lang="en-US" b="0" dirty="0"/>
          </a:p>
          <a:p>
            <a:pPr marL="228600" indent="0" fontAlgn="t">
              <a:buFont typeface="Arial" panose="020B0604020202020204" pitchFamily="34" charset="0"/>
              <a:buNone/>
            </a:pPr>
            <a:r>
              <a:rPr lang="sv-SE" b="1" dirty="0"/>
              <a:t>Stockholm 1972</a:t>
            </a:r>
          </a:p>
          <a:p>
            <a:pPr marL="228600" indent="0" fontAlgn="t">
              <a:buFont typeface="Arial" panose="020B0604020202020204" pitchFamily="34" charset="0"/>
              <a:buNone/>
            </a:pPr>
            <a:endParaRPr lang="sv-SE" b="1" dirty="0"/>
          </a:p>
          <a:p>
            <a:pPr marL="400050" indent="-171450" fontAlgn="t">
              <a:buFont typeface="Arial" panose="020B0604020202020204" pitchFamily="34" charset="0"/>
              <a:buChar char="•"/>
            </a:pPr>
            <a:r>
              <a:rPr lang="sv-SE" dirty="0"/>
              <a:t>FN:s första konferens om miljö hölls i Stockholm den 5-16 juni 1972. Konferensens motto var "Only </a:t>
            </a:r>
            <a:r>
              <a:rPr lang="sv-SE" dirty="0" err="1"/>
              <a:t>One</a:t>
            </a:r>
            <a:r>
              <a:rPr lang="sv-SE" dirty="0"/>
              <a:t> Earth" och samlade deltagare från 113 länder. Stockholmskonferensen resulterade i flera viktiga åtgärder för miljön, bland annat Stockholmsdeklarationen samt upprättandet av FN:s miljöprogram UNEP. Stockholmskonferensen innebar även att miljöfrågan fick en betydande roll på den internationella politiska dagordningen.</a:t>
            </a:r>
          </a:p>
          <a:p>
            <a:pPr marL="228600" indent="0" fontAlgn="t">
              <a:buFont typeface="Arial" panose="020B0604020202020204" pitchFamily="34" charset="0"/>
              <a:buNone/>
            </a:pPr>
            <a:endParaRPr lang="sv-SE" b="1" dirty="0"/>
          </a:p>
          <a:p>
            <a:pPr marL="228600" indent="0" fontAlgn="t">
              <a:buFont typeface="Arial" panose="020B0604020202020204" pitchFamily="34" charset="0"/>
              <a:buNone/>
            </a:pPr>
            <a:r>
              <a:rPr lang="sv-SE" b="1" dirty="0"/>
              <a:t>FN:s miljöprogram (UNEP)</a:t>
            </a:r>
          </a:p>
          <a:p>
            <a:pPr marL="228600" indent="0" fontAlgn="t">
              <a:buFont typeface="Arial" panose="020B0604020202020204" pitchFamily="34" charset="0"/>
              <a:buNone/>
            </a:pPr>
            <a:endParaRPr lang="sv-SE" b="1" dirty="0"/>
          </a:p>
          <a:p>
            <a:pPr marL="400050" indent="-171450" fontAlgn="t">
              <a:buFont typeface="Arial" panose="020B0604020202020204" pitchFamily="34" charset="0"/>
              <a:buChar char="•"/>
            </a:pPr>
            <a:r>
              <a:rPr lang="sv-SE" dirty="0"/>
              <a:t>FN:s miljöprogram, </a:t>
            </a:r>
            <a:r>
              <a:rPr lang="sv-SE" i="1" dirty="0"/>
              <a:t>UN Environment </a:t>
            </a:r>
            <a:r>
              <a:rPr lang="sv-SE" i="1" dirty="0" err="1"/>
              <a:t>Programme</a:t>
            </a:r>
            <a:r>
              <a:rPr lang="sv-SE" dirty="0"/>
              <a:t> (UNEP), analyserar globala miljötrender och lyfter fram kritiska frågor för världens ledare. UNEP uppmanar till globala partnerskap och samarbetar med samtliga medlemsstater och representanter från bland annat civilsamhället och den privata sektorn. </a:t>
            </a:r>
          </a:p>
          <a:p>
            <a:pPr marL="0" marR="0" lvl="0" indent="0" algn="l" defTabSz="914400">
              <a:lnSpc>
                <a:spcPct val="100000"/>
              </a:lnSpc>
              <a:spcBef>
                <a:spcPct val="30000"/>
              </a:spcBef>
              <a:spcAft>
                <a:spcPct val="0"/>
              </a:spcAft>
              <a:buClrTx/>
              <a:buSzTx/>
              <a:buFontTx/>
              <a:buNone/>
              <a:tabLst/>
              <a:defRPr/>
            </a:pPr>
            <a:endParaRPr lang="sv-SE" b="1" dirty="0">
              <a:latin typeface="Trade Gothic LT Std Cn" panose="020B0606020502020204" pitchFamily="34" charset="0"/>
              <a:cs typeface="Times"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b="1" dirty="0">
                <a:latin typeface="Trade Gothic LT Std Cn" panose="020B0606020502020204" pitchFamily="34" charset="0"/>
                <a:cs typeface="Times" panose="02020603050405020304" pitchFamily="18" charset="0"/>
              </a:rPr>
              <a:t>Källor: </a:t>
            </a:r>
          </a:p>
          <a:p>
            <a:pPr marL="0" indent="0">
              <a:spcBef>
                <a:spcPct val="30000"/>
              </a:spcBef>
              <a:spcAft>
                <a:spcPct val="0"/>
              </a:spcAft>
              <a:defRPr/>
            </a:pPr>
            <a:r>
              <a:rPr lang="sv-SE" dirty="0">
                <a:hlinkClick r:id="rId3"/>
              </a:rPr>
              <a:t>United Nations Conference on the Human Environment, Stockholm 1972 | United Nations</a:t>
            </a:r>
            <a:endParaRPr lang="sv-SE" dirty="0"/>
          </a:p>
          <a:p>
            <a:pPr marL="0" indent="0">
              <a:spcBef>
                <a:spcPct val="30000"/>
              </a:spcBef>
              <a:spcAft>
                <a:spcPct val="0"/>
              </a:spcAft>
              <a:defRPr/>
            </a:pP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sv-SE" dirty="0">
                <a:hlinkClick r:id="rId4"/>
              </a:rPr>
              <a:t>”Only One Earth” konferens i Stockholm 1972 « Svenska Unescorådet</a:t>
            </a:r>
            <a:endParaRPr lang="sv-S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fr-FR" dirty="0">
                <a:hlinkClick r:id="rId5"/>
              </a:rPr>
              <a:t>About UN Environment Programme | UNEP - UN Environment Programme</a:t>
            </a:r>
            <a:endParaRPr lang="en-US" b="0" i="0" dirty="0">
              <a:solidFill>
                <a:srgbClr val="454545"/>
              </a:solidFill>
              <a:effectLst/>
              <a:latin typeface="Roboto" panose="02000000000000000000" pitchFamily="2" charset="0"/>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b="0" i="0" dirty="0">
              <a:solidFill>
                <a:srgbClr val="454545"/>
              </a:solidFill>
              <a:effectLst/>
              <a:latin typeface="Roboto" panose="02000000000000000000" pitchFamily="2" charset="0"/>
              <a:cs typeface="Times" panose="02020603050405020304" pitchFamily="18" charset="0"/>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sv-SE" dirty="0">
              <a:latin typeface="Trade Gothic LT Std Cn" panose="020B0606020502020204" pitchFamily="34" charset="0"/>
              <a:cs typeface="Times" panose="02020603050405020304" pitchFamily="18" charset="0"/>
            </a:endParaRPr>
          </a:p>
          <a:p>
            <a:pPr eaLnBrk="1" hangingPunct="1">
              <a:defRPr/>
            </a:pPr>
            <a:endParaRPr lang="sv-SE" b="1" dirty="0">
              <a:latin typeface="+mj-lt"/>
            </a:endParaRPr>
          </a:p>
          <a:p>
            <a:endParaRPr lang="sv-SE" dirty="0"/>
          </a:p>
        </p:txBody>
      </p:sp>
      <p:sp>
        <p:nvSpPr>
          <p:cNvPr id="4" name="Platshållare för bildnummer 3"/>
          <p:cNvSpPr>
            <a:spLocks noGrp="1"/>
          </p:cNvSpPr>
          <p:nvPr>
            <p:ph type="sldNum" sz="quarter" idx="5"/>
          </p:nvPr>
        </p:nvSpPr>
        <p:spPr/>
        <p:txBody>
          <a:bodyPr/>
          <a:lstStyle/>
          <a:p>
            <a:fld id="{E9E082D3-AB71-4F85-B93E-FF276D9D219A}" type="slidenum">
              <a:rPr lang="sv-SE" smtClean="0"/>
              <a:t>4</a:t>
            </a:fld>
            <a:endParaRPr lang="sv-SE"/>
          </a:p>
        </p:txBody>
      </p:sp>
    </p:spTree>
    <p:extLst>
      <p:ext uri="{BB962C8B-B14F-4D97-AF65-F5344CB8AC3E}">
        <p14:creationId xmlns:p14="http://schemas.microsoft.com/office/powerpoint/2010/main" val="2329898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fontAlgn="t"/>
            <a:r>
              <a:rPr lang="sv-SE" b="1" dirty="0"/>
              <a:t>FN:s klimatpanel (IPCC) </a:t>
            </a:r>
            <a:br>
              <a:rPr lang="sv-SE" b="1" dirty="0"/>
            </a:br>
            <a:endParaRPr lang="sv-SE" dirty="0"/>
          </a:p>
          <a:p>
            <a:pPr fontAlgn="t">
              <a:buFont typeface="Arial" panose="020B0604020202020204" pitchFamily="34" charset="0"/>
              <a:buChar char="•"/>
            </a:pPr>
            <a:r>
              <a:rPr lang="sv-SE" dirty="0"/>
              <a:t>FN:s klimatpanel, </a:t>
            </a:r>
            <a:r>
              <a:rPr lang="sv-SE" i="1" dirty="0" err="1"/>
              <a:t>Intergovernmental</a:t>
            </a:r>
            <a:r>
              <a:rPr lang="sv-SE" i="1" dirty="0"/>
              <a:t> Panel on Climate Change </a:t>
            </a:r>
            <a:r>
              <a:rPr lang="sv-SE" dirty="0"/>
              <a:t>(IPCC), bildades 1988 på uppdrag av Meteorologiska världsorganisationen (WMO) och FN:s miljöprogram (UNEP). Bildandet av IPCC var ett svar på de resultat av forskning som visade att klimatet var på väg att värmas upp och att mänskliga aktiviteter påverkade uppvärmningen. För att klarlägga graden av allvar i hotet bildades IPCC med uppdrag att sammanställa forskningen och vilka konsekvenser det skulle kunna få. Idag samlar och sammanfattar IPCC världens klimatforskning i omfattande rapporter vart sjätte eller sjunde år. Rapporterna ger beslutsfattare ett vetenskapligt underlag för klimatåtgärder.</a:t>
            </a:r>
          </a:p>
          <a:p>
            <a:pPr fontAlgn="t">
              <a:buFont typeface="Arial" panose="020B0604020202020204" pitchFamily="34" charset="0"/>
              <a:buChar char="•"/>
            </a:pPr>
            <a:endParaRPr lang="sv-SE" b="1" dirty="0"/>
          </a:p>
          <a:p>
            <a:pPr marL="228600" indent="0" fontAlgn="t">
              <a:buFont typeface="Arial" panose="020B0604020202020204" pitchFamily="34" charset="0"/>
              <a:buNone/>
            </a:pPr>
            <a:r>
              <a:rPr lang="sv-SE" b="1" dirty="0"/>
              <a:t>FN:s klimatkonvention UNFCCC </a:t>
            </a:r>
            <a:br>
              <a:rPr lang="sv-SE" b="1" dirty="0"/>
            </a:br>
            <a:endParaRPr lang="sv-SE" b="1" dirty="0"/>
          </a:p>
          <a:p>
            <a:pPr marL="400050" indent="-171450" fontAlgn="t">
              <a:buFont typeface="Arial" panose="020B0604020202020204" pitchFamily="34" charset="0"/>
              <a:buChar char="•"/>
            </a:pPr>
            <a:r>
              <a:rPr lang="sv-SE" dirty="0"/>
              <a:t>IPCC:s första syntesrapport publicerades 1990 och bidrog till att klimatkonventionen kom på plats. Klimatkonventionens fulla namn är </a:t>
            </a:r>
            <a:r>
              <a:rPr lang="sv-SE" i="1" dirty="0"/>
              <a:t>United Nations </a:t>
            </a:r>
            <a:r>
              <a:rPr lang="sv-SE" i="1" dirty="0" err="1"/>
              <a:t>Framework</a:t>
            </a:r>
            <a:r>
              <a:rPr lang="sv-SE" i="1" dirty="0"/>
              <a:t> Convention on Climate Change </a:t>
            </a:r>
            <a:r>
              <a:rPr lang="sv-SE" dirty="0"/>
              <a:t>och förkortas UNFCCC. Efter stora oenigheter mellan länder om innehållet i konventionen kunde den antas på miljö- och utvecklingskonferensen i Rio de Janeiro 1992. För att få en konvention på plats behövde formuleringarna i konventionen vara så pass vaga att de gav ett tillräckligt stort tolkningsutrymme för enskilda länder. Idag är klimatkonventionen antagen av 197 länder och en ekonomisk region (Europeiska unionen).</a:t>
            </a:r>
          </a:p>
          <a:p>
            <a:pPr marL="400050" indent="-171450" fontAlgn="t">
              <a:buFont typeface="Arial" panose="020B0604020202020204" pitchFamily="34" charset="0"/>
              <a:buChar char="•"/>
            </a:pPr>
            <a:endParaRPr lang="sv-SE" b="1" dirty="0"/>
          </a:p>
          <a:p>
            <a:pPr marL="228600" indent="0" fontAlgn="t">
              <a:buFont typeface="Arial" panose="020B0604020202020204" pitchFamily="34" charset="0"/>
              <a:buNone/>
            </a:pPr>
            <a:r>
              <a:rPr lang="en-US" b="1" dirty="0"/>
              <a:t>Conference of the Parties (COP) </a:t>
            </a:r>
          </a:p>
          <a:p>
            <a:pPr marL="400050" indent="-171450" fontAlgn="t">
              <a:buFont typeface="Arial" panose="020B0604020202020204" pitchFamily="34" charset="0"/>
              <a:buChar char="•"/>
            </a:pPr>
            <a:endParaRPr lang="en-US" b="1" dirty="0"/>
          </a:p>
          <a:p>
            <a:pPr marL="400050" indent="-171450" fontAlgn="t">
              <a:buFont typeface="Arial" panose="020B0604020202020204" pitchFamily="34" charset="0"/>
              <a:buChar char="•"/>
            </a:pPr>
            <a:r>
              <a:rPr lang="en-US" dirty="0" err="1"/>
              <a:t>Klimatkonventionens</a:t>
            </a:r>
            <a:r>
              <a:rPr lang="en-US" dirty="0"/>
              <a:t> parter </a:t>
            </a:r>
            <a:r>
              <a:rPr lang="en-US" dirty="0" err="1"/>
              <a:t>möts</a:t>
            </a:r>
            <a:r>
              <a:rPr lang="en-US" dirty="0"/>
              <a:t> </a:t>
            </a:r>
            <a:r>
              <a:rPr lang="en-US" dirty="0" err="1"/>
              <a:t>varje</a:t>
            </a:r>
            <a:r>
              <a:rPr lang="en-US" dirty="0"/>
              <a:t> </a:t>
            </a:r>
            <a:r>
              <a:rPr lang="en-US" dirty="0" err="1"/>
              <a:t>år</a:t>
            </a:r>
            <a:r>
              <a:rPr lang="en-US" dirty="0"/>
              <a:t> </a:t>
            </a:r>
            <a:r>
              <a:rPr lang="en-US" dirty="0" err="1"/>
              <a:t>på</a:t>
            </a:r>
            <a:r>
              <a:rPr lang="en-US" dirty="0"/>
              <a:t> </a:t>
            </a:r>
            <a:r>
              <a:rPr lang="en-US" dirty="0" err="1"/>
              <a:t>en</a:t>
            </a:r>
            <a:r>
              <a:rPr lang="en-US" dirty="0"/>
              <a:t> </a:t>
            </a:r>
            <a:r>
              <a:rPr lang="en-US" dirty="0" err="1"/>
              <a:t>konferens</a:t>
            </a:r>
            <a:r>
              <a:rPr lang="en-US" dirty="0"/>
              <a:t> </a:t>
            </a:r>
            <a:r>
              <a:rPr lang="en-US" dirty="0" err="1"/>
              <a:t>som</a:t>
            </a:r>
            <a:r>
              <a:rPr lang="en-US" dirty="0"/>
              <a:t> </a:t>
            </a:r>
            <a:r>
              <a:rPr lang="en-US" dirty="0" err="1"/>
              <a:t>kallas</a:t>
            </a:r>
            <a:r>
              <a:rPr lang="en-US" dirty="0"/>
              <a:t> </a:t>
            </a:r>
            <a:r>
              <a:rPr lang="sv-SE" i="1" dirty="0"/>
              <a:t>Conference </a:t>
            </a:r>
            <a:r>
              <a:rPr lang="sv-SE" i="1" dirty="0" err="1"/>
              <a:t>of</a:t>
            </a:r>
            <a:r>
              <a:rPr lang="sv-SE" i="1" dirty="0"/>
              <a:t> the </a:t>
            </a:r>
            <a:r>
              <a:rPr lang="sv-SE" i="1" dirty="0" err="1"/>
              <a:t>Parties</a:t>
            </a:r>
            <a:r>
              <a:rPr lang="sv-SE" i="1" dirty="0"/>
              <a:t> </a:t>
            </a:r>
            <a:r>
              <a:rPr lang="sv-SE" dirty="0"/>
              <a:t>(COP). COP är högst beslutande organ inom konventionen och har representanter från alla stater som har anslutit sig till klimatkonventionen. Under COP ska parterna fatta beslut och anta direktiv för genomförandet av klimatkonventionen. Det kan betraktas som världens viktigaste årliga klimatmöte. Det brukar hållas i november för att ge länderna tid att förbereda förhandlingar och rapportera vad de har gjort för att nå klimatmålen under året. </a:t>
            </a:r>
          </a:p>
          <a:p>
            <a:pPr>
              <a:defRPr/>
            </a:pPr>
            <a:endParaRPr lang="sv-SE" b="1" dirty="0">
              <a:latin typeface="Arial"/>
              <a:cs typeface="Arial"/>
            </a:endParaRPr>
          </a:p>
          <a:p>
            <a:pPr eaLnBrk="1" hangingPunct="1">
              <a:defRPr/>
            </a:pPr>
            <a:r>
              <a:rPr lang="sv-SE" b="1" dirty="0"/>
              <a:t>Källor:</a:t>
            </a:r>
          </a:p>
          <a:p>
            <a:pPr eaLnBrk="1" hangingPunct="1">
              <a:defRPr/>
            </a:pPr>
            <a:r>
              <a:rPr lang="sv-SE" dirty="0">
                <a:hlinkClick r:id="rId3"/>
              </a:rPr>
              <a:t>About — IPCC</a:t>
            </a:r>
            <a:br>
              <a:rPr lang="sv-SE" dirty="0"/>
            </a:br>
            <a:endParaRPr lang="sv-SE" dirty="0"/>
          </a:p>
          <a:p>
            <a:pPr eaLnBrk="1" hangingPunct="1">
              <a:defRPr/>
            </a:pPr>
            <a:r>
              <a:rPr lang="sv-SE" dirty="0">
                <a:hlinkClick r:id="rId4"/>
              </a:rPr>
              <a:t>About the Secretariat | UNFCCC</a:t>
            </a:r>
            <a:br>
              <a:rPr lang="sv-SE" dirty="0"/>
            </a:br>
            <a:endParaRPr lang="sv-SE" dirty="0"/>
          </a:p>
          <a:p>
            <a:pPr eaLnBrk="1" hangingPunct="1">
              <a:defRPr/>
            </a:pPr>
            <a:r>
              <a:rPr lang="en-US" dirty="0">
                <a:hlinkClick r:id="rId5"/>
              </a:rPr>
              <a:t>Conference of the Parties (COP) | UNFCCC</a:t>
            </a:r>
            <a:endParaRPr lang="sv-SE" dirty="0"/>
          </a:p>
          <a:p>
            <a:pPr>
              <a:defRPr/>
            </a:pPr>
            <a:endParaRPr lang="en-US" b="0" i="0" dirty="0">
              <a:solidFill>
                <a:srgbClr val="000000"/>
              </a:solidFill>
              <a:effectLst/>
            </a:endParaRPr>
          </a:p>
          <a:p>
            <a:pPr>
              <a:defRPr/>
            </a:pPr>
            <a:endParaRPr lang="en-US" b="0" i="0" dirty="0">
              <a:solidFill>
                <a:srgbClr val="000000"/>
              </a:solidFill>
              <a:effectLst/>
            </a:endParaRPr>
          </a:p>
          <a:p>
            <a:pPr marL="171450" indent="-171450">
              <a:buFont typeface="Arial,Sans-Serif"/>
              <a:buChar char="•"/>
              <a:defRPr/>
            </a:pPr>
            <a:endParaRPr lang="sv-SE" dirty="0">
              <a:solidFill>
                <a:srgbClr val="444444"/>
              </a:solidFill>
            </a:endParaRPr>
          </a:p>
          <a:p>
            <a:pPr marL="171450" indent="-171450">
              <a:buFont typeface="Arial,Sans-Serif"/>
              <a:buChar char="•"/>
              <a:defRPr/>
            </a:pPr>
            <a:endParaRPr lang="sv-SE" dirty="0">
              <a:solidFill>
                <a:srgbClr val="444444"/>
              </a:solidFill>
            </a:endParaRPr>
          </a:p>
          <a:p>
            <a:pPr marL="171450" indent="-171450">
              <a:buFont typeface="Arial,Sans-Serif"/>
              <a:buChar char="•"/>
              <a:defRPr/>
            </a:pPr>
            <a:endParaRPr lang="sv-SE" dirty="0">
              <a:solidFill>
                <a:srgbClr val="444444"/>
              </a:solidFill>
            </a:endParaRPr>
          </a:p>
          <a:p>
            <a:pPr marL="171450" indent="-171450">
              <a:buFont typeface="Arial,Sans-Serif"/>
              <a:buChar char="•"/>
              <a:defRPr/>
            </a:pPr>
            <a:endParaRPr lang="sv-SE" dirty="0">
              <a:solidFill>
                <a:srgbClr val="444444"/>
              </a:solidFill>
            </a:endParaRPr>
          </a:p>
          <a:p>
            <a:pPr>
              <a:defRPr/>
            </a:pPr>
            <a:endParaRPr lang="en-US" dirty="0">
              <a:solidFill>
                <a:srgbClr val="000000"/>
              </a:solidFill>
            </a:endParaRPr>
          </a:p>
          <a:p>
            <a:pPr>
              <a:defRPr/>
            </a:pPr>
            <a:endParaRPr lang="en-US" dirty="0">
              <a:solidFill>
                <a:srgbClr val="000000"/>
              </a:solidFill>
            </a:endParaRPr>
          </a:p>
          <a:p>
            <a:pPr>
              <a:defRPr/>
            </a:pPr>
            <a:endParaRPr lang="sv-SE" dirty="0">
              <a:solidFill>
                <a:srgbClr val="000000"/>
              </a:solidFill>
              <a:latin typeface="verdana" panose="020B0604030504040204" pitchFamily="34" charset="0"/>
            </a:endParaRPr>
          </a:p>
          <a:p>
            <a:pPr>
              <a:defRPr/>
            </a:pPr>
            <a:endParaRPr lang="en-US" dirty="0">
              <a:solidFill>
                <a:srgbClr val="000000"/>
              </a:solidFill>
              <a:latin typeface="verdana" panose="020B0604030504040204" pitchFamily="34" charset="0"/>
            </a:endParaRPr>
          </a:p>
        </p:txBody>
      </p:sp>
      <p:sp>
        <p:nvSpPr>
          <p:cNvPr id="4" name="Platshållare för bildnummer 3"/>
          <p:cNvSpPr>
            <a:spLocks noGrp="1"/>
          </p:cNvSpPr>
          <p:nvPr>
            <p:ph type="sldNum" sz="quarter" idx="5"/>
          </p:nvPr>
        </p:nvSpPr>
        <p:spPr/>
        <p:txBody>
          <a:bodyPr/>
          <a:lstStyle/>
          <a:p>
            <a:fld id="{E9E082D3-AB71-4F85-B93E-FF276D9D219A}" type="slidenum">
              <a:rPr lang="sv-SE" smtClean="0"/>
              <a:t>5</a:t>
            </a:fld>
            <a:endParaRPr lang="sv-SE"/>
          </a:p>
        </p:txBody>
      </p:sp>
    </p:spTree>
    <p:extLst>
      <p:ext uri="{BB962C8B-B14F-4D97-AF65-F5344CB8AC3E}">
        <p14:creationId xmlns:p14="http://schemas.microsoft.com/office/powerpoint/2010/main" val="218282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Font typeface="Arial" panose="020B0604020202020204" pitchFamily="34" charset="0"/>
              <a:buChar char="•"/>
            </a:pPr>
            <a:endParaRPr lang="sv-SE" dirty="0"/>
          </a:p>
          <a:p>
            <a:pPr>
              <a:buFont typeface="Arial" panose="020B0604020202020204" pitchFamily="34" charset="0"/>
              <a:buChar char="•"/>
            </a:pPr>
            <a:r>
              <a:rPr lang="sv-SE" dirty="0"/>
              <a:t>En av de mest betydelsefulla överenskommelserna i FN:s historia kom till under en av klimatkonventionens konferenser, nämligen COP21 2015 i Paris då Parisavtalet slöts.</a:t>
            </a:r>
            <a:br>
              <a:rPr lang="sv-SE" dirty="0"/>
            </a:br>
            <a:endParaRPr lang="sv-SE" dirty="0"/>
          </a:p>
          <a:p>
            <a:pPr>
              <a:buFont typeface="Arial" panose="020B0604020202020204" pitchFamily="34" charset="0"/>
              <a:buChar char="•"/>
            </a:pPr>
            <a:r>
              <a:rPr lang="sv-SE" dirty="0"/>
              <a:t>Parisavtalet är historiskt eftersom det innebär att i stort sett alla världens länder har förbundit sig att genomföra åtgärder för att uppnå målen om att begränsa temperaturökningen och anpassa sig till klimatförändringarna. </a:t>
            </a:r>
            <a:br>
              <a:rPr lang="sv-SE" dirty="0"/>
            </a:br>
            <a:endParaRPr lang="sv-SE" dirty="0"/>
          </a:p>
          <a:p>
            <a:pPr>
              <a:buFont typeface="Arial" panose="020B0604020202020204" pitchFamily="34" charset="0"/>
              <a:buChar char="•"/>
            </a:pPr>
            <a:r>
              <a:rPr lang="sv-SE" dirty="0"/>
              <a:t>De viktigaste målen i Parisavtalet är</a:t>
            </a:r>
            <a:r>
              <a:rPr lang="sv-SE" b="1" dirty="0"/>
              <a:t>:</a:t>
            </a:r>
            <a:r>
              <a:rPr lang="sv-SE" dirty="0"/>
              <a:t> </a:t>
            </a:r>
            <a:br>
              <a:rPr lang="sv-SE" dirty="0"/>
            </a:br>
            <a:r>
              <a:rPr lang="sv-SE" dirty="0"/>
              <a:t> </a:t>
            </a:r>
            <a:br>
              <a:rPr lang="sv-SE" dirty="0"/>
            </a:br>
            <a:r>
              <a:rPr lang="sv-SE" dirty="0"/>
              <a:t>1. Den </a:t>
            </a:r>
            <a:r>
              <a:rPr lang="sv-SE" b="1" dirty="0"/>
              <a:t>globala temperaturökningen ska hållas väl under 2 grader </a:t>
            </a:r>
            <a:r>
              <a:rPr lang="sv-SE" dirty="0"/>
              <a:t>Celsius, och man ska sträva efter att begränsa den till </a:t>
            </a:r>
            <a:r>
              <a:rPr lang="sv-SE" b="1" dirty="0"/>
              <a:t>1,5 grader</a:t>
            </a:r>
            <a:r>
              <a:rPr lang="sv-SE" dirty="0"/>
              <a:t>, genom att minska utsläppen av växthusgaser. För att kunna göra det krävs det balans mellan utsläpp och upptag av växthusgaser, det vill säga nettonollutsläpp.</a:t>
            </a:r>
            <a:br>
              <a:rPr lang="sv-SE" dirty="0"/>
            </a:br>
            <a:br>
              <a:rPr lang="sv-SE" dirty="0"/>
            </a:br>
            <a:r>
              <a:rPr lang="sv-SE" i="1" dirty="0"/>
              <a:t>Bra att veta: Temperaturökningen mäts i förhållande till den förindustriella tiden, det vill säga innan den storskaliga användningen av fossila bränslen.</a:t>
            </a:r>
            <a:br>
              <a:rPr lang="sv-SE" dirty="0"/>
            </a:br>
            <a:r>
              <a:rPr lang="sv-SE" dirty="0"/>
              <a:t> </a:t>
            </a:r>
            <a:br>
              <a:rPr lang="sv-SE" dirty="0"/>
            </a:br>
            <a:r>
              <a:rPr lang="sv-SE" dirty="0"/>
              <a:t>2. Länderna ska öka sin förmåga att </a:t>
            </a:r>
            <a:r>
              <a:rPr lang="sv-SE" b="1" dirty="0"/>
              <a:t>anpassa sig till klimatförändringarnas negativa effekter</a:t>
            </a:r>
            <a:r>
              <a:rPr lang="sv-SE" dirty="0"/>
              <a:t> samt hantera de skador och förluster som klimatförändringarna orsakar.</a:t>
            </a:r>
            <a:br>
              <a:rPr lang="sv-SE" dirty="0"/>
            </a:br>
            <a:br>
              <a:rPr lang="sv-SE" dirty="0"/>
            </a:br>
            <a:r>
              <a:rPr lang="sv-SE" b="1" dirty="0"/>
              <a:t>3.</a:t>
            </a:r>
            <a:r>
              <a:rPr lang="sv-SE" dirty="0"/>
              <a:t> Länderna ska rapportera </a:t>
            </a:r>
            <a:r>
              <a:rPr lang="sv-SE" b="1" dirty="0"/>
              <a:t>nationella klimatplaner </a:t>
            </a:r>
            <a:r>
              <a:rPr lang="sv-SE" dirty="0"/>
              <a:t>som anger hur de ska minska sina utsläpp, samt stärka sin förmåga att anpassa sig till klimatförändringarna. Klimatplanerna ska uppdateras vart femte år och för varje uppdatering bli mer ambitiösa. Enligt Parisavtalet förväntas mer utvecklade länder gå före och ta ett större ansvar.</a:t>
            </a:r>
          </a:p>
          <a:p>
            <a:pPr>
              <a:buFont typeface="Arial" panose="020B0604020202020204" pitchFamily="34" charset="0"/>
              <a:buChar char="•"/>
            </a:pPr>
            <a:endParaRPr lang="sv-SE" dirty="0"/>
          </a:p>
          <a:p>
            <a:pPr marL="228600" indent="0"/>
            <a:r>
              <a:rPr lang="sv-SE" b="1" dirty="0">
                <a:solidFill>
                  <a:srgbClr val="000000"/>
                </a:solidFill>
              </a:rPr>
              <a:t>Hur går det?</a:t>
            </a:r>
            <a:br>
              <a:rPr lang="sv-SE" b="1" dirty="0">
                <a:solidFill>
                  <a:srgbClr val="000000"/>
                </a:solidFill>
              </a:rPr>
            </a:br>
            <a:endParaRPr lang="sv-SE" b="1" dirty="0">
              <a:solidFill>
                <a:srgbClr val="000000"/>
              </a:solidFill>
            </a:endParaRPr>
          </a:p>
          <a:p>
            <a:pPr>
              <a:buFont typeface="Arial,Sans-Serif" panose="020B0604020202020204" pitchFamily="34" charset="0"/>
              <a:buChar char="•"/>
            </a:pPr>
            <a:r>
              <a:rPr lang="sv-SE" dirty="0">
                <a:solidFill>
                  <a:srgbClr val="000000"/>
                </a:solidFill>
              </a:rPr>
              <a:t>Den långsiktiga globala uppvärmningen uppskattas idag till cirka 1,4 grader över den förindustriella nivån, enligt Copernicus EU:s program för jordobservation. Vi är alltså mycket nära att överskrida Parisavtalets gräns på 1,5 grader. </a:t>
            </a:r>
          </a:p>
          <a:p>
            <a:pPr marL="228600" indent="0"/>
            <a:endParaRPr lang="sv-SE" dirty="0">
              <a:solidFill>
                <a:srgbClr val="000000"/>
              </a:solidFill>
            </a:endParaRPr>
          </a:p>
          <a:p>
            <a:pPr>
              <a:buFont typeface="Arial,Sans-Serif" panose="020B0604020202020204" pitchFamily="34" charset="0"/>
              <a:buChar char="•"/>
            </a:pPr>
            <a:r>
              <a:rPr lang="sv-SE" dirty="0">
                <a:solidFill>
                  <a:srgbClr val="000000"/>
                </a:solidFill>
              </a:rPr>
              <a:t>FN:s miljöprograms (UNEP) rapport från den 2 september 2026 slår fast att den globala uppvärmningen kommer att passera 1,5-gradersmålet. Därför behöver världens länder nu fokusera på att överskridningen av 1,5-gradersmålet ska bli så kortvarig som möjligt. Prognosen är att om alla länders klimatplaner genomförs beräknas den globala temperaturökningen i bästa scenariot nå en topp på 1,8 grader, för att sedan sjunka igen ifall ländernas klimatarbete fortsätter. </a:t>
            </a:r>
            <a:br>
              <a:rPr lang="sv-SE" dirty="0">
                <a:solidFill>
                  <a:srgbClr val="000000"/>
                </a:solidFill>
              </a:rPr>
            </a:br>
            <a:endParaRPr lang="sv-SE" dirty="0"/>
          </a:p>
          <a:p>
            <a:pPr>
              <a:buFont typeface="Arial" panose="020B0604020202020204" pitchFamily="34" charset="0"/>
              <a:buChar char="•"/>
            </a:pPr>
            <a:r>
              <a:rPr lang="sv-SE" dirty="0">
                <a:solidFill>
                  <a:srgbClr val="000000"/>
                </a:solidFill>
              </a:rPr>
              <a:t>Samtidigt har extrema väderhändelser blivit allt vanligare i många delar av världen. Under sommaren 2026 rådde extrem hetta i Europa. Det innebar bland annat torka, skogsbränder och översvämningar vilka beräknas ha nollställt EU:s beräknade BNP-tillväxt för 2026.</a:t>
            </a:r>
            <a:br>
              <a:rPr lang="sv-SE" dirty="0">
                <a:solidFill>
                  <a:srgbClr val="000000"/>
                </a:solidFill>
              </a:rPr>
            </a:br>
            <a:endParaRPr lang="sv-SE" dirty="0"/>
          </a:p>
          <a:p>
            <a:pPr>
              <a:buFont typeface="Arial" panose="020B0604020202020204" pitchFamily="34" charset="0"/>
              <a:buChar char="•"/>
            </a:pPr>
            <a:r>
              <a:rPr lang="sv-SE" dirty="0"/>
              <a:t>Dessutom har minskat ett förtroende för internationella överenskommelser lett till ökad osäkerhet i klimatarbetet. Mest signifikant är att USA har lämnat Parisavtalet samt påbörjat processen för att gå ur FN:s klimatkonvention (UNFCCC).</a:t>
            </a:r>
          </a:p>
          <a:p>
            <a:pPr>
              <a:buFont typeface="Arial" panose="020B0604020202020204" pitchFamily="34" charset="0"/>
              <a:buChar char="•"/>
            </a:pPr>
            <a:endParaRPr lang="sv-SE" dirty="0"/>
          </a:p>
          <a:p>
            <a:pPr>
              <a:buFont typeface="Arial" panose="020B0604020202020204" pitchFamily="34" charset="0"/>
              <a:buChar char="•"/>
            </a:pPr>
            <a:r>
              <a:rPr lang="sv-SE" dirty="0"/>
              <a:t>En positiv trend är att den förväntade uppvärmningen elva år efter Parisavtalet har minskar från 4 grader till dagens 2,8 – 1,8 grader, förutsatt att nuvarande klimatpolitik fortsätter och ländernas klimatlöften blir verklighet. Det är långt ifrån nog, men visar ändå på vikten av FN:s internationella samarbete. </a:t>
            </a:r>
          </a:p>
          <a:p>
            <a:pPr>
              <a:buFont typeface="Arial" panose="020B0604020202020204" pitchFamily="34" charset="0"/>
              <a:buChar char="•"/>
            </a:pPr>
            <a:endParaRPr lang="sv-SE" dirty="0">
              <a:solidFill>
                <a:srgbClr val="000000"/>
              </a:solidFill>
            </a:endParaRPr>
          </a:p>
          <a:p>
            <a:pPr>
              <a:buFont typeface="Arial" panose="020B0604020202020204" pitchFamily="34" charset="0"/>
              <a:buChar char="•"/>
            </a:pPr>
            <a:r>
              <a:rPr lang="sv-SE" dirty="0">
                <a:solidFill>
                  <a:srgbClr val="000000"/>
                </a:solidFill>
              </a:rPr>
              <a:t>Nästa sida visar exempel på hur FN i praktiken arbetar för att nå målen i Parisavtalet </a:t>
            </a:r>
          </a:p>
          <a:p>
            <a:pPr marL="228600" indent="0"/>
            <a:endParaRPr lang="sv-SE" dirty="0">
              <a:solidFill>
                <a:srgbClr val="000000"/>
              </a:solidFill>
            </a:endParaRPr>
          </a:p>
          <a:p>
            <a:pPr marL="228600" indent="0"/>
            <a:r>
              <a:rPr lang="sv-SE" b="1" dirty="0">
                <a:solidFill>
                  <a:srgbClr val="000000"/>
                </a:solidFill>
              </a:rPr>
              <a:t>Källor:</a:t>
            </a:r>
            <a:endParaRPr lang="sv-SE" dirty="0">
              <a:solidFill>
                <a:srgbClr val="000000"/>
              </a:solidFill>
            </a:endParaRPr>
          </a:p>
          <a:p>
            <a:pPr marL="228600" indent="0"/>
            <a:r>
              <a:rPr lang="sv-SE" dirty="0">
                <a:solidFill>
                  <a:srgbClr val="000000"/>
                </a:solidFill>
                <a:hlinkClick r:id="rId3"/>
              </a:rPr>
              <a:t>Limiting Overshoot - Navigating exceedance of 1.5°C and pathways towards return | UNEP - UN Environment Programme</a:t>
            </a:r>
            <a:endParaRPr lang="sv-SE" dirty="0">
              <a:solidFill>
                <a:srgbClr val="000000"/>
              </a:solidFill>
            </a:endParaRPr>
          </a:p>
          <a:p>
            <a:pPr marL="228600" indent="0"/>
            <a:br>
              <a:rPr lang="sv-SE" dirty="0">
                <a:hlinkClick r:id="rId4" invalidUrl="http://"/>
              </a:rPr>
            </a:br>
            <a:r>
              <a:rPr lang="sv-SE" dirty="0">
                <a:solidFill>
                  <a:srgbClr val="000000"/>
                </a:solidFill>
                <a:hlinkClick r:id="rId5"/>
              </a:rPr>
              <a:t>Extreme heat could wipe out EU economic growth in 2026</a:t>
            </a:r>
            <a:endParaRPr lang="sv-SE" dirty="0">
              <a:solidFill>
                <a:srgbClr val="000000"/>
              </a:solidFill>
            </a:endParaRPr>
          </a:p>
          <a:p>
            <a:pPr marL="228600" indent="0"/>
            <a:br>
              <a:rPr lang="sv-SE" dirty="0">
                <a:hlinkClick r:id="rId6" invalidUrl="http://"/>
              </a:rPr>
            </a:br>
            <a:r>
              <a:rPr lang="sv-SE" dirty="0">
                <a:solidFill>
                  <a:srgbClr val="000000"/>
                </a:solidFill>
                <a:hlinkClick r:id="rId7"/>
              </a:rPr>
              <a:t>Parisavtalet</a:t>
            </a:r>
            <a:br>
              <a:rPr lang="sv-SE" dirty="0">
                <a:solidFill>
                  <a:srgbClr val="000000"/>
                </a:solidFill>
              </a:rPr>
            </a:br>
            <a:br>
              <a:rPr lang="sv-SE" dirty="0">
                <a:solidFill>
                  <a:srgbClr val="000000"/>
                </a:solidFill>
              </a:rPr>
            </a:br>
            <a:r>
              <a:rPr lang="sv-SE" dirty="0">
                <a:solidFill>
                  <a:srgbClr val="000000"/>
                </a:solidFill>
                <a:hlinkClick r:id="rId8"/>
              </a:rPr>
              <a:t>The Paris Agreement | UNFCCC</a:t>
            </a:r>
            <a:br>
              <a:rPr lang="sv-SE" dirty="0">
                <a:solidFill>
                  <a:srgbClr val="000000"/>
                </a:solidFill>
              </a:rPr>
            </a:br>
            <a:endParaRPr lang="sv-SE" dirty="0"/>
          </a:p>
          <a:p>
            <a:pPr marL="228600" indent="0"/>
            <a:r>
              <a:rPr lang="sv-SE" dirty="0">
                <a:solidFill>
                  <a:srgbClr val="000000"/>
                </a:solidFill>
                <a:hlinkClick r:id="rId9"/>
              </a:rPr>
              <a:t>The rapid approach of the 1.5°C global warming threshold since the Paris Agreement | Copernicus</a:t>
            </a:r>
            <a:endParaRPr lang="sv-SE" dirty="0">
              <a:solidFill>
                <a:srgbClr val="000000"/>
              </a:solidFill>
            </a:endParaRPr>
          </a:p>
          <a:p>
            <a:pPr>
              <a:buFont typeface="Arial" panose="020B0604020202020204" pitchFamily="34" charset="0"/>
              <a:buChar char="•"/>
            </a:pPr>
            <a:endParaRPr lang="sv-SE" dirty="0">
              <a:solidFill>
                <a:srgbClr val="000000"/>
              </a:solidFill>
            </a:endParaRPr>
          </a:p>
          <a:p>
            <a:pPr>
              <a:buFont typeface="Arial" panose="020B0604020202020204" pitchFamily="34" charset="0"/>
              <a:buChar char="•"/>
            </a:pPr>
            <a:endParaRPr lang="sv-SE" dirty="0">
              <a:solidFill>
                <a:srgbClr val="000000"/>
              </a:solidFill>
            </a:endParaRPr>
          </a:p>
          <a:p>
            <a:pPr>
              <a:buFont typeface="Arial" panose="020B0604020202020204" pitchFamily="34" charset="0"/>
              <a:buChar char="•"/>
            </a:pPr>
            <a:endParaRPr lang="sv-SE" dirty="0">
              <a:solidFill>
                <a:srgbClr val="444444"/>
              </a:solidFill>
            </a:endParaRPr>
          </a:p>
        </p:txBody>
      </p:sp>
      <p:sp>
        <p:nvSpPr>
          <p:cNvPr id="4" name="Platshållare för bild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v-SE" sz="1200" b="0" i="0" u="none" strike="noStrike" cap="none" smtClean="0">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7973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Font typeface="Arial"/>
              <a:buChar char="•"/>
            </a:pPr>
            <a:r>
              <a:rPr lang="sv-SE" b="1" dirty="0"/>
              <a:t>Nedan följer ett par exempel på hur FN arbetar i praktiken. </a:t>
            </a:r>
            <a:r>
              <a:rPr lang="sv-SE" b="1" i="0" dirty="0"/>
              <a:t>Välj vilka exempel som är mest intressanta att ta upp för er:</a:t>
            </a:r>
            <a:br>
              <a:rPr lang="sv-SE" b="1" dirty="0"/>
            </a:br>
            <a:endParaRPr lang="sv-SE" b="1" dirty="0"/>
          </a:p>
          <a:p>
            <a:pPr marL="228600" indent="0">
              <a:buFont typeface="Arial"/>
              <a:buNone/>
            </a:pPr>
            <a:r>
              <a:rPr lang="sv-SE" b="1" dirty="0"/>
              <a:t>Gröna klimatfonden</a:t>
            </a:r>
            <a:br>
              <a:rPr lang="sv-SE" b="1" dirty="0"/>
            </a:br>
            <a:endParaRPr lang="sv-SE" dirty="0"/>
          </a:p>
          <a:p>
            <a:pPr>
              <a:buFont typeface="Arial"/>
              <a:buChar char="•"/>
            </a:pPr>
            <a:r>
              <a:rPr lang="sv-SE" dirty="0"/>
              <a:t>Enligt Parisavtalet ska industriländer stödja utvecklingsländer i arbetet med både utsläppsminskningar och anpassning till klimatförändringarnas effekter. Klimatbistånd från mer utvecklade länder till mindre utvecklade länder är därför en viktig del av FN:s arbete. </a:t>
            </a:r>
            <a:br>
              <a:rPr lang="sv-SE" dirty="0"/>
            </a:br>
            <a:endParaRPr lang="sv-SE" dirty="0"/>
          </a:p>
          <a:p>
            <a:pPr>
              <a:buFont typeface="Arial"/>
              <a:buChar char="•"/>
            </a:pPr>
            <a:r>
              <a:rPr lang="sv-SE" dirty="0"/>
              <a:t>FN:s största klimatfond heter Gröna klimatfonden (Green Climate Fund). Bistånd från rikare länder går till fonden, som sedan finansierar projekt i utvecklingsländer inom bland annat förnybar energi, klimatsmart jordbruk, vattenförsörjning och katastrofberedskap.</a:t>
            </a:r>
          </a:p>
          <a:p>
            <a:pPr>
              <a:buFont typeface="Arial"/>
              <a:buChar char="•"/>
            </a:pPr>
            <a:endParaRPr lang="sv-SE" dirty="0"/>
          </a:p>
          <a:p>
            <a:pPr marL="228600" indent="0">
              <a:buFont typeface="Arial"/>
              <a:buNone/>
            </a:pPr>
            <a:r>
              <a:rPr lang="sv-SE" b="1" dirty="0"/>
              <a:t>Klimatanpassning</a:t>
            </a:r>
            <a:br>
              <a:rPr lang="sv-SE" b="1" dirty="0"/>
            </a:br>
            <a:endParaRPr lang="sv-SE" b="1" dirty="0"/>
          </a:p>
          <a:p>
            <a:pPr>
              <a:buFont typeface="Arial"/>
              <a:buChar char="•"/>
            </a:pPr>
            <a:r>
              <a:rPr lang="sv-SE" dirty="0"/>
              <a:t>Klimatanpassning kan innebära flera saker, exempelvis att bygga skydd mot översvämningar, utveckla mer torktåliga grödor, säkra tillgången till rent vatten eller förbättra varningssystem för extrema väderhändelser. Ju mer den globala medeltemperaturen ökar, desto större behov finns av att anpassa sig till klimatförändringarna.</a:t>
            </a:r>
            <a:br>
              <a:rPr lang="sv-SE" dirty="0"/>
            </a:br>
            <a:r>
              <a:rPr lang="sv-SE" dirty="0"/>
              <a:t> </a:t>
            </a:r>
          </a:p>
          <a:p>
            <a:pPr>
              <a:buFont typeface="Arial"/>
              <a:buChar char="•"/>
            </a:pPr>
            <a:r>
              <a:rPr lang="sv-SE" dirty="0"/>
              <a:t>FN:s utvecklingsprogram (UNDP) arbetar i över hundra länder med projekt som klimatsäkrar vattenförsörjning, jordbruk, kustsamhällen och infrastruktur.</a:t>
            </a:r>
            <a:br>
              <a:rPr lang="sv-SE" dirty="0"/>
            </a:br>
            <a:endParaRPr lang="sv-SE" dirty="0"/>
          </a:p>
          <a:p>
            <a:pPr>
              <a:buFont typeface="Arial"/>
              <a:buChar char="•"/>
            </a:pPr>
            <a:r>
              <a:rPr lang="sv-SE" dirty="0"/>
              <a:t>FN:s initiativ "Early Warnings for All" syftar till att senast 2027 säkerställa att alla människor på jorden omfattas av system för tidig varning för farliga väder- och klimathändelser.</a:t>
            </a:r>
          </a:p>
          <a:p>
            <a:pPr>
              <a:buChar char="•"/>
            </a:pPr>
            <a:endParaRPr lang="sv-SE" dirty="0"/>
          </a:p>
          <a:p>
            <a:pPr marL="228600" indent="0">
              <a:buFont typeface="Arial"/>
              <a:buNone/>
            </a:pPr>
            <a:r>
              <a:rPr lang="sv-SE" b="1" dirty="0"/>
              <a:t>Klimatsmart jordbruk </a:t>
            </a:r>
            <a:br>
              <a:rPr lang="sv-SE" b="1" dirty="0"/>
            </a:br>
            <a:endParaRPr lang="sv-SE" b="1" dirty="0"/>
          </a:p>
          <a:p>
            <a:pPr marL="400050" indent="-171450">
              <a:buFont typeface="Arial" panose="020B0604020202020204" pitchFamily="34" charset="0"/>
              <a:buChar char="•"/>
            </a:pPr>
            <a:r>
              <a:rPr lang="sv-SE" dirty="0"/>
              <a:t>Klimatförändringarna gör att vädret förändras. Torka, värmeböljor och plötsliga extrema skyfall kan leda till minskade skördar och sämre livsmedelssäkerhet.</a:t>
            </a:r>
            <a:br>
              <a:rPr lang="sv-SE" dirty="0"/>
            </a:br>
            <a:endParaRPr lang="sv-SE" dirty="0"/>
          </a:p>
          <a:p>
            <a:pPr marL="400050" indent="-171450">
              <a:buFont typeface="Arial" panose="020B0604020202020204" pitchFamily="34" charset="0"/>
              <a:buChar char="•"/>
            </a:pPr>
            <a:r>
              <a:rPr lang="sv-SE" dirty="0"/>
              <a:t>FN:s livsmedels- och jordbruksorganisation (FAO) arbetar med klimatsmart jordbruk. Det kan handla om att introducera mer tåliga grödor, effektivare bevattningssystem, hållbar markanvändning och odlingsmetoder som minskar utsläppen och gör jordbruket mer motståndskraftigt mot ett förändrat klimat.</a:t>
            </a:r>
          </a:p>
          <a:p>
            <a:pPr>
              <a:buChar char="•"/>
            </a:pPr>
            <a:endParaRPr lang="sv-SE" b="1" dirty="0"/>
          </a:p>
          <a:p>
            <a:pPr marL="228600" indent="0">
              <a:buFont typeface="Arial"/>
              <a:buNone/>
            </a:pPr>
            <a:r>
              <a:rPr lang="sv-SE" b="1" dirty="0"/>
              <a:t>Migration</a:t>
            </a:r>
            <a:br>
              <a:rPr lang="sv-SE" b="1" dirty="0"/>
            </a:br>
            <a:endParaRPr lang="sv-SE" b="1" dirty="0"/>
          </a:p>
          <a:p>
            <a:pPr marL="400050" indent="-171450">
              <a:buFont typeface="Arial" panose="020B0604020202020204" pitchFamily="34" charset="0"/>
              <a:buChar char="•"/>
            </a:pPr>
            <a:r>
              <a:rPr lang="sv-SE" dirty="0"/>
              <a:t>Som nämnts i introduktionen leder klimatförändringarna och extrema väderhändelser till att människor tvingas fly sina hem. </a:t>
            </a:r>
            <a:br>
              <a:rPr lang="sv-SE" dirty="0"/>
            </a:br>
            <a:endParaRPr lang="sv-SE" dirty="0"/>
          </a:p>
          <a:p>
            <a:pPr marL="400050" indent="-171450">
              <a:buFont typeface="Arial" panose="020B0604020202020204" pitchFamily="34" charset="0"/>
              <a:buChar char="•"/>
            </a:pPr>
            <a:r>
              <a:rPr lang="sv-SE" dirty="0"/>
              <a:t>FN-organisationer som UNHCR och IOM arbetar med att stödja människor på flykt genom att tillhandahålla skydd och nödhjälp, men också genom att hjälpa samhällen och regeringar att hantera klimatrelaterad migration genom planering och datainsamling.</a:t>
            </a:r>
          </a:p>
          <a:p>
            <a:pPr marL="228600" indent="0">
              <a:buFont typeface="Arial,Sans-Serif"/>
              <a:buNone/>
            </a:pPr>
            <a:endParaRPr lang="sv-SE" b="1" dirty="0"/>
          </a:p>
          <a:p>
            <a:pPr marL="228600" indent="0">
              <a:buFont typeface="Arial,Sans-Serif"/>
              <a:buNone/>
            </a:pPr>
            <a:r>
              <a:rPr lang="sv-SE" b="1" dirty="0"/>
              <a:t>Återställning av skogar och ekosystem</a:t>
            </a:r>
            <a:br>
              <a:rPr lang="sv-SE" b="1" dirty="0"/>
            </a:br>
            <a:endParaRPr lang="sv-SE" b="1" dirty="0"/>
          </a:p>
          <a:p>
            <a:pPr marL="400050" indent="-171450">
              <a:buFont typeface="Arial" panose="020B0604020202020204" pitchFamily="34" charset="0"/>
              <a:buChar char="•"/>
            </a:pPr>
            <a:r>
              <a:rPr lang="sv-SE" dirty="0"/>
              <a:t>Genom återbeskogning och hållbar markförvaltning stärks den biologiska mångfalden, koldioxid binds i marken och vegetationen och levnadsvillkoren för lokala samhällen förbättras. </a:t>
            </a:r>
            <a:br>
              <a:rPr lang="sv-SE" dirty="0"/>
            </a:br>
            <a:endParaRPr lang="sv-SE" dirty="0"/>
          </a:p>
          <a:p>
            <a:pPr marL="400050" indent="-171450">
              <a:buFont typeface="Arial" panose="020B0604020202020204" pitchFamily="34" charset="0"/>
              <a:buChar char="•"/>
            </a:pPr>
            <a:r>
              <a:rPr lang="sv-SE" dirty="0"/>
              <a:t>FN:s årtionde för restaurering av ekosystem (2021–2030) är ett globalt initiativ som syftar till att förebygga förstörelsen av natur och ekosystem världen över. Ett av de övergripande målen i initiativet är att restaurera över en miljard hektar till 2030. Sedan starten år 2021 har initiativet bidragit till ökat politiskt engagemang och fler restaureringsprojekt världen över, men FN bedömer att takten behöver öka för att målet om restaurering ska nås till 2030. </a:t>
            </a:r>
            <a:br>
              <a:rPr lang="sv-SE" dirty="0"/>
            </a:br>
            <a:endParaRPr lang="sv-SE" dirty="0"/>
          </a:p>
          <a:p>
            <a:pPr marL="400050" indent="-171450">
              <a:buFont typeface="Arial" panose="020B0604020202020204" pitchFamily="34" charset="0"/>
              <a:buChar char="•"/>
            </a:pPr>
            <a:r>
              <a:rPr lang="sv-SE" dirty="0"/>
              <a:t>Exempel på projekt inom initiativet är den 800 mil långa ”</a:t>
            </a:r>
            <a:r>
              <a:rPr lang="sv-SE" dirty="0" err="1"/>
              <a:t>Great</a:t>
            </a:r>
            <a:r>
              <a:rPr lang="sv-SE" dirty="0"/>
              <a:t> Green Wall" (GGW) som är ett afrikanskt initiativ för att bekämpa markförstöring, ökenspridning och torka i 11 länder i Västafrikas Sahelregion.</a:t>
            </a:r>
            <a:endParaRPr lang="sv-SE" b="1" dirty="0">
              <a:highlight>
                <a:srgbClr val="FFFFFF"/>
              </a:highlight>
            </a:endParaRPr>
          </a:p>
          <a:p>
            <a:pPr>
              <a:buChar char="•"/>
            </a:pPr>
            <a:endParaRPr lang="sv-SE" dirty="0"/>
          </a:p>
          <a:p>
            <a:pPr marL="228600" indent="0">
              <a:buNone/>
            </a:pPr>
            <a:endParaRPr lang="sv-SE" dirty="0"/>
          </a:p>
          <a:p>
            <a:pPr marL="228600" indent="0">
              <a:buNone/>
            </a:pPr>
            <a:r>
              <a:rPr lang="sv-SE" b="1" dirty="0"/>
              <a:t>Källor:</a:t>
            </a:r>
          </a:p>
          <a:p>
            <a:pPr marL="228600" indent="0">
              <a:buNone/>
            </a:pPr>
            <a:endParaRPr lang="sv-SE" dirty="0"/>
          </a:p>
          <a:p>
            <a:pPr marL="228600" indent="0">
              <a:buNone/>
            </a:pPr>
            <a:r>
              <a:rPr lang="sv-SE" dirty="0"/>
              <a:t>Gröna klimatfonden: </a:t>
            </a:r>
            <a:br>
              <a:rPr lang="sv-SE" dirty="0"/>
            </a:br>
            <a:r>
              <a:rPr lang="sv-SE" dirty="0">
                <a:hlinkClick r:id="rId3"/>
              </a:rPr>
              <a:t>The world’s climate fund for developing countries | Green Climate Fund</a:t>
            </a:r>
            <a:endParaRPr lang="sv-SE" dirty="0">
              <a:hlinkClick r:id="rId4"/>
            </a:endParaRPr>
          </a:p>
          <a:p>
            <a:pPr marL="228600" indent="0">
              <a:buNone/>
            </a:pPr>
            <a:br>
              <a:rPr lang="sv-SE" dirty="0">
                <a:hlinkClick r:id="rId5" invalidUrl="http://"/>
              </a:rPr>
            </a:br>
            <a:endParaRPr lang="sv-SE" dirty="0">
              <a:hlinkClick r:id="rId4"/>
            </a:endParaRPr>
          </a:p>
          <a:p>
            <a:pPr marL="228600" indent="0">
              <a:buNone/>
            </a:pPr>
            <a:r>
              <a:rPr lang="sv-SE" dirty="0"/>
              <a:t>Klimatanpassning: </a:t>
            </a:r>
            <a:br>
              <a:rPr lang="sv-SE" dirty="0"/>
            </a:br>
            <a:r>
              <a:rPr lang="sv-SE" dirty="0">
                <a:hlinkClick r:id="rId4"/>
              </a:rPr>
              <a:t>UNDP Climate Change Adaptation website</a:t>
            </a:r>
            <a:endParaRPr lang="sv-SE" dirty="0"/>
          </a:p>
          <a:p>
            <a:pPr marL="228600" indent="0">
              <a:buNone/>
            </a:pPr>
            <a:r>
              <a:rPr lang="sv-SE" dirty="0">
                <a:hlinkClick r:id="rId6"/>
              </a:rPr>
              <a:t>Early Warnings for All</a:t>
            </a:r>
            <a:endParaRPr lang="sv-SE" dirty="0"/>
          </a:p>
          <a:p>
            <a:pPr marL="228600" indent="0">
              <a:buNone/>
            </a:pPr>
            <a:endParaRPr lang="sv-SE" dirty="0"/>
          </a:p>
          <a:p>
            <a:pPr marL="228600" indent="0">
              <a:buNone/>
            </a:pPr>
            <a:r>
              <a:rPr lang="sv-SE" dirty="0"/>
              <a:t>Klimatsmart jordbruk: </a:t>
            </a:r>
            <a:endParaRPr lang="sv-SE" dirty="0">
              <a:hlinkClick r:id="rId7"/>
            </a:endParaRPr>
          </a:p>
          <a:p>
            <a:pPr marL="228600" indent="0">
              <a:buNone/>
            </a:pPr>
            <a:r>
              <a:rPr lang="sv-SE" dirty="0">
                <a:hlinkClick r:id="rId7"/>
              </a:rPr>
              <a:t>Home | Climate change | Food and Agriculture Organization of the United Nations</a:t>
            </a:r>
            <a:endParaRPr lang="sv-SE" dirty="0"/>
          </a:p>
          <a:p>
            <a:pPr marL="228600" indent="0">
              <a:buNone/>
            </a:pPr>
            <a:endParaRPr lang="sv-SE" dirty="0"/>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br>
              <a:rPr lang="sv-SE" dirty="0"/>
            </a:br>
            <a:r>
              <a:rPr lang="sv-SE" dirty="0"/>
              <a:t>Migration: </a:t>
            </a:r>
            <a:endParaRPr lang="sv-SE" dirty="0">
              <a:hlinkClick r:id="rId7"/>
            </a:endParaRPr>
          </a:p>
          <a:p>
            <a:pPr marL="228600" indent="0">
              <a:buNone/>
            </a:pPr>
            <a:r>
              <a:rPr lang="sv-SE" dirty="0">
                <a:hlinkClick r:id="rId8"/>
              </a:rPr>
              <a:t>Climate change and displacement | UNHCR</a:t>
            </a:r>
            <a:endParaRPr lang="sv-SE" dirty="0"/>
          </a:p>
          <a:p>
            <a:pPr marL="228600" indent="0">
              <a:buNone/>
            </a:pPr>
            <a:r>
              <a:rPr lang="sv-SE" dirty="0">
                <a:hlinkClick r:id="rId9"/>
              </a:rPr>
              <a:t>Climate Change and Migration Solution | IOM, UN Migration</a:t>
            </a:r>
            <a:endParaRPr lang="sv-SE" dirty="0"/>
          </a:p>
          <a:p>
            <a:pPr marL="228600" indent="0">
              <a:buNone/>
            </a:pPr>
            <a:endParaRPr lang="sv-SE" dirty="0"/>
          </a:p>
          <a:p>
            <a:pPr marL="228600" indent="0">
              <a:buNone/>
            </a:pPr>
            <a:endParaRPr lang="sv-SE" dirty="0">
              <a:hlinkClick r:id="rId10"/>
            </a:endParaRPr>
          </a:p>
          <a:p>
            <a:pPr marL="2286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sv-SE" dirty="0"/>
              <a:t>Återställning av skogar och ekosystem: </a:t>
            </a:r>
            <a:endParaRPr lang="sv-SE" dirty="0">
              <a:hlinkClick r:id="rId7"/>
            </a:endParaRPr>
          </a:p>
          <a:p>
            <a:pPr marL="228600" indent="0">
              <a:buNone/>
            </a:pPr>
            <a:r>
              <a:rPr lang="sv-SE" dirty="0">
                <a:hlinkClick r:id="rId10"/>
              </a:rPr>
              <a:t>UN Decade on Restoration</a:t>
            </a:r>
            <a:br>
              <a:rPr lang="sv-SE" dirty="0"/>
            </a:br>
            <a:r>
              <a:rPr lang="sv-SE" dirty="0">
                <a:hlinkClick r:id="rId11"/>
              </a:rPr>
              <a:t>Great Green Wall Initiative | UNCCD</a:t>
            </a:r>
            <a:endParaRPr lang="sv-SE" dirty="0"/>
          </a:p>
          <a:p>
            <a:pPr marL="228600" indent="0">
              <a:buNone/>
            </a:pPr>
            <a:endParaRPr lang="sv-SE" dirty="0"/>
          </a:p>
          <a:p>
            <a:endParaRPr lang="sv-SE" dirty="0"/>
          </a:p>
        </p:txBody>
      </p:sp>
      <p:sp>
        <p:nvSpPr>
          <p:cNvPr id="4" name="Platshållare för bild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v-SE" sz="1200" b="0" i="0" u="none" strike="noStrike" cap="none" smtClean="0">
                <a:solidFill>
                  <a:schemeClr val="dk1"/>
                </a:solidFill>
                <a:latin typeface="Calibri"/>
                <a:ea typeface="Calibri"/>
                <a:cs typeface="Calibri"/>
                <a:sym typeface="Calibri"/>
              </a:rPr>
              <a:t>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22331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Font typeface="Arial" panose="020B0604020202020204" pitchFamily="34" charset="0"/>
              <a:buChar char="•"/>
            </a:pPr>
            <a:endParaRPr lang="sv-SE" dirty="0"/>
          </a:p>
          <a:p>
            <a:pPr>
              <a:buFont typeface="Arial" panose="020B0604020202020204" pitchFamily="34" charset="0"/>
              <a:buChar char="•"/>
            </a:pPr>
            <a:r>
              <a:rPr lang="sv-SE" dirty="0"/>
              <a:t>Som alla andra länder som anslutit sig till Parisavtalet har Sverige åtagit sig att minska sina nationella utsläpp för att bidra till att nå avtalets klimatmål. Som ett rikt höginkomstland har Sverige också ett särskilt ansvar att gå före i klimatomställningen.</a:t>
            </a:r>
          </a:p>
          <a:p>
            <a:pPr>
              <a:buFont typeface="Arial" panose="020B0604020202020204" pitchFamily="34" charset="0"/>
              <a:buChar char="•"/>
            </a:pPr>
            <a:endParaRPr lang="sv-SE" dirty="0"/>
          </a:p>
          <a:p>
            <a:pPr>
              <a:buFont typeface="Arial" panose="020B0604020202020204" pitchFamily="34" charset="0"/>
              <a:buChar char="•"/>
            </a:pPr>
            <a:r>
              <a:rPr lang="sv-SE" dirty="0"/>
              <a:t>Sverige har därför antagit ett nationellt mål om att nå nettonollutsläpp senast år 2045, det vill säga fem år före Parisavtalets globala målsättning om nettonollutsläpp 2050. (</a:t>
            </a:r>
            <a:r>
              <a:rPr lang="sv-SE" i="1" dirty="0"/>
              <a:t>Nettonollutsläpp betyder att vi inte släpper ut mer växthusgaser än vad som tas bort från atmosfären. Skogar och mark kan exempelvis ta upp koldioxid från luften och bidra till att uppnå nettoutsläppen.)</a:t>
            </a:r>
          </a:p>
          <a:p>
            <a:pPr>
              <a:buFont typeface="Arial" panose="020B0604020202020204" pitchFamily="34" charset="0"/>
              <a:buChar char="•"/>
            </a:pPr>
            <a:endParaRPr lang="sv-SE" dirty="0"/>
          </a:p>
          <a:p>
            <a:pPr>
              <a:buFont typeface="Arial" panose="020B0604020202020204" pitchFamily="34" charset="0"/>
              <a:buChar char="•"/>
            </a:pPr>
            <a:r>
              <a:rPr lang="sv-SE" dirty="0"/>
              <a:t>Sverige har gjort stora framsteg inom flera områden och har länge varit internationellt ledande inom exempelvis avfallshantering, utbyggnaden av fossilfri elproduktion och utvecklingen av fossilfritt stål och cement.</a:t>
            </a:r>
            <a:br>
              <a:rPr lang="sv-SE" dirty="0"/>
            </a:br>
            <a:endParaRPr lang="sv-SE" dirty="0"/>
          </a:p>
          <a:p>
            <a:pPr>
              <a:buFont typeface="Arial" panose="020B0604020202020204" pitchFamily="34" charset="0"/>
              <a:buChar char="•"/>
            </a:pPr>
            <a:r>
              <a:rPr lang="sv-SE" dirty="0"/>
              <a:t>Samtidigt har utsläppen från transportsektorn inte minskat som förväntat. En viktig orsak är att regeringen 2024 sänkte reduktionsplikten, vilket innebär att en mindre andel biodrivmedel (drivmedel som tillverkats av biologiskt material, det vill säga förnybara råvaror) blandats in i bensin och diesel. Detta bidrog till lägre priser för att tanka bilen, men ökade Sveriges utsläpp 2024 jämfört med 2023. </a:t>
            </a:r>
          </a:p>
          <a:p>
            <a:pPr>
              <a:buFont typeface="Arial" panose="020B0604020202020204" pitchFamily="34" charset="0"/>
              <a:buChar char="•"/>
            </a:pPr>
            <a:endParaRPr lang="sv-SE" dirty="0"/>
          </a:p>
          <a:p>
            <a:pPr>
              <a:buFont typeface="Arial" panose="020B0604020202020204" pitchFamily="34" charset="0"/>
              <a:buChar char="•"/>
            </a:pPr>
            <a:r>
              <a:rPr lang="sv-SE" dirty="0"/>
              <a:t>En annan faktor som påverkar Sveriges internationella klimatarbete är biståndet. Biståndsbudgeten har minskat från 56 miljarder till 53 miljarder, vilket även påverkar biståndet till FN:s organisationer och fonder. Exempelvis har biståndet till </a:t>
            </a:r>
            <a:r>
              <a:rPr lang="sv-SE" sz="1200" b="0" i="0" u="none" strike="noStrike" cap="none" dirty="0">
                <a:solidFill>
                  <a:schemeClr val="dk1"/>
                </a:solidFill>
                <a:effectLst/>
                <a:latin typeface="Calibri"/>
                <a:ea typeface="Calibri"/>
                <a:cs typeface="Calibri"/>
                <a:sym typeface="Calibri"/>
              </a:rPr>
              <a:t>FN:s anpassningsfond (AF) och Fonden för de minst utvecklade länderna (LDCF) helt avslutats.</a:t>
            </a:r>
            <a:br>
              <a:rPr lang="sv-SE" dirty="0"/>
            </a:br>
            <a:endParaRPr lang="sv-SE" dirty="0"/>
          </a:p>
          <a:p>
            <a:pPr marL="228600" indent="0"/>
            <a:r>
              <a:rPr lang="sv-SE" b="1" dirty="0"/>
              <a:t>Når Sverige klimatmålen?</a:t>
            </a:r>
            <a:br>
              <a:rPr lang="sv-SE" b="1" dirty="0"/>
            </a:br>
            <a:endParaRPr lang="sv-SE" b="1" dirty="0"/>
          </a:p>
          <a:p>
            <a:pPr>
              <a:buFont typeface="Arial" panose="020B0604020202020204" pitchFamily="34" charset="0"/>
              <a:buChar char="•"/>
            </a:pPr>
            <a:r>
              <a:rPr lang="sv-SE" dirty="0"/>
              <a:t>Enligt Klimatpolitiska rådets senaste rapport (2026) är det osannolikt att Sverige når sina klimatmål med den nuvarande politikens inriktning. För att målen ska kunna nås krävs snabbare utsläppsminskningar än de som sker i dag.</a:t>
            </a:r>
            <a:br>
              <a:rPr lang="sv-SE" dirty="0"/>
            </a:br>
            <a:endParaRPr lang="sv-SE" dirty="0"/>
          </a:p>
          <a:p>
            <a:pPr marL="228600" indent="0"/>
            <a:r>
              <a:rPr lang="sv-SE" b="1" dirty="0"/>
              <a:t>Vad händer om Sverige inte når målen?</a:t>
            </a:r>
            <a:br>
              <a:rPr lang="sv-SE" b="1" dirty="0"/>
            </a:br>
            <a:endParaRPr lang="sv-SE" dirty="0"/>
          </a:p>
          <a:p>
            <a:pPr>
              <a:buFont typeface="Arial" panose="020B0604020202020204" pitchFamily="34" charset="0"/>
              <a:buChar char="•"/>
            </a:pPr>
            <a:r>
              <a:rPr lang="sv-SE" dirty="0"/>
              <a:t>Om Sverige missar klimatmålen riskerar landets trovärdighet i det internationella klimatarbetet att minska. Det blir svårare att uppmana andra länder att genomföra ambitiösa klimatåtgärder om Sverige själv inte lever upp till sina åtaganden. Detta gäller särskilt i dialogen med låg- och medelinkomstländer, som ofta har mindre ekonomiska resurser för klimatomställning. </a:t>
            </a:r>
            <a:br>
              <a:rPr lang="sv-SE" dirty="0"/>
            </a:br>
            <a:endParaRPr lang="sv-SE" dirty="0"/>
          </a:p>
          <a:p>
            <a:pPr>
              <a:buFont typeface="Arial" panose="020B0604020202020204" pitchFamily="34" charset="0"/>
              <a:buChar char="•"/>
            </a:pPr>
            <a:r>
              <a:rPr lang="sv-SE" dirty="0"/>
              <a:t>Sverige kan få betala. Om de nationella utsläppen blir högre än vad EU:s regler tillåter kan Sverige behöva köpa utsläppsutrymme från andra medlemsländer. </a:t>
            </a:r>
          </a:p>
          <a:p>
            <a:endParaRPr lang="sv-SE" dirty="0"/>
          </a:p>
          <a:p>
            <a:endParaRPr lang="sv-SE" dirty="0"/>
          </a:p>
          <a:p>
            <a:r>
              <a:rPr lang="sv-SE" b="1" dirty="0"/>
              <a:t>Källor:</a:t>
            </a:r>
          </a:p>
          <a:p>
            <a:r>
              <a:rPr lang="sv-SE" dirty="0">
                <a:hlinkClick r:id="rId3"/>
              </a:rPr>
              <a:t>Rapport 2026  | Klimatpolitiska Rådet</a:t>
            </a:r>
            <a:br>
              <a:rPr lang="sv-SE" dirty="0">
                <a:hlinkClick r:id="rId3"/>
              </a:rPr>
            </a:br>
            <a:endParaRPr lang="sv-SE" dirty="0">
              <a:hlinkClick r:id="rId3"/>
            </a:endParaRPr>
          </a:p>
          <a:p>
            <a:r>
              <a:rPr lang="sv-SE" dirty="0">
                <a:hlinkClick r:id="rId4"/>
              </a:rPr>
              <a:t>Sveriges utsläpp av växthusgaser</a:t>
            </a:r>
          </a:p>
          <a:p>
            <a:endParaRPr lang="sv-SE" dirty="0">
              <a:hlinkClick r:id="rId5"/>
            </a:endParaRPr>
          </a:p>
          <a:p>
            <a:r>
              <a:rPr lang="sv-SE" dirty="0">
                <a:hlinkClick r:id="rId5"/>
              </a:rPr>
              <a:t>Pressinbjudan: Bistånds-</a:t>
            </a:r>
            <a:endParaRPr lang="sv-SE" dirty="0">
              <a:highlight>
                <a:srgbClr val="FFFFFF"/>
              </a:highlight>
            </a:endParaRPr>
          </a:p>
          <a:p>
            <a:r>
              <a:rPr lang="sv-SE" dirty="0">
                <a:hlinkClick r:id="rId5"/>
              </a:rPr>
              <a:t>och utrikeshandelsminister Benjamin Dousa håller pressträff om ytterligare omfattande</a:t>
            </a:r>
            <a:endParaRPr lang="sv-SE" dirty="0">
              <a:highlight>
                <a:srgbClr val="FFFFFF"/>
              </a:highlight>
            </a:endParaRPr>
          </a:p>
          <a:p>
            <a:r>
              <a:rPr lang="sv-SE" dirty="0">
                <a:hlinkClick r:id="rId5"/>
              </a:rPr>
              <a:t>förändringar av svenskt bistånd - Regeringen.se</a:t>
            </a:r>
            <a:endParaRPr lang="sv-SE" dirty="0">
              <a:highlight>
                <a:srgbClr val="FFFFFF"/>
              </a:highlight>
            </a:endParaRPr>
          </a:p>
          <a:p>
            <a:endParaRPr lang="sv-SE" dirty="0"/>
          </a:p>
          <a:p>
            <a:r>
              <a:rPr lang="sv-SE" dirty="0">
                <a:hlinkClick r:id="rId6"/>
              </a:rPr>
              <a:t>Sveriges klimatutsläpp ökade med 7 procent under 2024</a:t>
            </a:r>
            <a:endParaRPr lang="sv-SE" dirty="0"/>
          </a:p>
        </p:txBody>
      </p:sp>
      <p:sp>
        <p:nvSpPr>
          <p:cNvPr id="4" name="Platshållare för bild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sv-SE" sz="1200" b="0" i="0" u="none" strike="noStrike" cap="none" smtClean="0">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24222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8" name="Google Shape;418;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endParaRPr lang="sv-SE" dirty="0"/>
          </a:p>
          <a:p>
            <a:pPr marL="171450" indent="-171450">
              <a:buFont typeface="Arial" panose="020B0604020202020204" pitchFamily="34" charset="0"/>
              <a:buChar char="•"/>
            </a:pPr>
            <a:r>
              <a:rPr lang="sv-SE" dirty="0">
                <a:solidFill>
                  <a:srgbClr val="221E1F"/>
                </a:solidFill>
              </a:rPr>
              <a:t>Alla människor kan bidra på olika sätt, exempelvis genom att resa fossilfritt, äta mer vegetariskt och handla hållbart. </a:t>
            </a:r>
            <a:br>
              <a:rPr lang="sv-SE" dirty="0">
                <a:solidFill>
                  <a:srgbClr val="221E1F"/>
                </a:solidFill>
              </a:rPr>
            </a:br>
            <a:br>
              <a:rPr lang="sv-SE" b="0" dirty="0">
                <a:solidFill>
                  <a:srgbClr val="221E1F"/>
                </a:solidFill>
              </a:rPr>
            </a:br>
            <a:r>
              <a:rPr lang="sv-SE" b="1" dirty="0"/>
              <a:t>Engagera dig</a:t>
            </a:r>
            <a:br>
              <a:rPr lang="sv-SE" b="1" dirty="0"/>
            </a:br>
            <a:endParaRPr lang="sv-SE" b="1" dirty="0">
              <a:solidFill>
                <a:srgbClr val="221E1F"/>
              </a:solidFill>
            </a:endParaRPr>
          </a:p>
          <a:p>
            <a:pPr marL="171450" indent="-171450">
              <a:buFont typeface="Arial" panose="020B0604020202020204" pitchFamily="34" charset="0"/>
              <a:buChar char="•"/>
            </a:pPr>
            <a:r>
              <a:rPr lang="sv-SE" dirty="0">
                <a:solidFill>
                  <a:srgbClr val="221E1F"/>
                </a:solidFill>
              </a:rPr>
              <a:t>Ibland kan det dock vara svårt att veta vad man på egen hand kan göra för klimatet. Tillsammans med andra kan man däremot känna sig mer motiverad och göra större skillnad ihop.</a:t>
            </a:r>
            <a:endParaRPr lang="sv-SE" dirty="0">
              <a:solidFill>
                <a:srgbClr val="000000"/>
              </a:solidFill>
            </a:endParaRPr>
          </a:p>
          <a:p>
            <a:pPr marL="171450" indent="-171450">
              <a:buFont typeface="Arial" panose="020B0604020202020204" pitchFamily="34" charset="0"/>
              <a:buChar char="•"/>
            </a:pPr>
            <a:endParaRPr lang="sv-SE" dirty="0">
              <a:solidFill>
                <a:srgbClr val="000000"/>
              </a:solidFill>
            </a:endParaRPr>
          </a:p>
          <a:p>
            <a:pPr marL="171450" indent="-171450">
              <a:buFont typeface="Arial" panose="020B0604020202020204" pitchFamily="34" charset="0"/>
              <a:buChar char="•"/>
            </a:pPr>
            <a:r>
              <a:rPr lang="sv-SE" dirty="0">
                <a:solidFill>
                  <a:srgbClr val="000000"/>
                </a:solidFill>
              </a:rPr>
              <a:t>Ett av de viktigaste och kanske också enklaste sätten att engagera sig för klimatet är att prata om klimatet. Läs på om ämnet, ta ställning och sprid kunskap, tankar och idéer.</a:t>
            </a:r>
          </a:p>
          <a:p>
            <a:pPr marL="171450" indent="-171450">
              <a:buFont typeface="Arial" panose="020B0604020202020204" pitchFamily="34" charset="0"/>
              <a:buChar char="•"/>
            </a:pPr>
            <a:endParaRPr lang="sv-SE" dirty="0">
              <a:solidFill>
                <a:srgbClr val="000000"/>
              </a:solidFill>
            </a:endParaRPr>
          </a:p>
          <a:p>
            <a:pPr marL="171450" indent="-171450">
              <a:buFont typeface="Arial" panose="020B0604020202020204" pitchFamily="34" charset="0"/>
              <a:buChar char="•"/>
            </a:pPr>
            <a:r>
              <a:rPr lang="sv-SE" dirty="0">
                <a:solidFill>
                  <a:srgbClr val="221E1F"/>
                </a:solidFill>
              </a:rPr>
              <a:t>Ett sätt är att engagera sig i din FN-elevförening eller lokala FN-förening.</a:t>
            </a:r>
            <a:br>
              <a:rPr lang="sv-SE" b="0" dirty="0">
                <a:solidFill>
                  <a:srgbClr val="000000"/>
                </a:solidFill>
              </a:rPr>
            </a:br>
            <a:br>
              <a:rPr lang="sv-SE" b="0" dirty="0">
                <a:solidFill>
                  <a:srgbClr val="000000"/>
                </a:solidFill>
              </a:rPr>
            </a:br>
            <a:br>
              <a:rPr lang="sv-SE" b="0" dirty="0">
                <a:solidFill>
                  <a:srgbClr val="000000"/>
                </a:solidFill>
              </a:rPr>
            </a:br>
            <a:r>
              <a:rPr lang="sv-SE" b="1" dirty="0">
                <a:solidFill>
                  <a:srgbClr val="221E1F"/>
                </a:solidFill>
              </a:rPr>
              <a:t>Exempel på fler saker man kan göra för att påverka:</a:t>
            </a:r>
            <a:br>
              <a:rPr lang="sv-SE" b="1" dirty="0">
                <a:solidFill>
                  <a:srgbClr val="221E1F"/>
                </a:solidFill>
              </a:rPr>
            </a:br>
            <a:endParaRPr lang="sv-SE" b="1"/>
          </a:p>
          <a:p>
            <a:pPr marL="171450" indent="-171450">
              <a:buFont typeface="Arial" panose="020B0604020202020204" pitchFamily="34" charset="0"/>
              <a:buChar char="•"/>
            </a:pPr>
            <a:r>
              <a:rPr lang="sv-SE" dirty="0">
                <a:solidFill>
                  <a:srgbClr val="221E1F"/>
                </a:solidFill>
              </a:rPr>
              <a:t>Påverka lokalpolitiker (fråga t.ex. hur din kommun och region bidrar till att nå det svenska klimatmålet om nettonollutsläpp till 2045 med mera).</a:t>
            </a:r>
          </a:p>
          <a:p>
            <a:pPr marL="171450" indent="-171450">
              <a:buFont typeface="Arial" panose="020B0604020202020204" pitchFamily="34" charset="0"/>
              <a:buChar char="•"/>
            </a:pPr>
            <a:r>
              <a:rPr lang="sv-SE" dirty="0">
                <a:solidFill>
                  <a:srgbClr val="221E1F"/>
                </a:solidFill>
              </a:rPr>
              <a:t>Arrangera filmvisningar.</a:t>
            </a:r>
          </a:p>
          <a:p>
            <a:pPr marL="171450" indent="-171450">
              <a:buFont typeface="Arial" panose="020B0604020202020204" pitchFamily="34" charset="0"/>
              <a:buChar char="•"/>
            </a:pPr>
            <a:r>
              <a:rPr lang="sv-SE" dirty="0">
                <a:solidFill>
                  <a:srgbClr val="221E1F"/>
                </a:solidFill>
              </a:rPr>
              <a:t>Arrangera eller delta på manifestationer.</a:t>
            </a:r>
          </a:p>
          <a:p>
            <a:pPr marL="171450" indent="-171450">
              <a:buFont typeface="Arial" panose="020B0604020202020204" pitchFamily="34" charset="0"/>
              <a:buChar char="•"/>
            </a:pPr>
            <a:r>
              <a:rPr lang="sv-SE" dirty="0">
                <a:solidFill>
                  <a:srgbClr val="221E1F"/>
                </a:solidFill>
              </a:rPr>
              <a:t>Söka projektbidrag för projekt med klimattema.</a:t>
            </a:r>
          </a:p>
          <a:p>
            <a:pPr marL="171450" indent="-171450">
              <a:buFont typeface="Arial" panose="020B0604020202020204" pitchFamily="34" charset="0"/>
              <a:buChar char="•"/>
            </a:pPr>
            <a:r>
              <a:rPr lang="sv-SE" dirty="0">
                <a:solidFill>
                  <a:srgbClr val="221E1F"/>
                </a:solidFill>
              </a:rPr>
              <a:t>Sprida information till allmänheten.</a:t>
            </a:r>
            <a:endParaRPr lang="sv-SE" dirty="0"/>
          </a:p>
          <a:p>
            <a:pPr marL="0" indent="0"/>
            <a:endParaRPr lang="sv-SE" dirty="0">
              <a:solidFill>
                <a:srgbClr val="221E1F"/>
              </a:solidFill>
            </a:endParaRPr>
          </a:p>
          <a:p>
            <a:pPr marL="0" indent="0"/>
            <a:endParaRPr lang="sv-SE" dirty="0">
              <a:solidFill>
                <a:srgbClr val="221E1F"/>
              </a:solidFill>
            </a:endParaRPr>
          </a:p>
          <a:p>
            <a:pPr marL="0" indent="0"/>
            <a:r>
              <a:rPr lang="sv-SE" b="1" dirty="0">
                <a:solidFill>
                  <a:srgbClr val="221E1F"/>
                </a:solidFill>
              </a:rPr>
              <a:t>Läs mer:</a:t>
            </a:r>
          </a:p>
          <a:p>
            <a:pPr marL="0" indent="0"/>
            <a:r>
              <a:rPr lang="sv-SE" dirty="0">
                <a:hlinkClick r:id="rId3"/>
              </a:rPr>
              <a:t>Here are eight simple ways you can fight climate change today</a:t>
            </a:r>
            <a:endParaRPr lang="sv-SE" dirty="0"/>
          </a:p>
          <a:p>
            <a:pPr marL="0" indent="0"/>
            <a:endParaRPr lang="sv-SE" dirty="0"/>
          </a:p>
          <a:p>
            <a:pPr marL="0" indent="0"/>
            <a:endParaRPr lang="sv-SE" dirty="0"/>
          </a:p>
          <a:p>
            <a:pPr marL="0" indent="0"/>
            <a:endParaRPr lang="sv-SE" dirty="0"/>
          </a:p>
          <a:p>
            <a:pPr marL="0" indent="0"/>
            <a:endParaRPr lang="sv-SE" dirty="0"/>
          </a:p>
          <a:p>
            <a:pPr marL="0" indent="0"/>
            <a:endParaRPr lang="sv-SE" dirty="0"/>
          </a:p>
          <a:p>
            <a:pPr marL="0" indent="0"/>
            <a:endParaRPr lang="sv-SE" dirty="0"/>
          </a:p>
          <a:p>
            <a:pPr marL="0" indent="0"/>
            <a:br>
              <a:rPr lang="sv-SE" dirty="0"/>
            </a:br>
            <a:endParaRPr lang="sv-SE" dirty="0"/>
          </a:p>
          <a:p>
            <a:pPr marL="0" indent="0"/>
            <a:endParaRPr lang="sv-SE" dirty="0"/>
          </a:p>
          <a:p>
            <a:pPr marL="0" indent="0"/>
            <a:endParaRPr lang="en-US" dirty="0"/>
          </a:p>
        </p:txBody>
      </p:sp>
      <p:sp>
        <p:nvSpPr>
          <p:cNvPr id="419" name="Google Shape;419;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a:extLst>
            <a:ext uri="{FF2B5EF4-FFF2-40B4-BE49-F238E27FC236}">
              <a16:creationId xmlns:a16="http://schemas.microsoft.com/office/drawing/2014/main" id="{50B116CA-F49F-48C0-42E6-DA3502ADE79B}"/>
            </a:ext>
          </a:extLst>
        </p:cNvPr>
        <p:cNvGrpSpPr/>
        <p:nvPr/>
      </p:nvGrpSpPr>
      <p:grpSpPr>
        <a:xfrm>
          <a:off x="0" y="0"/>
          <a:ext cx="0" cy="0"/>
          <a:chOff x="0" y="0"/>
          <a:chExt cx="0" cy="0"/>
        </a:xfrm>
      </p:grpSpPr>
      <p:sp>
        <p:nvSpPr>
          <p:cNvPr id="441" name="Google Shape;441;p37:notes">
            <a:extLst>
              <a:ext uri="{FF2B5EF4-FFF2-40B4-BE49-F238E27FC236}">
                <a16:creationId xmlns:a16="http://schemas.microsoft.com/office/drawing/2014/main" id="{64CE0912-D3A4-489A-677B-75AA8F75E4E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42" name="Google Shape;442;p37:notes">
            <a:extLst>
              <a:ext uri="{FF2B5EF4-FFF2-40B4-BE49-F238E27FC236}">
                <a16:creationId xmlns:a16="http://schemas.microsoft.com/office/drawing/2014/main" id="{A6297AF5-5F81-E03A-BBF5-919D6596EDC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6439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14"/>
        <p:cNvGrpSpPr/>
        <p:nvPr/>
      </p:nvGrpSpPr>
      <p:grpSpPr>
        <a:xfrm>
          <a:off x="0" y="0"/>
          <a:ext cx="0" cy="0"/>
          <a:chOff x="0" y="0"/>
          <a:chExt cx="0" cy="0"/>
        </a:xfrm>
      </p:grpSpPr>
      <p:sp>
        <p:nvSpPr>
          <p:cNvPr id="15" name="Google Shape;15;p39"/>
          <p:cNvSpPr txBox="1">
            <a:spLocks noGrp="1"/>
          </p:cNvSpPr>
          <p:nvPr>
            <p:ph type="title"/>
          </p:nvPr>
        </p:nvSpPr>
        <p:spPr>
          <a:xfrm>
            <a:off x="831850" y="1819275"/>
            <a:ext cx="10515600" cy="2743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6000"/>
              <a:buFont typeface="Oswald"/>
              <a:buNone/>
              <a:defRPr sz="60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98989"/>
              </a:buClr>
              <a:buSzPts val="2400"/>
              <a:buNone/>
              <a:defRPr sz="2400">
                <a:solidFill>
                  <a:srgbClr val="898989"/>
                </a:solidFill>
              </a:defRPr>
            </a:lvl1pPr>
            <a:lvl2pPr marL="914400" lvl="1" indent="-228600" algn="l">
              <a:lnSpc>
                <a:spcPct val="90000"/>
              </a:lnSpc>
              <a:spcBef>
                <a:spcPts val="500"/>
              </a:spcBef>
              <a:spcAft>
                <a:spcPts val="0"/>
              </a:spcAft>
              <a:buClr>
                <a:srgbClr val="898989"/>
              </a:buClr>
              <a:buSzPts val="2000"/>
              <a:buNone/>
              <a:defRPr sz="2000">
                <a:solidFill>
                  <a:srgbClr val="898989"/>
                </a:solidFill>
              </a:defRPr>
            </a:lvl2pPr>
            <a:lvl3pPr marL="1371600" lvl="2" indent="-228600" algn="l">
              <a:lnSpc>
                <a:spcPct val="90000"/>
              </a:lnSpc>
              <a:spcBef>
                <a:spcPts val="500"/>
              </a:spcBef>
              <a:spcAft>
                <a:spcPts val="0"/>
              </a:spcAft>
              <a:buClr>
                <a:srgbClr val="898989"/>
              </a:buClr>
              <a:buSzPts val="1800"/>
              <a:buNone/>
              <a:defRPr sz="1800">
                <a:solidFill>
                  <a:srgbClr val="898989"/>
                </a:solidFill>
              </a:defRPr>
            </a:lvl3pPr>
            <a:lvl4pPr marL="1828800" lvl="3" indent="-228600" algn="l">
              <a:lnSpc>
                <a:spcPct val="90000"/>
              </a:lnSpc>
              <a:spcBef>
                <a:spcPts val="500"/>
              </a:spcBef>
              <a:spcAft>
                <a:spcPts val="0"/>
              </a:spcAft>
              <a:buClr>
                <a:srgbClr val="898989"/>
              </a:buClr>
              <a:buSzPts val="1600"/>
              <a:buNone/>
              <a:defRPr sz="1600">
                <a:solidFill>
                  <a:srgbClr val="898989"/>
                </a:solidFill>
              </a:defRPr>
            </a:lvl4pPr>
            <a:lvl5pPr marL="2286000" lvl="4" indent="-228600" algn="l">
              <a:lnSpc>
                <a:spcPct val="90000"/>
              </a:lnSpc>
              <a:spcBef>
                <a:spcPts val="500"/>
              </a:spcBef>
              <a:spcAft>
                <a:spcPts val="0"/>
              </a:spcAft>
              <a:buClr>
                <a:srgbClr val="898989"/>
              </a:buClr>
              <a:buSzPts val="1600"/>
              <a:buNone/>
              <a:defRPr sz="1600">
                <a:solidFill>
                  <a:srgbClr val="898989"/>
                </a:solidFill>
              </a:defRPr>
            </a:lvl5pPr>
            <a:lvl6pPr marL="2743200" lvl="5" indent="-228600" algn="l">
              <a:lnSpc>
                <a:spcPct val="90000"/>
              </a:lnSpc>
              <a:spcBef>
                <a:spcPts val="500"/>
              </a:spcBef>
              <a:spcAft>
                <a:spcPts val="0"/>
              </a:spcAft>
              <a:buClr>
                <a:srgbClr val="898989"/>
              </a:buClr>
              <a:buSzPts val="1600"/>
              <a:buNone/>
              <a:defRPr sz="1600">
                <a:solidFill>
                  <a:srgbClr val="898989"/>
                </a:solidFill>
              </a:defRPr>
            </a:lvl6pPr>
            <a:lvl7pPr marL="3200400" lvl="6" indent="-228600" algn="l">
              <a:lnSpc>
                <a:spcPct val="90000"/>
              </a:lnSpc>
              <a:spcBef>
                <a:spcPts val="500"/>
              </a:spcBef>
              <a:spcAft>
                <a:spcPts val="0"/>
              </a:spcAft>
              <a:buClr>
                <a:srgbClr val="898989"/>
              </a:buClr>
              <a:buSzPts val="1600"/>
              <a:buNone/>
              <a:defRPr sz="1600">
                <a:solidFill>
                  <a:srgbClr val="898989"/>
                </a:solidFill>
              </a:defRPr>
            </a:lvl7pPr>
            <a:lvl8pPr marL="3657600" lvl="7" indent="-228600" algn="l">
              <a:lnSpc>
                <a:spcPct val="90000"/>
              </a:lnSpc>
              <a:spcBef>
                <a:spcPts val="500"/>
              </a:spcBef>
              <a:spcAft>
                <a:spcPts val="0"/>
              </a:spcAft>
              <a:buClr>
                <a:srgbClr val="898989"/>
              </a:buClr>
              <a:buSzPts val="1600"/>
              <a:buNone/>
              <a:defRPr sz="1600">
                <a:solidFill>
                  <a:srgbClr val="898989"/>
                </a:solidFill>
              </a:defRPr>
            </a:lvl8pPr>
            <a:lvl9pPr marL="4114800" lvl="8" indent="-228600" algn="l">
              <a:lnSpc>
                <a:spcPct val="90000"/>
              </a:lnSpc>
              <a:spcBef>
                <a:spcPts val="500"/>
              </a:spcBef>
              <a:spcAft>
                <a:spcPts val="0"/>
              </a:spcAft>
              <a:buClr>
                <a:srgbClr val="898989"/>
              </a:buClr>
              <a:buSzPts val="1600"/>
              <a:buNone/>
              <a:defRPr sz="1600">
                <a:solidFill>
                  <a:srgbClr val="898989"/>
                </a:solidFill>
              </a:defRPr>
            </a:lvl9pPr>
          </a:lstStyle>
          <a:p>
            <a:endParaRPr/>
          </a:p>
        </p:txBody>
      </p:sp>
      <p:sp>
        <p:nvSpPr>
          <p:cNvPr id="17" name="Google Shape;17;p39"/>
          <p:cNvSpPr txBox="1">
            <a:spLocks noGrp="1"/>
          </p:cNvSpPr>
          <p:nvPr>
            <p:ph type="dt" idx="10"/>
          </p:nvPr>
        </p:nvSpPr>
        <p:spPr>
          <a:xfrm>
            <a:off x="8610600" y="6349222"/>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9"/>
          <p:cNvSpPr txBox="1">
            <a:spLocks noGrp="1"/>
          </p:cNvSpPr>
          <p:nvPr>
            <p:ph type="ftr" idx="11"/>
          </p:nvPr>
        </p:nvSpPr>
        <p:spPr>
          <a:xfrm>
            <a:off x="838200" y="6349221"/>
            <a:ext cx="7315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ubrik och innehåll">
  <p:cSld name="Rubrik och innehåll">
    <p:spTree>
      <p:nvGrpSpPr>
        <p:cNvPr id="1" name="Shape 30"/>
        <p:cNvGrpSpPr/>
        <p:nvPr/>
      </p:nvGrpSpPr>
      <p:grpSpPr>
        <a:xfrm>
          <a:off x="0" y="0"/>
          <a:ext cx="0" cy="0"/>
          <a:chOff x="0" y="0"/>
          <a:chExt cx="0" cy="0"/>
        </a:xfrm>
      </p:grpSpPr>
      <p:sp>
        <p:nvSpPr>
          <p:cNvPr id="31" name="Google Shape;31;p42"/>
          <p:cNvSpPr txBox="1">
            <a:spLocks noGrp="1"/>
          </p:cNvSpPr>
          <p:nvPr>
            <p:ph type="title"/>
          </p:nvPr>
        </p:nvSpPr>
        <p:spPr>
          <a:xfrm>
            <a:off x="838200" y="457200"/>
            <a:ext cx="9363075" cy="135479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2"/>
          <p:cNvSpPr txBox="1">
            <a:spLocks noGrp="1"/>
          </p:cNvSpPr>
          <p:nvPr>
            <p:ph type="body" idx="1"/>
          </p:nvPr>
        </p:nvSpPr>
        <p:spPr>
          <a:xfrm>
            <a:off x="838200" y="2752531"/>
            <a:ext cx="10515600" cy="3424432"/>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42"/>
          <p:cNvSpPr txBox="1">
            <a:spLocks noGrp="1"/>
          </p:cNvSpPr>
          <p:nvPr>
            <p:ph type="dt" idx="10"/>
          </p:nvPr>
        </p:nvSpPr>
        <p:spPr>
          <a:xfrm>
            <a:off x="8610600" y="6349222"/>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2"/>
          <p:cNvSpPr txBox="1">
            <a:spLocks noGrp="1"/>
          </p:cNvSpPr>
          <p:nvPr>
            <p:ph type="ftr" idx="11"/>
          </p:nvPr>
        </p:nvSpPr>
        <p:spPr>
          <a:xfrm>
            <a:off x="838200" y="6349221"/>
            <a:ext cx="7315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ild liggande med bildtext">
  <p:cSld name="Bild liggande med bildtext">
    <p:spTree>
      <p:nvGrpSpPr>
        <p:cNvPr id="1" name="Shape 45"/>
        <p:cNvGrpSpPr/>
        <p:nvPr/>
      </p:nvGrpSpPr>
      <p:grpSpPr>
        <a:xfrm>
          <a:off x="0" y="0"/>
          <a:ext cx="0" cy="0"/>
          <a:chOff x="0" y="0"/>
          <a:chExt cx="0" cy="0"/>
        </a:xfrm>
      </p:grpSpPr>
      <p:sp>
        <p:nvSpPr>
          <p:cNvPr id="46" name="Google Shape;46;p45"/>
          <p:cNvSpPr txBox="1">
            <a:spLocks noGrp="1"/>
          </p:cNvSpPr>
          <p:nvPr>
            <p:ph type="title"/>
          </p:nvPr>
        </p:nvSpPr>
        <p:spPr>
          <a:xfrm>
            <a:off x="838200" y="428625"/>
            <a:ext cx="9363076" cy="1383041"/>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4400"/>
              <a:buFont typeface="Oswald"/>
              <a:buNone/>
              <a:defRPr sz="440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a:spLocks noGrp="1"/>
          </p:cNvSpPr>
          <p:nvPr>
            <p:ph type="pic" idx="2"/>
          </p:nvPr>
        </p:nvSpPr>
        <p:spPr>
          <a:xfrm>
            <a:off x="5183188" y="2438401"/>
            <a:ext cx="6172200" cy="3495674"/>
          </a:xfrm>
          <a:prstGeom prst="rect">
            <a:avLst/>
          </a:prstGeom>
          <a:noFill/>
          <a:ln>
            <a:noFill/>
          </a:ln>
        </p:spPr>
      </p:sp>
      <p:sp>
        <p:nvSpPr>
          <p:cNvPr id="48" name="Google Shape;48;p45"/>
          <p:cNvSpPr txBox="1">
            <a:spLocks noGrp="1"/>
          </p:cNvSpPr>
          <p:nvPr>
            <p:ph type="body" idx="1"/>
          </p:nvPr>
        </p:nvSpPr>
        <p:spPr>
          <a:xfrm>
            <a:off x="839788" y="3648075"/>
            <a:ext cx="3932237" cy="22796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9" name="Google Shape;49;p45"/>
          <p:cNvSpPr txBox="1">
            <a:spLocks noGrp="1"/>
          </p:cNvSpPr>
          <p:nvPr>
            <p:ph type="dt" idx="10"/>
          </p:nvPr>
        </p:nvSpPr>
        <p:spPr>
          <a:xfrm>
            <a:off x="8610600" y="6349222"/>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5"/>
          <p:cNvSpPr txBox="1">
            <a:spLocks noGrp="1"/>
          </p:cNvSpPr>
          <p:nvPr>
            <p:ph type="ftr" idx="11"/>
          </p:nvPr>
        </p:nvSpPr>
        <p:spPr>
          <a:xfrm>
            <a:off x="838200" y="6349221"/>
            <a:ext cx="7315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5"/>
          <p:cNvSpPr txBox="1">
            <a:spLocks noGrp="1"/>
          </p:cNvSpPr>
          <p:nvPr>
            <p:ph type="body" idx="3"/>
          </p:nvPr>
        </p:nvSpPr>
        <p:spPr>
          <a:xfrm>
            <a:off x="838200" y="2438401"/>
            <a:ext cx="3932238" cy="99059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800"/>
              <a:buNone/>
              <a:defRPr sz="2800" b="1"/>
            </a:lvl1pPr>
            <a:lvl2pPr marL="914400" lvl="1" indent="-228600" algn="l">
              <a:lnSpc>
                <a:spcPct val="90000"/>
              </a:lnSpc>
              <a:spcBef>
                <a:spcPts val="500"/>
              </a:spcBef>
              <a:spcAft>
                <a:spcPts val="0"/>
              </a:spcAft>
              <a:buClr>
                <a:schemeClr val="dk1"/>
              </a:buClr>
              <a:buSzPts val="2800"/>
              <a:buNone/>
              <a:defRPr/>
            </a:lvl2pPr>
            <a:lvl3pPr marL="1371600" lvl="2" indent="-228600" algn="l">
              <a:lnSpc>
                <a:spcPct val="90000"/>
              </a:lnSpc>
              <a:spcBef>
                <a:spcPts val="500"/>
              </a:spcBef>
              <a:spcAft>
                <a:spcPts val="0"/>
              </a:spcAft>
              <a:buClr>
                <a:schemeClr val="dk1"/>
              </a:buClr>
              <a:buSzPts val="2400"/>
              <a:buNone/>
              <a:defRPr/>
            </a:lvl3pPr>
            <a:lvl4pPr marL="1828800" lvl="3" indent="-228600" algn="l">
              <a:lnSpc>
                <a:spcPct val="90000"/>
              </a:lnSpc>
              <a:spcBef>
                <a:spcPts val="500"/>
              </a:spcBef>
              <a:spcAft>
                <a:spcPts val="0"/>
              </a:spcAft>
              <a:buClr>
                <a:schemeClr val="dk1"/>
              </a:buClr>
              <a:buSzPts val="2000"/>
              <a:buNone/>
              <a:defRPr/>
            </a:lvl4pPr>
            <a:lvl5pPr marL="2286000" lvl="4" indent="-228600" algn="l">
              <a:lnSpc>
                <a:spcPct val="90000"/>
              </a:lnSpc>
              <a:spcBef>
                <a:spcPts val="500"/>
              </a:spcBef>
              <a:spcAft>
                <a:spcPts val="0"/>
              </a:spcAft>
              <a:buClr>
                <a:schemeClr val="dk1"/>
              </a:buClr>
              <a:buSzPts val="20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45"/>
          <p:cNvSpPr txBox="1">
            <a:spLocks noGrp="1"/>
          </p:cNvSpPr>
          <p:nvPr>
            <p:ph type="body" idx="4"/>
          </p:nvPr>
        </p:nvSpPr>
        <p:spPr>
          <a:xfrm rot="-5400000">
            <a:off x="9773601" y="4036607"/>
            <a:ext cx="3495675" cy="299259"/>
          </a:xfrm>
          <a:prstGeom prst="rect">
            <a:avLst/>
          </a:prstGeom>
          <a:noFill/>
          <a:ln>
            <a:noFill/>
          </a:ln>
        </p:spPr>
        <p:txBody>
          <a:bodyPr spcFirstLastPara="1" wrap="square" lIns="91425" tIns="45700" rIns="91425" bIns="45700" anchor="ctr" anchorCtr="0">
            <a:noAutofit/>
          </a:bodyPr>
          <a:lstStyle>
            <a:lvl1pPr marL="457200" lvl="0" indent="-228600" algn="r">
              <a:lnSpc>
                <a:spcPct val="90000"/>
              </a:lnSpc>
              <a:spcBef>
                <a:spcPts val="1000"/>
              </a:spcBef>
              <a:spcAft>
                <a:spcPts val="0"/>
              </a:spcAft>
              <a:buClr>
                <a:schemeClr val="dk1"/>
              </a:buClr>
              <a:buSzPts val="1200"/>
              <a:buNone/>
              <a:defRPr sz="1200" b="0">
                <a:solidFill>
                  <a:schemeClr val="dk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55600" algn="l">
              <a:lnSpc>
                <a:spcPct val="90000"/>
              </a:lnSpc>
              <a:spcBef>
                <a:spcPts val="500"/>
              </a:spcBef>
              <a:spcAft>
                <a:spcPts val="0"/>
              </a:spcAft>
              <a:buClr>
                <a:schemeClr val="dk1"/>
              </a:buClr>
              <a:buSzPts val="20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edia">
  <p:cSld name="Media">
    <p:spTree>
      <p:nvGrpSpPr>
        <p:cNvPr id="1" name="Shape 53"/>
        <p:cNvGrpSpPr/>
        <p:nvPr/>
      </p:nvGrpSpPr>
      <p:grpSpPr>
        <a:xfrm>
          <a:off x="0" y="0"/>
          <a:ext cx="0" cy="0"/>
          <a:chOff x="0" y="0"/>
          <a:chExt cx="0" cy="0"/>
        </a:xfrm>
      </p:grpSpPr>
      <p:sp>
        <p:nvSpPr>
          <p:cNvPr id="54" name="Google Shape;54;p46"/>
          <p:cNvSpPr txBox="1">
            <a:spLocks noGrp="1"/>
          </p:cNvSpPr>
          <p:nvPr>
            <p:ph type="ctrTitle"/>
          </p:nvPr>
        </p:nvSpPr>
        <p:spPr>
          <a:xfrm>
            <a:off x="838200" y="457200"/>
            <a:ext cx="9363075" cy="13620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Oswald"/>
              <a:buNone/>
              <a:defRPr sz="4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46"/>
          <p:cNvSpPr txBox="1">
            <a:spLocks noGrp="1"/>
          </p:cNvSpPr>
          <p:nvPr>
            <p:ph type="dt" idx="10"/>
          </p:nvPr>
        </p:nvSpPr>
        <p:spPr>
          <a:xfrm>
            <a:off x="8610600" y="6349222"/>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6"/>
          <p:cNvSpPr txBox="1">
            <a:spLocks noGrp="1"/>
          </p:cNvSpPr>
          <p:nvPr>
            <p:ph type="ftr" idx="11"/>
          </p:nvPr>
        </p:nvSpPr>
        <p:spPr>
          <a:xfrm>
            <a:off x="838200" y="6349221"/>
            <a:ext cx="7315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6"/>
          <p:cNvSpPr>
            <a:spLocks noGrp="1"/>
          </p:cNvSpPr>
          <p:nvPr>
            <p:ph type="media" idx="2"/>
          </p:nvPr>
        </p:nvSpPr>
        <p:spPr>
          <a:xfrm>
            <a:off x="2219325" y="2419349"/>
            <a:ext cx="7753350" cy="364807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Oswald"/>
                <a:ea typeface="Oswald"/>
                <a:cs typeface="Oswald"/>
                <a:sym typeface="Oswald"/>
              </a:defRPr>
            </a:lvl1pPr>
            <a:lvl2pPr marR="0" lvl="1"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Oswald"/>
                <a:ea typeface="Oswald"/>
                <a:cs typeface="Oswald"/>
                <a:sym typeface="Oswald"/>
              </a:defRPr>
            </a:lvl2pPr>
            <a:lvl3pPr marR="0" lvl="2"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swald"/>
                <a:ea typeface="Oswald"/>
                <a:cs typeface="Oswald"/>
                <a:sym typeface="Oswald"/>
              </a:defRPr>
            </a:lvl3pPr>
            <a:lvl4pPr marR="0" lvl="3"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swald"/>
                <a:ea typeface="Oswald"/>
                <a:cs typeface="Oswald"/>
                <a:sym typeface="Oswald"/>
              </a:defRPr>
            </a:lvl4pPr>
            <a:lvl5pPr marR="0" lvl="4"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swald"/>
                <a:ea typeface="Oswald"/>
                <a:cs typeface="Oswald"/>
                <a:sym typeface="Oswald"/>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swald"/>
                <a:ea typeface="Oswald"/>
                <a:cs typeface="Oswald"/>
                <a:sym typeface="Oswald"/>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swald"/>
                <a:ea typeface="Oswald"/>
                <a:cs typeface="Oswald"/>
                <a:sym typeface="Oswald"/>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swald"/>
                <a:ea typeface="Oswald"/>
                <a:cs typeface="Oswald"/>
                <a:sym typeface="Oswald"/>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swald"/>
                <a:ea typeface="Oswald"/>
                <a:cs typeface="Oswald"/>
                <a:sym typeface="Oswald"/>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58"/>
        <p:cNvGrpSpPr/>
        <p:nvPr/>
      </p:nvGrpSpPr>
      <p:grpSpPr>
        <a:xfrm>
          <a:off x="0" y="0"/>
          <a:ext cx="0" cy="0"/>
          <a:chOff x="0" y="0"/>
          <a:chExt cx="0" cy="0"/>
        </a:xfrm>
      </p:grpSpPr>
      <p:sp>
        <p:nvSpPr>
          <p:cNvPr id="59" name="Google Shape;59;p47"/>
          <p:cNvSpPr txBox="1">
            <a:spLocks noGrp="1"/>
          </p:cNvSpPr>
          <p:nvPr>
            <p:ph type="title"/>
          </p:nvPr>
        </p:nvSpPr>
        <p:spPr>
          <a:xfrm>
            <a:off x="838200" y="488950"/>
            <a:ext cx="9372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body" idx="1"/>
          </p:nvPr>
        </p:nvSpPr>
        <p:spPr>
          <a:xfrm>
            <a:off x="839788" y="2420996"/>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800"/>
              <a:buNone/>
              <a:defRPr sz="28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47"/>
          <p:cNvSpPr txBox="1">
            <a:spLocks noGrp="1"/>
          </p:cNvSpPr>
          <p:nvPr>
            <p:ph type="body" idx="2"/>
          </p:nvPr>
        </p:nvSpPr>
        <p:spPr>
          <a:xfrm>
            <a:off x="839788" y="3244908"/>
            <a:ext cx="5157787" cy="291151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47"/>
          <p:cNvSpPr txBox="1">
            <a:spLocks noGrp="1"/>
          </p:cNvSpPr>
          <p:nvPr>
            <p:ph type="body" idx="3"/>
          </p:nvPr>
        </p:nvSpPr>
        <p:spPr>
          <a:xfrm>
            <a:off x="6172200" y="2420996"/>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800"/>
              <a:buNone/>
              <a:defRPr sz="28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3" name="Google Shape;63;p47"/>
          <p:cNvSpPr txBox="1">
            <a:spLocks noGrp="1"/>
          </p:cNvSpPr>
          <p:nvPr>
            <p:ph type="body" idx="4"/>
          </p:nvPr>
        </p:nvSpPr>
        <p:spPr>
          <a:xfrm>
            <a:off x="6172200" y="3244908"/>
            <a:ext cx="5183188" cy="291151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47"/>
          <p:cNvSpPr txBox="1">
            <a:spLocks noGrp="1"/>
          </p:cNvSpPr>
          <p:nvPr>
            <p:ph type="dt" idx="10"/>
          </p:nvPr>
        </p:nvSpPr>
        <p:spPr>
          <a:xfrm>
            <a:off x="8610600" y="6349222"/>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47"/>
          <p:cNvSpPr txBox="1">
            <a:spLocks noGrp="1"/>
          </p:cNvSpPr>
          <p:nvPr>
            <p:ph type="ftr" idx="11"/>
          </p:nvPr>
        </p:nvSpPr>
        <p:spPr>
          <a:xfrm>
            <a:off x="838200" y="6349221"/>
            <a:ext cx="7315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66"/>
        <p:cNvGrpSpPr/>
        <p:nvPr/>
      </p:nvGrpSpPr>
      <p:grpSpPr>
        <a:xfrm>
          <a:off x="0" y="0"/>
          <a:ext cx="0" cy="0"/>
          <a:chOff x="0" y="0"/>
          <a:chExt cx="0" cy="0"/>
        </a:xfrm>
      </p:grpSpPr>
      <p:sp>
        <p:nvSpPr>
          <p:cNvPr id="67" name="Google Shape;67;p48"/>
          <p:cNvSpPr txBox="1">
            <a:spLocks noGrp="1"/>
          </p:cNvSpPr>
          <p:nvPr>
            <p:ph type="dt" idx="10"/>
          </p:nvPr>
        </p:nvSpPr>
        <p:spPr>
          <a:xfrm>
            <a:off x="8610600" y="634922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48"/>
          <p:cNvSpPr txBox="1">
            <a:spLocks noGrp="1"/>
          </p:cNvSpPr>
          <p:nvPr>
            <p:ph type="ftr" idx="11"/>
          </p:nvPr>
        </p:nvSpPr>
        <p:spPr>
          <a:xfrm>
            <a:off x="838200" y="6349221"/>
            <a:ext cx="7315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48"/>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Oswald"/>
                <a:ea typeface="Oswald"/>
                <a:cs typeface="Oswald"/>
                <a:sym typeface="Oswald"/>
              </a:defRPr>
            </a:lvl1pPr>
            <a:lvl2pPr marL="0" marR="0" lvl="1" indent="0" algn="l" rtl="0">
              <a:spcBef>
                <a:spcPts val="0"/>
              </a:spcBef>
              <a:buNone/>
              <a:defRPr sz="1800">
                <a:solidFill>
                  <a:schemeClr val="dk1"/>
                </a:solidFill>
                <a:latin typeface="Oswald"/>
                <a:ea typeface="Oswald"/>
                <a:cs typeface="Oswald"/>
                <a:sym typeface="Oswald"/>
              </a:defRPr>
            </a:lvl2pPr>
            <a:lvl3pPr marL="0" marR="0" lvl="2" indent="0" algn="l" rtl="0">
              <a:spcBef>
                <a:spcPts val="0"/>
              </a:spcBef>
              <a:buNone/>
              <a:defRPr sz="1800">
                <a:solidFill>
                  <a:schemeClr val="dk1"/>
                </a:solidFill>
                <a:latin typeface="Oswald"/>
                <a:ea typeface="Oswald"/>
                <a:cs typeface="Oswald"/>
                <a:sym typeface="Oswald"/>
              </a:defRPr>
            </a:lvl3pPr>
            <a:lvl4pPr marL="0" marR="0" lvl="3" indent="0" algn="l" rtl="0">
              <a:spcBef>
                <a:spcPts val="0"/>
              </a:spcBef>
              <a:buNone/>
              <a:defRPr sz="1800">
                <a:solidFill>
                  <a:schemeClr val="dk1"/>
                </a:solidFill>
                <a:latin typeface="Oswald"/>
                <a:ea typeface="Oswald"/>
                <a:cs typeface="Oswald"/>
                <a:sym typeface="Oswald"/>
              </a:defRPr>
            </a:lvl4pPr>
            <a:lvl5pPr marL="0" marR="0" lvl="4" indent="0" algn="l" rtl="0">
              <a:spcBef>
                <a:spcPts val="0"/>
              </a:spcBef>
              <a:buNone/>
              <a:defRPr sz="1800">
                <a:solidFill>
                  <a:schemeClr val="dk1"/>
                </a:solidFill>
                <a:latin typeface="Oswald"/>
                <a:ea typeface="Oswald"/>
                <a:cs typeface="Oswald"/>
                <a:sym typeface="Oswald"/>
              </a:defRPr>
            </a:lvl5pPr>
            <a:lvl6pPr marL="0" marR="0" lvl="5" indent="0" algn="l" rtl="0">
              <a:spcBef>
                <a:spcPts val="0"/>
              </a:spcBef>
              <a:buNone/>
              <a:defRPr sz="1800">
                <a:solidFill>
                  <a:schemeClr val="dk1"/>
                </a:solidFill>
                <a:latin typeface="Oswald"/>
                <a:ea typeface="Oswald"/>
                <a:cs typeface="Oswald"/>
                <a:sym typeface="Oswald"/>
              </a:defRPr>
            </a:lvl6pPr>
            <a:lvl7pPr marL="0" marR="0" lvl="6" indent="0" algn="l" rtl="0">
              <a:spcBef>
                <a:spcPts val="0"/>
              </a:spcBef>
              <a:buNone/>
              <a:defRPr sz="1800">
                <a:solidFill>
                  <a:schemeClr val="dk1"/>
                </a:solidFill>
                <a:latin typeface="Oswald"/>
                <a:ea typeface="Oswald"/>
                <a:cs typeface="Oswald"/>
                <a:sym typeface="Oswald"/>
              </a:defRPr>
            </a:lvl7pPr>
            <a:lvl8pPr marL="0" marR="0" lvl="7" indent="0" algn="l" rtl="0">
              <a:spcBef>
                <a:spcPts val="0"/>
              </a:spcBef>
              <a:buNone/>
              <a:defRPr sz="1800">
                <a:solidFill>
                  <a:schemeClr val="dk1"/>
                </a:solidFill>
                <a:latin typeface="Oswald"/>
                <a:ea typeface="Oswald"/>
                <a:cs typeface="Oswald"/>
                <a:sym typeface="Oswald"/>
              </a:defRPr>
            </a:lvl8pPr>
            <a:lvl9pPr marL="0" marR="0" lvl="8" indent="0" algn="l" rtl="0">
              <a:spcBef>
                <a:spcPts val="0"/>
              </a:spcBef>
              <a:buNone/>
              <a:defRPr sz="1800">
                <a:solidFill>
                  <a:schemeClr val="dk1"/>
                </a:solidFill>
                <a:latin typeface="Oswald"/>
                <a:ea typeface="Oswald"/>
                <a:cs typeface="Oswald"/>
                <a:sym typeface="Oswald"/>
              </a:defRPr>
            </a:lvl9pPr>
          </a:lstStyle>
          <a:p>
            <a:pPr marL="0" lvl="0" indent="0" algn="l"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5DB7475-CBFD-4E8D-8889-3AE6D92934DF}"/>
              </a:ext>
            </a:extLst>
          </p:cNvPr>
          <p:cNvSpPr>
            <a:spLocks noGrp="1"/>
          </p:cNvSpPr>
          <p:nvPr>
            <p:ph type="title"/>
          </p:nvPr>
        </p:nvSpPr>
        <p:spPr>
          <a:xfrm>
            <a:off x="838200" y="457200"/>
            <a:ext cx="9363075" cy="1354791"/>
          </a:xfrm>
        </p:spPr>
        <p:txBody>
          <a:bodyPr/>
          <a:lstStyle/>
          <a:p>
            <a:r>
              <a:rPr lang="sv-SE"/>
              <a:t>Klicka här för att ändra mall för rubrikformat</a:t>
            </a:r>
            <a:endParaRPr lang="sv-SE" dirty="0"/>
          </a:p>
        </p:txBody>
      </p:sp>
      <p:sp>
        <p:nvSpPr>
          <p:cNvPr id="3" name="Platshållare för innehåll 2">
            <a:extLst>
              <a:ext uri="{FF2B5EF4-FFF2-40B4-BE49-F238E27FC236}">
                <a16:creationId xmlns:a16="http://schemas.microsoft.com/office/drawing/2014/main" id="{C634ADEA-4654-4B3B-83C5-F7279F4CB55E}"/>
              </a:ext>
            </a:extLst>
          </p:cNvPr>
          <p:cNvSpPr>
            <a:spLocks noGrp="1"/>
          </p:cNvSpPr>
          <p:nvPr>
            <p:ph idx="1"/>
          </p:nvPr>
        </p:nvSpPr>
        <p:spPr/>
        <p:txBody>
          <a:bodyPr>
            <a:normAutofit/>
          </a:bodyPr>
          <a:lstStyle>
            <a:lvl1pPr>
              <a:defRPr sz="3200"/>
            </a:lvl1pPr>
            <a:lvl2pPr>
              <a:defRPr sz="2800"/>
            </a:lvl2pPr>
            <a:lvl3pPr>
              <a:defRPr sz="2400"/>
            </a:lvl3pPr>
            <a:lvl4pPr>
              <a:defRPr sz="2000"/>
            </a:lvl4pPr>
            <a:lvl5pPr>
              <a:defRPr sz="2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a:extLst>
              <a:ext uri="{FF2B5EF4-FFF2-40B4-BE49-F238E27FC236}">
                <a16:creationId xmlns:a16="http://schemas.microsoft.com/office/drawing/2014/main" id="{98893F25-A49D-489B-A6A9-C29E10E3F9EF}"/>
              </a:ext>
            </a:extLst>
          </p:cNvPr>
          <p:cNvSpPr>
            <a:spLocks noGrp="1"/>
          </p:cNvSpPr>
          <p:nvPr>
            <p:ph type="dt" sz="half" idx="10"/>
          </p:nvPr>
        </p:nvSpPr>
        <p:spPr/>
        <p:txBody>
          <a:bodyPr/>
          <a:lstStyle>
            <a:lvl1pPr algn="r">
              <a:defRPr/>
            </a:lvl1pPr>
          </a:lstStyle>
          <a:p>
            <a:fld id="{A858AF17-352C-4B2A-998D-B5C7C6FF7017}" type="datetimeFigureOut">
              <a:rPr lang="sv-SE" smtClean="0"/>
              <a:pPr/>
              <a:t>2026-09-29</a:t>
            </a:fld>
            <a:endParaRPr lang="sv-SE" dirty="0"/>
          </a:p>
        </p:txBody>
      </p:sp>
      <p:sp>
        <p:nvSpPr>
          <p:cNvPr id="5" name="Platshållare för sidfot 4">
            <a:extLst>
              <a:ext uri="{FF2B5EF4-FFF2-40B4-BE49-F238E27FC236}">
                <a16:creationId xmlns:a16="http://schemas.microsoft.com/office/drawing/2014/main" id="{59415E78-0908-4AEA-8CDA-779D44F04C1D}"/>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3652136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9">
            <a:alphaModFix/>
          </a:blip>
          <a:stretch>
            <a:fillRect/>
          </a:stretch>
        </a:blipFill>
        <a:effectLst/>
      </p:bgPr>
    </p:bg>
    <p:spTree>
      <p:nvGrpSpPr>
        <p:cNvPr id="1" name="Shape 9"/>
        <p:cNvGrpSpPr/>
        <p:nvPr/>
      </p:nvGrpSpPr>
      <p:grpSpPr>
        <a:xfrm>
          <a:off x="0" y="0"/>
          <a:ext cx="0" cy="0"/>
          <a:chOff x="0" y="0"/>
          <a:chExt cx="0" cy="0"/>
        </a:xfrm>
      </p:grpSpPr>
      <p:sp>
        <p:nvSpPr>
          <p:cNvPr id="10" name="Google Shape;10;p38"/>
          <p:cNvSpPr txBox="1">
            <a:spLocks noGrp="1"/>
          </p:cNvSpPr>
          <p:nvPr>
            <p:ph type="title"/>
          </p:nvPr>
        </p:nvSpPr>
        <p:spPr>
          <a:xfrm>
            <a:off x="838200" y="486428"/>
            <a:ext cx="9372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Oswald"/>
              <a:buNone/>
              <a:defRPr sz="4400" b="1" i="0" u="none" strike="noStrike" cap="none">
                <a:solidFill>
                  <a:schemeClr val="lt1"/>
                </a:solidFill>
                <a:latin typeface="Oswald"/>
                <a:ea typeface="Oswald"/>
                <a:cs typeface="Oswald"/>
                <a:sym typeface="Oswald"/>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1" name="Google Shape;11;p38"/>
          <p:cNvSpPr txBox="1">
            <a:spLocks noGrp="1"/>
          </p:cNvSpPr>
          <p:nvPr>
            <p:ph type="body" idx="1"/>
          </p:nvPr>
        </p:nvSpPr>
        <p:spPr>
          <a:xfrm>
            <a:off x="838200" y="2752531"/>
            <a:ext cx="10515600" cy="3424432"/>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Oswald"/>
                <a:ea typeface="Oswald"/>
                <a:cs typeface="Oswald"/>
                <a:sym typeface="Oswald"/>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Oswald"/>
                <a:ea typeface="Oswald"/>
                <a:cs typeface="Oswald"/>
                <a:sym typeface="Oswald"/>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swald"/>
                <a:ea typeface="Oswald"/>
                <a:cs typeface="Oswald"/>
                <a:sym typeface="Oswald"/>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swald"/>
                <a:ea typeface="Oswald"/>
                <a:cs typeface="Oswald"/>
                <a:sym typeface="Oswald"/>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swald"/>
                <a:ea typeface="Oswald"/>
                <a:cs typeface="Oswald"/>
                <a:sym typeface="Oswald"/>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swald"/>
                <a:ea typeface="Oswald"/>
                <a:cs typeface="Oswald"/>
                <a:sym typeface="Oswald"/>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swald"/>
                <a:ea typeface="Oswald"/>
                <a:cs typeface="Oswald"/>
                <a:sym typeface="Oswald"/>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swald"/>
                <a:ea typeface="Oswald"/>
                <a:cs typeface="Oswald"/>
                <a:sym typeface="Oswald"/>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swald"/>
                <a:ea typeface="Oswald"/>
                <a:cs typeface="Oswald"/>
                <a:sym typeface="Oswald"/>
              </a:defRPr>
            </a:lvl9pPr>
          </a:lstStyle>
          <a:p>
            <a:endParaRPr/>
          </a:p>
        </p:txBody>
      </p:sp>
      <p:sp>
        <p:nvSpPr>
          <p:cNvPr id="12" name="Google Shape;12;p38"/>
          <p:cNvSpPr txBox="1">
            <a:spLocks noGrp="1"/>
          </p:cNvSpPr>
          <p:nvPr>
            <p:ph type="dt" idx="10"/>
          </p:nvPr>
        </p:nvSpPr>
        <p:spPr>
          <a:xfrm>
            <a:off x="8610600" y="634922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98989"/>
                </a:solidFill>
                <a:latin typeface="Oswald"/>
                <a:ea typeface="Oswald"/>
                <a:cs typeface="Oswald"/>
                <a:sym typeface="Oswald"/>
              </a:defRPr>
            </a:lvl1pPr>
            <a:lvl2pPr marR="0" lvl="1" algn="l" rtl="0">
              <a:spcBef>
                <a:spcPts val="0"/>
              </a:spcBef>
              <a:spcAft>
                <a:spcPts val="0"/>
              </a:spcAft>
              <a:buSzPts val="1400"/>
              <a:buNone/>
              <a:defRPr sz="1800" b="0" i="0" u="none" strike="noStrike" cap="none">
                <a:solidFill>
                  <a:schemeClr val="dk1"/>
                </a:solidFill>
                <a:latin typeface="Oswald"/>
                <a:ea typeface="Oswald"/>
                <a:cs typeface="Oswald"/>
                <a:sym typeface="Oswald"/>
              </a:defRPr>
            </a:lvl2pPr>
            <a:lvl3pPr marR="0" lvl="2" algn="l" rtl="0">
              <a:spcBef>
                <a:spcPts val="0"/>
              </a:spcBef>
              <a:spcAft>
                <a:spcPts val="0"/>
              </a:spcAft>
              <a:buSzPts val="1400"/>
              <a:buNone/>
              <a:defRPr sz="1800" b="0" i="0" u="none" strike="noStrike" cap="none">
                <a:solidFill>
                  <a:schemeClr val="dk1"/>
                </a:solidFill>
                <a:latin typeface="Oswald"/>
                <a:ea typeface="Oswald"/>
                <a:cs typeface="Oswald"/>
                <a:sym typeface="Oswald"/>
              </a:defRPr>
            </a:lvl3pPr>
            <a:lvl4pPr marR="0" lvl="3" algn="l" rtl="0">
              <a:spcBef>
                <a:spcPts val="0"/>
              </a:spcBef>
              <a:spcAft>
                <a:spcPts val="0"/>
              </a:spcAft>
              <a:buSzPts val="1400"/>
              <a:buNone/>
              <a:defRPr sz="1800" b="0" i="0" u="none" strike="noStrike" cap="none">
                <a:solidFill>
                  <a:schemeClr val="dk1"/>
                </a:solidFill>
                <a:latin typeface="Oswald"/>
                <a:ea typeface="Oswald"/>
                <a:cs typeface="Oswald"/>
                <a:sym typeface="Oswald"/>
              </a:defRPr>
            </a:lvl4pPr>
            <a:lvl5pPr marR="0" lvl="4" algn="l" rtl="0">
              <a:spcBef>
                <a:spcPts val="0"/>
              </a:spcBef>
              <a:spcAft>
                <a:spcPts val="0"/>
              </a:spcAft>
              <a:buSzPts val="1400"/>
              <a:buNone/>
              <a:defRPr sz="1800" b="0" i="0" u="none" strike="noStrike" cap="none">
                <a:solidFill>
                  <a:schemeClr val="dk1"/>
                </a:solidFill>
                <a:latin typeface="Oswald"/>
                <a:ea typeface="Oswald"/>
                <a:cs typeface="Oswald"/>
                <a:sym typeface="Oswald"/>
              </a:defRPr>
            </a:lvl5pPr>
            <a:lvl6pPr marR="0" lvl="5" algn="l" rtl="0">
              <a:spcBef>
                <a:spcPts val="0"/>
              </a:spcBef>
              <a:spcAft>
                <a:spcPts val="0"/>
              </a:spcAft>
              <a:buSzPts val="1400"/>
              <a:buNone/>
              <a:defRPr sz="1800" b="0" i="0" u="none" strike="noStrike" cap="none">
                <a:solidFill>
                  <a:schemeClr val="dk1"/>
                </a:solidFill>
                <a:latin typeface="Oswald"/>
                <a:ea typeface="Oswald"/>
                <a:cs typeface="Oswald"/>
                <a:sym typeface="Oswald"/>
              </a:defRPr>
            </a:lvl6pPr>
            <a:lvl7pPr marR="0" lvl="6" algn="l" rtl="0">
              <a:spcBef>
                <a:spcPts val="0"/>
              </a:spcBef>
              <a:spcAft>
                <a:spcPts val="0"/>
              </a:spcAft>
              <a:buSzPts val="1400"/>
              <a:buNone/>
              <a:defRPr sz="1800" b="0" i="0" u="none" strike="noStrike" cap="none">
                <a:solidFill>
                  <a:schemeClr val="dk1"/>
                </a:solidFill>
                <a:latin typeface="Oswald"/>
                <a:ea typeface="Oswald"/>
                <a:cs typeface="Oswald"/>
                <a:sym typeface="Oswald"/>
              </a:defRPr>
            </a:lvl7pPr>
            <a:lvl8pPr marR="0" lvl="7" algn="l" rtl="0">
              <a:spcBef>
                <a:spcPts val="0"/>
              </a:spcBef>
              <a:spcAft>
                <a:spcPts val="0"/>
              </a:spcAft>
              <a:buSzPts val="1400"/>
              <a:buNone/>
              <a:defRPr sz="1800" b="0" i="0" u="none" strike="noStrike" cap="none">
                <a:solidFill>
                  <a:schemeClr val="dk1"/>
                </a:solidFill>
                <a:latin typeface="Oswald"/>
                <a:ea typeface="Oswald"/>
                <a:cs typeface="Oswald"/>
                <a:sym typeface="Oswald"/>
              </a:defRPr>
            </a:lvl8pPr>
            <a:lvl9pPr marR="0" lvl="8" algn="l" rtl="0">
              <a:spcBef>
                <a:spcPts val="0"/>
              </a:spcBef>
              <a:spcAft>
                <a:spcPts val="0"/>
              </a:spcAft>
              <a:buSzPts val="1400"/>
              <a:buNone/>
              <a:defRPr sz="1800" b="0" i="0" u="none" strike="noStrike" cap="none">
                <a:solidFill>
                  <a:schemeClr val="dk1"/>
                </a:solidFill>
                <a:latin typeface="Oswald"/>
                <a:ea typeface="Oswald"/>
                <a:cs typeface="Oswald"/>
                <a:sym typeface="Oswald"/>
              </a:defRPr>
            </a:lvl9pPr>
          </a:lstStyle>
          <a:p>
            <a:endParaRPr/>
          </a:p>
        </p:txBody>
      </p:sp>
      <p:sp>
        <p:nvSpPr>
          <p:cNvPr id="13" name="Google Shape;13;p38"/>
          <p:cNvSpPr txBox="1">
            <a:spLocks noGrp="1"/>
          </p:cNvSpPr>
          <p:nvPr>
            <p:ph type="ftr" idx="11"/>
          </p:nvPr>
        </p:nvSpPr>
        <p:spPr>
          <a:xfrm>
            <a:off x="838200" y="6349221"/>
            <a:ext cx="7315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98989"/>
                </a:solidFill>
                <a:latin typeface="Oswald"/>
                <a:ea typeface="Oswald"/>
                <a:cs typeface="Oswald"/>
                <a:sym typeface="Oswald"/>
              </a:defRPr>
            </a:lvl1pPr>
            <a:lvl2pPr marR="0" lvl="1" algn="l" rtl="0">
              <a:spcBef>
                <a:spcPts val="0"/>
              </a:spcBef>
              <a:spcAft>
                <a:spcPts val="0"/>
              </a:spcAft>
              <a:buSzPts val="1400"/>
              <a:buNone/>
              <a:defRPr sz="1800" b="0" i="0" u="none" strike="noStrike" cap="none">
                <a:solidFill>
                  <a:schemeClr val="dk1"/>
                </a:solidFill>
                <a:latin typeface="Oswald"/>
                <a:ea typeface="Oswald"/>
                <a:cs typeface="Oswald"/>
                <a:sym typeface="Oswald"/>
              </a:defRPr>
            </a:lvl2pPr>
            <a:lvl3pPr marR="0" lvl="2" algn="l" rtl="0">
              <a:spcBef>
                <a:spcPts val="0"/>
              </a:spcBef>
              <a:spcAft>
                <a:spcPts val="0"/>
              </a:spcAft>
              <a:buSzPts val="1400"/>
              <a:buNone/>
              <a:defRPr sz="1800" b="0" i="0" u="none" strike="noStrike" cap="none">
                <a:solidFill>
                  <a:schemeClr val="dk1"/>
                </a:solidFill>
                <a:latin typeface="Oswald"/>
                <a:ea typeface="Oswald"/>
                <a:cs typeface="Oswald"/>
                <a:sym typeface="Oswald"/>
              </a:defRPr>
            </a:lvl3pPr>
            <a:lvl4pPr marR="0" lvl="3" algn="l" rtl="0">
              <a:spcBef>
                <a:spcPts val="0"/>
              </a:spcBef>
              <a:spcAft>
                <a:spcPts val="0"/>
              </a:spcAft>
              <a:buSzPts val="1400"/>
              <a:buNone/>
              <a:defRPr sz="1800" b="0" i="0" u="none" strike="noStrike" cap="none">
                <a:solidFill>
                  <a:schemeClr val="dk1"/>
                </a:solidFill>
                <a:latin typeface="Oswald"/>
                <a:ea typeface="Oswald"/>
                <a:cs typeface="Oswald"/>
                <a:sym typeface="Oswald"/>
              </a:defRPr>
            </a:lvl4pPr>
            <a:lvl5pPr marR="0" lvl="4" algn="l" rtl="0">
              <a:spcBef>
                <a:spcPts val="0"/>
              </a:spcBef>
              <a:spcAft>
                <a:spcPts val="0"/>
              </a:spcAft>
              <a:buSzPts val="1400"/>
              <a:buNone/>
              <a:defRPr sz="1800" b="0" i="0" u="none" strike="noStrike" cap="none">
                <a:solidFill>
                  <a:schemeClr val="dk1"/>
                </a:solidFill>
                <a:latin typeface="Oswald"/>
                <a:ea typeface="Oswald"/>
                <a:cs typeface="Oswald"/>
                <a:sym typeface="Oswald"/>
              </a:defRPr>
            </a:lvl5pPr>
            <a:lvl6pPr marR="0" lvl="5" algn="l" rtl="0">
              <a:spcBef>
                <a:spcPts val="0"/>
              </a:spcBef>
              <a:spcAft>
                <a:spcPts val="0"/>
              </a:spcAft>
              <a:buSzPts val="1400"/>
              <a:buNone/>
              <a:defRPr sz="1800" b="0" i="0" u="none" strike="noStrike" cap="none">
                <a:solidFill>
                  <a:schemeClr val="dk1"/>
                </a:solidFill>
                <a:latin typeface="Oswald"/>
                <a:ea typeface="Oswald"/>
                <a:cs typeface="Oswald"/>
                <a:sym typeface="Oswald"/>
              </a:defRPr>
            </a:lvl6pPr>
            <a:lvl7pPr marR="0" lvl="6" algn="l" rtl="0">
              <a:spcBef>
                <a:spcPts val="0"/>
              </a:spcBef>
              <a:spcAft>
                <a:spcPts val="0"/>
              </a:spcAft>
              <a:buSzPts val="1400"/>
              <a:buNone/>
              <a:defRPr sz="1800" b="0" i="0" u="none" strike="noStrike" cap="none">
                <a:solidFill>
                  <a:schemeClr val="dk1"/>
                </a:solidFill>
                <a:latin typeface="Oswald"/>
                <a:ea typeface="Oswald"/>
                <a:cs typeface="Oswald"/>
                <a:sym typeface="Oswald"/>
              </a:defRPr>
            </a:lvl7pPr>
            <a:lvl8pPr marR="0" lvl="7" algn="l" rtl="0">
              <a:spcBef>
                <a:spcPts val="0"/>
              </a:spcBef>
              <a:spcAft>
                <a:spcPts val="0"/>
              </a:spcAft>
              <a:buSzPts val="1400"/>
              <a:buNone/>
              <a:defRPr sz="1800" b="0" i="0" u="none" strike="noStrike" cap="none">
                <a:solidFill>
                  <a:schemeClr val="dk1"/>
                </a:solidFill>
                <a:latin typeface="Oswald"/>
                <a:ea typeface="Oswald"/>
                <a:cs typeface="Oswald"/>
                <a:sym typeface="Oswald"/>
              </a:defRPr>
            </a:lvl8pPr>
            <a:lvl9pPr marR="0" lvl="8" algn="l" rtl="0">
              <a:spcBef>
                <a:spcPts val="0"/>
              </a:spcBef>
              <a:spcAft>
                <a:spcPts val="0"/>
              </a:spcAft>
              <a:buSzPts val="1400"/>
              <a:buNone/>
              <a:defRPr sz="1800" b="0" i="0" u="none" strike="noStrike" cap="none">
                <a:solidFill>
                  <a:schemeClr val="dk1"/>
                </a:solidFill>
                <a:latin typeface="Oswald"/>
                <a:ea typeface="Oswald"/>
                <a:cs typeface="Oswald"/>
                <a:sym typeface="Oswald"/>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5" r:id="rId3"/>
    <p:sldLayoutId id="2147483656" r:id="rId4"/>
    <p:sldLayoutId id="2147483657" r:id="rId5"/>
    <p:sldLayoutId id="2147483658" r:id="rId6"/>
    <p:sldLayoutId id="2147483659"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BA8379-1697-3C58-2C7C-BBF5CD13D29C}"/>
              </a:ext>
            </a:extLst>
          </p:cNvPr>
          <p:cNvSpPr>
            <a:spLocks noGrp="1"/>
          </p:cNvSpPr>
          <p:nvPr>
            <p:ph type="title"/>
          </p:nvPr>
        </p:nvSpPr>
        <p:spPr/>
        <p:txBody>
          <a:bodyPr>
            <a:normAutofit/>
          </a:bodyPr>
          <a:lstStyle/>
          <a:p>
            <a:pPr algn="ctr"/>
            <a:r>
              <a:rPr lang="sv-SE" dirty="0">
                <a:latin typeface="Arial Narrow"/>
                <a:ea typeface="Arial Narrow"/>
                <a:cs typeface="Arial Narrow"/>
                <a:sym typeface="Arial Narrow"/>
              </a:rPr>
              <a:t>FN:s arbete för klimatet</a:t>
            </a:r>
            <a:br>
              <a:rPr lang="sv-SE" dirty="0">
                <a:latin typeface="Arial Narrow"/>
                <a:ea typeface="Arial Narrow"/>
                <a:cs typeface="Arial Narrow"/>
                <a:sym typeface="Arial Narrow"/>
              </a:rPr>
            </a:br>
            <a:r>
              <a:rPr lang="sv-SE" sz="1800" dirty="0">
                <a:latin typeface="Arial Narrow"/>
              </a:rPr>
              <a:t>Svenska FN-förbundet oktober 2026</a:t>
            </a:r>
          </a:p>
        </p:txBody>
      </p:sp>
    </p:spTree>
    <p:extLst>
      <p:ext uri="{BB962C8B-B14F-4D97-AF65-F5344CB8AC3E}">
        <p14:creationId xmlns:p14="http://schemas.microsoft.com/office/powerpoint/2010/main" val="1524338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a:extLst>
            <a:ext uri="{FF2B5EF4-FFF2-40B4-BE49-F238E27FC236}">
              <a16:creationId xmlns:a16="http://schemas.microsoft.com/office/drawing/2014/main" id="{FE545BB9-6CDB-A17B-B5AE-630902DF91AC}"/>
            </a:ext>
          </a:extLst>
        </p:cNvPr>
        <p:cNvGrpSpPr/>
        <p:nvPr/>
      </p:nvGrpSpPr>
      <p:grpSpPr>
        <a:xfrm>
          <a:off x="0" y="0"/>
          <a:ext cx="0" cy="0"/>
          <a:chOff x="0" y="0"/>
          <a:chExt cx="0" cy="0"/>
        </a:xfrm>
      </p:grpSpPr>
      <p:sp>
        <p:nvSpPr>
          <p:cNvPr id="99" name="Google Shape;99;p4">
            <a:extLst>
              <a:ext uri="{FF2B5EF4-FFF2-40B4-BE49-F238E27FC236}">
                <a16:creationId xmlns:a16="http://schemas.microsoft.com/office/drawing/2014/main" id="{EBC43DEE-F21D-C336-794B-2B9D3539FAAF}"/>
              </a:ext>
            </a:extLst>
          </p:cNvPr>
          <p:cNvSpPr txBox="1">
            <a:spLocks noGrp="1"/>
          </p:cNvSpPr>
          <p:nvPr>
            <p:ph type="title"/>
          </p:nvPr>
        </p:nvSpPr>
        <p:spPr>
          <a:xfrm>
            <a:off x="441154" y="431686"/>
            <a:ext cx="9363075" cy="135479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Arial Narrow"/>
              <a:buNone/>
            </a:pPr>
            <a:r>
              <a:rPr lang="sv-SE" dirty="0">
                <a:latin typeface="Trade Gothic LT Std" panose="020B0803040502020204" pitchFamily="34" charset="0"/>
                <a:ea typeface="Arial Narrow"/>
                <a:cs typeface="Arial Narrow"/>
                <a:sym typeface="Arial Narrow"/>
              </a:rPr>
              <a:t>Det globala klimatnödläget</a:t>
            </a:r>
            <a:endParaRPr dirty="0">
              <a:latin typeface="Trade Gothic LT Std" panose="020B0803040502020204" pitchFamily="34" charset="0"/>
            </a:endParaRPr>
          </a:p>
        </p:txBody>
      </p:sp>
      <p:sp>
        <p:nvSpPr>
          <p:cNvPr id="100" name="Google Shape;100;p4">
            <a:extLst>
              <a:ext uri="{FF2B5EF4-FFF2-40B4-BE49-F238E27FC236}">
                <a16:creationId xmlns:a16="http://schemas.microsoft.com/office/drawing/2014/main" id="{2BCC3435-9BCE-BB9B-4548-4433922EC398}"/>
              </a:ext>
            </a:extLst>
          </p:cNvPr>
          <p:cNvSpPr txBox="1">
            <a:spLocks noGrp="1"/>
          </p:cNvSpPr>
          <p:nvPr>
            <p:ph type="body" idx="1"/>
          </p:nvPr>
        </p:nvSpPr>
        <p:spPr>
          <a:xfrm>
            <a:off x="628893" y="3493404"/>
            <a:ext cx="6849374" cy="178506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endParaRPr sz="2800" dirty="0">
              <a:latin typeface="Arial Narrow"/>
              <a:ea typeface="Arial Narrow"/>
              <a:cs typeface="Arial Narrow"/>
              <a:sym typeface="Arial Narrow"/>
            </a:endParaRPr>
          </a:p>
          <a:p>
            <a:pPr marL="0" lvl="0" indent="0" algn="l" rtl="0">
              <a:lnSpc>
                <a:spcPct val="90000"/>
              </a:lnSpc>
              <a:spcBef>
                <a:spcPts val="1000"/>
              </a:spcBef>
              <a:spcAft>
                <a:spcPts val="0"/>
              </a:spcAft>
              <a:buClr>
                <a:schemeClr val="dk1"/>
              </a:buClr>
              <a:buSzPts val="2600"/>
              <a:buNone/>
            </a:pPr>
            <a:endParaRPr sz="2600" dirty="0">
              <a:latin typeface="Arial Narrow"/>
              <a:ea typeface="Arial Narrow"/>
              <a:cs typeface="Arial Narrow"/>
              <a:sym typeface="Arial Narrow"/>
            </a:endParaRPr>
          </a:p>
          <a:p>
            <a:pPr marL="0" lvl="0" indent="0" algn="l" rtl="0">
              <a:lnSpc>
                <a:spcPct val="90000"/>
              </a:lnSpc>
              <a:spcBef>
                <a:spcPts val="1000"/>
              </a:spcBef>
              <a:spcAft>
                <a:spcPts val="0"/>
              </a:spcAft>
              <a:buClr>
                <a:schemeClr val="dk1"/>
              </a:buClr>
              <a:buSzPts val="2400"/>
              <a:buNone/>
            </a:pPr>
            <a:r>
              <a:rPr lang="sv-SE" sz="2400" dirty="0">
                <a:latin typeface="Arial Narrow"/>
                <a:ea typeface="Arial Narrow"/>
                <a:cs typeface="Arial Narrow"/>
                <a:sym typeface="Arial Narrow"/>
              </a:rPr>
              <a:t>Hur många människor tvingas fly från sina hem varje </a:t>
            </a:r>
            <a:br>
              <a:rPr lang="sv-SE" sz="2400" dirty="0">
                <a:latin typeface="Arial Narrow"/>
                <a:ea typeface="Arial Narrow"/>
                <a:cs typeface="Arial Narrow"/>
                <a:sym typeface="Arial Narrow"/>
              </a:rPr>
            </a:br>
            <a:r>
              <a:rPr lang="sv-SE" sz="2400" dirty="0">
                <a:latin typeface="Arial Narrow"/>
                <a:ea typeface="Arial Narrow"/>
                <a:cs typeface="Arial Narrow"/>
                <a:sym typeface="Arial Narrow"/>
              </a:rPr>
              <a:t>år på grund av klimatförändringar?</a:t>
            </a:r>
          </a:p>
          <a:p>
            <a:pPr marL="0" lvl="0" indent="0" algn="l" rtl="0">
              <a:lnSpc>
                <a:spcPct val="90000"/>
              </a:lnSpc>
              <a:spcBef>
                <a:spcPts val="1000"/>
              </a:spcBef>
              <a:spcAft>
                <a:spcPts val="0"/>
              </a:spcAft>
              <a:buClr>
                <a:schemeClr val="dk1"/>
              </a:buClr>
              <a:buSzPts val="2400"/>
              <a:buNone/>
            </a:pPr>
            <a:endParaRPr lang="sv-SE" sz="2400" dirty="0">
              <a:latin typeface="Arial Narrow"/>
              <a:ea typeface="Arial Narrow"/>
              <a:cs typeface="Arial Narrow"/>
              <a:sym typeface="Arial Narrow"/>
            </a:endParaRPr>
          </a:p>
          <a:p>
            <a:pPr marL="0" lvl="0" indent="0" algn="l" rtl="0">
              <a:lnSpc>
                <a:spcPct val="90000"/>
              </a:lnSpc>
              <a:spcBef>
                <a:spcPts val="1000"/>
              </a:spcBef>
              <a:spcAft>
                <a:spcPts val="0"/>
              </a:spcAft>
              <a:buClr>
                <a:schemeClr val="dk1"/>
              </a:buClr>
              <a:buSzPts val="3200"/>
              <a:buNone/>
            </a:pPr>
            <a:endParaRPr dirty="0"/>
          </a:p>
        </p:txBody>
      </p:sp>
      <p:sp>
        <p:nvSpPr>
          <p:cNvPr id="102" name="Google Shape;102;p4">
            <a:extLst>
              <a:ext uri="{FF2B5EF4-FFF2-40B4-BE49-F238E27FC236}">
                <a16:creationId xmlns:a16="http://schemas.microsoft.com/office/drawing/2014/main" id="{76F48D7F-8677-9F6B-50D9-B4BF0FF26871}"/>
              </a:ext>
            </a:extLst>
          </p:cNvPr>
          <p:cNvSpPr txBox="1"/>
          <p:nvPr/>
        </p:nvSpPr>
        <p:spPr>
          <a:xfrm>
            <a:off x="7778776" y="6426314"/>
            <a:ext cx="3964641" cy="1785064"/>
          </a:xfrm>
          <a:prstGeom prst="rect">
            <a:avLst/>
          </a:prstGeom>
          <a:noFill/>
          <a:ln>
            <a:noFill/>
          </a:ln>
        </p:spPr>
        <p:txBody>
          <a:bodyPr spcFirstLastPara="1" wrap="square" lIns="91425" tIns="45700" rIns="91425" bIns="45700" anchor="t" anchorCtr="0">
            <a:spAutoFit/>
          </a:bodyPr>
          <a:lstStyle/>
          <a:p>
            <a:r>
              <a:rPr lang="sv-SE" sz="1200" b="0" i="0" u="none" strike="noStrike" cap="none" dirty="0">
                <a:solidFill>
                  <a:schemeClr val="dk1"/>
                </a:solidFill>
                <a:latin typeface="Arial Narrow" panose="020B0606020202030204" pitchFamily="34" charset="0"/>
                <a:ea typeface="Arial Narrow"/>
                <a:cs typeface="Arial Narrow"/>
                <a:sym typeface="Arial Narrow"/>
              </a:rPr>
              <a:t>Foto: </a:t>
            </a:r>
            <a:r>
              <a:rPr lang="sv-SE" sz="1200" dirty="0">
                <a:solidFill>
                  <a:schemeClr val="dk1"/>
                </a:solidFill>
                <a:latin typeface="Arial Narrow" panose="020B0606020202030204" pitchFamily="34" charset="0"/>
                <a:ea typeface="Arial Narrow"/>
                <a:cs typeface="Segoe UI"/>
                <a:sym typeface="Arial Narrow"/>
              </a:rPr>
              <a:t>UNEP, </a:t>
            </a:r>
            <a:r>
              <a:rPr lang="sv-SE" sz="1200" dirty="0" err="1">
                <a:solidFill>
                  <a:schemeClr val="dk1"/>
                </a:solidFill>
                <a:latin typeface="Arial Narrow" panose="020B0606020202030204" pitchFamily="34" charset="0"/>
                <a:ea typeface="Arial Narrow"/>
                <a:cs typeface="Segoe UI"/>
                <a:sym typeface="Arial Narrow"/>
              </a:rPr>
              <a:t>Limiting</a:t>
            </a:r>
            <a:r>
              <a:rPr lang="sv-SE" sz="1200" dirty="0">
                <a:solidFill>
                  <a:schemeClr val="dk1"/>
                </a:solidFill>
                <a:latin typeface="Arial Narrow" panose="020B0606020202030204" pitchFamily="34" charset="0"/>
                <a:ea typeface="Arial Narrow"/>
                <a:cs typeface="Segoe UI"/>
                <a:sym typeface="Arial Narrow"/>
              </a:rPr>
              <a:t> </a:t>
            </a:r>
            <a:r>
              <a:rPr lang="sv-SE" sz="1200" dirty="0" err="1">
                <a:solidFill>
                  <a:schemeClr val="dk1"/>
                </a:solidFill>
                <a:latin typeface="Arial Narrow" panose="020B0606020202030204" pitchFamily="34" charset="0"/>
                <a:ea typeface="Arial Narrow"/>
                <a:cs typeface="Segoe UI"/>
                <a:sym typeface="Arial Narrow"/>
              </a:rPr>
              <a:t>Overshoot</a:t>
            </a:r>
            <a:r>
              <a:rPr lang="sv-SE" sz="1200" dirty="0">
                <a:solidFill>
                  <a:schemeClr val="dk1"/>
                </a:solidFill>
                <a:latin typeface="Arial Narrow" panose="020B0606020202030204" pitchFamily="34" charset="0"/>
                <a:ea typeface="Arial Narrow"/>
                <a:cs typeface="Segoe UI"/>
                <a:sym typeface="Arial Narrow"/>
              </a:rPr>
              <a:t> (2026)</a:t>
            </a:r>
            <a:endParaRPr lang="en-US" sz="1200" dirty="0">
              <a:solidFill>
                <a:schemeClr val="dk1"/>
              </a:solidFill>
              <a:latin typeface="Arial Narrow" panose="020B0606020202030204" pitchFamily="34" charset="0"/>
              <a:ea typeface="Arial Narrow"/>
              <a:cs typeface="Arial Narrow"/>
              <a:sym typeface="Arial Narrow"/>
            </a:endParaRPr>
          </a:p>
          <a:p>
            <a:pPr marL="0" marR="0" lvl="0" indent="0" algn="l">
              <a:spcBef>
                <a:spcPts val="0"/>
              </a:spcBef>
              <a:spcAft>
                <a:spcPts val="0"/>
              </a:spcAft>
              <a:buNone/>
            </a:pPr>
            <a:br>
              <a:rPr lang="sv-SE" sz="1400" b="0" i="0" u="none" strike="noStrike" cap="none" dirty="0">
                <a:latin typeface="Arial Narrow"/>
                <a:ea typeface="Arial Narrow"/>
                <a:cs typeface="Arial Narrow"/>
              </a:rPr>
            </a:br>
            <a:endParaRPr sz="1400" dirty="0">
              <a:solidFill>
                <a:schemeClr val="dk1"/>
              </a:solidFill>
              <a:latin typeface="Arial Narrow"/>
              <a:ea typeface="Arial Narrow"/>
              <a:cs typeface="Arial Narrow"/>
            </a:endParaRPr>
          </a:p>
          <a:p>
            <a:pPr marL="0" marR="0" lvl="0" indent="0" algn="l" rtl="0">
              <a:spcBef>
                <a:spcPts val="0"/>
              </a:spcBef>
              <a:spcAft>
                <a:spcPts val="0"/>
              </a:spcAft>
              <a:buNone/>
            </a:pPr>
            <a:endParaRPr sz="14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008FD5"/>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p:txBody>
      </p:sp>
      <p:sp>
        <p:nvSpPr>
          <p:cNvPr id="103" name="Google Shape;103;p4">
            <a:extLst>
              <a:ext uri="{FF2B5EF4-FFF2-40B4-BE49-F238E27FC236}">
                <a16:creationId xmlns:a16="http://schemas.microsoft.com/office/drawing/2014/main" id="{3E8A279E-AC10-6EA7-E731-CEE599D7DEE2}"/>
              </a:ext>
            </a:extLst>
          </p:cNvPr>
          <p:cNvSpPr txBox="1"/>
          <p:nvPr/>
        </p:nvSpPr>
        <p:spPr>
          <a:xfrm>
            <a:off x="697455" y="2379520"/>
            <a:ext cx="4790094" cy="1785064"/>
          </a:xfrm>
          <a:prstGeom prst="rect">
            <a:avLst/>
          </a:prstGeom>
          <a:noFill/>
          <a:ln w="9525" cap="flat" cmpd="sng">
            <a:solidFill>
              <a:srgbClr val="0095DA"/>
            </a:solidFill>
            <a:prstDash val="solid"/>
            <a:round/>
            <a:headEnd type="none" w="sm" len="sm"/>
            <a:tailEnd type="none" w="sm" len="sm"/>
          </a:ln>
        </p:spPr>
        <p:txBody>
          <a:bodyPr spcFirstLastPara="1" wrap="square" lIns="91425" tIns="45700" rIns="91425" bIns="45700" anchor="t" anchorCtr="0">
            <a:spAutoFit/>
          </a:bodyPr>
          <a:lstStyle/>
          <a:p>
            <a:r>
              <a:rPr lang="sv-SE" sz="2400" b="1" dirty="0">
                <a:latin typeface="Arial Narrow"/>
                <a:ea typeface="Arial Narrow"/>
                <a:sym typeface="Arial Narrow"/>
              </a:rPr>
              <a:t>Overshoot is not an argument for resignation, but rather for urgency to action.</a:t>
            </a:r>
            <a:br>
              <a:rPr lang="sv-SE" sz="2400" b="1" dirty="0">
                <a:latin typeface="Arial Narrow"/>
                <a:ea typeface="Arial Narrow"/>
                <a:cs typeface="Arial Narrow"/>
              </a:rPr>
            </a:br>
            <a:br>
              <a:rPr lang="sv-SE" sz="2400" b="1" dirty="0">
                <a:latin typeface="Arial Narrow"/>
                <a:ea typeface="Arial Narrow"/>
                <a:cs typeface="Arial Narrow"/>
              </a:rPr>
            </a:br>
            <a:r>
              <a:rPr lang="sv-SE" dirty="0">
                <a:solidFill>
                  <a:schemeClr val="dk1"/>
                </a:solidFill>
                <a:latin typeface="Arial Narrow"/>
                <a:ea typeface="Arial Narrow"/>
                <a:cs typeface="Arial Narrow"/>
                <a:sym typeface="Arial Narrow"/>
              </a:rPr>
              <a:t>UNEP, september 2026</a:t>
            </a:r>
            <a:endParaRPr lang="en-US" sz="1400" dirty="0">
              <a:solidFill>
                <a:schemeClr val="dk1"/>
              </a:solidFill>
              <a:latin typeface="Arial Narrow"/>
              <a:ea typeface="Arial Narrow"/>
              <a:cs typeface="Arial Narrow"/>
            </a:endParaRPr>
          </a:p>
        </p:txBody>
      </p:sp>
      <p:pic>
        <p:nvPicPr>
          <p:cNvPr id="2" name="Picture 1">
            <a:extLst>
              <a:ext uri="{FF2B5EF4-FFF2-40B4-BE49-F238E27FC236}">
                <a16:creationId xmlns:a16="http://schemas.microsoft.com/office/drawing/2014/main" id="{6DA52660-E171-7754-238D-83EB7C8A409C}"/>
              </a:ext>
            </a:extLst>
          </p:cNvPr>
          <p:cNvPicPr>
            <a:picLocks noChangeAspect="1"/>
          </p:cNvPicPr>
          <p:nvPr/>
        </p:nvPicPr>
        <p:blipFill>
          <a:blip r:embed="rId3"/>
          <a:stretch>
            <a:fillRect/>
          </a:stretch>
        </p:blipFill>
        <p:spPr>
          <a:xfrm>
            <a:off x="7776501" y="2044050"/>
            <a:ext cx="3718044" cy="4382264"/>
          </a:xfrm>
          <a:prstGeom prst="rect">
            <a:avLst/>
          </a:prstGeom>
        </p:spPr>
      </p:pic>
      <p:sp>
        <p:nvSpPr>
          <p:cNvPr id="5" name="textruta 4">
            <a:extLst>
              <a:ext uri="{FF2B5EF4-FFF2-40B4-BE49-F238E27FC236}">
                <a16:creationId xmlns:a16="http://schemas.microsoft.com/office/drawing/2014/main" id="{8B5E80BD-744C-3F24-46F4-3E0EC7797A8D}"/>
              </a:ext>
            </a:extLst>
          </p:cNvPr>
          <p:cNvSpPr txBox="1"/>
          <p:nvPr/>
        </p:nvSpPr>
        <p:spPr>
          <a:xfrm>
            <a:off x="628893" y="5532957"/>
            <a:ext cx="5823168" cy="677108"/>
          </a:xfrm>
          <a:prstGeom prst="rect">
            <a:avLst/>
          </a:prstGeom>
          <a:noFill/>
        </p:spPr>
        <p:txBody>
          <a:bodyPr wrap="square" rtlCol="0">
            <a:spAutoFit/>
          </a:bodyPr>
          <a:lstStyle/>
          <a:p>
            <a:r>
              <a:rPr lang="sv-SE" sz="2400" dirty="0">
                <a:latin typeface="Arial Narrow"/>
                <a:ea typeface="Arial Narrow"/>
                <a:cs typeface="Arial Narrow"/>
                <a:sym typeface="Arial Narrow"/>
              </a:rPr>
              <a:t>Svar: 25 miljoner</a:t>
            </a:r>
          </a:p>
          <a:p>
            <a:endParaRPr lang="sv-SE" dirty="0"/>
          </a:p>
        </p:txBody>
      </p:sp>
    </p:spTree>
    <p:extLst>
      <p:ext uri="{BB962C8B-B14F-4D97-AF65-F5344CB8AC3E}">
        <p14:creationId xmlns:p14="http://schemas.microsoft.com/office/powerpoint/2010/main" val="327055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53F3CAB-E793-419F-8CBE-F047C975DBA2}"/>
              </a:ext>
            </a:extLst>
          </p:cNvPr>
          <p:cNvSpPr>
            <a:spLocks noGrp="1"/>
          </p:cNvSpPr>
          <p:nvPr>
            <p:ph idx="1"/>
          </p:nvPr>
        </p:nvSpPr>
        <p:spPr>
          <a:xfrm>
            <a:off x="838200" y="2978447"/>
            <a:ext cx="5419472" cy="2732240"/>
          </a:xfrm>
        </p:spPr>
        <p:txBody>
          <a:bodyPr>
            <a:normAutofit/>
          </a:bodyPr>
          <a:lstStyle/>
          <a:p>
            <a:pPr marL="342900" indent="-342900">
              <a:lnSpc>
                <a:spcPct val="100000"/>
              </a:lnSpc>
              <a:buFont typeface="Arial" panose="020B0604020202020204" pitchFamily="34" charset="0"/>
              <a:buChar char="•"/>
            </a:pPr>
            <a:r>
              <a:rPr lang="sv-SE" dirty="0">
                <a:latin typeface="Arial Narrow" panose="020B0606020202030204" pitchFamily="34" charset="0"/>
                <a:cs typeface="Arial" panose="020B0604020202020204" pitchFamily="34" charset="0"/>
              </a:rPr>
              <a:t>Vad är klimat?</a:t>
            </a:r>
          </a:p>
          <a:p>
            <a:pPr marL="342900" indent="-342900">
              <a:lnSpc>
                <a:spcPct val="100000"/>
              </a:lnSpc>
              <a:buFont typeface="Arial" panose="020B0604020202020204" pitchFamily="34" charset="0"/>
              <a:buChar char="•"/>
            </a:pPr>
            <a:r>
              <a:rPr lang="sv-SE" dirty="0">
                <a:latin typeface="Arial Narrow" panose="020B0606020202030204" pitchFamily="34" charset="0"/>
                <a:cs typeface="Arial" panose="020B0604020202020204" pitchFamily="34" charset="0"/>
              </a:rPr>
              <a:t>Vad är klimatförändringar?</a:t>
            </a:r>
          </a:p>
          <a:p>
            <a:pPr marL="342900" indent="-342900">
              <a:lnSpc>
                <a:spcPct val="100000"/>
              </a:lnSpc>
              <a:buFont typeface="Arial" panose="020B0604020202020204" pitchFamily="34" charset="0"/>
              <a:buChar char="•"/>
            </a:pPr>
            <a:r>
              <a:rPr lang="sv-SE" dirty="0">
                <a:latin typeface="Arial Narrow"/>
                <a:cs typeface="Arial"/>
              </a:rPr>
              <a:t>Människans påverkan</a:t>
            </a:r>
          </a:p>
          <a:p>
            <a:pPr marL="342900" indent="-342900">
              <a:lnSpc>
                <a:spcPct val="100000"/>
              </a:lnSpc>
              <a:buFont typeface="Arial" panose="020B0604020202020204" pitchFamily="34" charset="0"/>
              <a:buChar char="•"/>
            </a:pPr>
            <a:r>
              <a:rPr lang="sv-SE" dirty="0">
                <a:latin typeface="Arial Narrow" panose="020B0606020202030204" pitchFamily="34" charset="0"/>
                <a:cs typeface="Arial" panose="020B0604020202020204" pitchFamily="34" charset="0"/>
              </a:rPr>
              <a:t>Varför är det ett problem?</a:t>
            </a:r>
          </a:p>
        </p:txBody>
      </p:sp>
      <p:sp>
        <p:nvSpPr>
          <p:cNvPr id="9" name="Rubrik 112">
            <a:extLst>
              <a:ext uri="{FF2B5EF4-FFF2-40B4-BE49-F238E27FC236}">
                <a16:creationId xmlns:a16="http://schemas.microsoft.com/office/drawing/2014/main" id="{8480DE27-0B09-4667-9947-B0CDCDAE9972}"/>
              </a:ext>
            </a:extLst>
          </p:cNvPr>
          <p:cNvSpPr txBox="1">
            <a:spLocks/>
          </p:cNvSpPr>
          <p:nvPr/>
        </p:nvSpPr>
        <p:spPr>
          <a:xfrm>
            <a:off x="838200" y="457200"/>
            <a:ext cx="9363075" cy="13547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altLang="sv-SE" b="1" dirty="0">
                <a:latin typeface="Trade Gothic LT Std" panose="020B0803040502020204" pitchFamily="34" charset="0"/>
              </a:rPr>
              <a:t>Grundläggande om klimat </a:t>
            </a:r>
            <a:endParaRPr lang="sv-SE" dirty="0">
              <a:latin typeface="Trade Gothic LT Std" panose="020B0803040502020204" pitchFamily="34" charset="0"/>
            </a:endParaRPr>
          </a:p>
        </p:txBody>
      </p:sp>
      <p:pic>
        <p:nvPicPr>
          <p:cNvPr id="4" name="Bildobjekt 3" descr="En bild som visar vatten, natur, himmel, utomhus&#10;&#10;Automatiskt genererad beskrivning">
            <a:extLst>
              <a:ext uri="{FF2B5EF4-FFF2-40B4-BE49-F238E27FC236}">
                <a16:creationId xmlns:a16="http://schemas.microsoft.com/office/drawing/2014/main" id="{95901BF9-4215-41C2-A92B-F1AF15EA3A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0740" y="2278540"/>
            <a:ext cx="5869376" cy="4132053"/>
          </a:xfrm>
          <a:prstGeom prst="rect">
            <a:avLst/>
          </a:prstGeom>
        </p:spPr>
      </p:pic>
      <p:sp>
        <p:nvSpPr>
          <p:cNvPr id="5" name="Google Shape;102;p4">
            <a:extLst>
              <a:ext uri="{FF2B5EF4-FFF2-40B4-BE49-F238E27FC236}">
                <a16:creationId xmlns:a16="http://schemas.microsoft.com/office/drawing/2014/main" id="{4819DBF3-2C76-8393-EE68-687C905BEF27}"/>
              </a:ext>
            </a:extLst>
          </p:cNvPr>
          <p:cNvSpPr txBox="1"/>
          <p:nvPr/>
        </p:nvSpPr>
        <p:spPr>
          <a:xfrm>
            <a:off x="5920740" y="6410593"/>
            <a:ext cx="3964641" cy="1785064"/>
          </a:xfrm>
          <a:prstGeom prst="rect">
            <a:avLst/>
          </a:prstGeom>
          <a:noFill/>
          <a:ln>
            <a:noFill/>
          </a:ln>
        </p:spPr>
        <p:txBody>
          <a:bodyPr spcFirstLastPara="1" wrap="square" lIns="91425" tIns="45700" rIns="91425" bIns="45700" anchor="t" anchorCtr="0">
            <a:spAutoFit/>
          </a:bodyPr>
          <a:lstStyle/>
          <a:p>
            <a:r>
              <a:rPr lang="sv-SE" sz="1200" b="0" i="0" u="none" strike="noStrike" cap="none" noProof="0" dirty="0">
                <a:solidFill>
                  <a:schemeClr val="dk1"/>
                </a:solidFill>
                <a:latin typeface="Arial Narrow" panose="020B0606020202030204" pitchFamily="34" charset="0"/>
                <a:ea typeface="Arial Narrow"/>
                <a:cs typeface="Arial Narrow"/>
                <a:sym typeface="Arial Narrow"/>
              </a:rPr>
              <a:t>Foto: </a:t>
            </a:r>
            <a:r>
              <a:rPr lang="sv-SE" sz="1200" b="0" i="0" u="none" strike="noStrike" cap="none" noProof="0" dirty="0" err="1">
                <a:solidFill>
                  <a:schemeClr val="dk1"/>
                </a:solidFill>
                <a:latin typeface="Arial Narrow" panose="020B0606020202030204" pitchFamily="34" charset="0"/>
                <a:ea typeface="Arial Narrow"/>
                <a:cs typeface="Arial Narrow"/>
                <a:sym typeface="Arial Narrow"/>
              </a:rPr>
              <a:t>Istock</a:t>
            </a:r>
            <a:endParaRPr lang="sv-SE" sz="1200" noProof="0" dirty="0">
              <a:solidFill>
                <a:schemeClr val="dk1"/>
              </a:solidFill>
              <a:latin typeface="Arial Narrow" panose="020B0606020202030204" pitchFamily="34" charset="0"/>
              <a:ea typeface="Arial Narrow"/>
              <a:cs typeface="Arial Narrow"/>
              <a:sym typeface="Arial Narrow"/>
            </a:endParaRPr>
          </a:p>
          <a:p>
            <a:pPr marL="0" marR="0" lvl="0" indent="0" algn="l">
              <a:spcBef>
                <a:spcPts val="0"/>
              </a:spcBef>
              <a:spcAft>
                <a:spcPts val="0"/>
              </a:spcAft>
              <a:buNone/>
            </a:pPr>
            <a:br>
              <a:rPr lang="sv-SE" sz="1400" b="0" i="0" u="none" strike="noStrike" cap="none" dirty="0">
                <a:latin typeface="Arial Narrow"/>
                <a:ea typeface="Arial Narrow"/>
                <a:cs typeface="Arial Narrow"/>
              </a:rPr>
            </a:br>
            <a:endParaRPr sz="1400" dirty="0">
              <a:solidFill>
                <a:schemeClr val="dk1"/>
              </a:solidFill>
              <a:latin typeface="Arial Narrow"/>
              <a:ea typeface="Arial Narrow"/>
              <a:cs typeface="Arial Narrow"/>
            </a:endParaRPr>
          </a:p>
          <a:p>
            <a:pPr marL="0" marR="0" lvl="0" indent="0" algn="l" rtl="0">
              <a:spcBef>
                <a:spcPts val="0"/>
              </a:spcBef>
              <a:spcAft>
                <a:spcPts val="0"/>
              </a:spcAft>
              <a:buNone/>
            </a:pPr>
            <a:endParaRPr sz="14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008FD5"/>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994242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3D1B43D-70E4-49E2-A618-30A41AD3ADCD}"/>
              </a:ext>
            </a:extLst>
          </p:cNvPr>
          <p:cNvSpPr>
            <a:spLocks noGrp="1"/>
          </p:cNvSpPr>
          <p:nvPr>
            <p:ph idx="1"/>
          </p:nvPr>
        </p:nvSpPr>
        <p:spPr>
          <a:xfrm>
            <a:off x="838200" y="2976366"/>
            <a:ext cx="6218208" cy="2906849"/>
          </a:xfrm>
        </p:spPr>
        <p:txBody>
          <a:bodyPr>
            <a:normAutofit/>
          </a:bodyPr>
          <a:lstStyle/>
          <a:p>
            <a:pPr marL="342900" indent="-342900">
              <a:lnSpc>
                <a:spcPct val="100000"/>
              </a:lnSpc>
              <a:buFont typeface="Arial" panose="020B0604020202020204" pitchFamily="34" charset="0"/>
              <a:buChar char="•"/>
            </a:pPr>
            <a:r>
              <a:rPr lang="sv-SE" dirty="0">
                <a:latin typeface="Arial Narrow" panose="020B0606020202030204" pitchFamily="34" charset="0"/>
                <a:cs typeface="Times" panose="02020603050405020304" pitchFamily="18" charset="0"/>
              </a:rPr>
              <a:t>Globala samarbeten för globala frågor</a:t>
            </a:r>
          </a:p>
          <a:p>
            <a:pPr marL="342900" indent="-342900">
              <a:lnSpc>
                <a:spcPct val="100000"/>
              </a:lnSpc>
              <a:buFont typeface="Arial" panose="020B0604020202020204" pitchFamily="34" charset="0"/>
              <a:buChar char="•"/>
            </a:pPr>
            <a:r>
              <a:rPr lang="sv-SE" dirty="0">
                <a:latin typeface="Arial Narrow" panose="020B0606020202030204" pitchFamily="34" charset="0"/>
                <a:cs typeface="Times" panose="02020603050405020304" pitchFamily="18" charset="0"/>
              </a:rPr>
              <a:t>Stockholm 1972</a:t>
            </a:r>
          </a:p>
          <a:p>
            <a:pPr marL="342900" indent="-342900">
              <a:lnSpc>
                <a:spcPct val="100000"/>
              </a:lnSpc>
              <a:buFont typeface="Arial" panose="020B0604020202020204" pitchFamily="34" charset="0"/>
              <a:buChar char="•"/>
            </a:pPr>
            <a:r>
              <a:rPr lang="sv-SE" dirty="0">
                <a:latin typeface="Arial Narrow"/>
                <a:cs typeface="Times"/>
              </a:rPr>
              <a:t>FN:s miljöprogram (UNEP)</a:t>
            </a:r>
          </a:p>
          <a:p>
            <a:pPr marL="342900" indent="-342900">
              <a:lnSpc>
                <a:spcPct val="100000"/>
              </a:lnSpc>
              <a:buFont typeface="Arial" panose="020B0604020202020204" pitchFamily="34" charset="0"/>
              <a:buChar char="•"/>
            </a:pPr>
            <a:endParaRPr lang="sv-SE" dirty="0">
              <a:latin typeface="Arial Narrow" panose="020B0606020202030204" pitchFamily="34" charset="0"/>
              <a:cs typeface="Times" panose="02020603050405020304" pitchFamily="18" charset="0"/>
            </a:endParaRPr>
          </a:p>
          <a:p>
            <a:pPr marL="342900" indent="-342900">
              <a:lnSpc>
                <a:spcPct val="100000"/>
              </a:lnSpc>
              <a:buFont typeface="Arial" panose="020B0604020202020204" pitchFamily="34" charset="0"/>
              <a:buChar char="•"/>
            </a:pPr>
            <a:endParaRPr lang="sv-SE" dirty="0">
              <a:latin typeface="Arial Narrow" panose="020B0606020202030204" pitchFamily="34" charset="0"/>
              <a:cs typeface="Times" panose="02020603050405020304" pitchFamily="18" charset="0"/>
            </a:endParaRPr>
          </a:p>
          <a:p>
            <a:pPr>
              <a:lnSpc>
                <a:spcPct val="100000"/>
              </a:lnSpc>
            </a:pPr>
            <a:endParaRPr lang="sv-SE" dirty="0">
              <a:latin typeface="Arial Narrow" panose="020B0606020202030204" pitchFamily="34" charset="0"/>
            </a:endParaRPr>
          </a:p>
        </p:txBody>
      </p:sp>
      <p:pic>
        <p:nvPicPr>
          <p:cNvPr id="6" name="Bildobjekt 5" descr="En bild som visar accessoarer, flagga&#10;&#10;Automatiskt genererad beskrivning">
            <a:extLst>
              <a:ext uri="{FF2B5EF4-FFF2-40B4-BE49-F238E27FC236}">
                <a16:creationId xmlns:a16="http://schemas.microsoft.com/office/drawing/2014/main" id="{7AD6186F-670D-4911-9CAD-4A0E6798A50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56408" y="2169232"/>
            <a:ext cx="4628735" cy="4231568"/>
          </a:xfrm>
          <a:prstGeom prst="rect">
            <a:avLst/>
          </a:prstGeom>
        </p:spPr>
      </p:pic>
      <p:sp>
        <p:nvSpPr>
          <p:cNvPr id="7" name="Rubrik 112">
            <a:extLst>
              <a:ext uri="{FF2B5EF4-FFF2-40B4-BE49-F238E27FC236}">
                <a16:creationId xmlns:a16="http://schemas.microsoft.com/office/drawing/2014/main" id="{72DD7076-FDBC-481A-BEFB-3B75F9F9E9EC}"/>
              </a:ext>
            </a:extLst>
          </p:cNvPr>
          <p:cNvSpPr txBox="1">
            <a:spLocks/>
          </p:cNvSpPr>
          <p:nvPr/>
        </p:nvSpPr>
        <p:spPr>
          <a:xfrm>
            <a:off x="838200" y="457200"/>
            <a:ext cx="9363075" cy="13547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altLang="sv-SE" dirty="0">
                <a:latin typeface="Trade Gothic LT Std" panose="020B0803040502020204" pitchFamily="34" charset="0"/>
              </a:rPr>
              <a:t>FN:s klimatarbete </a:t>
            </a:r>
            <a:endParaRPr lang="en-US" dirty="0">
              <a:latin typeface="Trade Gothic LT Std" panose="020B0803040502020204" pitchFamily="34" charset="0"/>
            </a:endParaRPr>
          </a:p>
        </p:txBody>
      </p:sp>
      <p:sp>
        <p:nvSpPr>
          <p:cNvPr id="4" name="Google Shape;102;p4">
            <a:extLst>
              <a:ext uri="{FF2B5EF4-FFF2-40B4-BE49-F238E27FC236}">
                <a16:creationId xmlns:a16="http://schemas.microsoft.com/office/drawing/2014/main" id="{62995F57-4C06-E20A-C84A-BD87D2E1B73F}"/>
              </a:ext>
            </a:extLst>
          </p:cNvPr>
          <p:cNvSpPr txBox="1"/>
          <p:nvPr/>
        </p:nvSpPr>
        <p:spPr>
          <a:xfrm>
            <a:off x="7056408" y="6400800"/>
            <a:ext cx="3964641" cy="1785064"/>
          </a:xfrm>
          <a:prstGeom prst="rect">
            <a:avLst/>
          </a:prstGeom>
          <a:noFill/>
          <a:ln>
            <a:noFill/>
          </a:ln>
        </p:spPr>
        <p:txBody>
          <a:bodyPr spcFirstLastPara="1" wrap="square" lIns="91425" tIns="45700" rIns="91425" bIns="45700" anchor="t" anchorCtr="0">
            <a:spAutoFit/>
          </a:bodyPr>
          <a:lstStyle/>
          <a:p>
            <a:r>
              <a:rPr lang="sv-SE" sz="1200" b="0" i="0" u="none" strike="noStrike" cap="none" noProof="0" dirty="0">
                <a:solidFill>
                  <a:schemeClr val="dk1"/>
                </a:solidFill>
                <a:latin typeface="Arial Narrow" panose="020B0606020202030204" pitchFamily="34" charset="0"/>
                <a:ea typeface="Arial Narrow"/>
                <a:cs typeface="Arial Narrow"/>
                <a:sym typeface="Arial Narrow"/>
              </a:rPr>
              <a:t>Foto: </a:t>
            </a:r>
            <a:r>
              <a:rPr lang="sv-SE" sz="1200" b="0" i="0" u="none" strike="noStrike" cap="none" noProof="0" dirty="0" err="1">
                <a:solidFill>
                  <a:schemeClr val="dk1"/>
                </a:solidFill>
                <a:latin typeface="Arial Narrow" panose="020B0606020202030204" pitchFamily="34" charset="0"/>
                <a:ea typeface="Arial Narrow"/>
                <a:cs typeface="Segoe UI"/>
                <a:sym typeface="Arial Narrow"/>
              </a:rPr>
              <a:t>Istock</a:t>
            </a:r>
            <a:endParaRPr lang="sv-SE" sz="1200" noProof="0" dirty="0">
              <a:solidFill>
                <a:schemeClr val="dk1"/>
              </a:solidFill>
              <a:latin typeface="Arial Narrow" panose="020B0606020202030204" pitchFamily="34" charset="0"/>
              <a:ea typeface="Arial Narrow"/>
              <a:cs typeface="Arial Narrow"/>
              <a:sym typeface="Arial Narrow"/>
            </a:endParaRPr>
          </a:p>
          <a:p>
            <a:pPr marL="0" marR="0" lvl="0" indent="0" algn="l">
              <a:spcBef>
                <a:spcPts val="0"/>
              </a:spcBef>
              <a:spcAft>
                <a:spcPts val="0"/>
              </a:spcAft>
              <a:buNone/>
            </a:pPr>
            <a:br>
              <a:rPr lang="sv-SE" sz="1400" b="0" i="0" u="none" strike="noStrike" cap="none" dirty="0">
                <a:latin typeface="Arial Narrow"/>
                <a:ea typeface="Arial Narrow"/>
                <a:cs typeface="Arial Narrow"/>
              </a:rPr>
            </a:br>
            <a:endParaRPr sz="1400" dirty="0">
              <a:solidFill>
                <a:schemeClr val="dk1"/>
              </a:solidFill>
              <a:latin typeface="Arial Narrow"/>
              <a:ea typeface="Arial Narrow"/>
              <a:cs typeface="Arial Narrow"/>
            </a:endParaRPr>
          </a:p>
          <a:p>
            <a:pPr marL="0" marR="0" lvl="0" indent="0" algn="l" rtl="0">
              <a:spcBef>
                <a:spcPts val="0"/>
              </a:spcBef>
              <a:spcAft>
                <a:spcPts val="0"/>
              </a:spcAft>
              <a:buNone/>
            </a:pPr>
            <a:endParaRPr sz="14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008FD5"/>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816678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3D1B43D-70E4-49E2-A618-30A41AD3ADCD}"/>
              </a:ext>
            </a:extLst>
          </p:cNvPr>
          <p:cNvSpPr>
            <a:spLocks noGrp="1"/>
          </p:cNvSpPr>
          <p:nvPr>
            <p:ph idx="1"/>
          </p:nvPr>
        </p:nvSpPr>
        <p:spPr>
          <a:xfrm>
            <a:off x="838200" y="2701066"/>
            <a:ext cx="6087533" cy="3888669"/>
          </a:xfrm>
        </p:spPr>
        <p:txBody>
          <a:bodyPr>
            <a:normAutofit/>
          </a:bodyPr>
          <a:lstStyle/>
          <a:p>
            <a:pPr>
              <a:lnSpc>
                <a:spcPct val="100000"/>
              </a:lnSpc>
            </a:pPr>
            <a:r>
              <a:rPr lang="sv-SE" dirty="0">
                <a:latin typeface="Arial Narrow"/>
                <a:cs typeface="Times"/>
              </a:rPr>
              <a:t>FN:s klimatpanel (IPCC)</a:t>
            </a:r>
          </a:p>
          <a:p>
            <a:pPr>
              <a:lnSpc>
                <a:spcPct val="100000"/>
              </a:lnSpc>
            </a:pPr>
            <a:r>
              <a:rPr lang="sv-SE" dirty="0">
                <a:latin typeface="Arial Narrow"/>
                <a:cs typeface="Times"/>
              </a:rPr>
              <a:t>FN:s klimatkonvention </a:t>
            </a:r>
            <a:br>
              <a:rPr lang="sv-SE" dirty="0">
                <a:latin typeface="Arial Narrow"/>
                <a:cs typeface="Times"/>
              </a:rPr>
            </a:br>
            <a:r>
              <a:rPr lang="sv-SE" dirty="0">
                <a:latin typeface="Arial Narrow"/>
                <a:cs typeface="Times"/>
              </a:rPr>
              <a:t>(UNFCCC)</a:t>
            </a:r>
            <a:endParaRPr lang="sv-SE" dirty="0">
              <a:latin typeface="Arial Narrow" panose="020B0606020202030204" pitchFamily="34" charset="0"/>
              <a:cs typeface="Times" panose="02020603050405020304" pitchFamily="18" charset="0"/>
            </a:endParaRPr>
          </a:p>
          <a:p>
            <a:pPr>
              <a:lnSpc>
                <a:spcPct val="100000"/>
              </a:lnSpc>
            </a:pPr>
            <a:r>
              <a:rPr lang="sv-SE" dirty="0">
                <a:latin typeface="Arial Narrow"/>
              </a:rPr>
              <a:t>Conference </a:t>
            </a:r>
            <a:r>
              <a:rPr lang="sv-SE" dirty="0" err="1">
                <a:latin typeface="Arial Narrow"/>
              </a:rPr>
              <a:t>of</a:t>
            </a:r>
            <a:r>
              <a:rPr lang="sv-SE" dirty="0">
                <a:latin typeface="Arial Narrow"/>
              </a:rPr>
              <a:t> the </a:t>
            </a:r>
            <a:r>
              <a:rPr lang="sv-SE" dirty="0" err="1">
                <a:latin typeface="Arial Narrow"/>
              </a:rPr>
              <a:t>Parties</a:t>
            </a:r>
            <a:br>
              <a:rPr lang="sv-SE" dirty="0">
                <a:latin typeface="Arial Narrow"/>
              </a:rPr>
            </a:br>
            <a:r>
              <a:rPr lang="sv-SE" dirty="0">
                <a:latin typeface="Arial Narrow"/>
              </a:rPr>
              <a:t>(COP)</a:t>
            </a:r>
            <a:endParaRPr lang="sv-SE" dirty="0">
              <a:latin typeface="Arial Narrow" panose="020B0606020202030204" pitchFamily="34" charset="0"/>
            </a:endParaRPr>
          </a:p>
        </p:txBody>
      </p:sp>
      <p:sp>
        <p:nvSpPr>
          <p:cNvPr id="6" name="Rubrik 112">
            <a:extLst>
              <a:ext uri="{FF2B5EF4-FFF2-40B4-BE49-F238E27FC236}">
                <a16:creationId xmlns:a16="http://schemas.microsoft.com/office/drawing/2014/main" id="{D69E413C-2502-4F32-9F41-4BE93103C354}"/>
              </a:ext>
            </a:extLst>
          </p:cNvPr>
          <p:cNvSpPr txBox="1">
            <a:spLocks/>
          </p:cNvSpPr>
          <p:nvPr/>
        </p:nvSpPr>
        <p:spPr>
          <a:xfrm>
            <a:off x="838200" y="457200"/>
            <a:ext cx="9363075" cy="13547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dirty="0">
                <a:latin typeface="Trade Gothic LT Std" panose="020B0803040502020204" pitchFamily="34" charset="0"/>
                <a:cs typeface="Times"/>
              </a:rPr>
              <a:t>FN:s klimatarbete </a:t>
            </a:r>
            <a:endParaRPr lang="sv-SE" dirty="0">
              <a:latin typeface="Trade Gothic LT Std" panose="020B0803040502020204" pitchFamily="34" charset="0"/>
            </a:endParaRPr>
          </a:p>
        </p:txBody>
      </p:sp>
      <p:pic>
        <p:nvPicPr>
          <p:cNvPr id="4" name="Bildobjekt 3" descr="En bild som visar inomhus, personer, konsertsal&#10;&#10;Automatiskt genererad beskrivning">
            <a:extLst>
              <a:ext uri="{FF2B5EF4-FFF2-40B4-BE49-F238E27FC236}">
                <a16:creationId xmlns:a16="http://schemas.microsoft.com/office/drawing/2014/main" id="{462F14AE-FDC0-4CA3-B25A-888BCFF1EA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2341985"/>
            <a:ext cx="5511270" cy="4058815"/>
          </a:xfrm>
          <a:prstGeom prst="rect">
            <a:avLst/>
          </a:prstGeom>
        </p:spPr>
      </p:pic>
      <p:sp>
        <p:nvSpPr>
          <p:cNvPr id="5" name="Google Shape;102;p4">
            <a:extLst>
              <a:ext uri="{FF2B5EF4-FFF2-40B4-BE49-F238E27FC236}">
                <a16:creationId xmlns:a16="http://schemas.microsoft.com/office/drawing/2014/main" id="{B621037B-7D3D-9052-4091-F2C149BB0D9F}"/>
              </a:ext>
            </a:extLst>
          </p:cNvPr>
          <p:cNvSpPr txBox="1"/>
          <p:nvPr/>
        </p:nvSpPr>
        <p:spPr>
          <a:xfrm>
            <a:off x="6096000" y="6400800"/>
            <a:ext cx="3964641" cy="1785064"/>
          </a:xfrm>
          <a:prstGeom prst="rect">
            <a:avLst/>
          </a:prstGeom>
          <a:noFill/>
          <a:ln>
            <a:noFill/>
          </a:ln>
        </p:spPr>
        <p:txBody>
          <a:bodyPr spcFirstLastPara="1" wrap="square" lIns="91425" tIns="45700" rIns="91425" bIns="45700" anchor="t" anchorCtr="0">
            <a:spAutoFit/>
          </a:bodyPr>
          <a:lstStyle/>
          <a:p>
            <a:r>
              <a:rPr lang="sv-SE" sz="1200" b="0" i="0" u="none" strike="noStrike" cap="none" noProof="0" dirty="0">
                <a:solidFill>
                  <a:schemeClr val="dk1"/>
                </a:solidFill>
                <a:latin typeface="Arial Narrow" panose="020B0606020202030204" pitchFamily="34" charset="0"/>
                <a:ea typeface="Arial Narrow"/>
                <a:cs typeface="Arial Narrow"/>
                <a:sym typeface="Arial Narrow"/>
              </a:rPr>
              <a:t>Foto: </a:t>
            </a:r>
            <a:r>
              <a:rPr lang="sv-SE" sz="1200" b="0" i="0" u="none" strike="noStrike" cap="none" noProof="0" dirty="0">
                <a:solidFill>
                  <a:schemeClr val="dk1"/>
                </a:solidFill>
                <a:latin typeface="Arial Narrow" panose="020B0606020202030204" pitchFamily="34" charset="0"/>
                <a:ea typeface="Arial Narrow"/>
                <a:cs typeface="Segoe UI"/>
                <a:sym typeface="Arial Narrow"/>
              </a:rPr>
              <a:t>UN Photo</a:t>
            </a:r>
            <a:endParaRPr lang="sv-SE" sz="1200" noProof="0" dirty="0">
              <a:solidFill>
                <a:schemeClr val="dk1"/>
              </a:solidFill>
              <a:latin typeface="Arial Narrow" panose="020B0606020202030204" pitchFamily="34" charset="0"/>
              <a:ea typeface="Arial Narrow"/>
              <a:cs typeface="Arial Narrow"/>
              <a:sym typeface="Arial Narrow"/>
            </a:endParaRPr>
          </a:p>
          <a:p>
            <a:pPr marL="0" marR="0" lvl="0" indent="0" algn="l">
              <a:spcBef>
                <a:spcPts val="0"/>
              </a:spcBef>
              <a:spcAft>
                <a:spcPts val="0"/>
              </a:spcAft>
              <a:buNone/>
            </a:pPr>
            <a:br>
              <a:rPr lang="sv-SE" sz="1400" b="0" i="0" u="none" strike="noStrike" cap="none" dirty="0">
                <a:latin typeface="Arial Narrow"/>
                <a:ea typeface="Arial Narrow"/>
                <a:cs typeface="Arial Narrow"/>
              </a:rPr>
            </a:br>
            <a:endParaRPr sz="1400" dirty="0">
              <a:solidFill>
                <a:schemeClr val="dk1"/>
              </a:solidFill>
              <a:latin typeface="Arial Narrow"/>
              <a:ea typeface="Arial Narrow"/>
              <a:cs typeface="Arial Narrow"/>
            </a:endParaRPr>
          </a:p>
          <a:p>
            <a:pPr marL="0" marR="0" lvl="0" indent="0" algn="l" rtl="0">
              <a:spcBef>
                <a:spcPts val="0"/>
              </a:spcBef>
              <a:spcAft>
                <a:spcPts val="0"/>
              </a:spcAft>
              <a:buNone/>
            </a:pPr>
            <a:endParaRPr sz="14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008FD5"/>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210888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F94759-3C7F-8612-785D-BC55683F440A}"/>
              </a:ext>
            </a:extLst>
          </p:cNvPr>
          <p:cNvSpPr>
            <a:spLocks noGrp="1"/>
          </p:cNvSpPr>
          <p:nvPr>
            <p:ph type="title"/>
          </p:nvPr>
        </p:nvSpPr>
        <p:spPr>
          <a:xfrm>
            <a:off x="838200" y="486428"/>
            <a:ext cx="9372600" cy="1325563"/>
          </a:xfrm>
        </p:spPr>
        <p:txBody>
          <a:bodyPr wrap="square" anchor="ctr">
            <a:normAutofit/>
          </a:bodyPr>
          <a:lstStyle/>
          <a:p>
            <a:r>
              <a:rPr lang="sv-SE" dirty="0">
                <a:latin typeface="Trade Gothic LT Std" panose="020B0803040502020204" pitchFamily="34" charset="0"/>
              </a:rPr>
              <a:t>Parisavtalet</a:t>
            </a:r>
          </a:p>
        </p:txBody>
      </p:sp>
      <p:sp>
        <p:nvSpPr>
          <p:cNvPr id="3" name="Platshållare för text 2">
            <a:extLst>
              <a:ext uri="{FF2B5EF4-FFF2-40B4-BE49-F238E27FC236}">
                <a16:creationId xmlns:a16="http://schemas.microsoft.com/office/drawing/2014/main" id="{0B3B92E9-A949-9689-E1A7-7F72006E256D}"/>
              </a:ext>
            </a:extLst>
          </p:cNvPr>
          <p:cNvSpPr>
            <a:spLocks noGrp="1"/>
          </p:cNvSpPr>
          <p:nvPr>
            <p:ph idx="1"/>
          </p:nvPr>
        </p:nvSpPr>
        <p:spPr>
          <a:xfrm>
            <a:off x="838200" y="2570674"/>
            <a:ext cx="5162550" cy="3424432"/>
          </a:xfrm>
        </p:spPr>
        <p:txBody>
          <a:bodyPr wrap="square">
            <a:noAutofit/>
          </a:bodyPr>
          <a:lstStyle/>
          <a:p>
            <a:r>
              <a:rPr lang="sv-SE" dirty="0">
                <a:latin typeface="Arial Narrow" panose="020B0606020202030204" pitchFamily="34" charset="0"/>
              </a:rPr>
              <a:t>Historisk klimatkonferens (COP21) 2015</a:t>
            </a:r>
          </a:p>
          <a:p>
            <a:r>
              <a:rPr lang="sv-SE" dirty="0">
                <a:latin typeface="Arial Narrow" panose="020B0606020202030204" pitchFamily="34" charset="0"/>
              </a:rPr>
              <a:t>Parisavtalets mål: </a:t>
            </a:r>
            <a:r>
              <a:rPr lang="sv-SE" i="1" dirty="0">
                <a:latin typeface="Arial Narrow" panose="020B0606020202030204" pitchFamily="34" charset="0"/>
              </a:rPr>
              <a:t>Temperaturökning under 2 grader, sträva efter 1,5 grader </a:t>
            </a:r>
          </a:p>
          <a:p>
            <a:r>
              <a:rPr lang="sv-SE" dirty="0">
                <a:latin typeface="Arial Narrow" panose="020B0606020202030204" pitchFamily="34" charset="0"/>
              </a:rPr>
              <a:t>Nationella klimatplaner</a:t>
            </a:r>
          </a:p>
          <a:p>
            <a:r>
              <a:rPr lang="sv-SE" dirty="0">
                <a:latin typeface="Arial Narrow" panose="020B0606020202030204" pitchFamily="34" charset="0"/>
              </a:rPr>
              <a:t>Hur går det? Klarar vi 1,8 grader?</a:t>
            </a:r>
          </a:p>
        </p:txBody>
      </p:sp>
      <p:pic>
        <p:nvPicPr>
          <p:cNvPr id="4" name="Picture 3">
            <a:extLst>
              <a:ext uri="{FF2B5EF4-FFF2-40B4-BE49-F238E27FC236}">
                <a16:creationId xmlns:a16="http://schemas.microsoft.com/office/drawing/2014/main" id="{5251DA6D-645D-24D5-08DE-7B8EC4772B97}"/>
              </a:ext>
            </a:extLst>
          </p:cNvPr>
          <p:cNvPicPr>
            <a:picLocks noChangeAspect="1"/>
          </p:cNvPicPr>
          <p:nvPr/>
        </p:nvPicPr>
        <p:blipFill>
          <a:blip r:embed="rId3" cstate="screen">
            <a:extLst>
              <a:ext uri="{28A0092B-C50C-407E-A947-70E740481C1C}">
                <a14:useLocalDpi xmlns:a14="http://schemas.microsoft.com/office/drawing/2010/main"/>
              </a:ext>
            </a:extLst>
          </a:blip>
          <a:srcRect r="-3"/>
          <a:stretch>
            <a:fillRect/>
          </a:stretch>
        </p:blipFill>
        <p:spPr>
          <a:xfrm>
            <a:off x="6278601" y="2411730"/>
            <a:ext cx="5429531" cy="3959842"/>
          </a:xfrm>
          <a:prstGeom prst="rect">
            <a:avLst/>
          </a:prstGeom>
          <a:noFill/>
          <a:ln>
            <a:noFill/>
          </a:ln>
        </p:spPr>
      </p:pic>
      <p:sp>
        <p:nvSpPr>
          <p:cNvPr id="6" name="Google Shape;102;p4">
            <a:extLst>
              <a:ext uri="{FF2B5EF4-FFF2-40B4-BE49-F238E27FC236}">
                <a16:creationId xmlns:a16="http://schemas.microsoft.com/office/drawing/2014/main" id="{0AF5C2E4-47CA-6B75-1876-85630CD32F49}"/>
              </a:ext>
            </a:extLst>
          </p:cNvPr>
          <p:cNvSpPr txBox="1"/>
          <p:nvPr/>
        </p:nvSpPr>
        <p:spPr>
          <a:xfrm>
            <a:off x="6239774" y="6372045"/>
            <a:ext cx="3964641" cy="1785064"/>
          </a:xfrm>
          <a:prstGeom prst="rect">
            <a:avLst/>
          </a:prstGeom>
          <a:noFill/>
          <a:ln>
            <a:noFill/>
          </a:ln>
        </p:spPr>
        <p:txBody>
          <a:bodyPr spcFirstLastPara="1" wrap="square" lIns="91425" tIns="45700" rIns="91425" bIns="45700" anchor="t" anchorCtr="0">
            <a:spAutoFit/>
          </a:bodyPr>
          <a:lstStyle/>
          <a:p>
            <a:r>
              <a:rPr lang="sv-SE" sz="1200" b="0" i="0" u="none" strike="noStrike" cap="none" noProof="0" dirty="0">
                <a:solidFill>
                  <a:schemeClr val="dk1"/>
                </a:solidFill>
                <a:latin typeface="Arial Narrow" panose="020B0606020202030204" pitchFamily="34" charset="0"/>
                <a:ea typeface="Arial Narrow"/>
                <a:cs typeface="Arial Narrow"/>
                <a:sym typeface="Arial Narrow"/>
              </a:rPr>
              <a:t>Foto: </a:t>
            </a:r>
            <a:r>
              <a:rPr lang="sv-SE" sz="1200" dirty="0" err="1">
                <a:solidFill>
                  <a:schemeClr val="dk1"/>
                </a:solidFill>
                <a:latin typeface="Arial Narrow" panose="020B0606020202030204" pitchFamily="34" charset="0"/>
                <a:ea typeface="Arial Narrow"/>
                <a:cs typeface="Segoe UI"/>
                <a:sym typeface="Arial Narrow"/>
              </a:rPr>
              <a:t>Istock</a:t>
            </a:r>
            <a:endParaRPr lang="sv-SE" sz="1200" noProof="0" dirty="0">
              <a:solidFill>
                <a:schemeClr val="dk1"/>
              </a:solidFill>
              <a:latin typeface="Arial Narrow" panose="020B0606020202030204" pitchFamily="34" charset="0"/>
              <a:ea typeface="Arial Narrow"/>
              <a:cs typeface="Arial Narrow"/>
              <a:sym typeface="Arial Narrow"/>
            </a:endParaRPr>
          </a:p>
          <a:p>
            <a:pPr marL="0" marR="0" lvl="0" indent="0" algn="l">
              <a:spcBef>
                <a:spcPts val="0"/>
              </a:spcBef>
              <a:spcAft>
                <a:spcPts val="0"/>
              </a:spcAft>
              <a:buNone/>
            </a:pPr>
            <a:br>
              <a:rPr lang="sv-SE" sz="1400" b="0" i="0" u="none" strike="noStrike" cap="none" dirty="0">
                <a:latin typeface="Arial Narrow"/>
                <a:ea typeface="Arial Narrow"/>
                <a:cs typeface="Arial Narrow"/>
              </a:rPr>
            </a:br>
            <a:endParaRPr sz="1400" dirty="0">
              <a:solidFill>
                <a:schemeClr val="dk1"/>
              </a:solidFill>
              <a:latin typeface="Arial Narrow"/>
              <a:ea typeface="Arial Narrow"/>
              <a:cs typeface="Arial Narrow"/>
            </a:endParaRPr>
          </a:p>
          <a:p>
            <a:pPr marL="0" marR="0" lvl="0" indent="0" algn="l" rtl="0">
              <a:spcBef>
                <a:spcPts val="0"/>
              </a:spcBef>
              <a:spcAft>
                <a:spcPts val="0"/>
              </a:spcAft>
              <a:buNone/>
            </a:pPr>
            <a:endParaRPr sz="14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008FD5"/>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1092266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19207D-0FEA-1641-85C1-3BE3922C6E93}"/>
              </a:ext>
            </a:extLst>
          </p:cNvPr>
          <p:cNvSpPr>
            <a:spLocks noGrp="1"/>
          </p:cNvSpPr>
          <p:nvPr>
            <p:ph type="title"/>
          </p:nvPr>
        </p:nvSpPr>
        <p:spPr>
          <a:xfrm>
            <a:off x="838200" y="486428"/>
            <a:ext cx="9372600" cy="1325563"/>
          </a:xfrm>
        </p:spPr>
        <p:txBody>
          <a:bodyPr wrap="square" anchor="ctr">
            <a:normAutofit/>
          </a:bodyPr>
          <a:lstStyle/>
          <a:p>
            <a:r>
              <a:rPr lang="sv-SE" dirty="0">
                <a:latin typeface="Trade Gothic LT Std" panose="020B0803040502020204" pitchFamily="34" charset="0"/>
              </a:rPr>
              <a:t>Vad gör FN i praktiken?</a:t>
            </a:r>
          </a:p>
        </p:txBody>
      </p:sp>
      <p:sp>
        <p:nvSpPr>
          <p:cNvPr id="3" name="Platshållare för text 2">
            <a:extLst>
              <a:ext uri="{FF2B5EF4-FFF2-40B4-BE49-F238E27FC236}">
                <a16:creationId xmlns:a16="http://schemas.microsoft.com/office/drawing/2014/main" id="{DEA62E88-B652-78AB-27F2-A57A427B0A78}"/>
              </a:ext>
            </a:extLst>
          </p:cNvPr>
          <p:cNvSpPr>
            <a:spLocks noGrp="1"/>
          </p:cNvSpPr>
          <p:nvPr>
            <p:ph idx="1"/>
          </p:nvPr>
        </p:nvSpPr>
        <p:spPr>
          <a:xfrm>
            <a:off x="838200" y="2752531"/>
            <a:ext cx="5162550" cy="3424432"/>
          </a:xfrm>
        </p:spPr>
        <p:txBody>
          <a:bodyPr spcFirstLastPara="1" wrap="square" lIns="91425" tIns="45700" rIns="91425" bIns="45700" anchor="t" anchorCtr="0">
            <a:noAutofit/>
          </a:bodyPr>
          <a:lstStyle/>
          <a:p>
            <a:r>
              <a:rPr lang="sv-SE" dirty="0">
                <a:latin typeface="Arial Narrow" panose="020B0606020202030204" pitchFamily="34" charset="0"/>
              </a:rPr>
              <a:t>Klimatfond</a:t>
            </a:r>
          </a:p>
          <a:p>
            <a:r>
              <a:rPr lang="sv-SE" dirty="0">
                <a:latin typeface="Arial Narrow" panose="020B0606020202030204" pitchFamily="34" charset="0"/>
              </a:rPr>
              <a:t>Extremväder och anpassning</a:t>
            </a:r>
          </a:p>
          <a:p>
            <a:r>
              <a:rPr lang="sv-SE" dirty="0">
                <a:latin typeface="Arial Narrow" panose="020B0606020202030204" pitchFamily="34" charset="0"/>
              </a:rPr>
              <a:t>Klimatsmart jordbruk</a:t>
            </a:r>
          </a:p>
          <a:p>
            <a:r>
              <a:rPr lang="sv-SE" dirty="0">
                <a:latin typeface="Arial Narrow" panose="020B0606020202030204" pitchFamily="34" charset="0"/>
              </a:rPr>
              <a:t>Klimatmigration/flyktingar</a:t>
            </a:r>
          </a:p>
          <a:p>
            <a:r>
              <a:rPr lang="sv-SE" dirty="0">
                <a:solidFill>
                  <a:srgbClr val="000000"/>
                </a:solidFill>
                <a:latin typeface="Arial Narrow" panose="020B0606020202030204" pitchFamily="34" charset="0"/>
                <a:ea typeface="Calibri"/>
                <a:cs typeface="Calibri"/>
              </a:rPr>
              <a:t>Återställning av skogar och ekosystem</a:t>
            </a:r>
            <a:endParaRPr lang="sv-SE" dirty="0">
              <a:latin typeface="Arial Narrow" panose="020B0606020202030204" pitchFamily="34" charset="0"/>
            </a:endParaRPr>
          </a:p>
          <a:p>
            <a:endParaRPr lang="sv-SE" sz="2200" dirty="0"/>
          </a:p>
          <a:p>
            <a:endParaRPr lang="sv-SE" sz="1500" dirty="0"/>
          </a:p>
        </p:txBody>
      </p:sp>
      <p:pic>
        <p:nvPicPr>
          <p:cNvPr id="4" name="Picture 3">
            <a:extLst>
              <a:ext uri="{FF2B5EF4-FFF2-40B4-BE49-F238E27FC236}">
                <a16:creationId xmlns:a16="http://schemas.microsoft.com/office/drawing/2014/main" id="{ADF98DA9-6F66-5550-0D7D-1E33A540EDCC}"/>
              </a:ext>
            </a:extLst>
          </p:cNvPr>
          <p:cNvPicPr>
            <a:picLocks noChangeAspect="1"/>
          </p:cNvPicPr>
          <p:nvPr/>
        </p:nvPicPr>
        <p:blipFill>
          <a:blip r:embed="rId3" cstate="screen">
            <a:extLst>
              <a:ext uri="{28A0092B-C50C-407E-A947-70E740481C1C}">
                <a14:useLocalDpi xmlns:a14="http://schemas.microsoft.com/office/drawing/2010/main"/>
              </a:ext>
            </a:extLst>
          </a:blip>
          <a:srcRect r="-3"/>
          <a:stretch>
            <a:fillRect/>
          </a:stretch>
        </p:blipFill>
        <p:spPr>
          <a:xfrm>
            <a:off x="6136822" y="2377440"/>
            <a:ext cx="5601044" cy="3990022"/>
          </a:xfrm>
          <a:prstGeom prst="rect">
            <a:avLst/>
          </a:prstGeom>
          <a:noFill/>
          <a:ln>
            <a:noFill/>
          </a:ln>
        </p:spPr>
      </p:pic>
      <p:sp>
        <p:nvSpPr>
          <p:cNvPr id="7" name="Google Shape;102;p4">
            <a:extLst>
              <a:ext uri="{FF2B5EF4-FFF2-40B4-BE49-F238E27FC236}">
                <a16:creationId xmlns:a16="http://schemas.microsoft.com/office/drawing/2014/main" id="{E0D09010-D76D-2731-8E67-1BFCE4187A11}"/>
              </a:ext>
            </a:extLst>
          </p:cNvPr>
          <p:cNvSpPr txBox="1"/>
          <p:nvPr/>
        </p:nvSpPr>
        <p:spPr>
          <a:xfrm>
            <a:off x="6136823" y="6360794"/>
            <a:ext cx="3964641" cy="1785064"/>
          </a:xfrm>
          <a:prstGeom prst="rect">
            <a:avLst/>
          </a:prstGeom>
          <a:noFill/>
          <a:ln>
            <a:noFill/>
          </a:ln>
        </p:spPr>
        <p:txBody>
          <a:bodyPr spcFirstLastPara="1" wrap="square" lIns="91425" tIns="45700" rIns="91425" bIns="45700" anchor="t" anchorCtr="0">
            <a:spAutoFit/>
          </a:bodyPr>
          <a:lstStyle/>
          <a:p>
            <a:r>
              <a:rPr lang="sv-SE" sz="1200" b="0" i="0" u="none" strike="noStrike" cap="none" dirty="0">
                <a:solidFill>
                  <a:schemeClr val="dk1"/>
                </a:solidFill>
                <a:latin typeface="Arial Narrow" panose="020B0606020202030204" pitchFamily="34" charset="0"/>
                <a:ea typeface="Arial Narrow"/>
                <a:cs typeface="Arial Narrow"/>
                <a:sym typeface="Arial Narrow"/>
              </a:rPr>
              <a:t>Foto: </a:t>
            </a:r>
            <a:r>
              <a:rPr lang="sv-SE" sz="1200" b="0" i="0" u="none" strike="noStrike" cap="none" dirty="0">
                <a:solidFill>
                  <a:schemeClr val="dk1"/>
                </a:solidFill>
                <a:latin typeface="Arial Narrow" panose="020B0606020202030204" pitchFamily="34" charset="0"/>
                <a:ea typeface="Arial Narrow"/>
                <a:cs typeface="Segoe UI"/>
                <a:sym typeface="Arial Narrow"/>
              </a:rPr>
              <a:t>TREES</a:t>
            </a:r>
            <a:endParaRPr lang="en-US" sz="1200" dirty="0">
              <a:solidFill>
                <a:schemeClr val="dk1"/>
              </a:solidFill>
              <a:latin typeface="Arial Narrow" panose="020B0606020202030204" pitchFamily="34" charset="0"/>
              <a:ea typeface="Arial Narrow"/>
              <a:cs typeface="Arial Narrow"/>
              <a:sym typeface="Arial Narrow"/>
            </a:endParaRPr>
          </a:p>
          <a:p>
            <a:pPr marL="0" marR="0" lvl="0" indent="0" algn="l">
              <a:spcBef>
                <a:spcPts val="0"/>
              </a:spcBef>
              <a:spcAft>
                <a:spcPts val="0"/>
              </a:spcAft>
              <a:buNone/>
            </a:pPr>
            <a:br>
              <a:rPr lang="sv-SE" sz="1400" b="0" i="0" u="none" strike="noStrike" cap="none" dirty="0">
                <a:latin typeface="Arial Narrow"/>
                <a:ea typeface="Arial Narrow"/>
                <a:cs typeface="Arial Narrow"/>
              </a:rPr>
            </a:br>
            <a:endParaRPr sz="1400" dirty="0">
              <a:solidFill>
                <a:schemeClr val="dk1"/>
              </a:solidFill>
              <a:latin typeface="Arial Narrow"/>
              <a:ea typeface="Arial Narrow"/>
              <a:cs typeface="Arial Narrow"/>
            </a:endParaRPr>
          </a:p>
          <a:p>
            <a:pPr marL="0" marR="0" lvl="0" indent="0" algn="l" rtl="0">
              <a:spcBef>
                <a:spcPts val="0"/>
              </a:spcBef>
              <a:spcAft>
                <a:spcPts val="0"/>
              </a:spcAft>
              <a:buNone/>
            </a:pPr>
            <a:endParaRPr sz="14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008FD5"/>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4277385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FD6555-1A2B-2DE7-6299-A5DBA7F6FBE2}"/>
              </a:ext>
            </a:extLst>
          </p:cNvPr>
          <p:cNvSpPr>
            <a:spLocks noGrp="1"/>
          </p:cNvSpPr>
          <p:nvPr>
            <p:ph type="title"/>
          </p:nvPr>
        </p:nvSpPr>
        <p:spPr/>
        <p:txBody>
          <a:bodyPr/>
          <a:lstStyle/>
          <a:p>
            <a:r>
              <a:rPr lang="sv-SE" dirty="0">
                <a:latin typeface="Trade Gothic LT Std" panose="020B0803040502020204" pitchFamily="34" charset="0"/>
              </a:rPr>
              <a:t>Sveriges klimatpolitik</a:t>
            </a:r>
          </a:p>
        </p:txBody>
      </p:sp>
      <p:sp>
        <p:nvSpPr>
          <p:cNvPr id="3" name="Platshållare för text 2">
            <a:extLst>
              <a:ext uri="{FF2B5EF4-FFF2-40B4-BE49-F238E27FC236}">
                <a16:creationId xmlns:a16="http://schemas.microsoft.com/office/drawing/2014/main" id="{D1C7FF94-15A3-9432-DE2B-6897B9C225F7}"/>
              </a:ext>
            </a:extLst>
          </p:cNvPr>
          <p:cNvSpPr>
            <a:spLocks noGrp="1"/>
          </p:cNvSpPr>
          <p:nvPr>
            <p:ph type="body" idx="1"/>
          </p:nvPr>
        </p:nvSpPr>
        <p:spPr>
          <a:xfrm>
            <a:off x="838200" y="3109679"/>
            <a:ext cx="10515600" cy="3424432"/>
          </a:xfrm>
        </p:spPr>
        <p:txBody>
          <a:bodyPr/>
          <a:lstStyle/>
          <a:p>
            <a:r>
              <a:rPr lang="sv-SE" dirty="0">
                <a:latin typeface="Arial Narrow" panose="020B0606020202030204" pitchFamily="34" charset="0"/>
              </a:rPr>
              <a:t>Varit ledande i klimatomställning</a:t>
            </a:r>
          </a:p>
          <a:p>
            <a:r>
              <a:rPr lang="sv-SE" dirty="0">
                <a:latin typeface="Arial Narrow" panose="020B0606020202030204" pitchFamily="34" charset="0"/>
              </a:rPr>
              <a:t>Mål: Nettonollutsläpp till 2045</a:t>
            </a:r>
          </a:p>
          <a:p>
            <a:r>
              <a:rPr lang="sv-SE" dirty="0">
                <a:latin typeface="Arial Narrow" panose="020B0606020202030204" pitchFamily="34" charset="0"/>
              </a:rPr>
              <a:t>Risk att inte nå klimatmålen</a:t>
            </a:r>
          </a:p>
        </p:txBody>
      </p:sp>
      <p:pic>
        <p:nvPicPr>
          <p:cNvPr id="4" name="Picture 3">
            <a:extLst>
              <a:ext uri="{FF2B5EF4-FFF2-40B4-BE49-F238E27FC236}">
                <a16:creationId xmlns:a16="http://schemas.microsoft.com/office/drawing/2014/main" id="{ED4A6CDD-21E2-D427-0B70-415B04823203}"/>
              </a:ext>
            </a:extLst>
          </p:cNvPr>
          <p:cNvPicPr>
            <a:picLocks noChangeAspect="1"/>
          </p:cNvPicPr>
          <p:nvPr/>
        </p:nvPicPr>
        <p:blipFill>
          <a:blip r:embed="rId3"/>
          <a:stretch>
            <a:fillRect/>
          </a:stretch>
        </p:blipFill>
        <p:spPr>
          <a:xfrm>
            <a:off x="7418070" y="2273390"/>
            <a:ext cx="4274820" cy="4069080"/>
          </a:xfrm>
          <a:prstGeom prst="rect">
            <a:avLst/>
          </a:prstGeom>
        </p:spPr>
      </p:pic>
      <p:sp>
        <p:nvSpPr>
          <p:cNvPr id="7" name="Google Shape;102;p4">
            <a:extLst>
              <a:ext uri="{FF2B5EF4-FFF2-40B4-BE49-F238E27FC236}">
                <a16:creationId xmlns:a16="http://schemas.microsoft.com/office/drawing/2014/main" id="{B2F931C6-EAB7-83A4-F2DA-B9C8DC7DE77E}"/>
              </a:ext>
            </a:extLst>
          </p:cNvPr>
          <p:cNvSpPr txBox="1"/>
          <p:nvPr/>
        </p:nvSpPr>
        <p:spPr>
          <a:xfrm>
            <a:off x="7389159" y="6342470"/>
            <a:ext cx="3964641" cy="1785064"/>
          </a:xfrm>
          <a:prstGeom prst="rect">
            <a:avLst/>
          </a:prstGeom>
          <a:noFill/>
          <a:ln>
            <a:noFill/>
          </a:ln>
        </p:spPr>
        <p:txBody>
          <a:bodyPr spcFirstLastPara="1" wrap="square" lIns="91425" tIns="45700" rIns="91425" bIns="45700" anchor="t" anchorCtr="0">
            <a:spAutoFit/>
          </a:bodyPr>
          <a:lstStyle/>
          <a:p>
            <a:r>
              <a:rPr lang="sv-SE" sz="1200" b="0" i="0" u="none" strike="noStrike" cap="none" noProof="0" dirty="0">
                <a:solidFill>
                  <a:schemeClr val="dk1"/>
                </a:solidFill>
                <a:latin typeface="Arial Narrow" panose="020B0606020202030204" pitchFamily="34" charset="0"/>
                <a:ea typeface="Arial Narrow"/>
                <a:cs typeface="Arial Narrow"/>
                <a:sym typeface="Arial Narrow"/>
              </a:rPr>
              <a:t>Foto: </a:t>
            </a:r>
            <a:r>
              <a:rPr lang="sv-SE" sz="1200" b="0" i="0" u="none" strike="noStrike" cap="none" noProof="0" dirty="0" err="1">
                <a:solidFill>
                  <a:schemeClr val="dk1"/>
                </a:solidFill>
                <a:latin typeface="Arial Narrow" panose="020B0606020202030204" pitchFamily="34" charset="0"/>
                <a:ea typeface="Arial Narrow"/>
                <a:cs typeface="Segoe UI"/>
                <a:sym typeface="Arial Narrow"/>
              </a:rPr>
              <a:t>Istock</a:t>
            </a:r>
            <a:endParaRPr lang="sv-SE" sz="1200" noProof="0" dirty="0">
              <a:solidFill>
                <a:schemeClr val="dk1"/>
              </a:solidFill>
              <a:latin typeface="Arial Narrow" panose="020B0606020202030204" pitchFamily="34" charset="0"/>
              <a:ea typeface="Arial Narrow"/>
              <a:cs typeface="Arial Narrow"/>
              <a:sym typeface="Arial Narrow"/>
            </a:endParaRPr>
          </a:p>
          <a:p>
            <a:pPr marL="0" marR="0" lvl="0" indent="0" algn="l">
              <a:spcBef>
                <a:spcPts val="0"/>
              </a:spcBef>
              <a:spcAft>
                <a:spcPts val="0"/>
              </a:spcAft>
              <a:buNone/>
            </a:pPr>
            <a:br>
              <a:rPr lang="sv-SE" sz="1400" b="0" i="0" u="none" strike="noStrike" cap="none" dirty="0">
                <a:latin typeface="Arial Narrow"/>
                <a:ea typeface="Arial Narrow"/>
                <a:cs typeface="Arial Narrow"/>
              </a:rPr>
            </a:br>
            <a:endParaRPr sz="1400" dirty="0">
              <a:solidFill>
                <a:schemeClr val="dk1"/>
              </a:solidFill>
              <a:latin typeface="Arial Narrow"/>
              <a:ea typeface="Arial Narrow"/>
              <a:cs typeface="Arial Narrow"/>
            </a:endParaRPr>
          </a:p>
          <a:p>
            <a:pPr marL="0" marR="0" lvl="0" indent="0" algn="l" rtl="0">
              <a:spcBef>
                <a:spcPts val="0"/>
              </a:spcBef>
              <a:spcAft>
                <a:spcPts val="0"/>
              </a:spcAft>
              <a:buNone/>
            </a:pPr>
            <a:endParaRPr sz="14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008FD5"/>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a:p>
            <a:pPr marL="0" marR="0" lvl="0" indent="0" algn="l" rtl="0">
              <a:spcBef>
                <a:spcPts val="0"/>
              </a:spcBef>
              <a:spcAft>
                <a:spcPts val="0"/>
              </a:spcAft>
              <a:buNone/>
            </a:pPr>
            <a:endParaRPr sz="1800" dirty="0">
              <a:solidFill>
                <a:srgbClr val="323130"/>
              </a:solidFill>
              <a:latin typeface="Quattrocento Sans"/>
              <a:ea typeface="Quattrocento Sans"/>
              <a:cs typeface="Quattrocento Sans"/>
              <a:sym typeface="Quattrocento Sans"/>
            </a:endParaRPr>
          </a:p>
        </p:txBody>
      </p:sp>
    </p:spTree>
    <p:extLst>
      <p:ext uri="{BB962C8B-B14F-4D97-AF65-F5344CB8AC3E}">
        <p14:creationId xmlns:p14="http://schemas.microsoft.com/office/powerpoint/2010/main" val="2294348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2" name="Google Shape;422;p34"/>
          <p:cNvSpPr txBox="1">
            <a:spLocks noGrp="1"/>
          </p:cNvSpPr>
          <p:nvPr>
            <p:ph type="body" idx="1"/>
          </p:nvPr>
        </p:nvSpPr>
        <p:spPr>
          <a:xfrm>
            <a:off x="838200" y="1811991"/>
            <a:ext cx="4959012" cy="546715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ct val="100000"/>
              <a:buNone/>
            </a:pPr>
            <a:endParaRPr lang="sv-SE" dirty="0">
              <a:latin typeface="Arial Narrow" panose="020B0606020202030204" pitchFamily="34" charset="0"/>
              <a:ea typeface="Arial Narrow"/>
              <a:cs typeface="Arial Narrow"/>
            </a:endParaRPr>
          </a:p>
          <a:p>
            <a:pPr indent="-457200">
              <a:buSzPct val="100000"/>
            </a:pPr>
            <a:r>
              <a:rPr lang="sv-SE" dirty="0">
                <a:latin typeface="Arial Narrow" panose="020B0606020202030204" pitchFamily="34" charset="0"/>
                <a:ea typeface="Arial Narrow"/>
                <a:cs typeface="Arial Narrow"/>
                <a:sym typeface="Arial Narrow"/>
              </a:rPr>
              <a:t>Leva hållbart</a:t>
            </a:r>
          </a:p>
          <a:p>
            <a:pPr indent="-457200">
              <a:buSzPct val="100000"/>
            </a:pPr>
            <a:r>
              <a:rPr lang="sv-SE" dirty="0">
                <a:latin typeface="Arial Narrow" panose="020B0606020202030204" pitchFamily="34" charset="0"/>
                <a:ea typeface="Arial Narrow"/>
                <a:cs typeface="Arial Narrow"/>
                <a:sym typeface="Arial Narrow"/>
              </a:rPr>
              <a:t>Prata om klimatet</a:t>
            </a:r>
            <a:endParaRPr lang="sv-SE" dirty="0">
              <a:latin typeface="Arial Narrow" panose="020B0606020202030204" pitchFamily="34" charset="0"/>
              <a:ea typeface="Arial Narrow"/>
              <a:cs typeface="Arial Narrow"/>
            </a:endParaRPr>
          </a:p>
          <a:p>
            <a:pPr indent="-457200">
              <a:buSzPct val="100000"/>
            </a:pPr>
            <a:r>
              <a:rPr lang="sv-SE" dirty="0">
                <a:latin typeface="Arial Narrow" panose="020B0606020202030204" pitchFamily="34" charset="0"/>
                <a:ea typeface="Arial Narrow"/>
                <a:cs typeface="Arial Narrow"/>
                <a:sym typeface="Arial Narrow"/>
              </a:rPr>
              <a:t>Sprid kunskap</a:t>
            </a:r>
            <a:endParaRPr lang="sv-SE" dirty="0">
              <a:latin typeface="Arial Narrow" panose="020B0606020202030204" pitchFamily="34" charset="0"/>
              <a:ea typeface="Arial Narrow"/>
              <a:cs typeface="Arial Narrow"/>
            </a:endParaRPr>
          </a:p>
          <a:p>
            <a:pPr indent="-457200">
              <a:buSzPct val="100000"/>
            </a:pPr>
            <a:r>
              <a:rPr lang="sv-SE" dirty="0">
                <a:latin typeface="Arial Narrow" panose="020B0606020202030204" pitchFamily="34" charset="0"/>
                <a:ea typeface="Arial Narrow"/>
                <a:cs typeface="Arial Narrow"/>
                <a:sym typeface="Arial Narrow"/>
              </a:rPr>
              <a:t>Ställ krav på politiker</a:t>
            </a:r>
            <a:endParaRPr lang="sv-SE" dirty="0">
              <a:latin typeface="Arial Narrow" panose="020B0606020202030204" pitchFamily="34" charset="0"/>
              <a:ea typeface="Arial Narrow"/>
              <a:cs typeface="Arial Narrow"/>
            </a:endParaRPr>
          </a:p>
          <a:p>
            <a:pPr indent="-457200">
              <a:buSzPct val="100000"/>
            </a:pPr>
            <a:r>
              <a:rPr lang="sv-SE" dirty="0">
                <a:latin typeface="Arial Narrow" panose="020B0606020202030204" pitchFamily="34" charset="0"/>
                <a:ea typeface="Arial Narrow"/>
                <a:cs typeface="Arial Narrow"/>
                <a:sym typeface="Arial Narrow"/>
              </a:rPr>
              <a:t>Engagera dig i din skola eller i närmsta FN-förening</a:t>
            </a:r>
            <a:endParaRPr dirty="0">
              <a:latin typeface="Arial Narrow" panose="020B0606020202030204" pitchFamily="34" charset="0"/>
            </a:endParaRPr>
          </a:p>
          <a:p>
            <a:pPr marL="0" lvl="0" indent="0" algn="l" rtl="0">
              <a:lnSpc>
                <a:spcPct val="90000"/>
              </a:lnSpc>
              <a:spcBef>
                <a:spcPts val="1000"/>
              </a:spcBef>
              <a:spcAft>
                <a:spcPts val="0"/>
              </a:spcAft>
              <a:buClr>
                <a:schemeClr val="dk1"/>
              </a:buClr>
              <a:buSzPct val="100000"/>
              <a:buNone/>
            </a:pPr>
            <a:endParaRPr dirty="0">
              <a:latin typeface="Arial Narrow"/>
              <a:ea typeface="Arial Narrow"/>
              <a:cs typeface="Arial Narrow"/>
              <a:sym typeface="Arial Narrow"/>
            </a:endParaRPr>
          </a:p>
          <a:p>
            <a:pPr marL="228600" lvl="0" indent="-40005" algn="l" rtl="0">
              <a:lnSpc>
                <a:spcPct val="90000"/>
              </a:lnSpc>
              <a:spcBef>
                <a:spcPts val="1000"/>
              </a:spcBef>
              <a:spcAft>
                <a:spcPts val="0"/>
              </a:spcAft>
              <a:buClr>
                <a:schemeClr val="dk1"/>
              </a:buClr>
              <a:buSzPct val="100000"/>
              <a:buNone/>
            </a:pPr>
            <a:endParaRPr dirty="0"/>
          </a:p>
        </p:txBody>
      </p:sp>
      <p:pic>
        <p:nvPicPr>
          <p:cNvPr id="423" name="Google Shape;423;p34"/>
          <p:cNvPicPr preferRelativeResize="0"/>
          <p:nvPr/>
        </p:nvPicPr>
        <p:blipFill rotWithShape="1">
          <a:blip r:embed="rId3">
            <a:alphaModFix/>
          </a:blip>
          <a:srcRect/>
          <a:stretch/>
        </p:blipFill>
        <p:spPr>
          <a:xfrm>
            <a:off x="6394790" y="1957555"/>
            <a:ext cx="5368511" cy="4428056"/>
          </a:xfrm>
          <a:prstGeom prst="rect">
            <a:avLst/>
          </a:prstGeom>
          <a:noFill/>
          <a:ln>
            <a:noFill/>
          </a:ln>
        </p:spPr>
      </p:pic>
      <p:sp>
        <p:nvSpPr>
          <p:cNvPr id="424" name="Google Shape;424;p34"/>
          <p:cNvSpPr txBox="1"/>
          <p:nvPr/>
        </p:nvSpPr>
        <p:spPr>
          <a:xfrm>
            <a:off x="6335845" y="6400800"/>
            <a:ext cx="274320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200" dirty="0">
                <a:solidFill>
                  <a:schemeClr val="dk1"/>
                </a:solidFill>
                <a:latin typeface="Arial Narrow"/>
                <a:ea typeface="Arial Narrow"/>
                <a:cs typeface="Arial Narrow"/>
                <a:sym typeface="Arial Narrow"/>
              </a:rPr>
              <a:t>  Foto: Svenska FN-förbundet</a:t>
            </a:r>
            <a:endParaRPr sz="1200" dirty="0">
              <a:solidFill>
                <a:schemeClr val="dk1"/>
              </a:solidFill>
              <a:latin typeface="Arial Narrow"/>
              <a:ea typeface="Arial Narrow"/>
              <a:cs typeface="Arial Narrow"/>
              <a:sym typeface="Arial Narrow"/>
            </a:endParaRPr>
          </a:p>
        </p:txBody>
      </p:sp>
      <p:sp>
        <p:nvSpPr>
          <p:cNvPr id="2" name="Rubrik 1">
            <a:extLst>
              <a:ext uri="{FF2B5EF4-FFF2-40B4-BE49-F238E27FC236}">
                <a16:creationId xmlns:a16="http://schemas.microsoft.com/office/drawing/2014/main" id="{E90A8DF9-9F5B-AC8C-69C7-2415A178B895}"/>
              </a:ext>
            </a:extLst>
          </p:cNvPr>
          <p:cNvSpPr txBox="1">
            <a:spLocks/>
          </p:cNvSpPr>
          <p:nvPr/>
        </p:nvSpPr>
        <p:spPr>
          <a:xfrm>
            <a:off x="838200" y="457200"/>
            <a:ext cx="9363075" cy="135479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1800"/>
              <a:buFont typeface="Oswald"/>
              <a:buNone/>
              <a:defRPr sz="4400" b="1" i="0" u="none" strike="noStrike" cap="none">
                <a:solidFill>
                  <a:schemeClr val="lt1"/>
                </a:solidFill>
                <a:latin typeface="Oswald"/>
                <a:ea typeface="Oswald"/>
                <a:cs typeface="Oswald"/>
                <a:sym typeface="Oswal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r>
              <a:rPr lang="sv-SE" dirty="0">
                <a:latin typeface="Trade Gothic LT Std" panose="020B0803040502020204" pitchFamily="34" charset="0"/>
              </a:rPr>
              <a:t>Hur kan du påverka för minskade utsläpp?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3">
          <a:extLst>
            <a:ext uri="{FF2B5EF4-FFF2-40B4-BE49-F238E27FC236}">
              <a16:creationId xmlns:a16="http://schemas.microsoft.com/office/drawing/2014/main" id="{9633681F-7FFA-ABD4-3104-610C7AA665E0}"/>
            </a:ext>
          </a:extLst>
        </p:cNvPr>
        <p:cNvGrpSpPr/>
        <p:nvPr/>
      </p:nvGrpSpPr>
      <p:grpSpPr>
        <a:xfrm>
          <a:off x="0" y="0"/>
          <a:ext cx="0" cy="0"/>
          <a:chOff x="0" y="0"/>
          <a:chExt cx="0" cy="0"/>
        </a:xfrm>
      </p:grpSpPr>
      <p:sp>
        <p:nvSpPr>
          <p:cNvPr id="444" name="Google Shape;444;p37">
            <a:extLst>
              <a:ext uri="{FF2B5EF4-FFF2-40B4-BE49-F238E27FC236}">
                <a16:creationId xmlns:a16="http://schemas.microsoft.com/office/drawing/2014/main" id="{1C7D50A3-37C1-9EEA-2C3F-83135095DA69}"/>
              </a:ext>
            </a:extLst>
          </p:cNvPr>
          <p:cNvSpPr txBox="1">
            <a:spLocks noGrp="1"/>
          </p:cNvSpPr>
          <p:nvPr>
            <p:ph type="title"/>
          </p:nvPr>
        </p:nvSpPr>
        <p:spPr>
          <a:xfrm>
            <a:off x="838200" y="457200"/>
            <a:ext cx="9363075" cy="135479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Arial Narrow"/>
              <a:buNone/>
            </a:pPr>
            <a:r>
              <a:rPr lang="sv-SE" dirty="0">
                <a:latin typeface="Trade Gothic LT Std" panose="020B0803040502020204" pitchFamily="34" charset="0"/>
                <a:ea typeface="Arial Narrow"/>
                <a:cs typeface="Arial Narrow"/>
                <a:sym typeface="Arial Narrow"/>
              </a:rPr>
              <a:t>Tack!</a:t>
            </a:r>
            <a:endParaRPr dirty="0">
              <a:latin typeface="Trade Gothic LT Std" panose="020B0803040502020204" pitchFamily="34" charset="0"/>
              <a:ea typeface="Arial Narrow"/>
              <a:cs typeface="Arial Narrow"/>
              <a:sym typeface="Arial Narrow"/>
            </a:endParaRPr>
          </a:p>
        </p:txBody>
      </p:sp>
      <p:pic>
        <p:nvPicPr>
          <p:cNvPr id="445" name="Google Shape;445;p37">
            <a:extLst>
              <a:ext uri="{FF2B5EF4-FFF2-40B4-BE49-F238E27FC236}">
                <a16:creationId xmlns:a16="http://schemas.microsoft.com/office/drawing/2014/main" id="{701FCE9E-8BE9-AF2B-D2D6-4097D973496D}"/>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804458"/>
            <a:ext cx="12192000" cy="5048250"/>
          </a:xfrm>
          <a:prstGeom prst="rect">
            <a:avLst/>
          </a:prstGeom>
          <a:noFill/>
          <a:ln>
            <a:noFill/>
          </a:ln>
        </p:spPr>
      </p:pic>
      <p:sp>
        <p:nvSpPr>
          <p:cNvPr id="446" name="Google Shape;446;p37">
            <a:extLst>
              <a:ext uri="{FF2B5EF4-FFF2-40B4-BE49-F238E27FC236}">
                <a16:creationId xmlns:a16="http://schemas.microsoft.com/office/drawing/2014/main" id="{9EEB6749-F31B-8AF0-4508-49EA382039FF}"/>
              </a:ext>
            </a:extLst>
          </p:cNvPr>
          <p:cNvSpPr txBox="1"/>
          <p:nvPr/>
        </p:nvSpPr>
        <p:spPr>
          <a:xfrm>
            <a:off x="19706" y="6555827"/>
            <a:ext cx="3394825"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1400" dirty="0" err="1">
                <a:solidFill>
                  <a:srgbClr val="323130"/>
                </a:solidFill>
                <a:latin typeface="Arial Narrow"/>
                <a:ea typeface="Arial Narrow"/>
                <a:cs typeface="Arial Narrow"/>
                <a:sym typeface="Arial Narrow"/>
              </a:rPr>
              <a:t>Foto:Svenska</a:t>
            </a:r>
            <a:r>
              <a:rPr lang="sv-SE" sz="1400" dirty="0">
                <a:solidFill>
                  <a:srgbClr val="323130"/>
                </a:solidFill>
                <a:latin typeface="Arial Narrow"/>
                <a:ea typeface="Arial Narrow"/>
                <a:cs typeface="Arial Narrow"/>
                <a:sym typeface="Arial Narrow"/>
              </a:rPr>
              <a:t> FN-förbundet/Moa Källström</a:t>
            </a:r>
            <a:endParaRPr sz="1400" dirty="0">
              <a:solidFill>
                <a:schemeClr val="dk1"/>
              </a:solidFill>
              <a:latin typeface="Arial Narrow"/>
              <a:ea typeface="Arial Narrow"/>
              <a:cs typeface="Arial Narrow"/>
              <a:sym typeface="Arial Narrow"/>
            </a:endParaRPr>
          </a:p>
        </p:txBody>
      </p:sp>
    </p:spTree>
    <p:extLst>
      <p:ext uri="{BB962C8B-B14F-4D97-AF65-F5344CB8AC3E}">
        <p14:creationId xmlns:p14="http://schemas.microsoft.com/office/powerpoint/2010/main" val="1922411642"/>
      </p:ext>
    </p:extLst>
  </p:cSld>
  <p:clrMapOvr>
    <a:masterClrMapping/>
  </p:clrMapOvr>
</p:sld>
</file>

<file path=ppt/theme/theme1.xml><?xml version="1.0" encoding="utf-8"?>
<a:theme xmlns:a="http://schemas.openxmlformats.org/drawingml/2006/main" name="SFN Office TG-tema">
  <a:themeElements>
    <a:clrScheme name="SFN Färger">
      <a:dk1>
        <a:srgbClr val="151515"/>
      </a:dk1>
      <a:lt1>
        <a:srgbClr val="FFFFFF"/>
      </a:lt1>
      <a:dk2>
        <a:srgbClr val="008FD5"/>
      </a:dk2>
      <a:lt2>
        <a:srgbClr val="FFFFFF"/>
      </a:lt2>
      <a:accent1>
        <a:srgbClr val="008FD5"/>
      </a:accent1>
      <a:accent2>
        <a:srgbClr val="E2007A"/>
      </a:accent2>
      <a:accent3>
        <a:srgbClr val="A4BA00"/>
      </a:accent3>
      <a:accent4>
        <a:srgbClr val="E6A300"/>
      </a:accent4>
      <a:accent5>
        <a:srgbClr val="D8D8D8"/>
      </a:accent5>
      <a:accent6>
        <a:srgbClr val="7F7F7F"/>
      </a:accent6>
      <a:hlink>
        <a:srgbClr val="008FD5"/>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a900101-d6ac-4793-8c2c-7395c524be11" xsi:nil="true"/>
    <lcf76f155ced4ddcb4097134ff3c332f xmlns="f85e7af3-38a1-497c-9864-88e5057667a1">
      <Terms xmlns="http://schemas.microsoft.com/office/infopath/2007/PartnerControls"/>
    </lcf76f155ced4ddcb4097134ff3c332f>
    <SharedWithUsers xmlns="9a900101-d6ac-4793-8c2c-7395c524be11">
      <UserInfo>
        <DisplayName/>
        <AccountId xsi:nil="true"/>
        <AccountType/>
      </UserInfo>
    </SharedWithUsers>
    <MediaLengthInSeconds xmlns="f85e7af3-38a1-497c-9864-88e5057667a1" xsi:nil="true"/>
    <d2ab7631914f40ed8b1d89c864e4d218 xmlns="9a900101-d6ac-4793-8c2c-7395c524be11">
      <Terms xmlns="http://schemas.microsoft.com/office/infopath/2007/PartnerControls"/>
    </d2ab7631914f40ed8b1d89c864e4d218>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6605FD30484444DAE75A381AEDB07BF" ma:contentTypeVersion="18" ma:contentTypeDescription="Skapa ett nytt dokument." ma:contentTypeScope="" ma:versionID="ba39c500de4e834ed5c6a1fbfe20fab6">
  <xsd:schema xmlns:xsd="http://www.w3.org/2001/XMLSchema" xmlns:xs="http://www.w3.org/2001/XMLSchema" xmlns:p="http://schemas.microsoft.com/office/2006/metadata/properties" xmlns:ns2="9a900101-d6ac-4793-8c2c-7395c524be11" xmlns:ns4="f85e7af3-38a1-497c-9864-88e5057667a1" targetNamespace="http://schemas.microsoft.com/office/2006/metadata/properties" ma:root="true" ma:fieldsID="fd934d1005770fbfdac467a1100e1899" ns2:_="" ns4:_="">
    <xsd:import namespace="9a900101-d6ac-4793-8c2c-7395c524be11"/>
    <xsd:import namespace="f85e7af3-38a1-497c-9864-88e5057667a1"/>
    <xsd:element name="properties">
      <xsd:complexType>
        <xsd:sequence>
          <xsd:element name="documentManagement">
            <xsd:complexType>
              <xsd:all>
                <xsd:element ref="ns2:d2ab7631914f40ed8b1d89c864e4d218" minOccurs="0"/>
                <xsd:element ref="ns2:TaxCatchAll" minOccurs="0"/>
                <xsd:element ref="ns4:MediaServiceMetadata" minOccurs="0"/>
                <xsd:element ref="ns4:MediaServiceFastMetadata" minOccurs="0"/>
                <xsd:element ref="ns4:MediaLengthInSeconds" minOccurs="0"/>
                <xsd:element ref="ns4:MediaServiceDateTaken" minOccurs="0"/>
                <xsd:element ref="ns4:lcf76f155ced4ddcb4097134ff3c332f" minOccurs="0"/>
                <xsd:element ref="ns4:MediaServiceGenerationTime" minOccurs="0"/>
                <xsd:element ref="ns4:MediaServiceEventHashCode" minOccurs="0"/>
                <xsd:element ref="ns4:MediaServiceOCR" minOccurs="0"/>
                <xsd:element ref="ns2:SharedWithUsers" minOccurs="0"/>
                <xsd:element ref="ns2:SharedWithDetails" minOccurs="0"/>
                <xsd:element ref="ns4:MediaServiceLocation"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900101-d6ac-4793-8c2c-7395c524be11" elementFormDefault="qualified">
    <xsd:import namespace="http://schemas.microsoft.com/office/2006/documentManagement/types"/>
    <xsd:import namespace="http://schemas.microsoft.com/office/infopath/2007/PartnerControls"/>
    <xsd:element name="d2ab7631914f40ed8b1d89c864e4d218" ma:index="9" nillable="true" ma:taxonomy="true" ma:internalName="d2ab7631914f40ed8b1d89c864e4d218" ma:taxonomyFieldName="Dokumentkategori" ma:displayName="Dokumentkategori" ma:default="" ma:fieldId="{d2ab7631-914f-40ed-8b1d-89c864e4d218}" ma:taxonomyMulti="true" ma:sspId="f38b39c3-ecf8-4982-925a-9c875ff0d6d0" ma:termSetId="738e1ad4-6648-4193-8e90-5432e38dc98e"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5a91cb1c-47c4-4336-b9d8-d1a047cfa3a4}" ma:internalName="TaxCatchAll" ma:showField="CatchAllData" ma:web="9a900101-d6ac-4793-8c2c-7395c524be1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at med informa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85e7af3-38a1-497c-9864-88e5057667a1"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f38b39c3-ecf8-4982-925a-9c875ff0d6d0"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3" nillable="true" ma:displayName="Location" ma:descrip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ma:index="11" ma:displayName="Ämne"/>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7B7B1C-ADE1-4EC0-AAFC-4F40F6B213D1}">
  <ds:schemaRefs>
    <ds:schemaRef ds:uri="9a900101-d6ac-4793-8c2c-7395c524be11"/>
    <ds:schemaRef ds:uri="adbf9eb1-e602-4b12-84d6-fa7d92708430"/>
    <ds:schemaRef ds:uri="d457d210-d850-4533-8eb1-47e4bf675fe8"/>
    <ds:schemaRef ds:uri="f85e7af3-38a1-497c-9864-88e5057667a1"/>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B5A02CF-E0ED-45B1-B6DF-D023EDCB9FCD}">
  <ds:schemaRefs>
    <ds:schemaRef ds:uri="9a900101-d6ac-4793-8c2c-7395c524be11"/>
    <ds:schemaRef ds:uri="f85e7af3-38a1-497c-9864-88e5057667a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94CAC49-3CA2-4F88-9193-5E752F3F93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348</TotalTime>
  <Words>3194</Words>
  <Application>Microsoft Office PowerPoint</Application>
  <PresentationFormat>Bredbild</PresentationFormat>
  <Paragraphs>280</Paragraphs>
  <Slides>10</Slides>
  <Notes>10</Notes>
  <HiddenSlides>0</HiddenSlides>
  <MMClips>0</MMClips>
  <ScaleCrop>false</ScaleCrop>
  <HeadingPairs>
    <vt:vector size="6" baseType="variant">
      <vt:variant>
        <vt:lpstr>Använt teckensnitt</vt:lpstr>
      </vt:variant>
      <vt:variant>
        <vt:i4>10</vt:i4>
      </vt:variant>
      <vt:variant>
        <vt:lpstr>Tema</vt:lpstr>
      </vt:variant>
      <vt:variant>
        <vt:i4>1</vt:i4>
      </vt:variant>
      <vt:variant>
        <vt:lpstr>Bildrubriker</vt:lpstr>
      </vt:variant>
      <vt:variant>
        <vt:i4>10</vt:i4>
      </vt:variant>
    </vt:vector>
  </HeadingPairs>
  <TitlesOfParts>
    <vt:vector size="21" baseType="lpstr">
      <vt:lpstr>Arial</vt:lpstr>
      <vt:lpstr>Arial Narrow</vt:lpstr>
      <vt:lpstr>Arial,Sans-Serif</vt:lpstr>
      <vt:lpstr>Calibri</vt:lpstr>
      <vt:lpstr>Oswald</vt:lpstr>
      <vt:lpstr>Quattrocento Sans</vt:lpstr>
      <vt:lpstr>Roboto</vt:lpstr>
      <vt:lpstr>Trade Gothic LT Std</vt:lpstr>
      <vt:lpstr>Trade Gothic LT Std Cn</vt:lpstr>
      <vt:lpstr>verdana</vt:lpstr>
      <vt:lpstr>SFN Office TG-tema</vt:lpstr>
      <vt:lpstr>FN:s arbete för klimatet Svenska FN-förbundet oktober 2026</vt:lpstr>
      <vt:lpstr>Det globala klimatnödläget</vt:lpstr>
      <vt:lpstr>PowerPoint-presentation</vt:lpstr>
      <vt:lpstr>PowerPoint-presentation</vt:lpstr>
      <vt:lpstr>PowerPoint-presentation</vt:lpstr>
      <vt:lpstr>Parisavtalet</vt:lpstr>
      <vt:lpstr>Vad gör FN i praktiken?</vt:lpstr>
      <vt:lpstr>Sveriges klimatpolitik</vt:lpstr>
      <vt:lpstr>PowerPoint-presentation</vt:lpstr>
      <vt:lpstr>Tack!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globala klimatnödläget  - FN:s arbete mot klimatförändringar</dc:title>
  <dc:creator>Oskar Sjöstedt</dc:creator>
  <cp:lastModifiedBy>Terese Johansson</cp:lastModifiedBy>
  <cp:revision>1433</cp:revision>
  <dcterms:created xsi:type="dcterms:W3CDTF">2021-10-08T08:24:36Z</dcterms:created>
  <dcterms:modified xsi:type="dcterms:W3CDTF">2026-09-29T06:10:38Z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0x01010066605FD30484444DAE75A381AEDB07BF</vt:lpwstr>
  </property>
  <property fmtid="{D5CDD505-2E9C-101B-9397-08002B2CF9AE}" pid="3" name="MediaServiceImageTags">
    <vt:lpwstr/>
  </property>
  <property fmtid="{D5CDD505-2E9C-101B-9397-08002B2CF9AE}" pid="4" name="Order">
    <vt:r8>5577200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Dokumentkategori">
    <vt:lpwstr/>
  </property>
</Properties>
</file>