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7_B45D5E7.xml" ContentType="application/vnd.ms-powerpoint.comments+xml"/>
  <Override PartName="/ppt/notesSlides/notesSlide7.xml" ContentType="application/vnd.openxmlformats-officedocument.presentationml.notesSlide+xml"/>
  <Override PartName="/ppt/comments/modernComment_108_8A212BDB.xml" ContentType="application/vnd.ms-powerpoint.comments+xml"/>
  <Override PartName="/ppt/notesSlides/notesSlide8.xml" ContentType="application/vnd.openxmlformats-officedocument.presentationml.notesSlide+xml"/>
  <Override PartName="/ppt/comments/modernComment_10B_627BF056.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12_9FE314A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56" r:id="rId5"/>
    <p:sldId id="275" r:id="rId6"/>
    <p:sldId id="273" r:id="rId7"/>
    <p:sldId id="259" r:id="rId8"/>
    <p:sldId id="269" r:id="rId9"/>
    <p:sldId id="263" r:id="rId10"/>
    <p:sldId id="264" r:id="rId11"/>
    <p:sldId id="267" r:id="rId12"/>
    <p:sldId id="270" r:id="rId13"/>
    <p:sldId id="274"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818D2332-BF6F-3AAD-0396-B9180865F656}" name="Charlotte Andersson" initials="CA" userId="S::charlotte.andersson@fn.se::684c863a-7db9-41c2-86e1-9a6e02c83c93" providerId="AD"/>
  <p188:author id="{A610B794-3716-AF09-D381-06F5D6D8B60E}" name="Helen Huledal" initials="HH" userId="S::helen.huledal@fn.se::7fd18584-9b52-411d-b9a9-5299eb356c4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6E0639-9EBF-FFAB-FBA2-A69378FBEF53}" v="29" dt="2026-08-04T14:58:04.061"/>
    <p1510:client id="{DAA9A2DE-E435-1C76-3106-7F8254EE0882}" v="126" dt="2026-08-05T06:47:50.1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6780" autoAdjust="0"/>
  </p:normalViewPr>
  <p:slideViewPr>
    <p:cSldViewPr snapToGrid="0">
      <p:cViewPr>
        <p:scale>
          <a:sx n="66" d="100"/>
          <a:sy n="66" d="100"/>
        </p:scale>
        <p:origin x="1301"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omments/modernComment_107_B45D5E7.xml><?xml version="1.0" encoding="utf-8"?>
<p188:cmLst xmlns:a="http://schemas.openxmlformats.org/drawingml/2006/main" xmlns:r="http://schemas.openxmlformats.org/officeDocument/2006/relationships" xmlns:p188="http://schemas.microsoft.com/office/powerpoint/2018/8/main">
  <p188:cm id="{069D124E-528E-47F7-89CE-5DA027C592B3}" authorId="{A610B794-3716-AF09-D381-06F5D6D8B60E}" status="resolved" created="2026-08-04T14:41:56.688" complete="100000">
    <ac:txMkLst xmlns:ac="http://schemas.microsoft.com/office/drawing/2013/main/command">
      <pc:docMk xmlns:pc="http://schemas.microsoft.com/office/powerpoint/2013/main/command"/>
      <pc:sldMk xmlns:pc="http://schemas.microsoft.com/office/powerpoint/2013/main/command" cId="189126119" sldId="263"/>
      <ac:spMk id="2" creationId="{F655D82F-F960-95CA-2459-B2121954D195}"/>
      <ac:txMk cp="19">
        <ac:context len="20" hash="1187181259"/>
      </ac:txMk>
    </ac:txMkLst>
    <p188:pos x="8511396" y="718867"/>
    <p188:txBody>
      <a:bodyPr/>
      <a:lstStyle/>
      <a:p>
        <a:r>
          <a:rPr lang="en-US"/>
          <a:t>ta bort "och din roll"</a:t>
        </a:r>
      </a:p>
    </p188:txBody>
  </p188:cm>
</p188:cmLst>
</file>

<file path=ppt/comments/modernComment_108_8A212BDB.xml><?xml version="1.0" encoding="utf-8"?>
<p188:cmLst xmlns:a="http://schemas.openxmlformats.org/drawingml/2006/main" xmlns:r="http://schemas.openxmlformats.org/officeDocument/2006/relationships" xmlns:p188="http://schemas.microsoft.com/office/powerpoint/2018/8/main">
  <p188:cm id="{E78167D0-2799-4BA4-B793-92AD1D1A3EE8}" authorId="{A610B794-3716-AF09-D381-06F5D6D8B60E}" status="resolved" created="2026-08-04T14:42:30.719" complete="100000">
    <ac:txMkLst xmlns:ac="http://schemas.microsoft.com/office/drawing/2013/main/command">
      <pc:docMk xmlns:pc="http://schemas.microsoft.com/office/powerpoint/2013/main/command"/>
      <pc:sldMk xmlns:pc="http://schemas.microsoft.com/office/powerpoint/2013/main/command" cId="2317429723" sldId="264"/>
      <ac:spMk id="2" creationId="{E8131065-4C60-0B17-8D30-DAF64050EFC3}"/>
      <ac:txMk cp="7">
        <ac:context len="8" hash="3139919547"/>
      </ac:txMk>
    </ac:txMkLst>
    <p188:pos x="5075207" y="718867"/>
    <p188:txBody>
      <a:bodyPr/>
      <a:lstStyle/>
      <a:p>
        <a:r>
          <a:rPr lang="en-US"/>
          <a:t>ta bort "röstar vi till"</a:t>
        </a:r>
      </a:p>
    </p188:txBody>
  </p188:cm>
  <p188:cm id="{0F051053-0A0B-4C18-A281-AA9DAD8FC2C7}" authorId="{A610B794-3716-AF09-D381-06F5D6D8B60E}" status="resolved" created="2026-08-04T14:44:10.375" complete="100000">
    <pc:sldMkLst xmlns:pc="http://schemas.microsoft.com/office/powerpoint/2013/main/command">
      <pc:docMk/>
      <pc:sldMk cId="2317429723" sldId="264"/>
    </pc:sldMkLst>
    <p188:txBody>
      <a:bodyPr/>
      <a:lstStyle/>
      <a:p>
        <a:r>
          <a:rPr lang="en-US"/>
          <a:t>skolan är ju som bekant kommunaliserad och därmed främst styrd från kommuner och regioner. så bättre att inte ha med skolan under riksdagens ansvar.</a:t>
        </a:r>
      </a:p>
    </p188:txBody>
  </p188:cm>
  <p188:cm id="{23027C98-E9D8-4603-B411-8892DCDE341E}" authorId="{A610B794-3716-AF09-D381-06F5D6D8B60E}" status="resolved" created="2026-08-04T14:45:18.641" complete="100000">
    <pc:sldMkLst xmlns:pc="http://schemas.microsoft.com/office/powerpoint/2013/main/command">
      <pc:docMk/>
      <pc:sldMk cId="2317429723" sldId="264"/>
    </pc:sldMkLst>
    <p188:txBody>
      <a:bodyPr/>
      <a:lstStyle/>
      <a:p>
        <a:r>
          <a:rPr lang="en-US"/>
          <a:t>Titta på Lilla Aktuellt: Tre val ...</a:t>
        </a:r>
      </a:p>
    </p188:txBody>
  </p188:cm>
</p188:cmLst>
</file>

<file path=ppt/comments/modernComment_10B_627BF056.xml><?xml version="1.0" encoding="utf-8"?>
<p188:cmLst xmlns:a="http://schemas.openxmlformats.org/drawingml/2006/main" xmlns:r="http://schemas.openxmlformats.org/officeDocument/2006/relationships" xmlns:p188="http://schemas.microsoft.com/office/powerpoint/2018/8/main">
  <p188:cm id="{BAEBAF15-CD80-415D-A21F-CBA83B2E3FAF}" authorId="{A610B794-3716-AF09-D381-06F5D6D8B60E}" status="resolved" created="2026-08-04T14:48:21.687" complete="100000">
    <pc:sldMkLst xmlns:pc="http://schemas.microsoft.com/office/powerpoint/2013/main/command">
      <pc:docMk/>
      <pc:sldMk cId="1652289622" sldId="267"/>
    </pc:sldMkLst>
    <p188:txBody>
      <a:bodyPr/>
      <a:lstStyle/>
      <a:p>
        <a:r>
          <a:rPr lang="en-US"/>
          <a:t>Föreslog denna formulering istället för "hur samhället ska fungera" som jag tycker är för stort/vagt. Men kan skriva om eller stryka?</a:t>
        </a:r>
      </a:p>
    </p188:txBody>
  </p188:cm>
  <p188:cm id="{D56827C9-32BD-4F5B-B86F-54A68854D884}" authorId="{A610B794-3716-AF09-D381-06F5D6D8B60E}" status="resolved" created="2026-08-04T14:48:57.953" complete="100000">
    <pc:sldMkLst xmlns:pc="http://schemas.microsoft.com/office/powerpoint/2013/main/command">
      <pc:docMk/>
      <pc:sldMk cId="1652289622" sldId="267"/>
    </pc:sldMkLst>
    <p188:txBody>
      <a:bodyPr/>
      <a:lstStyle/>
      <a:p>
        <a:r>
          <a:rPr lang="en-US"/>
          <a:t>Hur ta reda på vad ...</a:t>
        </a:r>
      </a:p>
    </p188:txBody>
  </p188:cm>
</p188:cmLst>
</file>

<file path=ppt/comments/modernComment_112_9FE314A0.xml><?xml version="1.0" encoding="utf-8"?>
<p188:cmLst xmlns:a="http://schemas.openxmlformats.org/drawingml/2006/main" xmlns:r="http://schemas.openxmlformats.org/officeDocument/2006/relationships" xmlns:p188="http://schemas.microsoft.com/office/powerpoint/2018/8/main">
  <p188:cm id="{46A734DE-A9FE-4952-A10C-B224DDC07A20}" authorId="{A610B794-3716-AF09-D381-06F5D6D8B60E}" status="resolved" created="2026-08-04T14:56:59.921" complete="100000">
    <ac:txMkLst xmlns:ac="http://schemas.microsoft.com/office/drawing/2013/main/command">
      <pc:docMk xmlns:pc="http://schemas.microsoft.com/office/powerpoint/2013/main/command"/>
      <pc:sldMk xmlns:pc="http://schemas.microsoft.com/office/powerpoint/2013/main/command" cId="2682459296" sldId="274"/>
      <ac:spMk id="4" creationId="{0523190F-4B72-8193-CFEE-D102E7DB7425}"/>
      <ac:txMk cp="0" len="34">
        <ac:context len="85" hash="2058148025"/>
      </ac:txMk>
    </ac:txMkLst>
    <p188:pos x="1567132" y="776377"/>
    <p188:txBody>
      <a:bodyPr/>
      <a:lstStyle/>
      <a:p>
        <a:r>
          <a:rPr lang="en-US"/>
          <a:t>Exakt samma fråga som på föregående bild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455C47-F5A5-49A5-B67A-40381ADF51C2}" type="datetimeFigureOut">
              <a:rPr lang="sv-SE" smtClean="0"/>
              <a:t>2026-08-05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082D3-AB71-4F85-B93E-FF276D9D219A}" type="slidenum">
              <a:rPr lang="sv-SE" smtClean="0"/>
              <a:t>‹#›</a:t>
            </a:fld>
            <a:endParaRPr lang="sv-SE"/>
          </a:p>
        </p:txBody>
      </p:sp>
    </p:spTree>
    <p:extLst>
      <p:ext uri="{BB962C8B-B14F-4D97-AF65-F5344CB8AC3E}">
        <p14:creationId xmlns:p14="http://schemas.microsoft.com/office/powerpoint/2010/main" val="306575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urplay.se/program/228674-kort-om-demokrati-sa-kan-du-paverka"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urplay.se/program/228677-kort-om-demokrati-sveriges-demokrati"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urplay.se/program/245358-lilla-aktuellt-skola-valet-2026-vad-betyder-demokrati"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rplay.se/program/228679-kort-om-demokrati-vad-ar-demokrati"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mucf.se/publikationer/demokratihandboken" TargetMode="External"/><Relationship Id="rId4" Type="http://schemas.openxmlformats.org/officeDocument/2006/relationships/hyperlink" Target="https://regeringen.se/sa-styrs-sverige/"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un.org/en/global-issues/democracy"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un.org/en/about-us/un-charter/preambl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urplay.se/program/245363-lilla-aktuellt-skola-valet-2026-tre-val-samtidig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Demokratipaketet</a:t>
            </a:r>
            <a:r>
              <a:rPr lang="sv-SE" dirty="0"/>
              <a:t> (2026) innehåller undervisningsmaterial för mellan- och högstadiet. Den här PowerPoint-presentationen riktar sig främst till elever i </a:t>
            </a:r>
            <a:r>
              <a:rPr lang="sv-SE" b="1" dirty="0"/>
              <a:t>årskurs 4–6</a:t>
            </a:r>
            <a:r>
              <a:rPr lang="sv-SE" dirty="0"/>
              <a:t>.</a:t>
            </a:r>
          </a:p>
          <a:p>
            <a:endParaRPr lang="sv-SE" dirty="0"/>
          </a:p>
          <a:p>
            <a:r>
              <a:rPr lang="sv-SE" dirty="0"/>
              <a:t>Du som lärare kan anpassa materialet utifrån dina elevers behov och förutsättningar. </a:t>
            </a:r>
          </a:p>
          <a:p>
            <a:endParaRPr lang="sv-SE" dirty="0"/>
          </a:p>
          <a:p>
            <a:r>
              <a:rPr lang="sv-SE" dirty="0"/>
              <a:t>Presentationen kan också delas upp och användas under flera lektionstillfällen.</a:t>
            </a:r>
            <a:br>
              <a:rPr lang="sv-SE" dirty="0">
                <a:ea typeface="Calibri"/>
                <a:cs typeface="+mn-lt"/>
              </a:rPr>
            </a:br>
            <a:br>
              <a:rPr lang="sv-SE" dirty="0">
                <a:cs typeface="+mn-lt"/>
              </a:rPr>
            </a:br>
            <a:r>
              <a:rPr lang="sv-SE" dirty="0"/>
              <a:t>Nedan följer ett förslag på hur undervisningen kan läggas upp.</a:t>
            </a:r>
          </a:p>
          <a:p>
            <a:endParaRPr lang="sv-SE" sz="1200" b="0" i="0" kern="1200" dirty="0">
              <a:solidFill>
                <a:schemeClr val="tx1"/>
              </a:solidFill>
              <a:effectLst/>
              <a:latin typeface="+mn-lt"/>
              <a:ea typeface="+mn-ea"/>
              <a:cs typeface="+mn-cs"/>
            </a:endParaRPr>
          </a:p>
          <a:p>
            <a:r>
              <a:rPr lang="sv-SE" sz="1200" b="1" i="0" kern="1200" dirty="0">
                <a:solidFill>
                  <a:schemeClr val="tx1"/>
                </a:solidFill>
                <a:effectLst/>
                <a:latin typeface="+mn-lt"/>
                <a:ea typeface="+mn-ea"/>
                <a:cs typeface="+mn-cs"/>
              </a:rPr>
              <a:t>Förslag på lektionsupplägg</a:t>
            </a:r>
            <a:br>
              <a:rPr lang="sv-SE" sz="1200" b="1" i="0" kern="1200" dirty="0">
                <a:effectLst/>
                <a:cs typeface="+mn-lt"/>
              </a:rPr>
            </a:br>
            <a:r>
              <a:rPr lang="sv-SE" sz="1200" b="0" i="0" kern="1200" dirty="0">
                <a:solidFill>
                  <a:schemeClr val="tx1"/>
                </a:solidFill>
                <a:effectLst/>
                <a:latin typeface="+mn-lt"/>
                <a:ea typeface="+mn-ea"/>
                <a:cs typeface="+mn-cs"/>
              </a:rPr>
              <a:t>Lektion 1: FN och Demokrati: (</a:t>
            </a:r>
            <a:r>
              <a:rPr lang="sv-SE" dirty="0"/>
              <a:t>s. 1-5)</a:t>
            </a:r>
            <a:br>
              <a:rPr lang="sv-SE" sz="1200" b="0" i="0" kern="1200" dirty="0">
                <a:effectLst/>
                <a:cs typeface="+mn-lt"/>
              </a:rPr>
            </a:br>
            <a:r>
              <a:rPr lang="sv-SE" sz="1200" b="0" i="0" kern="1200" dirty="0">
                <a:solidFill>
                  <a:schemeClr val="tx1"/>
                </a:solidFill>
                <a:effectLst/>
                <a:latin typeface="+mn-lt"/>
                <a:ea typeface="+mn-ea"/>
                <a:cs typeface="+mn-cs"/>
              </a:rPr>
              <a:t>Lektion 2: Valet 2026: (</a:t>
            </a:r>
            <a:r>
              <a:rPr lang="sv-SE" dirty="0"/>
              <a:t>s. 6</a:t>
            </a:r>
            <a:r>
              <a:rPr lang="sv-SE" sz="1200" b="0" i="0" kern="1200" dirty="0">
                <a:solidFill>
                  <a:schemeClr val="tx1"/>
                </a:solidFill>
                <a:effectLst/>
                <a:latin typeface="+mn-lt"/>
                <a:ea typeface="+mn-ea"/>
                <a:cs typeface="+mn-cs"/>
              </a:rPr>
              <a:t> – 8) </a:t>
            </a:r>
            <a:br>
              <a:rPr lang="sv-SE" sz="1200" b="0" i="0" kern="1200" dirty="0">
                <a:effectLst/>
                <a:cs typeface="+mn-lt"/>
              </a:rPr>
            </a:br>
            <a:r>
              <a:rPr lang="sv-SE" sz="1200" b="0" i="0" kern="1200" dirty="0">
                <a:solidFill>
                  <a:schemeClr val="tx1"/>
                </a:solidFill>
                <a:effectLst/>
                <a:latin typeface="+mn-lt"/>
                <a:ea typeface="+mn-ea"/>
                <a:cs typeface="+mn-cs"/>
              </a:rPr>
              <a:t>Lektion 3: Aktivitet – skapa ett eget parti (s. 9)</a:t>
            </a:r>
            <a:endParaRPr lang="sv-SE" sz="1200" b="0" i="0" kern="1200" dirty="0">
              <a:solidFill>
                <a:schemeClr val="tx1"/>
              </a:solidFill>
              <a:effectLst/>
              <a:latin typeface="+mn-lt"/>
              <a:ea typeface="Calibri"/>
              <a:cs typeface="Calibri"/>
            </a:endParaRPr>
          </a:p>
          <a:p>
            <a:r>
              <a:rPr lang="sv-SE" sz="1200" b="0" i="0" kern="1200" dirty="0">
                <a:solidFill>
                  <a:schemeClr val="tx1"/>
                </a:solidFill>
                <a:effectLst/>
                <a:latin typeface="+mn-lt"/>
                <a:ea typeface="+mn-ea"/>
                <a:cs typeface="+mn-cs"/>
              </a:rPr>
              <a:t>Lektion 4: Aktivitet – var med och påverka! (s.10)</a:t>
            </a:r>
            <a:endParaRPr lang="sv-SE" b="0"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1</a:t>
            </a:fld>
            <a:endParaRPr lang="sv-SE"/>
          </a:p>
        </p:txBody>
      </p:sp>
    </p:spTree>
    <p:extLst>
      <p:ext uri="{BB962C8B-B14F-4D97-AF65-F5344CB8AC3E}">
        <p14:creationId xmlns:p14="http://schemas.microsoft.com/office/powerpoint/2010/main" val="218297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3A227-2016-CDFC-D0EF-548D4E862EA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C860C8B-E4F0-F590-596E-594363E1503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79E7090-FEBB-6110-6600-C42B5AB0EF6F}"/>
              </a:ext>
            </a:extLst>
          </p:cNvPr>
          <p:cNvSpPr>
            <a:spLocks noGrp="1"/>
          </p:cNvSpPr>
          <p:nvPr>
            <p:ph type="body" idx="1"/>
          </p:nvPr>
        </p:nvSpPr>
        <p:spPr/>
        <p:txBody>
          <a:bodyPr/>
          <a:lstStyle/>
          <a:p>
            <a:pPr rtl="0" fontAlgn="base"/>
            <a:r>
              <a:rPr lang="sv-SE" sz="1200" b="1" i="0" kern="1200" dirty="0">
                <a:solidFill>
                  <a:schemeClr val="tx1"/>
                </a:solidFill>
                <a:effectLst/>
                <a:latin typeface="+mn-lt"/>
                <a:ea typeface="+mn-ea"/>
                <a:cs typeface="+mn-cs"/>
              </a:rPr>
              <a:t>Var med och påverka! – Förslag på lektionsaktivitet</a:t>
            </a:r>
            <a:endParaRPr lang="sv-SE" sz="1200" b="0" i="0" kern="1200" dirty="0">
              <a:solidFill>
                <a:schemeClr val="tx1"/>
              </a:solidFill>
              <a:effectLst/>
              <a:latin typeface="+mn-lt"/>
              <a:ea typeface="+mn-ea"/>
              <a:cs typeface="+mn-cs"/>
            </a:endParaRPr>
          </a:p>
          <a:p>
            <a:pPr fontAlgn="base"/>
            <a:r>
              <a:rPr lang="sv-SE" sz="1200" b="0" i="0" kern="1200" dirty="0">
                <a:solidFill>
                  <a:schemeClr val="tx1"/>
                </a:solidFill>
                <a:effectLst/>
                <a:latin typeface="+mn-lt"/>
                <a:ea typeface="+mn-ea"/>
                <a:cs typeface="+mn-cs"/>
              </a:rPr>
              <a:t>Är man under 18 år räknas man som barn och barn får inte rösta i de valet. </a:t>
            </a:r>
            <a:r>
              <a:rPr lang="sv-SE" dirty="0"/>
              <a:t>Barn</a:t>
            </a:r>
            <a:r>
              <a:rPr lang="sv-SE" sz="1200" b="0" i="0" kern="1200" dirty="0">
                <a:solidFill>
                  <a:schemeClr val="tx1"/>
                </a:solidFill>
                <a:effectLst/>
                <a:latin typeface="+mn-lt"/>
                <a:ea typeface="+mn-ea"/>
                <a:cs typeface="+mn-cs"/>
              </a:rPr>
              <a:t> har däremot rätt att säga vad </a:t>
            </a:r>
            <a:r>
              <a:rPr lang="sv-SE" dirty="0" err="1"/>
              <a:t>vad</a:t>
            </a:r>
            <a:r>
              <a:rPr lang="sv-SE" dirty="0"/>
              <a:t> de </a:t>
            </a:r>
            <a:r>
              <a:rPr lang="sv-SE" sz="1200" b="0" i="0" kern="1200" dirty="0">
                <a:solidFill>
                  <a:schemeClr val="tx1"/>
                </a:solidFill>
                <a:effectLst/>
                <a:latin typeface="+mn-lt"/>
                <a:ea typeface="+mn-ea"/>
                <a:cs typeface="+mn-cs"/>
              </a:rPr>
              <a:t>tycker och tänker, särskilt i frågor som handlar om </a:t>
            </a:r>
            <a:r>
              <a:rPr lang="sv-SE" dirty="0"/>
              <a:t>barnet och</a:t>
            </a:r>
            <a:r>
              <a:rPr lang="sv-SE" sz="1200" b="0" i="0" kern="1200" dirty="0">
                <a:solidFill>
                  <a:schemeClr val="tx1"/>
                </a:solidFill>
                <a:effectLst/>
                <a:latin typeface="+mn-lt"/>
                <a:ea typeface="+mn-ea"/>
                <a:cs typeface="+mn-cs"/>
              </a:rPr>
              <a:t> </a:t>
            </a:r>
            <a:r>
              <a:rPr lang="sv-SE" dirty="0"/>
              <a:t>barnets</a:t>
            </a:r>
            <a:r>
              <a:rPr lang="sv-SE" sz="1200" b="0" i="0" kern="1200" dirty="0">
                <a:solidFill>
                  <a:schemeClr val="tx1"/>
                </a:solidFill>
                <a:effectLst/>
                <a:latin typeface="+mn-lt"/>
                <a:ea typeface="+mn-ea"/>
                <a:cs typeface="+mn-cs"/>
              </a:rPr>
              <a:t> vardag. </a:t>
            </a:r>
            <a:endParaRPr lang="sv-SE" dirty="0">
              <a:ea typeface="Calibri"/>
              <a:cs typeface="Calibri"/>
            </a:endParaRP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Det kan till exempel handla om att vara med och påverka genom klassråd eller elevråd. Du kanske också får vara med och fatta beslut hemma eller på en fritidsaktivitet utanför skolan. </a:t>
            </a:r>
          </a:p>
          <a:p>
            <a:pPr fontAlgn="base"/>
            <a:br>
              <a:rPr lang="sv-SE" dirty="0">
                <a:cs typeface="+mn-lt"/>
              </a:rPr>
            </a:br>
            <a:r>
              <a:rPr lang="sv-SE" sz="1200" b="0" i="0" kern="1200" dirty="0">
                <a:solidFill>
                  <a:schemeClr val="tx1"/>
                </a:solidFill>
                <a:effectLst/>
                <a:latin typeface="+mn-lt"/>
                <a:ea typeface="+mn-ea"/>
                <a:cs typeface="+mn-cs"/>
              </a:rPr>
              <a:t>Genom att engagera dig i frågor som du bryr dig om kan du vara med och skapa förändring.</a:t>
            </a:r>
            <a:r>
              <a:rPr lang="sv-SE" dirty="0"/>
              <a:t> Du</a:t>
            </a:r>
            <a:r>
              <a:rPr lang="sv-SE" sz="1200" b="0" i="0" kern="1200" dirty="0">
                <a:solidFill>
                  <a:schemeClr val="tx1"/>
                </a:solidFill>
                <a:effectLst/>
                <a:latin typeface="+mn-lt"/>
                <a:ea typeface="+mn-ea"/>
                <a:cs typeface="+mn-cs"/>
              </a:rPr>
              <a:t> hjälpa miljön</a:t>
            </a:r>
            <a:r>
              <a:rPr lang="sv-SE" dirty="0"/>
              <a:t> och stoppa klimatförändringar? </a:t>
            </a:r>
            <a:endParaRPr lang="sv-SE" sz="1200" b="0" i="0" kern="1200" dirty="0">
              <a:solidFill>
                <a:schemeClr val="tx1"/>
              </a:solidFill>
              <a:effectLst/>
              <a:latin typeface="+mn-lt"/>
              <a:ea typeface="+mn-ea"/>
              <a:cs typeface="+mn-cs"/>
            </a:endParaRP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När människor har möjlighet att säga vad de tycker blir samhället mer rättvist och demokratiskt. Alla ska ha möjlighet att vara delaktiga och påverka sin framtid.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Börja med att titta på avsnittet ”Så kan du påverka” från serien </a:t>
            </a:r>
            <a:r>
              <a:rPr lang="sv-SE" sz="1200" b="0" i="1" kern="1200" dirty="0">
                <a:solidFill>
                  <a:schemeClr val="tx1"/>
                </a:solidFill>
                <a:effectLst/>
                <a:latin typeface="+mn-lt"/>
                <a:ea typeface="+mn-ea"/>
                <a:cs typeface="+mn-cs"/>
              </a:rPr>
              <a:t>Kort om demokrati</a:t>
            </a:r>
            <a:r>
              <a:rPr lang="sv-SE" sz="1200" b="0" i="0" kern="1200" dirty="0">
                <a:solidFill>
                  <a:schemeClr val="tx1"/>
                </a:solidFill>
                <a:effectLst/>
                <a:latin typeface="+mn-lt"/>
                <a:ea typeface="+mn-ea"/>
                <a:cs typeface="+mn-cs"/>
              </a:rPr>
              <a:t> på UR Play. </a:t>
            </a:r>
            <a:r>
              <a:rPr lang="sv-SE" dirty="0">
                <a:hlinkClick r:id="rId3"/>
              </a:rPr>
              <a:t>Kort om demokrati: Så kan du påverka | UR Play</a:t>
            </a:r>
            <a:endParaRPr lang="sv-SE" dirty="0"/>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Fundera sedan tillsammans på om det finns något ni skulle vilja förändra eller förbättra.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Skriv ett gemensamt debattinlägg där ni berättar vad ni tycker. Tänk på att beskriva vad ni vill förändra och varför frågan är viktig. Ge gärna förslag på lösningar eller idéer som kan göra situationen bättre.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Om ni vill kan ni skicka ert debattinlägg till elevrådet, en lokaltidning, en politiker eller till Svenska FN-förbundet. Mejla gärna oss en kopia på info@fn.se </a:t>
            </a:r>
          </a:p>
        </p:txBody>
      </p:sp>
      <p:sp>
        <p:nvSpPr>
          <p:cNvPr id="4" name="Platshållare för bildnummer 3">
            <a:extLst>
              <a:ext uri="{FF2B5EF4-FFF2-40B4-BE49-F238E27FC236}">
                <a16:creationId xmlns:a16="http://schemas.microsoft.com/office/drawing/2014/main" id="{7C8E3379-BEEC-667D-D446-5A1C77944970}"/>
              </a:ext>
            </a:extLst>
          </p:cNvPr>
          <p:cNvSpPr>
            <a:spLocks noGrp="1"/>
          </p:cNvSpPr>
          <p:nvPr>
            <p:ph type="sldNum" sz="quarter" idx="5"/>
          </p:nvPr>
        </p:nvSpPr>
        <p:spPr/>
        <p:txBody>
          <a:bodyPr/>
          <a:lstStyle/>
          <a:p>
            <a:fld id="{E9E082D3-AB71-4F85-B93E-FF276D9D219A}" type="slidenum">
              <a:rPr lang="sv-SE" smtClean="0"/>
              <a:t>10</a:t>
            </a:fld>
            <a:endParaRPr lang="sv-SE"/>
          </a:p>
        </p:txBody>
      </p:sp>
    </p:spTree>
    <p:extLst>
      <p:ext uri="{BB962C8B-B14F-4D97-AF65-F5344CB8AC3E}">
        <p14:creationId xmlns:p14="http://schemas.microsoft.com/office/powerpoint/2010/main" val="3363912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9674E-80DA-4432-F2B9-7A3C3866ED1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40E6CF1-A53B-8C3D-5CB0-DF296694EB8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ACD1E08-5BBA-5769-1954-CCD3BE814BDC}"/>
              </a:ext>
            </a:extLst>
          </p:cNvPr>
          <p:cNvSpPr>
            <a:spLocks noGrp="1"/>
          </p:cNvSpPr>
          <p:nvPr>
            <p:ph type="body" idx="1"/>
          </p:nvPr>
        </p:nvSpPr>
        <p:spPr/>
        <p:txBody>
          <a:bodyPr/>
          <a:lstStyle/>
          <a:p>
            <a:r>
              <a:rPr lang="sv-SE"/>
              <a:t>Demokrati betyder att människor får vara med och bestämma hur ett land ska styras. I Sverige får alla som har fyllt 18 år rösta i val och välja de politiker som de vill ska fatta beslut.</a:t>
            </a:r>
          </a:p>
          <a:p>
            <a:endParaRPr lang="sv-SE"/>
          </a:p>
          <a:p>
            <a:r>
              <a:rPr lang="sv-SE"/>
              <a:t>De politiker som blir valda representerar människorna som har röstat på dem. De arbetar sedan med att fatta beslut om frågor som är viktiga för samhället, till exempel skolan, sjukvården, miljön och vägar.</a:t>
            </a:r>
          </a:p>
          <a:p>
            <a:endParaRPr lang="sv-SE"/>
          </a:p>
          <a:p>
            <a:r>
              <a:rPr lang="sv-SE"/>
              <a:t>Demokratier kan fungera på olika sätt och demokratiska länder har valt olika sätt att ordna hur landet styrs. De allra flesta demokratiska länderna har så kallad representativ demokrati. Det innebär att invånarna i regelbundna val väljer politiker som representerar dem och styr landet.</a:t>
            </a:r>
            <a:endParaRPr lang="en-US">
              <a:solidFill>
                <a:srgbClr val="444444"/>
              </a:solidFill>
            </a:endParaRPr>
          </a:p>
          <a:p>
            <a:pPr>
              <a:spcBef>
                <a:spcPts val="800"/>
              </a:spcBef>
              <a:spcAft>
                <a:spcPct val="0"/>
              </a:spcAft>
            </a:pPr>
            <a:br>
              <a:rPr lang="sv-SE" dirty="0">
                <a:cs typeface="+mn-lt"/>
              </a:rPr>
            </a:br>
            <a:r>
              <a:rPr lang="sv-SE"/>
              <a:t>I Sverige har vi </a:t>
            </a:r>
            <a:r>
              <a:rPr lang="sv-SE" b="1"/>
              <a:t>representativ demokrati</a:t>
            </a:r>
            <a:r>
              <a:rPr lang="sv-SE"/>
              <a:t>. Det betyder att vi väljer politiker som representerar oss och fattar beslut för vår räkning.</a:t>
            </a:r>
            <a:endParaRPr lang="sv-SE" dirty="0">
              <a:solidFill>
                <a:srgbClr val="444444"/>
              </a:solidFill>
            </a:endParaRPr>
          </a:p>
          <a:p>
            <a:endParaRPr lang="sv-SE"/>
          </a:p>
          <a:p>
            <a:r>
              <a:rPr lang="sv-SE"/>
              <a:t>Tips! </a:t>
            </a:r>
          </a:p>
          <a:p>
            <a:r>
              <a:rPr lang="sv-SE"/>
              <a:t>Se avsnittet om Sveriges demokrati i serien Kort om demokrati på Urplay: </a:t>
            </a:r>
            <a:br>
              <a:rPr lang="sv-SE" dirty="0">
                <a:cs typeface="+mn-lt"/>
              </a:rPr>
            </a:br>
            <a:r>
              <a:rPr lang="sv-SE" dirty="0">
                <a:hlinkClick r:id="rId3"/>
              </a:rPr>
              <a:t>Kort om demokrati: Sveriges demokrati | UR Play</a:t>
            </a:r>
            <a:endParaRPr lang="sv-SE" dirty="0"/>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a:t>Se även på avsnittet Vad betyder demokrati? I Lilla aktuellt skola – valet 2026: </a:t>
            </a:r>
            <a:br>
              <a:rPr lang="sv-SE" dirty="0">
                <a:cs typeface="+mn-lt"/>
              </a:rPr>
            </a:br>
            <a:r>
              <a:rPr lang="sv-SE" dirty="0">
                <a:hlinkClick r:id="rId4"/>
              </a:rPr>
              <a:t>Lilla aktuellt skola - valet 2026: Vad betyder demokrati? | UR Play</a:t>
            </a:r>
            <a:endParaRPr lang="sv-SE" dirty="0"/>
          </a:p>
          <a:p>
            <a:endParaRPr lang="sv-SE"/>
          </a:p>
        </p:txBody>
      </p:sp>
      <p:sp>
        <p:nvSpPr>
          <p:cNvPr id="4" name="Platshållare för bildnummer 3">
            <a:extLst>
              <a:ext uri="{FF2B5EF4-FFF2-40B4-BE49-F238E27FC236}">
                <a16:creationId xmlns:a16="http://schemas.microsoft.com/office/drawing/2014/main" id="{1B2B3080-7A27-3982-9855-4BB416731E65}"/>
              </a:ext>
            </a:extLst>
          </p:cNvPr>
          <p:cNvSpPr>
            <a:spLocks noGrp="1"/>
          </p:cNvSpPr>
          <p:nvPr>
            <p:ph type="sldNum" sz="quarter" idx="5"/>
          </p:nvPr>
        </p:nvSpPr>
        <p:spPr/>
        <p:txBody>
          <a:bodyPr/>
          <a:lstStyle/>
          <a:p>
            <a:fld id="{E9E082D3-AB71-4F85-B93E-FF276D9D219A}" type="slidenum">
              <a:rPr lang="sv-SE" smtClean="0"/>
              <a:t>2</a:t>
            </a:fld>
            <a:endParaRPr lang="sv-SE"/>
          </a:p>
        </p:txBody>
      </p:sp>
    </p:spTree>
    <p:extLst>
      <p:ext uri="{BB962C8B-B14F-4D97-AF65-F5344CB8AC3E}">
        <p14:creationId xmlns:p14="http://schemas.microsoft.com/office/powerpoint/2010/main" val="3737207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A3201-B0D7-5A5D-110E-66A4B4D7EDD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E3B925C-5FFB-06C7-17AC-28ABB6CDC7E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DB03838-0C01-1CF5-442A-355B7CCC1484}"/>
              </a:ext>
            </a:extLst>
          </p:cNvPr>
          <p:cNvSpPr>
            <a:spLocks noGrp="1"/>
          </p:cNvSpPr>
          <p:nvPr>
            <p:ph type="body" idx="1"/>
          </p:nvPr>
        </p:nvSpPr>
        <p:spPr/>
        <p:txBody>
          <a:bodyPr/>
          <a:lstStyle/>
          <a:p>
            <a:pPr>
              <a:spcBef>
                <a:spcPts val="800"/>
              </a:spcBef>
              <a:spcAft>
                <a:spcPct val="0"/>
              </a:spcAft>
            </a:pPr>
            <a:r>
              <a:rPr lang="sv-SE" dirty="0"/>
              <a:t>När vi pratar om demokrati idag så syftas ofta mer än att befolkningen får rösta om vem som leder landet, nämligen ett antal grundläggande fri- och rättigheter. Att alla människor är lika mycket värda och ska ha samma rättigheter. I en demokrati ska man få tänka och tycka vad man vill och ha möjlighet att uttrycka sina åsikter öppet i tal eller skrift.</a:t>
            </a:r>
            <a:endParaRPr lang="en-US" dirty="0">
              <a:solidFill>
                <a:srgbClr val="444444"/>
              </a:solidFill>
            </a:endParaRPr>
          </a:p>
          <a:p>
            <a:endParaRPr lang="sv-SE" dirty="0">
              <a:ea typeface="Calibri"/>
              <a:cs typeface="Calibri"/>
            </a:endParaRPr>
          </a:p>
          <a:p>
            <a:pPr>
              <a:spcBef>
                <a:spcPts val="800"/>
              </a:spcBef>
              <a:spcAft>
                <a:spcPct val="0"/>
              </a:spcAft>
            </a:pPr>
            <a:r>
              <a:rPr lang="sv-SE" b="1" dirty="0"/>
              <a:t>Skyddar friheter och rättigheter</a:t>
            </a:r>
            <a:endParaRPr lang="sv-SE" dirty="0">
              <a:solidFill>
                <a:srgbClr val="444444"/>
              </a:solidFill>
            </a:endParaRPr>
          </a:p>
          <a:p>
            <a:pPr>
              <a:spcBef>
                <a:spcPts val="800"/>
              </a:spcBef>
              <a:spcAft>
                <a:spcPct val="0"/>
              </a:spcAft>
            </a:pPr>
            <a:r>
              <a:rPr lang="sv-SE" dirty="0"/>
              <a:t>Demokrati är viktigt av en mängd olika anledningar, men främst för att befolkningen kan hålla regeringen ansvarig och skydda sin egen frihet genom att rösta bort ledare som börjar tumma för mycket på friheter och rättigheter. </a:t>
            </a:r>
            <a:endParaRPr lang="sv-SE" dirty="0">
              <a:solidFill>
                <a:srgbClr val="444444"/>
              </a:solidFill>
            </a:endParaRPr>
          </a:p>
          <a:p>
            <a:pPr>
              <a:spcBef>
                <a:spcPts val="800"/>
              </a:spcBef>
              <a:spcAft>
                <a:spcPct val="0"/>
              </a:spcAft>
            </a:pPr>
            <a:endParaRPr lang="sv-SE" dirty="0">
              <a:solidFill>
                <a:srgbClr val="444444"/>
              </a:solidFill>
            </a:endParaRPr>
          </a:p>
          <a:p>
            <a:pPr>
              <a:spcBef>
                <a:spcPts val="800"/>
              </a:spcBef>
              <a:spcAft>
                <a:spcPct val="0"/>
              </a:spcAft>
            </a:pPr>
            <a:r>
              <a:rPr lang="sv-SE" b="1" dirty="0"/>
              <a:t>Majoriteter bestämmer</a:t>
            </a:r>
            <a:endParaRPr lang="en-US" dirty="0">
              <a:solidFill>
                <a:srgbClr val="444444"/>
              </a:solidFill>
            </a:endParaRPr>
          </a:p>
          <a:p>
            <a:pPr>
              <a:spcBef>
                <a:spcPts val="800"/>
              </a:spcBef>
              <a:spcAft>
                <a:spcPct val="0"/>
              </a:spcAft>
            </a:pPr>
            <a:r>
              <a:rPr lang="sv-SE" dirty="0"/>
              <a:t>Ett samhälle rymmer många olika åsikter och alla kan inte få sin vilja igenom </a:t>
            </a:r>
            <a:r>
              <a:rPr lang="sv-SE" dirty="0" err="1"/>
              <a:t>samtidigit</a:t>
            </a:r>
            <a:r>
              <a:rPr lang="sv-SE" dirty="0"/>
              <a:t>. I en demokrati bestämmer majoriteten. </a:t>
            </a:r>
            <a:endParaRPr lang="en-US" dirty="0">
              <a:solidFill>
                <a:srgbClr val="444444"/>
              </a:solidFill>
            </a:endParaRPr>
          </a:p>
          <a:p>
            <a:pPr>
              <a:spcBef>
                <a:spcPts val="800"/>
              </a:spcBef>
              <a:spcAft>
                <a:spcPct val="0"/>
              </a:spcAft>
            </a:pPr>
            <a:endParaRPr lang="sv-SE" dirty="0">
              <a:solidFill>
                <a:srgbClr val="444444"/>
              </a:solidFill>
            </a:endParaRPr>
          </a:p>
          <a:p>
            <a:pPr>
              <a:spcBef>
                <a:spcPts val="800"/>
              </a:spcBef>
              <a:spcAft>
                <a:spcPct val="0"/>
              </a:spcAft>
            </a:pPr>
            <a:r>
              <a:rPr lang="sv-SE" b="1" dirty="0"/>
              <a:t>Minoriteter respekteras</a:t>
            </a:r>
            <a:endParaRPr lang="en-US" dirty="0">
              <a:solidFill>
                <a:srgbClr val="444444"/>
              </a:solidFill>
            </a:endParaRPr>
          </a:p>
          <a:p>
            <a:pPr>
              <a:spcBef>
                <a:spcPts val="800"/>
              </a:spcBef>
              <a:spcAft>
                <a:spcPct val="0"/>
              </a:spcAft>
            </a:pPr>
            <a:r>
              <a:rPr lang="sv-SE" dirty="0"/>
              <a:t>Att majoriteter bestämmer är rättvist. Samtidigt måste man försäkra sig om att samhällets minoriteter inte förtrycks. För att förhindra det har demokratier lagar som ska skydda medborgarnas mänskliga rättigheter. </a:t>
            </a:r>
            <a:endParaRPr lang="sv-SE" dirty="0">
              <a:solidFill>
                <a:srgbClr val="444444"/>
              </a:solidFill>
            </a:endParaRPr>
          </a:p>
          <a:p>
            <a:endParaRPr lang="sv-SE" dirty="0">
              <a:ea typeface="Calibri"/>
              <a:cs typeface="+mn-lt"/>
            </a:endParaRPr>
          </a:p>
          <a:p>
            <a:pPr>
              <a:spcBef>
                <a:spcPts val="800"/>
              </a:spcBef>
              <a:spcAft>
                <a:spcPct val="0"/>
              </a:spcAft>
            </a:pPr>
            <a:r>
              <a:rPr lang="sv-SE" b="1" dirty="0"/>
              <a:t>Dialog utvecklar samhället</a:t>
            </a:r>
            <a:endParaRPr lang="sv-SE" dirty="0">
              <a:solidFill>
                <a:srgbClr val="444444"/>
              </a:solidFill>
            </a:endParaRPr>
          </a:p>
          <a:p>
            <a:pPr>
              <a:spcBef>
                <a:spcPts val="800"/>
              </a:spcBef>
              <a:spcAft>
                <a:spcPct val="0"/>
              </a:spcAft>
            </a:pPr>
            <a:r>
              <a:rPr lang="sv-SE" dirty="0"/>
              <a:t>För att komma överens i en demokrati behöver man prata med varandra. I samtalen kommer människors tankar, kritik och synpunkter fram, som leder till utveckling och förbättring av samhället. </a:t>
            </a:r>
            <a:endParaRPr lang="sv-SE" dirty="0">
              <a:solidFill>
                <a:srgbClr val="444444"/>
              </a:solidFill>
            </a:endParaRPr>
          </a:p>
          <a:p>
            <a:br>
              <a:rPr lang="sv-SE" dirty="0">
                <a:cs typeface="+mn-lt"/>
              </a:rPr>
            </a:br>
            <a:endParaRPr lang="sv-SE" dirty="0">
              <a:ea typeface="Calibri"/>
              <a:cs typeface="Calibri"/>
            </a:endParaRPr>
          </a:p>
          <a:p>
            <a:r>
              <a:rPr lang="sv-SE" b="1" dirty="0"/>
              <a:t>Begreppslista:</a:t>
            </a:r>
          </a:p>
          <a:p>
            <a:r>
              <a:rPr lang="sv-SE" b="1" dirty="0"/>
              <a:t>Demokrati</a:t>
            </a:r>
            <a:r>
              <a:rPr lang="sv-SE" dirty="0"/>
              <a:t> – Ett sätt att styra ett land där människor får vara med och påverka genom att rösta och säga vad de tycker.</a:t>
            </a:r>
          </a:p>
          <a:p>
            <a:r>
              <a:rPr lang="sv-SE" b="1" dirty="0"/>
              <a:t>Rättigheter</a:t>
            </a:r>
            <a:r>
              <a:rPr lang="sv-SE" dirty="0"/>
              <a:t> – Regler som säger att alla människor ska behandlas lika och ha samma möjligheter.</a:t>
            </a:r>
          </a:p>
          <a:p>
            <a:r>
              <a:rPr lang="sv-SE" b="1" dirty="0"/>
              <a:t>Majoritet</a:t>
            </a:r>
            <a:r>
              <a:rPr lang="sv-SE" dirty="0"/>
              <a:t> – Den grupp eller det förslag som får flest röster.</a:t>
            </a:r>
          </a:p>
          <a:p>
            <a:r>
              <a:rPr lang="sv-SE" b="1" dirty="0"/>
              <a:t>Minoritet</a:t>
            </a:r>
            <a:r>
              <a:rPr lang="sv-SE" dirty="0"/>
              <a:t> – Den grupp eller det förslag som får </a:t>
            </a:r>
            <a:r>
              <a:rPr lang="sv-SE" dirty="0" err="1"/>
              <a:t>färst</a:t>
            </a:r>
            <a:r>
              <a:rPr lang="sv-SE" dirty="0"/>
              <a:t> röster.  </a:t>
            </a:r>
          </a:p>
          <a:p>
            <a:r>
              <a:rPr lang="sv-SE" b="1" dirty="0"/>
              <a:t>Diskriminering</a:t>
            </a:r>
            <a:r>
              <a:rPr lang="sv-SE" dirty="0"/>
              <a:t> – När någon behandlas sämre än andra, till exempel på grund av kön, religion, funktionsnedsättning eller ursprung.</a:t>
            </a:r>
          </a:p>
          <a:p>
            <a:pPr>
              <a:spcBef>
                <a:spcPts val="800"/>
              </a:spcBef>
              <a:spcAft>
                <a:spcPct val="0"/>
              </a:spcAft>
              <a:defRPr/>
            </a:pPr>
            <a:endParaRPr lang="sv-SE" dirty="0"/>
          </a:p>
          <a:p>
            <a:pPr>
              <a:spcBef>
                <a:spcPts val="800"/>
              </a:spcBef>
              <a:spcAft>
                <a:spcPct val="0"/>
              </a:spcAft>
              <a:defRPr/>
            </a:pPr>
            <a:r>
              <a:rPr lang="sv-SE" dirty="0"/>
              <a:t>Tips:</a:t>
            </a:r>
            <a:br>
              <a:rPr lang="sv-SE" dirty="0">
                <a:cs typeface="+mn-lt"/>
              </a:rPr>
            </a:br>
            <a:r>
              <a:rPr lang="sv-SE" dirty="0"/>
              <a:t>Titta på avsnittet Vad är demokrati? Från serien Kort om demokrati på </a:t>
            </a:r>
            <a:r>
              <a:rPr lang="sv-SE" dirty="0" err="1"/>
              <a:t>Urplay</a:t>
            </a:r>
            <a:endParaRPr lang="sv-SE" dirty="0"/>
          </a:p>
          <a:p>
            <a:pPr>
              <a:spcBef>
                <a:spcPts val="800"/>
              </a:spcBef>
              <a:spcAft>
                <a:spcPct val="0"/>
              </a:spcAft>
              <a:defRPr/>
            </a:pPr>
            <a:r>
              <a:rPr lang="sv-SE" dirty="0">
                <a:hlinkClick r:id="rId3"/>
              </a:rPr>
              <a:t>Kort om demokrati: Vad är demokrati? | UR Play</a:t>
            </a:r>
            <a:r>
              <a:rPr lang="sv-SE" dirty="0"/>
              <a:t> </a:t>
            </a:r>
            <a:br>
              <a:rPr lang="sv-SE" dirty="0">
                <a:cs typeface="+mn-lt"/>
              </a:rPr>
            </a:br>
            <a:endParaRPr lang="sv-SE" dirty="0">
              <a:cs typeface="+mn-lt"/>
            </a:endParaRPr>
          </a:p>
          <a:p>
            <a:pPr eaLnBrk="0" fontAlgn="base" hangingPunct="0">
              <a:spcBef>
                <a:spcPts val="800"/>
              </a:spcBef>
              <a:spcAft>
                <a:spcPct val="0"/>
              </a:spcAft>
              <a:defRPr/>
            </a:pPr>
            <a:endParaRPr lang="sv-SE" sz="1800" b="1" dirty="0">
              <a:solidFill>
                <a:srgbClr val="000000"/>
              </a:solidFill>
              <a:latin typeface="open_sansregular"/>
            </a:endParaRPr>
          </a:p>
          <a:p>
            <a:pPr eaLnBrk="0" fontAlgn="base" hangingPunct="0">
              <a:spcBef>
                <a:spcPts val="800"/>
              </a:spcBef>
              <a:spcAft>
                <a:spcPct val="0"/>
              </a:spcAft>
              <a:defRPr/>
            </a:pPr>
            <a:r>
              <a:rPr lang="sv-SE" sz="800" b="1" dirty="0">
                <a:latin typeface="+mj-lt"/>
              </a:rPr>
              <a:t>Källor: </a:t>
            </a:r>
            <a:endParaRPr lang="sv-SE" sz="800" b="1" u="sng" dirty="0">
              <a:solidFill>
                <a:schemeClr val="accent1">
                  <a:lumMod val="75000"/>
                </a:schemeClr>
              </a:solidFill>
              <a:latin typeface="+mj-lt"/>
            </a:endParaRPr>
          </a:p>
          <a:p>
            <a:pPr>
              <a:spcBef>
                <a:spcPts val="800"/>
              </a:spcBef>
              <a:spcAft>
                <a:spcPct val="0"/>
              </a:spcAft>
              <a:defRPr/>
            </a:pPr>
            <a:r>
              <a:rPr lang="sv-SE" dirty="0">
                <a:hlinkClick r:id="rId4"/>
              </a:rPr>
              <a:t>https://regeringen.se/sa-styrs-sverige/</a:t>
            </a:r>
            <a:endParaRPr lang="sv-SE" dirty="0">
              <a:ea typeface="Calibri"/>
              <a:cs typeface="Calibri"/>
              <a:hlinkClick r:id="rId4"/>
            </a:endParaRPr>
          </a:p>
          <a:p>
            <a:pPr>
              <a:spcBef>
                <a:spcPts val="800"/>
              </a:spcBef>
              <a:spcAft>
                <a:spcPct val="0"/>
              </a:spcAft>
              <a:defRPr/>
            </a:pPr>
            <a:endParaRPr lang="sv-SE" dirty="0">
              <a:solidFill>
                <a:srgbClr val="000000"/>
              </a:solidFill>
              <a:latin typeface="Calibri"/>
              <a:ea typeface="Calibri"/>
              <a:cs typeface="Calibri"/>
            </a:endParaRPr>
          </a:p>
          <a:p>
            <a:pPr>
              <a:spcBef>
                <a:spcPts val="800"/>
              </a:spcBef>
              <a:spcAft>
                <a:spcPct val="0"/>
              </a:spcAft>
              <a:defRPr/>
            </a:pPr>
            <a:r>
              <a:rPr lang="sv-SE" dirty="0">
                <a:solidFill>
                  <a:srgbClr val="000000"/>
                </a:solidFill>
                <a:latin typeface="Calibri"/>
                <a:ea typeface="Calibri"/>
                <a:cs typeface="Calibri"/>
                <a:hlinkClick r:id="rId5">
                  <a:extLst>
                    <a:ext uri="{A12FA001-AC4F-418D-AE19-62706E023703}">
                      <ahyp:hlinkClr xmlns:ahyp="http://schemas.microsoft.com/office/drawing/2018/hyperlinkcolor" val="tx"/>
                    </a:ext>
                  </a:extLst>
                </a:hlinkClick>
              </a:rPr>
              <a:t>https</a:t>
            </a:r>
            <a:r>
              <a:rPr lang="sv-SE" dirty="0">
                <a:solidFill>
                  <a:srgbClr val="000000"/>
                </a:solidFill>
                <a:hlinkClick r:id="rId5">
                  <a:extLst>
                    <a:ext uri="{A12FA001-AC4F-418D-AE19-62706E023703}">
                      <ahyp:hlinkClr xmlns:ahyp="http://schemas.microsoft.com/office/drawing/2018/hyperlinkcolor" val="tx"/>
                    </a:ext>
                  </a:extLst>
                </a:hlinkClick>
              </a:rPr>
              <a:t>://www.mucf.se/publikationer/demokratihandboken</a:t>
            </a:r>
            <a:endParaRPr lang="sv-SE" dirty="0">
              <a:ea typeface="Calibri" panose="020F0502020204030204"/>
              <a:cs typeface="Calibri" panose="020F0502020204030204"/>
            </a:endParaRPr>
          </a:p>
          <a:p>
            <a:pPr>
              <a:spcBef>
                <a:spcPts val="800"/>
              </a:spcBef>
              <a:defRPr/>
            </a:pPr>
            <a:endParaRPr lang="sv-SE" sz="800" b="1" dirty="0">
              <a:latin typeface="+mj-lt"/>
            </a:endParaRPr>
          </a:p>
          <a:p>
            <a:endParaRPr lang="sv-SE" dirty="0"/>
          </a:p>
        </p:txBody>
      </p:sp>
      <p:sp>
        <p:nvSpPr>
          <p:cNvPr id="4" name="Platshållare för bildnummer 3">
            <a:extLst>
              <a:ext uri="{FF2B5EF4-FFF2-40B4-BE49-F238E27FC236}">
                <a16:creationId xmlns:a16="http://schemas.microsoft.com/office/drawing/2014/main" id="{B3FE26D4-7AC0-E2D9-3E5F-4F204D0D96A8}"/>
              </a:ext>
            </a:extLst>
          </p:cNvPr>
          <p:cNvSpPr>
            <a:spLocks noGrp="1"/>
          </p:cNvSpPr>
          <p:nvPr>
            <p:ph type="sldNum" sz="quarter" idx="5"/>
          </p:nvPr>
        </p:nvSpPr>
        <p:spPr/>
        <p:txBody>
          <a:bodyPr/>
          <a:lstStyle/>
          <a:p>
            <a:fld id="{E9E082D3-AB71-4F85-B93E-FF276D9D219A}" type="slidenum">
              <a:rPr lang="sv-SE" smtClean="0"/>
              <a:t>3</a:t>
            </a:fld>
            <a:endParaRPr lang="sv-SE"/>
          </a:p>
        </p:txBody>
      </p:sp>
    </p:spTree>
    <p:extLst>
      <p:ext uri="{BB962C8B-B14F-4D97-AF65-F5344CB8AC3E}">
        <p14:creationId xmlns:p14="http://schemas.microsoft.com/office/powerpoint/2010/main" val="1546878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a:t>
            </a:r>
            <a:r>
              <a:rPr lang="sv-SE" b="1" dirty="0" err="1"/>
              <a:t>We</a:t>
            </a:r>
            <a:r>
              <a:rPr lang="sv-SE" b="1" dirty="0"/>
              <a:t> the </a:t>
            </a:r>
            <a:r>
              <a:rPr lang="sv-SE" b="1" dirty="0" err="1"/>
              <a:t>Peoples</a:t>
            </a:r>
            <a:r>
              <a:rPr lang="sv-SE" b="1" dirty="0"/>
              <a:t>…":</a:t>
            </a:r>
            <a:endParaRPr lang="sv-SE" b="1" dirty="0">
              <a:ea typeface="Calibri"/>
              <a:cs typeface="Calibri"/>
            </a:endParaRPr>
          </a:p>
          <a:p>
            <a:r>
              <a:rPr lang="sv-SE" dirty="0"/>
              <a:t>FN-stadgan börjar med orden </a:t>
            </a:r>
            <a:r>
              <a:rPr lang="sv-SE" b="1" dirty="0"/>
              <a:t>"</a:t>
            </a:r>
            <a:r>
              <a:rPr lang="sv-SE" b="1" dirty="0" err="1"/>
              <a:t>We</a:t>
            </a:r>
            <a:r>
              <a:rPr lang="sv-SE" b="1" dirty="0"/>
              <a:t> the </a:t>
            </a:r>
            <a:r>
              <a:rPr lang="sv-SE" b="1" dirty="0" err="1"/>
              <a:t>Peoples</a:t>
            </a:r>
            <a:r>
              <a:rPr lang="sv-SE" b="1" dirty="0"/>
              <a:t> </a:t>
            </a:r>
            <a:r>
              <a:rPr lang="sv-SE" b="1" dirty="0" err="1"/>
              <a:t>of</a:t>
            </a:r>
            <a:r>
              <a:rPr lang="sv-SE" b="1" dirty="0"/>
              <a:t> the United Nations"</a:t>
            </a:r>
            <a:r>
              <a:rPr lang="sv-SE" dirty="0"/>
              <a:t>, </a:t>
            </a:r>
            <a:br>
              <a:rPr lang="sv-SE" dirty="0">
                <a:cs typeface="+mn-lt"/>
              </a:rPr>
            </a:br>
            <a:r>
              <a:rPr lang="sv-SE" dirty="0"/>
              <a:t>som betyder </a:t>
            </a:r>
            <a:r>
              <a:rPr lang="sv-SE" b="1" dirty="0"/>
              <a:t>"Vi är Förenta nationernas folk"</a:t>
            </a:r>
            <a:r>
              <a:rPr lang="sv-SE" dirty="0"/>
              <a:t>.</a:t>
            </a:r>
            <a:br>
              <a:rPr lang="sv-SE" dirty="0">
                <a:cs typeface="+mn-lt"/>
              </a:rPr>
            </a:br>
            <a:endParaRPr lang="sv-SE" dirty="0">
              <a:ea typeface="Calibri"/>
              <a:cs typeface="Calibri"/>
            </a:endParaRPr>
          </a:p>
          <a:p>
            <a:r>
              <a:rPr lang="sv-SE" dirty="0"/>
              <a:t>Det visar att FN vill lyssna på människor och att alla ska ha möjlighet att vara med och påverka. Demokrati handlar om att människors röster är viktiga och att beslut ska fattas på ett rättvist sätt.</a:t>
            </a:r>
            <a:br>
              <a:rPr lang="sv-SE" dirty="0">
                <a:cs typeface="+mn-lt"/>
              </a:rPr>
            </a:br>
            <a:endParaRPr lang="sv-SE" dirty="0">
              <a:ea typeface="Calibri"/>
              <a:cs typeface="Calibri"/>
            </a:endParaRPr>
          </a:p>
          <a:p>
            <a:r>
              <a:rPr lang="sv-SE" b="1" dirty="0"/>
              <a:t>FN:s bild av demokrati:</a:t>
            </a:r>
            <a:endParaRPr lang="sv-SE" b="1" dirty="0">
              <a:ea typeface="Calibri"/>
              <a:cs typeface="Calibri"/>
            </a:endParaRPr>
          </a:p>
          <a:p>
            <a:r>
              <a:rPr lang="sv-SE" dirty="0"/>
              <a:t>FN tycker att demokrati är viktigt för att skapa fredliga, trygga och rättvisa samhällen. Alla människor ska ha samma rättigheter och möjlighet att vara med och påverka.</a:t>
            </a:r>
            <a:br>
              <a:rPr lang="sv-SE" dirty="0">
                <a:cs typeface="+mn-lt"/>
              </a:rPr>
            </a:br>
            <a:endParaRPr lang="sv-SE" dirty="0">
              <a:ea typeface="Calibri"/>
              <a:cs typeface="Calibri"/>
            </a:endParaRPr>
          </a:p>
          <a:p>
            <a:r>
              <a:rPr lang="sv-SE" b="1" dirty="0"/>
              <a:t>Exempel på vad FN tycker är viktigt i en demokrati:</a:t>
            </a:r>
            <a:endParaRPr lang="sv-SE" b="1" dirty="0">
              <a:ea typeface="Calibri"/>
              <a:cs typeface="Calibri"/>
            </a:endParaRPr>
          </a:p>
          <a:p>
            <a:r>
              <a:rPr lang="sv-SE" dirty="0"/>
              <a:t>- Alla människor ska ha samma rättigheter och behandlas med respekt.</a:t>
            </a:r>
            <a:endParaRPr lang="sv-SE" dirty="0">
              <a:ea typeface="Calibri"/>
              <a:cs typeface="Calibri"/>
            </a:endParaRPr>
          </a:p>
          <a:p>
            <a:r>
              <a:rPr lang="sv-SE" dirty="0"/>
              <a:t>- Alla ska få säga vad de tycker och lyssna på andras åsikter.</a:t>
            </a:r>
            <a:endParaRPr lang="sv-SE" dirty="0">
              <a:ea typeface="Calibri"/>
              <a:cs typeface="Calibri"/>
            </a:endParaRPr>
          </a:p>
          <a:p>
            <a:r>
              <a:rPr lang="sv-SE" dirty="0"/>
              <a:t>- Människor ska få rösta i fria och rättvisa val.</a:t>
            </a:r>
            <a:endParaRPr lang="sv-SE" dirty="0">
              <a:ea typeface="Calibri"/>
              <a:cs typeface="Calibri"/>
            </a:endParaRPr>
          </a:p>
          <a:p>
            <a:r>
              <a:rPr lang="sv-SE" dirty="0"/>
              <a:t>- Lagar ska gälla lika för alla.</a:t>
            </a:r>
            <a:endParaRPr lang="sv-SE" dirty="0">
              <a:ea typeface="Calibri"/>
              <a:cs typeface="Calibri"/>
            </a:endParaRPr>
          </a:p>
          <a:p>
            <a:r>
              <a:rPr lang="sv-SE" dirty="0"/>
              <a:t>- De som bestämmer ska vara ärliga och kunna förklara sina beslut.</a:t>
            </a:r>
            <a:endParaRPr lang="sv-SE" dirty="0">
              <a:ea typeface="Calibri"/>
              <a:cs typeface="Calibri"/>
            </a:endParaRPr>
          </a:p>
          <a:p>
            <a:r>
              <a:rPr lang="sv-SE" dirty="0"/>
              <a:t>- Tidningar, tv och andra medier ska kunna berätta om vad som händer och granska dem som har makt.</a:t>
            </a:r>
            <a:br>
              <a:rPr lang="sv-SE" dirty="0">
                <a:cs typeface="+mn-lt"/>
              </a:rPr>
            </a:br>
            <a:endParaRPr lang="sv-SE" dirty="0">
              <a:ea typeface="Calibri"/>
              <a:cs typeface="Calibri"/>
            </a:endParaRPr>
          </a:p>
          <a:p>
            <a:r>
              <a:rPr lang="sv-SE" b="1" dirty="0"/>
              <a:t>Begrepp</a:t>
            </a:r>
            <a:endParaRPr lang="sv-SE" b="1" dirty="0">
              <a:ea typeface="Calibri"/>
              <a:cs typeface="Calibri"/>
            </a:endParaRPr>
          </a:p>
          <a:p>
            <a:r>
              <a:rPr lang="sv-SE" b="1" dirty="0"/>
              <a:t>FN-stadgan</a:t>
            </a:r>
            <a:r>
              <a:rPr lang="sv-SE" dirty="0"/>
              <a:t> – Regler som beskriver hur FN-ska arbeta. Dessa regler har alla länder i FN kommit överens om.</a:t>
            </a:r>
            <a:endParaRPr lang="sv-SE" dirty="0">
              <a:ea typeface="Calibri"/>
              <a:cs typeface="Calibri"/>
            </a:endParaRPr>
          </a:p>
          <a:p>
            <a:r>
              <a:rPr lang="sv-SE" b="1" dirty="0"/>
              <a:t>Yttrandefrihet</a:t>
            </a:r>
            <a:r>
              <a:rPr lang="sv-SE" dirty="0"/>
              <a:t> – Rätten att säga och skriva vad man tycker, utan att kränka någon.</a:t>
            </a:r>
            <a:endParaRPr lang="sv-SE" dirty="0">
              <a:ea typeface="Calibri"/>
              <a:cs typeface="Calibri"/>
            </a:endParaRPr>
          </a:p>
          <a:p>
            <a:r>
              <a:rPr lang="sv-SE" b="1" dirty="0"/>
              <a:t>Mänskliga rättigheter</a:t>
            </a:r>
            <a:r>
              <a:rPr lang="sv-SE" dirty="0"/>
              <a:t> – Regler som beskriver att alla människor är födda fria, har samma värde och rättigheter och som gäller alla.</a:t>
            </a:r>
            <a:br>
              <a:rPr lang="sv-SE" dirty="0"/>
            </a:br>
            <a:r>
              <a:rPr lang="sv-SE" b="1" dirty="0"/>
              <a:t>Fria val</a:t>
            </a:r>
            <a:r>
              <a:rPr lang="sv-SE" dirty="0"/>
              <a:t> – Val där människor själva får bestämma vad och vem de vill rösta på.</a:t>
            </a:r>
            <a:endParaRPr lang="sv-SE" dirty="0">
              <a:ea typeface="Calibri"/>
              <a:cs typeface="Calibri"/>
            </a:endParaRPr>
          </a:p>
          <a:p>
            <a:r>
              <a:rPr lang="sv-SE" b="1" dirty="0"/>
              <a:t>Medier</a:t>
            </a:r>
            <a:r>
              <a:rPr lang="sv-SE" dirty="0"/>
              <a:t> – Till exempel tidningar, radio, tv och nyhetssajter som berättar om vad som händer i samhället.</a:t>
            </a:r>
            <a:endParaRPr lang="sv-SE" dirty="0">
              <a:ea typeface="Calibri"/>
              <a:cs typeface="Calibri"/>
            </a:endParaRPr>
          </a:p>
          <a:p>
            <a:pPr marL="0" indent="0">
              <a:lnSpc>
                <a:spcPct val="150000"/>
              </a:lnSpc>
              <a:buFontTx/>
              <a:buNone/>
            </a:pPr>
            <a:endParaRPr lang="sv-SE"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sv-SE" b="1" dirty="0"/>
              <a:t>Källor: </a:t>
            </a:r>
            <a:endParaRPr lang="sv-SE" b="1" dirty="0">
              <a:ea typeface="Calibri"/>
              <a:cs typeface="Calibri"/>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hlinkClick r:id="rId3"/>
              </a:rPr>
              <a:t>https://www.un.org/en/global-issues/democracy</a:t>
            </a:r>
            <a:endParaRPr lang="sv-SE" dirty="0">
              <a:ea typeface="Calibri"/>
              <a:cs typeface="Calibri"/>
              <a:hlinkClick r:id="rId3"/>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hlinkClick r:id="rId4"/>
              </a:rPr>
              <a:t>https://www.un.org/en/about-us/un-charter/preamble</a:t>
            </a:r>
            <a:endParaRPr lang="en-US" dirty="0">
              <a:ea typeface="Calibri"/>
              <a:cs typeface="Calibri"/>
              <a:hlinkClick r:id="rId4"/>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 </a:t>
            </a:r>
            <a:endParaRPr lang="en-US" dirty="0">
              <a:ea typeface="Calibri"/>
              <a:cs typeface="Calibri"/>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b="0" i="0" dirty="0">
              <a:solidFill>
                <a:srgbClr val="454545"/>
              </a:solidFill>
              <a:effectLst/>
              <a:latin typeface="Roboto" panose="02000000000000000000" pitchFamily="2" charset="0"/>
              <a:cs typeface="Times"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sv-SE" dirty="0">
              <a:latin typeface="Trade Gothic LT Std Cn" panose="020B0606020502020204" pitchFamily="34" charset="0"/>
              <a:cs typeface="Times" panose="02020603050405020304" pitchFamily="18" charset="0"/>
            </a:endParaRPr>
          </a:p>
          <a:p>
            <a:pPr eaLnBrk="1" hangingPunct="1">
              <a:defRPr/>
            </a:pPr>
            <a:endParaRPr lang="sv-SE" b="1" dirty="0">
              <a:latin typeface="+mj-lt"/>
            </a:endParaRP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4</a:t>
            </a:fld>
            <a:endParaRPr lang="sv-SE"/>
          </a:p>
        </p:txBody>
      </p:sp>
    </p:spTree>
    <p:extLst>
      <p:ext uri="{BB962C8B-B14F-4D97-AF65-F5344CB8AC3E}">
        <p14:creationId xmlns:p14="http://schemas.microsoft.com/office/powerpoint/2010/main" val="2329898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sv-SE" b="1" dirty="0"/>
              <a:t>Agenda 2030</a:t>
            </a:r>
            <a:endParaRPr lang="sv-SE" b="1" dirty="0">
              <a:ea typeface="Calibri"/>
              <a:cs typeface="Calibri"/>
            </a:endParaRPr>
          </a:p>
          <a:p>
            <a:pPr rtl="0" fontAlgn="base"/>
            <a:r>
              <a:rPr lang="sv-SE" sz="1200" b="0" i="0" kern="1200" dirty="0">
                <a:solidFill>
                  <a:schemeClr val="tx1"/>
                </a:solidFill>
                <a:effectLst/>
                <a:latin typeface="+mn-lt"/>
                <a:ea typeface="+mn-ea"/>
                <a:cs typeface="+mn-cs"/>
              </a:rPr>
              <a:t>Mål 16 handlar om att skapa fredliga, trygga och rättvisa samhällen där alla människor känner sig inkluderade och har samma rättigheter. Det betyder att alla människor ska ha möjlighet att säga vad de tycker, påverka beslut och få sina rättigheter respekterade. Människor ska kunna leva utan våld, konflikter och diskriminering.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Målet handlar också om att lagar ska vara rättvisa och behandla människor lika. </a:t>
            </a:r>
          </a:p>
          <a:p>
            <a:pPr rtl="0" fontAlgn="base"/>
            <a:r>
              <a:rPr lang="sv-SE" sz="1200" b="0" i="0" kern="1200" dirty="0">
                <a:solidFill>
                  <a:schemeClr val="tx1"/>
                </a:solidFill>
                <a:effectLst/>
                <a:latin typeface="+mn-lt"/>
                <a:ea typeface="+mn-ea"/>
                <a:cs typeface="+mn-cs"/>
              </a:rPr>
              <a:t>FN arbetar för att fler människor ska kunna leva i fred och säkerhet och för att alla ska få möjlighet att göra sina röster hörda.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Mål 16 handlar sammanfattningsvis om att skapa ett samhälle där människor är trygga, blir rättvist behandlade och kan vara med och påverka sin framtid. </a:t>
            </a:r>
          </a:p>
          <a:p>
            <a:pPr rtl="0" fontAlgn="base"/>
            <a:endParaRPr lang="sv-SE" sz="1200" b="0" i="0" kern="1200" dirty="0">
              <a:solidFill>
                <a:schemeClr val="tx1"/>
              </a:solidFill>
              <a:effectLst/>
              <a:latin typeface="+mn-lt"/>
              <a:ea typeface="+mn-ea"/>
              <a:cs typeface="+mn-cs"/>
            </a:endParaRPr>
          </a:p>
          <a:p>
            <a:pPr rtl="0" fontAlgn="base"/>
            <a:r>
              <a:rPr lang="sv-SE" b="1" dirty="0"/>
              <a:t>Begreppslista</a:t>
            </a:r>
            <a:endParaRPr lang="sv-SE" sz="1200" b="1" i="0" kern="1200" dirty="0">
              <a:solidFill>
                <a:schemeClr val="tx1"/>
              </a:solidFill>
              <a:effectLst/>
              <a:latin typeface="+mn-lt"/>
              <a:ea typeface="+mn-ea"/>
              <a:cs typeface="+mn-cs"/>
            </a:endParaRPr>
          </a:p>
          <a:p>
            <a:r>
              <a:rPr lang="sv-SE" b="1" dirty="0"/>
              <a:t>Samhälle</a:t>
            </a:r>
            <a:r>
              <a:rPr lang="sv-SE" dirty="0"/>
              <a:t> – Platsen där människor bor och lever tillsammans. Ett samhälle består av människor, skolor, vägar, parker, sjukhus och många andra saker som vi använder varje dag.</a:t>
            </a:r>
          </a:p>
          <a:p>
            <a:r>
              <a:rPr lang="sv-SE" b="1" dirty="0"/>
              <a:t>Rättvisa</a:t>
            </a:r>
            <a:r>
              <a:rPr lang="sv-SE" dirty="0"/>
              <a:t> – Att människor behandlas på ett bra sätt och får samma möjligheter</a:t>
            </a:r>
          </a:p>
          <a:p>
            <a:r>
              <a:rPr lang="sv-SE" b="1" dirty="0"/>
              <a:t>Trygghet</a:t>
            </a:r>
            <a:r>
              <a:rPr lang="sv-SE" dirty="0"/>
              <a:t> – Att känna sig säker och inte behöva vara rädd. Det kan vara hemma, i skolan eller där man bor.</a:t>
            </a:r>
          </a:p>
          <a:p>
            <a:r>
              <a:rPr lang="sv-SE" b="1" dirty="0"/>
              <a:t>Inkluderande</a:t>
            </a:r>
            <a:r>
              <a:rPr lang="sv-SE" dirty="0"/>
              <a:t> – Att alla får vara med och känna sig välkomna. Ingen ska lämnas utanför.</a:t>
            </a:r>
          </a:p>
          <a:p>
            <a:r>
              <a:rPr lang="sv-SE" b="1" dirty="0"/>
              <a:t>Rättigheter</a:t>
            </a:r>
            <a:r>
              <a:rPr lang="sv-SE" dirty="0"/>
              <a:t> – Regler som säger att alla människor har samma värde och ska behandlas bra.</a:t>
            </a:r>
          </a:p>
          <a:p>
            <a:r>
              <a:rPr lang="sv-SE" b="1" dirty="0"/>
              <a:t>Diskriminering</a:t>
            </a:r>
            <a:r>
              <a:rPr lang="sv-SE" dirty="0"/>
              <a:t> – Är när någon behandlas sämre än andra på grund av till exempel kön, religion, funktionsnedsättning. </a:t>
            </a:r>
          </a:p>
          <a:p>
            <a:r>
              <a:rPr lang="sv-SE" b="1" dirty="0"/>
              <a:t>Fred</a:t>
            </a:r>
            <a:r>
              <a:rPr lang="sv-SE" dirty="0"/>
              <a:t> – När människor och länder inte använder våld eller krig för att lösa problem, utan pratar med varandra och försöker hitta lösningar tillsammans.</a:t>
            </a:r>
          </a:p>
          <a:p>
            <a:r>
              <a:rPr lang="sv-SE" b="1" dirty="0"/>
              <a:t>Säkerhet</a:t>
            </a:r>
            <a:r>
              <a:rPr lang="sv-SE" dirty="0"/>
              <a:t> – Att människor är skyddade från våld, krig och faror och kan leva ett tryggt liv.</a:t>
            </a:r>
          </a:p>
          <a:p>
            <a:pPr rtl="0" fontAlgn="base"/>
            <a:r>
              <a:rPr lang="sv-SE" b="1" dirty="0"/>
              <a:t>Konflikt</a:t>
            </a:r>
            <a:r>
              <a:rPr lang="sv-SE" dirty="0"/>
              <a:t> – När människor eller länder tycker olika och blir osams. En konflikt kan lösas genom samtal eller, i värsta fall, leda till våld.</a:t>
            </a:r>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E9E082D3-AB71-4F85-B93E-FF276D9D219A}" type="slidenum">
              <a:rPr lang="sv-SE" smtClean="0"/>
              <a:t>5</a:t>
            </a:fld>
            <a:endParaRPr lang="sv-SE"/>
          </a:p>
        </p:txBody>
      </p:sp>
    </p:spTree>
    <p:extLst>
      <p:ext uri="{BB962C8B-B14F-4D97-AF65-F5344CB8AC3E}">
        <p14:creationId xmlns:p14="http://schemas.microsoft.com/office/powerpoint/2010/main" val="4160667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rtl="0" fontAlgn="base"/>
            <a:r>
              <a:rPr lang="sv-SE" sz="1200" b="0" i="0" kern="1200" dirty="0">
                <a:solidFill>
                  <a:schemeClr val="tx1"/>
                </a:solidFill>
                <a:effectLst/>
                <a:latin typeface="+mn-lt"/>
                <a:ea typeface="+mn-ea"/>
                <a:cs typeface="+mn-cs"/>
              </a:rPr>
              <a:t>Söndagen den 13 september 2026 är det val i Sverige. Då får alla som har fyllt 18 år rösta på vilka politiker som ska vara med och bestämma i landet under de kommande fyra åren.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Valsedeln läggs i en låda som kallas valurna. Valurnan är en låda där rösterna samlas tills de räknas tillsammans med alla andra röster.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Efter valet räknas alla röster. De partier som får flest röster får också flest platser och kan vara med och bestämma mer.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Att rösta är ett sätt att vara med och påverka hur samhället ska fungera. Därför är val en viktig del av demokratin. </a:t>
            </a:r>
          </a:p>
          <a:p>
            <a:pPr rtl="0" fontAlgn="base"/>
            <a:endParaRPr lang="sv-SE" sz="1200" b="0" i="0" kern="1200" dirty="0">
              <a:solidFill>
                <a:schemeClr val="tx1"/>
              </a:solidFill>
              <a:effectLst/>
              <a:latin typeface="+mn-lt"/>
              <a:ea typeface="+mn-ea"/>
              <a:cs typeface="+mn-cs"/>
            </a:endParaRPr>
          </a:p>
          <a:p>
            <a:pPr rtl="0" fontAlgn="base"/>
            <a:br>
              <a:rPr lang="sv-SE" sz="1200" b="0" i="0" kern="1200" dirty="0">
                <a:solidFill>
                  <a:schemeClr val="tx1"/>
                </a:solidFill>
                <a:effectLst/>
                <a:latin typeface="+mn-lt"/>
                <a:ea typeface="+mn-ea"/>
                <a:cs typeface="+mn-cs"/>
              </a:rPr>
            </a:br>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E9E082D3-AB71-4F85-B93E-FF276D9D219A}" type="slidenum">
              <a:rPr lang="sv-SE" smtClean="0"/>
              <a:t>6</a:t>
            </a:fld>
            <a:endParaRPr lang="sv-SE"/>
          </a:p>
        </p:txBody>
      </p:sp>
    </p:spTree>
    <p:extLst>
      <p:ext uri="{BB962C8B-B14F-4D97-AF65-F5344CB8AC3E}">
        <p14:creationId xmlns:p14="http://schemas.microsoft.com/office/powerpoint/2010/main" val="3512045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det är val i Sverige röstar vi till tre olika församlingar.</a:t>
            </a:r>
            <a:br>
              <a:rPr lang="sv-SE" dirty="0">
                <a:cs typeface="+mn-lt"/>
              </a:rPr>
            </a:br>
            <a:endParaRPr lang="sv-SE" dirty="0"/>
          </a:p>
          <a:p>
            <a:r>
              <a:rPr lang="sv-SE" b="1" dirty="0"/>
              <a:t>Riksdagen:</a:t>
            </a:r>
          </a:p>
          <a:p>
            <a:r>
              <a:rPr lang="sv-SE" dirty="0"/>
              <a:t>Riksdagen bestämmer om frågor som gäller hela Sverige som till exempel lagar, försvaret och hur statens pengar ska användas.</a:t>
            </a:r>
            <a:br>
              <a:rPr lang="sv-SE" dirty="0">
                <a:cs typeface="+mn-lt"/>
              </a:rPr>
            </a:br>
            <a:endParaRPr lang="sv-SE" dirty="0"/>
          </a:p>
          <a:p>
            <a:r>
              <a:rPr lang="sv-SE" b="1" dirty="0"/>
              <a:t>Kommunfullmäktige</a:t>
            </a:r>
          </a:p>
          <a:p>
            <a:r>
              <a:rPr lang="sv-SE" dirty="0"/>
              <a:t>Kommunfullmäktige bestämmer om frågor i kommunen, till exempel skolan, bibliotek, idrottshallar, äldreomsorg och parker.</a:t>
            </a:r>
            <a:br>
              <a:rPr lang="sv-SE" dirty="0">
                <a:cs typeface="+mn-lt"/>
              </a:rPr>
            </a:br>
            <a:endParaRPr lang="sv-SE" dirty="0"/>
          </a:p>
          <a:p>
            <a:r>
              <a:rPr lang="sv-SE" b="1" dirty="0"/>
              <a:t>Regionfullmäktige</a:t>
            </a:r>
          </a:p>
          <a:p>
            <a:r>
              <a:rPr lang="sv-SE" dirty="0"/>
              <a:t>Regionfullmäktige ansvarar bland annat för sjukvården, tandvården, kollektivtrafiken och ambulansverksamheten i regionen.</a:t>
            </a:r>
          </a:p>
          <a:p>
            <a:endParaRPr lang="sv-SE" dirty="0"/>
          </a:p>
          <a:p>
            <a:pPr fontAlgn="base"/>
            <a:r>
              <a:rPr lang="sv-SE" sz="1200" b="0" i="0" kern="1200" dirty="0">
                <a:solidFill>
                  <a:schemeClr val="tx1"/>
                </a:solidFill>
                <a:effectLst/>
                <a:latin typeface="+mn-lt"/>
                <a:ea typeface="+mn-ea"/>
                <a:cs typeface="+mn-cs"/>
              </a:rPr>
              <a:t>Tips</a:t>
            </a:r>
            <a:br>
              <a:rPr lang="sv-SE" sz="1200" b="0" i="0" kern="1200" dirty="0">
                <a:effectLst/>
                <a:cs typeface="+mn-lt"/>
              </a:rPr>
            </a:br>
            <a:r>
              <a:rPr lang="sv-SE" dirty="0"/>
              <a:t>Titta</a:t>
            </a:r>
            <a:r>
              <a:rPr lang="sv-SE" sz="1200" b="0" i="0" kern="1200" dirty="0">
                <a:solidFill>
                  <a:schemeClr val="tx1"/>
                </a:solidFill>
                <a:effectLst/>
                <a:latin typeface="+mn-lt"/>
                <a:ea typeface="+mn-ea"/>
                <a:cs typeface="+mn-cs"/>
              </a:rPr>
              <a:t> på </a:t>
            </a:r>
            <a:r>
              <a:rPr lang="sv-SE" dirty="0"/>
              <a:t>Lilla aktuellt skola:</a:t>
            </a:r>
            <a:r>
              <a:rPr lang="sv-SE" sz="1200" b="0" i="0" kern="1200" dirty="0">
                <a:solidFill>
                  <a:schemeClr val="tx1"/>
                </a:solidFill>
                <a:effectLst/>
                <a:latin typeface="+mn-lt"/>
                <a:ea typeface="+mn-ea"/>
                <a:cs typeface="+mn-cs"/>
              </a:rPr>
              <a:t> Tre val samtidigt från serien Lilla aktuell skola – valet 2026</a:t>
            </a:r>
            <a:endParaRPr lang="sv-SE" sz="1200" b="0" i="0" kern="1200" dirty="0">
              <a:solidFill>
                <a:schemeClr val="tx1"/>
              </a:solidFill>
              <a:effectLst/>
              <a:latin typeface="+mn-lt"/>
              <a:ea typeface="Calibri"/>
              <a:cs typeface="Calibri"/>
            </a:endParaRPr>
          </a:p>
          <a:p>
            <a:pPr rtl="0" fontAlgn="base"/>
            <a:r>
              <a:rPr lang="sv-SE" sz="1200" b="0" i="0" u="sng" strike="noStrike" kern="1200" dirty="0">
                <a:solidFill>
                  <a:schemeClr val="tx1"/>
                </a:solidFill>
                <a:effectLst/>
                <a:latin typeface="+mn-lt"/>
                <a:ea typeface="+mn-ea"/>
                <a:cs typeface="+mn-cs"/>
                <a:hlinkClick r:id="rId3"/>
              </a:rPr>
              <a:t>Lilla aktuellt skola - valet 2026: Tre val samtidigt | UR Play</a:t>
            </a:r>
            <a:r>
              <a:rPr lang="sv-SE" sz="1200" b="0" i="0" kern="1200" dirty="0">
                <a:solidFill>
                  <a:schemeClr val="tx1"/>
                </a:solidFill>
                <a:effectLst/>
                <a:latin typeface="+mn-lt"/>
                <a:ea typeface="+mn-ea"/>
                <a:cs typeface="+mn-cs"/>
              </a:rPr>
              <a:t>      </a:t>
            </a:r>
            <a:endParaRPr lang="sv-SE" dirty="0">
              <a:ea typeface="Calibri"/>
              <a:cs typeface="Calibri"/>
            </a:endParaRPr>
          </a:p>
        </p:txBody>
      </p:sp>
      <p:sp>
        <p:nvSpPr>
          <p:cNvPr id="4" name="Platshållare för bildnummer 3"/>
          <p:cNvSpPr>
            <a:spLocks noGrp="1"/>
          </p:cNvSpPr>
          <p:nvPr>
            <p:ph type="sldNum" sz="quarter" idx="5"/>
          </p:nvPr>
        </p:nvSpPr>
        <p:spPr/>
        <p:txBody>
          <a:bodyPr/>
          <a:lstStyle/>
          <a:p>
            <a:fld id="{E9E082D3-AB71-4F85-B93E-FF276D9D219A}" type="slidenum">
              <a:rPr lang="sv-SE" smtClean="0"/>
              <a:t>7</a:t>
            </a:fld>
            <a:endParaRPr lang="sv-SE"/>
          </a:p>
        </p:txBody>
      </p:sp>
    </p:spTree>
    <p:extLst>
      <p:ext uri="{BB962C8B-B14F-4D97-AF65-F5344CB8AC3E}">
        <p14:creationId xmlns:p14="http://schemas.microsoft.com/office/powerpoint/2010/main" val="1500109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sv-SE" sz="1800" b="1" dirty="0">
                <a:effectLst/>
                <a:latin typeface="+mn-lt"/>
                <a:ea typeface="Calibri"/>
                <a:cs typeface="Calibri"/>
              </a:rPr>
              <a:t>H</a:t>
            </a:r>
            <a:r>
              <a:rPr lang="sv-SE" b="1" dirty="0"/>
              <a:t>ur kan du lära dig vad partierna tycker? </a:t>
            </a:r>
          </a:p>
          <a:p>
            <a:pPr fontAlgn="base"/>
            <a:r>
              <a:rPr lang="sv-SE" sz="1200" b="0" i="0" kern="1200" dirty="0">
                <a:solidFill>
                  <a:schemeClr val="tx1"/>
                </a:solidFill>
                <a:effectLst/>
                <a:latin typeface="+mn-lt"/>
                <a:ea typeface="+mn-ea"/>
                <a:cs typeface="+mn-cs"/>
              </a:rPr>
              <a:t>Innan ett val </a:t>
            </a:r>
            <a:r>
              <a:rPr lang="sv-SE" dirty="0"/>
              <a:t>vill många </a:t>
            </a:r>
            <a:r>
              <a:rPr lang="sv-SE" sz="1200" b="0" i="0" kern="1200" dirty="0">
                <a:solidFill>
                  <a:schemeClr val="tx1"/>
                </a:solidFill>
                <a:effectLst/>
                <a:latin typeface="+mn-lt"/>
                <a:ea typeface="+mn-ea"/>
                <a:cs typeface="+mn-cs"/>
              </a:rPr>
              <a:t>ta reda på vad de olika partierna tycker i olika frågor. Det kan till exempel handla om skolan, miljön, sjukvården eller hur samhället </a:t>
            </a:r>
            <a:r>
              <a:rPr lang="sv-SE" dirty="0"/>
              <a:t>kan ta stödja de som inte kan arbeta</a:t>
            </a:r>
            <a:r>
              <a:rPr lang="sv-SE" sz="1200" b="0" i="0" kern="1200" dirty="0">
                <a:solidFill>
                  <a:schemeClr val="tx1"/>
                </a:solidFill>
                <a:effectLst/>
                <a:latin typeface="+mn-lt"/>
                <a:ea typeface="+mn-ea"/>
                <a:cs typeface="+mn-cs"/>
              </a:rPr>
              <a:t>. </a:t>
            </a:r>
          </a:p>
          <a:p>
            <a:pPr>
              <a:defRPr/>
            </a:pPr>
            <a:br>
              <a:rPr lang="sv-SE" sz="1800" b="1" dirty="0">
                <a:effectLst/>
                <a:latin typeface="Calibri"/>
                <a:ea typeface="Calibri"/>
                <a:cs typeface="Calibri"/>
              </a:rPr>
            </a:br>
            <a:r>
              <a:rPr lang="sv-SE" sz="1800" b="1" dirty="0">
                <a:effectLst/>
                <a:latin typeface="Calibri"/>
                <a:ea typeface="Calibri"/>
                <a:cs typeface="Calibri"/>
              </a:rPr>
              <a:t>H</a:t>
            </a:r>
            <a:r>
              <a:rPr lang="sv-SE" b="1" dirty="0"/>
              <a:t>ur kan du ta reda på vad partierna vill göra?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Gå in på partiernas hemsida. Där står det vad partier vill göra om de vinner valet.</a:t>
            </a:r>
            <a:br>
              <a:rPr lang="sv-SE" dirty="0">
                <a:cs typeface="+mn-lt"/>
              </a:rPr>
            </a:br>
            <a:endParaRPr lang="sv-SE" dirty="0">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Titta på nyheter som är anpassade för barn som exempelvis Lilla aktuellt på </a:t>
            </a:r>
            <a:r>
              <a:rPr lang="sv-SE" dirty="0" err="1"/>
              <a:t>urplay</a:t>
            </a:r>
            <a:r>
              <a:rPr lang="sv-SE" dirty="0"/>
              <a:t>. </a:t>
            </a:r>
            <a:endParaRPr lang="sv-SE"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ea typeface="Calibri"/>
              <a:cs typeface="Calibri"/>
            </a:endParaRPr>
          </a:p>
          <a:p>
            <a:pPr marL="285750" indent="-285750">
              <a:buFont typeface="Arial" panose="020B0604020202020204" pitchFamily="34" charset="0"/>
              <a:buChar char="•"/>
              <a:defRPr/>
            </a:pPr>
            <a:r>
              <a:rPr lang="sv-SE" dirty="0"/>
              <a:t>Ställ frågor direkt till partierna! </a:t>
            </a:r>
            <a:br>
              <a:rPr lang="sv-SE" dirty="0">
                <a:cs typeface="+mn-lt"/>
              </a:rPr>
            </a:br>
            <a:r>
              <a:rPr lang="sv-SE" dirty="0"/>
              <a:t>Besök valstugor där partiernas medlemmar finns för att svara på frågor. Du kan till exempel skriva ner tre frågor som du tycker är extra viktiga och fråga olika partier samma frågor. Jämför sedan vad de olika partierna svarat.</a:t>
            </a:r>
            <a:endParaRPr lang="sv-SE" dirty="0">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a:p>
            <a:pPr marL="285750" indent="-285750">
              <a:buFont typeface="Arial" panose="020B0604020202020204" pitchFamily="34" charset="0"/>
              <a:buChar char="•"/>
              <a:defRPr/>
            </a:pPr>
            <a:r>
              <a:rPr lang="sv-SE" dirty="0"/>
              <a:t>Var källkritisk när du tar till dig information - vare sig det är på nätet eller i verkligheten! </a:t>
            </a:r>
            <a:endParaRPr lang="sv-SE" dirty="0">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effectLst/>
                <a:latin typeface="Calibri" panose="020F0502020204030204" pitchFamily="34" charset="0"/>
                <a:ea typeface="Calibri" panose="020F0502020204030204" pitchFamily="34" charset="0"/>
                <a:cs typeface="Times New Roman" panose="02020603050405020304" pitchFamily="18" charset="0"/>
              </a:rPr>
              <a:t>Tips på hur du ställer frågor i valstugan </a:t>
            </a:r>
          </a:p>
          <a:p>
            <a:pPr>
              <a:defRPr/>
            </a:pPr>
            <a:r>
              <a:rPr lang="sv-SE" sz="1200" dirty="0">
                <a:latin typeface="+mn-lt"/>
                <a:ea typeface="Calibri"/>
                <a:cs typeface="Calibri"/>
              </a:rPr>
              <a:t>Var</a:t>
            </a:r>
            <a:r>
              <a:rPr lang="sv-SE" sz="1200" dirty="0">
                <a:effectLst/>
                <a:latin typeface="+mn-lt"/>
                <a:ea typeface="Calibri"/>
                <a:cs typeface="Calibri"/>
              </a:rPr>
              <a:t> alltid trevlig och respektfull – då får du bättre svar och det blir ett </a:t>
            </a:r>
            <a:r>
              <a:rPr lang="sv-SE" sz="1200" dirty="0">
                <a:latin typeface="+mn-lt"/>
                <a:ea typeface="Calibri"/>
                <a:cs typeface="Calibri"/>
              </a:rPr>
              <a:t>bättre samtal</a:t>
            </a:r>
            <a:r>
              <a:rPr lang="sv-SE" sz="1200" dirty="0">
                <a:effectLst/>
                <a:latin typeface="+mn-lt"/>
                <a:ea typeface="Calibri"/>
                <a:cs typeface="Calibri"/>
              </a:rPr>
              <a:t>. Kom ihåg att du behöver inte svara på någonting</a:t>
            </a:r>
            <a:r>
              <a:rPr lang="sv-SE" sz="1200" dirty="0">
                <a:latin typeface="+mn-lt"/>
                <a:ea typeface="Calibri"/>
                <a:cs typeface="Calibri"/>
              </a:rPr>
              <a:t> eller vara säker på vad du själv tycker. Du är där för att få veta mer och det är partirepresentantens roll att svara.</a:t>
            </a:r>
            <a:r>
              <a:rPr lang="sv-SE" sz="1200" dirty="0">
                <a:effectLst/>
                <a:latin typeface="+mn-lt"/>
                <a:ea typeface="Calibri"/>
                <a:cs typeface="Calibri"/>
              </a:rPr>
              <a:t> Om det blir en jobbig situation kan du tacka så mycket för tiden och gå </a:t>
            </a:r>
            <a:r>
              <a:rPr lang="sv-SE" sz="1200" dirty="0">
                <a:latin typeface="+mn-lt"/>
                <a:ea typeface="Calibri"/>
                <a:cs typeface="Calibri"/>
              </a:rPr>
              <a:t>därifrån.</a:t>
            </a:r>
            <a:endParaRPr lang="sv-SE" sz="1200" dirty="0">
              <a:effectLst/>
              <a:latin typeface="+mn-lt"/>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Calibri"/>
                <a:ea typeface="Calibri"/>
                <a:cs typeface="Calibri"/>
              </a:rPr>
              <a:t>Begrepp</a:t>
            </a:r>
            <a:br>
              <a:rPr lang="sv-SE" sz="1800" b="1" dirty="0">
                <a:effectLst/>
                <a:latin typeface="Calibri" panose="020F0502020204030204" pitchFamily="34" charset="0"/>
                <a:ea typeface="Calibri" panose="020F0502020204030204" pitchFamily="34" charset="0"/>
                <a:cs typeface="Calibri"/>
              </a:rPr>
            </a:br>
            <a:r>
              <a:rPr lang="sv-SE" sz="1800" b="1" dirty="0"/>
              <a:t>Valstuga</a:t>
            </a:r>
            <a:r>
              <a:rPr lang="sv-SE" sz="1800" dirty="0"/>
              <a:t> – Ett tält eller en liten stuga där politiska partier berättar om sina idéer inför ett val. Där kan människor ställa frågor, få information och prata med politiker eller personer som arbetar för partiet.</a:t>
            </a:r>
            <a:br>
              <a:rPr lang="sv-SE" sz="1800" dirty="0">
                <a:cs typeface="+mn-lt"/>
              </a:rPr>
            </a:br>
            <a:br>
              <a:rPr lang="sv-SE" sz="1800" dirty="0">
                <a:effectLst/>
                <a:latin typeface="Calibri" panose="020F0502020204030204" pitchFamily="34" charset="0"/>
                <a:ea typeface="Calibri" panose="020F0502020204030204" pitchFamily="34" charset="0"/>
                <a:cs typeface="Calibri"/>
              </a:rPr>
            </a:br>
            <a:r>
              <a:rPr lang="sv-SE" sz="1800" b="1" dirty="0">
                <a:effectLst/>
                <a:latin typeface="Calibri"/>
                <a:ea typeface="Calibri"/>
                <a:cs typeface="Calibri"/>
              </a:rPr>
              <a:t>Källkritik</a:t>
            </a:r>
            <a:r>
              <a:rPr lang="sv-SE" sz="1800" dirty="0">
                <a:effectLst/>
                <a:latin typeface="Calibri"/>
                <a:ea typeface="Calibri"/>
                <a:cs typeface="Calibri"/>
              </a:rPr>
              <a:t> - </a:t>
            </a:r>
            <a:r>
              <a:rPr lang="sv-SE" sz="1800" dirty="0"/>
              <a:t>Att fundera på om information är sann och går att lita på. Det handlar om att ta reda på vem som har skrivit eller berättat något, varför informationen finns och om den stämmer med andra källor.</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a:ea typeface="Calibri"/>
                <a:cs typeface="Calibri"/>
              </a:rPr>
              <a:t> </a:t>
            </a: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8</a:t>
            </a:fld>
            <a:endParaRPr lang="sv-SE"/>
          </a:p>
        </p:txBody>
      </p:sp>
    </p:spTree>
    <p:extLst>
      <p:ext uri="{BB962C8B-B14F-4D97-AF65-F5344CB8AC3E}">
        <p14:creationId xmlns:p14="http://schemas.microsoft.com/office/powerpoint/2010/main" val="549466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Skapa ett eget parti - förslag på lektionsaktivitet </a:t>
            </a:r>
          </a:p>
          <a:p>
            <a:pPr rtl="0"/>
            <a:r>
              <a:rPr lang="sv-SE" sz="1200" b="0" i="0" kern="1200" dirty="0">
                <a:solidFill>
                  <a:schemeClr val="tx1"/>
                </a:solidFill>
                <a:effectLst/>
                <a:latin typeface="+mn-lt"/>
                <a:ea typeface="+mn-ea"/>
                <a:cs typeface="+mn-cs"/>
              </a:rPr>
              <a:t>I en demokrati finns olika partier som tycker olika i olika frågor. Partierna berättar vad de vill förändra och förbättra i samhället. Sedan får väljarna bestämma vilket parti de tycker passar bäst. Vilka frågor tycker ni är viktiga? Vad skulle ni vilja förändra eller förbättra i skolan, kommunen eller världen? </a:t>
            </a:r>
            <a:endParaRPr lang="sv-SE" sz="1200" b="0" i="0" kern="1200" dirty="0">
              <a:solidFill>
                <a:schemeClr val="tx1"/>
              </a:solidFill>
              <a:effectLst/>
              <a:latin typeface="+mn-lt"/>
              <a:ea typeface="Calibri"/>
              <a:cs typeface="Calibri"/>
            </a:endParaRPr>
          </a:p>
          <a:p>
            <a:pPr rtl="0" fontAlgn="base"/>
            <a:r>
              <a:rPr lang="sv-SE" sz="1200" b="0" i="0" kern="1200" dirty="0">
                <a:solidFill>
                  <a:schemeClr val="tx1"/>
                </a:solidFill>
                <a:effectLst/>
                <a:latin typeface="+mn-lt"/>
                <a:ea typeface="+mn-ea"/>
                <a:cs typeface="+mn-cs"/>
              </a:rPr>
              <a:t> </a:t>
            </a:r>
            <a:endParaRPr lang="sv-SE" sz="1200" b="0" i="0" kern="1200" dirty="0">
              <a:solidFill>
                <a:schemeClr val="tx1"/>
              </a:solidFill>
              <a:effectLst/>
              <a:latin typeface="+mn-lt"/>
              <a:ea typeface="Calibri"/>
              <a:cs typeface="Calibri"/>
            </a:endParaRPr>
          </a:p>
          <a:p>
            <a:pPr fontAlgn="base"/>
            <a:r>
              <a:rPr lang="sv-SE" sz="1200" b="0" i="0" kern="1200" dirty="0">
                <a:solidFill>
                  <a:schemeClr val="tx1"/>
                </a:solidFill>
                <a:effectLst/>
                <a:latin typeface="+mn-lt"/>
                <a:ea typeface="+mn-ea"/>
                <a:cs typeface="+mn-cs"/>
              </a:rPr>
              <a:t>Ni kan exempelvis börja med att titta på några av de partier som finns i Sverige idag och deras symboler. Prata om vilka frågor partierna arbetar med. Tips är att kolla på Lilla aktuellt skola – valet 2026</a:t>
            </a:r>
            <a:r>
              <a:rPr lang="sv-SE" dirty="0"/>
              <a:t>.</a:t>
            </a:r>
            <a:r>
              <a:rPr lang="sv-SE" sz="1200" b="0" i="0" kern="1200" dirty="0">
                <a:solidFill>
                  <a:schemeClr val="tx1"/>
                </a:solidFill>
                <a:effectLst/>
                <a:latin typeface="+mn-lt"/>
                <a:ea typeface="+mn-ea"/>
                <a:cs typeface="+mn-cs"/>
              </a:rPr>
              <a:t> Dela sedan in eleverna i par eller mindre </a:t>
            </a:r>
            <a:r>
              <a:rPr lang="sv-SE" dirty="0"/>
              <a:t>grupper. Varje grupp ska nu skapa ett eget parti. </a:t>
            </a:r>
            <a:br>
              <a:rPr lang="sv-SE" sz="1200" b="0" i="0" kern="1200" dirty="0">
                <a:effectLst/>
                <a:ea typeface="Calibri"/>
                <a:cs typeface="+mn-lt"/>
              </a:rPr>
            </a:br>
            <a:br>
              <a:rPr lang="sv-SE" dirty="0">
                <a:cs typeface="+mn-lt"/>
              </a:rPr>
            </a:br>
            <a:r>
              <a:rPr lang="sv-SE" sz="1200" b="1" i="0" kern="1200" dirty="0">
                <a:solidFill>
                  <a:schemeClr val="tx1"/>
                </a:solidFill>
                <a:effectLst/>
                <a:latin typeface="+mn-lt"/>
                <a:ea typeface="+mn-ea"/>
                <a:cs typeface="+mn-cs"/>
              </a:rPr>
              <a:t>Be grupperna att:  </a:t>
            </a:r>
            <a:endParaRPr lang="sv-SE" sz="1200" b="1" i="0" kern="1200" dirty="0">
              <a:solidFill>
                <a:schemeClr val="tx1"/>
              </a:solidFill>
              <a:effectLst/>
              <a:latin typeface="+mn-lt"/>
              <a:ea typeface="Calibri"/>
              <a:cs typeface="Calibri"/>
            </a:endParaRPr>
          </a:p>
          <a:p>
            <a:pPr rtl="0" fontAlgn="base"/>
            <a:r>
              <a:rPr lang="sv-SE" sz="1200" b="0" i="0" kern="1200" dirty="0">
                <a:solidFill>
                  <a:schemeClr val="tx1"/>
                </a:solidFill>
                <a:effectLst/>
                <a:latin typeface="+mn-lt"/>
                <a:ea typeface="+mn-ea"/>
                <a:cs typeface="+mn-cs"/>
              </a:rPr>
              <a:t>- Komma på ett namn på partiet. </a:t>
            </a:r>
          </a:p>
          <a:p>
            <a:pPr rtl="0" fontAlgn="base"/>
            <a:r>
              <a:rPr lang="sv-SE" sz="1200" b="0" i="0" kern="1200" dirty="0">
                <a:solidFill>
                  <a:schemeClr val="tx1"/>
                </a:solidFill>
                <a:effectLst/>
                <a:latin typeface="+mn-lt"/>
                <a:ea typeface="+mn-ea"/>
                <a:cs typeface="+mn-cs"/>
              </a:rPr>
              <a:t>- Skapa en symbol eller logotyp. </a:t>
            </a:r>
          </a:p>
          <a:p>
            <a:pPr rtl="0" fontAlgn="base"/>
            <a:r>
              <a:rPr lang="sv-SE" sz="1200" b="0" i="0" kern="1200" dirty="0">
                <a:solidFill>
                  <a:schemeClr val="tx1"/>
                </a:solidFill>
                <a:effectLst/>
                <a:latin typeface="+mn-lt"/>
                <a:ea typeface="+mn-ea"/>
                <a:cs typeface="+mn-cs"/>
              </a:rPr>
              <a:t>- Skriva en slogan som beskriver vad partiet står för. </a:t>
            </a:r>
          </a:p>
          <a:p>
            <a:pPr rtl="0" fontAlgn="base"/>
            <a:r>
              <a:rPr lang="sv-SE" sz="1200" b="0" i="0" kern="1200" dirty="0">
                <a:solidFill>
                  <a:schemeClr val="tx1"/>
                </a:solidFill>
                <a:effectLst/>
                <a:latin typeface="+mn-lt"/>
                <a:ea typeface="+mn-ea"/>
                <a:cs typeface="+mn-cs"/>
              </a:rPr>
              <a:t>- Bestämma tre vallöften som de vill genomföra om de får bestämma. </a:t>
            </a:r>
          </a:p>
          <a:p>
            <a:pPr fontAlgn="base"/>
            <a:r>
              <a:rPr lang="sv-SE" sz="1200" b="0" i="0" kern="1200" dirty="0">
                <a:solidFill>
                  <a:schemeClr val="tx1"/>
                </a:solidFill>
                <a:effectLst/>
                <a:latin typeface="+mn-lt"/>
                <a:ea typeface="+mn-ea"/>
                <a:cs typeface="+mn-cs"/>
              </a:rPr>
              <a:t>- </a:t>
            </a:r>
            <a:r>
              <a:rPr lang="sv-SE" dirty="0"/>
              <a:t>Skapa en valaffisch</a:t>
            </a:r>
            <a:r>
              <a:rPr lang="sv-SE" sz="1200" b="0" i="0" kern="1200" dirty="0">
                <a:solidFill>
                  <a:schemeClr val="tx1"/>
                </a:solidFill>
                <a:effectLst/>
                <a:latin typeface="+mn-lt"/>
                <a:ea typeface="+mn-ea"/>
                <a:cs typeface="+mn-cs"/>
              </a:rPr>
              <a:t> på ett A3-papper med partinamn, symbol, slogan och vallöften. </a:t>
            </a:r>
          </a:p>
          <a:p>
            <a:pPr fontAlgn="base"/>
            <a:r>
              <a:rPr lang="sv-SE" sz="1200" b="0" i="0" kern="1200" dirty="0">
                <a:solidFill>
                  <a:schemeClr val="tx1"/>
                </a:solidFill>
                <a:effectLst/>
                <a:latin typeface="+mn-lt"/>
                <a:ea typeface="+mn-ea"/>
                <a:cs typeface="+mn-cs"/>
              </a:rPr>
              <a:t>- Avsluta med att grupperna presenterar sina partier för varandra. </a:t>
            </a:r>
            <a:endParaRPr lang="sv-SE" dirty="0"/>
          </a:p>
          <a:p>
            <a:endParaRPr lang="sv-SE" dirty="0"/>
          </a:p>
          <a:p>
            <a:r>
              <a:rPr lang="sv-SE" sz="1200" b="0" i="0" kern="1200" dirty="0">
                <a:solidFill>
                  <a:schemeClr val="tx1"/>
                </a:solidFill>
                <a:effectLst/>
                <a:latin typeface="+mn-lt"/>
                <a:ea typeface="+mn-ea"/>
                <a:cs typeface="+mn-cs"/>
              </a:rPr>
              <a:t>Klassen kan sedan genomföra ett val där eleverna får rösta på det parti som de tycker har de bästa idéerna. </a:t>
            </a:r>
            <a:br>
              <a:rPr lang="sv-SE" sz="1200" b="0" i="0" kern="1200" dirty="0">
                <a:effectLst/>
                <a:cs typeface="+mn-lt"/>
              </a:rPr>
            </a:br>
            <a:endParaRPr lang="sv-SE" sz="1200" b="0" i="0" kern="1200" dirty="0">
              <a:solidFill>
                <a:schemeClr val="tx1"/>
              </a:solidFill>
              <a:effectLst/>
              <a:latin typeface="+mn-lt"/>
              <a:ea typeface="Calibri"/>
              <a:cs typeface="Calibri"/>
            </a:endParaRPr>
          </a:p>
          <a:p>
            <a:pPr rtl="0" fontAlgn="base"/>
            <a:r>
              <a:rPr lang="sv-SE" sz="1200" b="1" i="0" kern="1200" dirty="0">
                <a:solidFill>
                  <a:schemeClr val="tx1"/>
                </a:solidFill>
                <a:effectLst/>
                <a:latin typeface="+mn-lt"/>
                <a:ea typeface="+mn-ea"/>
                <a:cs typeface="+mn-cs"/>
              </a:rPr>
              <a:t>Diskussionsfrågor: </a:t>
            </a:r>
            <a:r>
              <a:rPr lang="sv-SE" sz="1200" b="0" i="0" kern="1200" dirty="0">
                <a:solidFill>
                  <a:schemeClr val="tx1"/>
                </a:solidFill>
                <a:effectLst/>
                <a:latin typeface="+mn-lt"/>
                <a:ea typeface="+mn-ea"/>
                <a:cs typeface="+mn-cs"/>
              </a:rPr>
              <a:t> </a:t>
            </a:r>
            <a:endParaRPr lang="sv-SE" sz="1200" b="0" i="0" kern="1200" dirty="0">
              <a:solidFill>
                <a:schemeClr val="tx1"/>
              </a:solidFill>
              <a:effectLst/>
              <a:latin typeface="+mn-lt"/>
              <a:ea typeface="Calibri"/>
              <a:cs typeface="Calibri"/>
            </a:endParaRPr>
          </a:p>
          <a:p>
            <a:pPr fontAlgn="base"/>
            <a:r>
              <a:rPr lang="sv-SE" sz="1200" b="0" i="0" kern="1200" dirty="0">
                <a:solidFill>
                  <a:schemeClr val="tx1"/>
                </a:solidFill>
                <a:effectLst/>
                <a:latin typeface="+mn-lt"/>
                <a:ea typeface="+mn-ea"/>
                <a:cs typeface="+mn-cs"/>
              </a:rPr>
              <a:t>Vilka frågor verkar vara </a:t>
            </a:r>
            <a:r>
              <a:rPr lang="sv-SE" dirty="0"/>
              <a:t>viktiga i klassen</a:t>
            </a:r>
            <a:r>
              <a:rPr lang="sv-SE" sz="1200" b="0" i="0" kern="1200" dirty="0">
                <a:solidFill>
                  <a:schemeClr val="tx1"/>
                </a:solidFill>
                <a:effectLst/>
                <a:latin typeface="+mn-lt"/>
                <a:ea typeface="+mn-ea"/>
                <a:cs typeface="+mn-cs"/>
              </a:rPr>
              <a:t>? </a:t>
            </a:r>
            <a:endParaRPr lang="sv-SE" sz="1200" b="0" i="0" kern="1200" dirty="0">
              <a:solidFill>
                <a:schemeClr val="tx1"/>
              </a:solidFill>
              <a:effectLst/>
              <a:latin typeface="+mn-lt"/>
              <a:ea typeface="Calibri" panose="020F0502020204030204"/>
              <a:cs typeface="Calibri" panose="020F0502020204030204"/>
            </a:endParaRPr>
          </a:p>
          <a:p>
            <a:pPr rtl="0" fontAlgn="base"/>
            <a:r>
              <a:rPr lang="sv-SE" sz="1200" b="0" i="0" kern="1200" dirty="0">
                <a:solidFill>
                  <a:schemeClr val="tx1"/>
                </a:solidFill>
                <a:effectLst/>
                <a:latin typeface="+mn-lt"/>
                <a:ea typeface="+mn-ea"/>
                <a:cs typeface="+mn-cs"/>
              </a:rPr>
              <a:t>Var det lätt eller svårt att komma överens i gruppen? </a:t>
            </a:r>
            <a:endParaRPr lang="sv-SE" sz="1200" b="0" i="0" kern="1200" dirty="0">
              <a:solidFill>
                <a:schemeClr val="tx1"/>
              </a:solidFill>
              <a:effectLst/>
              <a:latin typeface="+mn-lt"/>
              <a:ea typeface="Calibri"/>
              <a:cs typeface="Calibri"/>
            </a:endParaRPr>
          </a:p>
          <a:p>
            <a:pPr rtl="0" fontAlgn="base"/>
            <a:r>
              <a:rPr lang="sv-SE" sz="1200" b="0" i="0" kern="1200" dirty="0">
                <a:solidFill>
                  <a:schemeClr val="tx1"/>
                </a:solidFill>
                <a:effectLst/>
                <a:latin typeface="+mn-lt"/>
                <a:ea typeface="+mn-ea"/>
                <a:cs typeface="+mn-cs"/>
              </a:rPr>
              <a:t>Hur känns det att rösta? </a:t>
            </a:r>
            <a:endParaRPr lang="sv-SE" sz="1200" b="0" i="0" kern="1200" dirty="0">
              <a:solidFill>
                <a:schemeClr val="tx1"/>
              </a:solidFill>
              <a:effectLst/>
              <a:latin typeface="+mn-lt"/>
              <a:ea typeface="Calibri"/>
              <a:cs typeface="Calibri"/>
            </a:endParaRPr>
          </a:p>
          <a:p>
            <a:pPr rtl="0" fontAlgn="base"/>
            <a:r>
              <a:rPr lang="sv-SE" sz="1200" b="0" i="0" kern="1200" dirty="0">
                <a:solidFill>
                  <a:schemeClr val="tx1"/>
                </a:solidFill>
                <a:effectLst/>
                <a:latin typeface="+mn-lt"/>
                <a:ea typeface="+mn-ea"/>
                <a:cs typeface="+mn-cs"/>
              </a:rPr>
              <a:t>Varför är det bra att människor får tycka olika? </a:t>
            </a:r>
            <a:endParaRPr lang="sv-SE" sz="1200" b="0" i="0" kern="1200" dirty="0">
              <a:solidFill>
                <a:schemeClr val="tx1"/>
              </a:solidFill>
              <a:effectLst/>
              <a:latin typeface="+mn-lt"/>
              <a:ea typeface="Calibri"/>
              <a:cs typeface="Calibri"/>
            </a:endParaRP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9</a:t>
            </a:fld>
            <a:endParaRPr lang="sv-SE"/>
          </a:p>
        </p:txBody>
      </p:sp>
    </p:spTree>
    <p:extLst>
      <p:ext uri="{BB962C8B-B14F-4D97-AF65-F5344CB8AC3E}">
        <p14:creationId xmlns:p14="http://schemas.microsoft.com/office/powerpoint/2010/main" val="2535894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ild stående med bildtext">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C6652BD0-E507-4F1A-92BB-C8DCEE30146B}"/>
              </a:ext>
            </a:extLst>
          </p:cNvPr>
          <p:cNvSpPr>
            <a:spLocks noGrp="1"/>
          </p:cNvSpPr>
          <p:nvPr>
            <p:ph type="pic" idx="1"/>
          </p:nvPr>
        </p:nvSpPr>
        <p:spPr>
          <a:xfrm>
            <a:off x="7946968" y="1831181"/>
            <a:ext cx="4245032" cy="502681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2" name="Rubrik 1">
            <a:extLst>
              <a:ext uri="{FF2B5EF4-FFF2-40B4-BE49-F238E27FC236}">
                <a16:creationId xmlns:a16="http://schemas.microsoft.com/office/drawing/2014/main" id="{850724F4-5E64-4123-AC29-D54739523EC4}"/>
              </a:ext>
            </a:extLst>
          </p:cNvPr>
          <p:cNvSpPr>
            <a:spLocks noGrp="1"/>
          </p:cNvSpPr>
          <p:nvPr>
            <p:ph type="title"/>
          </p:nvPr>
        </p:nvSpPr>
        <p:spPr>
          <a:xfrm>
            <a:off x="838200" y="428625"/>
            <a:ext cx="9363076" cy="1383041"/>
          </a:xfrm>
        </p:spPr>
        <p:txBody>
          <a:bodyPr anchor="ctr">
            <a:noAutofit/>
          </a:bodyPr>
          <a:lstStyle>
            <a:lvl1pPr>
              <a:defRPr sz="4400">
                <a:solidFill>
                  <a:schemeClr val="bg1"/>
                </a:solidFill>
              </a:defRPr>
            </a:lvl1pPr>
          </a:lstStyle>
          <a:p>
            <a:r>
              <a:rPr lang="sv-SE"/>
              <a:t>Klicka här för att ändra mall för rubrikformat</a:t>
            </a:r>
          </a:p>
        </p:txBody>
      </p:sp>
      <p:sp>
        <p:nvSpPr>
          <p:cNvPr id="4" name="Platshållare för text 3">
            <a:extLst>
              <a:ext uri="{FF2B5EF4-FFF2-40B4-BE49-F238E27FC236}">
                <a16:creationId xmlns:a16="http://schemas.microsoft.com/office/drawing/2014/main" id="{F677FE63-E475-4B3F-AEC0-41F9FC5593E8}"/>
              </a:ext>
            </a:extLst>
          </p:cNvPr>
          <p:cNvSpPr>
            <a:spLocks noGrp="1"/>
          </p:cNvSpPr>
          <p:nvPr>
            <p:ph type="body" sz="half" idx="2"/>
          </p:nvPr>
        </p:nvSpPr>
        <p:spPr>
          <a:xfrm>
            <a:off x="839788" y="4055735"/>
            <a:ext cx="6699856" cy="1871990"/>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6" name="Platshållare för sidfot 5">
            <a:extLst>
              <a:ext uri="{FF2B5EF4-FFF2-40B4-BE49-F238E27FC236}">
                <a16:creationId xmlns:a16="http://schemas.microsoft.com/office/drawing/2014/main" id="{D63D6BE9-4810-4AA7-AC7E-466787351098}"/>
              </a:ext>
            </a:extLst>
          </p:cNvPr>
          <p:cNvSpPr>
            <a:spLocks noGrp="1"/>
          </p:cNvSpPr>
          <p:nvPr>
            <p:ph type="ftr" sz="quarter" idx="11"/>
          </p:nvPr>
        </p:nvSpPr>
        <p:spPr>
          <a:xfrm>
            <a:off x="838200" y="6429375"/>
            <a:ext cx="6699855" cy="307322"/>
          </a:xfrm>
        </p:spPr>
        <p:txBody>
          <a:bodyPr/>
          <a:lstStyle/>
          <a:p>
            <a:endParaRPr lang="sv-SE"/>
          </a:p>
        </p:txBody>
      </p:sp>
      <p:sp>
        <p:nvSpPr>
          <p:cNvPr id="23" name="Platshållare för text 22">
            <a:extLst>
              <a:ext uri="{FF2B5EF4-FFF2-40B4-BE49-F238E27FC236}">
                <a16:creationId xmlns:a16="http://schemas.microsoft.com/office/drawing/2014/main" id="{BD0191A7-8742-40F1-84C7-A3140831302D}"/>
              </a:ext>
            </a:extLst>
          </p:cNvPr>
          <p:cNvSpPr>
            <a:spLocks noGrp="1"/>
          </p:cNvSpPr>
          <p:nvPr>
            <p:ph type="body" sz="quarter" idx="12"/>
          </p:nvPr>
        </p:nvSpPr>
        <p:spPr>
          <a:xfrm>
            <a:off x="838199" y="2660073"/>
            <a:ext cx="6699856" cy="1213658"/>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7" name="Platshållare för text 6">
            <a:extLst>
              <a:ext uri="{FF2B5EF4-FFF2-40B4-BE49-F238E27FC236}">
                <a16:creationId xmlns:a16="http://schemas.microsoft.com/office/drawing/2014/main" id="{4E4340AF-9E48-42DB-96C7-770360BB0FBF}"/>
              </a:ext>
            </a:extLst>
          </p:cNvPr>
          <p:cNvSpPr>
            <a:spLocks noGrp="1"/>
          </p:cNvSpPr>
          <p:nvPr>
            <p:ph type="body" sz="quarter" idx="13" hasCustomPrompt="1"/>
          </p:nvPr>
        </p:nvSpPr>
        <p:spPr>
          <a:xfrm>
            <a:off x="8099396" y="6429375"/>
            <a:ext cx="3940175" cy="307322"/>
          </a:xfrm>
        </p:spPr>
        <p:txBody>
          <a:bodyPr anchor="ctr">
            <a:noAutofit/>
          </a:bodyPr>
          <a:lstStyle>
            <a:lvl1pPr marL="0" indent="0" algn="r">
              <a:buNone/>
              <a:defRPr sz="1100" b="0">
                <a:solidFill>
                  <a:schemeClr val="tx1"/>
                </a:solidFill>
              </a:defRPr>
            </a:lvl1pPr>
            <a:lvl5pPr>
              <a:defRPr/>
            </a:lvl5pPr>
          </a:lstStyle>
          <a:p>
            <a:pPr lvl="0"/>
            <a:r>
              <a:rPr lang="sv-SE"/>
              <a:t>Foto:</a:t>
            </a:r>
          </a:p>
        </p:txBody>
      </p:sp>
    </p:spTree>
    <p:extLst>
      <p:ext uri="{BB962C8B-B14F-4D97-AF65-F5344CB8AC3E}">
        <p14:creationId xmlns:p14="http://schemas.microsoft.com/office/powerpoint/2010/main" val="188771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 liggande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0724F4-5E64-4123-AC29-D54739523EC4}"/>
              </a:ext>
            </a:extLst>
          </p:cNvPr>
          <p:cNvSpPr>
            <a:spLocks noGrp="1"/>
          </p:cNvSpPr>
          <p:nvPr>
            <p:ph type="title"/>
          </p:nvPr>
        </p:nvSpPr>
        <p:spPr>
          <a:xfrm>
            <a:off x="838200" y="428625"/>
            <a:ext cx="9363076" cy="1383041"/>
          </a:xfrm>
        </p:spPr>
        <p:txBody>
          <a:bodyPr anchor="ctr">
            <a:noAutofit/>
          </a:bodyPr>
          <a:lstStyle>
            <a:lvl1pPr>
              <a:defRPr sz="4400">
                <a:solidFill>
                  <a:schemeClr val="bg1"/>
                </a:solidFill>
              </a:defRPr>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C6652BD0-E507-4F1A-92BB-C8DCEE30146B}"/>
              </a:ext>
            </a:extLst>
          </p:cNvPr>
          <p:cNvSpPr>
            <a:spLocks noGrp="1"/>
          </p:cNvSpPr>
          <p:nvPr>
            <p:ph type="pic" idx="1"/>
          </p:nvPr>
        </p:nvSpPr>
        <p:spPr>
          <a:xfrm>
            <a:off x="5183188" y="2438401"/>
            <a:ext cx="6172200" cy="34956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F677FE63-E475-4B3F-AEC0-41F9FC5593E8}"/>
              </a:ext>
            </a:extLst>
          </p:cNvPr>
          <p:cNvSpPr>
            <a:spLocks noGrp="1"/>
          </p:cNvSpPr>
          <p:nvPr>
            <p:ph type="body" sz="half" idx="2"/>
          </p:nvPr>
        </p:nvSpPr>
        <p:spPr>
          <a:xfrm>
            <a:off x="839788" y="3648075"/>
            <a:ext cx="3932237" cy="2279650"/>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91FFD4D-5A5E-44A7-A138-206BFB2C566D}"/>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6" name="Platshållare för sidfot 5">
            <a:extLst>
              <a:ext uri="{FF2B5EF4-FFF2-40B4-BE49-F238E27FC236}">
                <a16:creationId xmlns:a16="http://schemas.microsoft.com/office/drawing/2014/main" id="{D63D6BE9-4810-4AA7-AC7E-466787351098}"/>
              </a:ext>
            </a:extLst>
          </p:cNvPr>
          <p:cNvSpPr>
            <a:spLocks noGrp="1"/>
          </p:cNvSpPr>
          <p:nvPr>
            <p:ph type="ftr" sz="quarter" idx="11"/>
          </p:nvPr>
        </p:nvSpPr>
        <p:spPr/>
        <p:txBody>
          <a:bodyPr/>
          <a:lstStyle/>
          <a:p>
            <a:endParaRPr lang="sv-SE"/>
          </a:p>
        </p:txBody>
      </p:sp>
      <p:sp>
        <p:nvSpPr>
          <p:cNvPr id="23" name="Platshållare för text 22">
            <a:extLst>
              <a:ext uri="{FF2B5EF4-FFF2-40B4-BE49-F238E27FC236}">
                <a16:creationId xmlns:a16="http://schemas.microsoft.com/office/drawing/2014/main" id="{BD0191A7-8742-40F1-84C7-A3140831302D}"/>
              </a:ext>
            </a:extLst>
          </p:cNvPr>
          <p:cNvSpPr>
            <a:spLocks noGrp="1"/>
          </p:cNvSpPr>
          <p:nvPr>
            <p:ph type="body" sz="quarter" idx="12"/>
          </p:nvPr>
        </p:nvSpPr>
        <p:spPr>
          <a:xfrm>
            <a:off x="838200" y="2438401"/>
            <a:ext cx="3932238" cy="990599"/>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8" name="Platshållare för text 6">
            <a:extLst>
              <a:ext uri="{FF2B5EF4-FFF2-40B4-BE49-F238E27FC236}">
                <a16:creationId xmlns:a16="http://schemas.microsoft.com/office/drawing/2014/main" id="{CAE357A7-EAD7-4B8A-A20C-E08B43F4C7E2}"/>
              </a:ext>
            </a:extLst>
          </p:cNvPr>
          <p:cNvSpPr>
            <a:spLocks noGrp="1"/>
          </p:cNvSpPr>
          <p:nvPr>
            <p:ph type="body" sz="quarter" idx="13" hasCustomPrompt="1"/>
          </p:nvPr>
        </p:nvSpPr>
        <p:spPr>
          <a:xfrm rot="16200000">
            <a:off x="9773601" y="4036607"/>
            <a:ext cx="3495675" cy="299259"/>
          </a:xfrm>
        </p:spPr>
        <p:txBody>
          <a:bodyPr anchor="ctr">
            <a:noAutofit/>
          </a:bodyPr>
          <a:lstStyle>
            <a:lvl1pPr marL="0" indent="0" algn="r">
              <a:buNone/>
              <a:defRPr sz="1200" b="0">
                <a:solidFill>
                  <a:schemeClr val="tx1"/>
                </a:solidFill>
              </a:defRPr>
            </a:lvl1pPr>
            <a:lvl5pPr>
              <a:defRPr/>
            </a:lvl5pPr>
          </a:lstStyle>
          <a:p>
            <a:pPr lvl="0"/>
            <a:r>
              <a:rPr lang="sv-SE"/>
              <a:t>Foto:</a:t>
            </a:r>
          </a:p>
        </p:txBody>
      </p:sp>
    </p:spTree>
    <p:extLst>
      <p:ext uri="{BB962C8B-B14F-4D97-AF65-F5344CB8AC3E}">
        <p14:creationId xmlns:p14="http://schemas.microsoft.com/office/powerpoint/2010/main" val="3280052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F64C51-1CFA-4B82-A401-063C4D6761DF}"/>
              </a:ext>
            </a:extLst>
          </p:cNvPr>
          <p:cNvSpPr>
            <a:spLocks noGrp="1"/>
          </p:cNvSpPr>
          <p:nvPr>
            <p:ph type="title"/>
          </p:nvPr>
        </p:nvSpPr>
        <p:spPr>
          <a:xfrm>
            <a:off x="831850" y="1819275"/>
            <a:ext cx="10515600" cy="2743200"/>
          </a:xfrm>
        </p:spPr>
        <p:txBody>
          <a:bodyPr anchor="b"/>
          <a:lstStyle>
            <a:lvl1pPr>
              <a:defRPr sz="6000">
                <a:solidFill>
                  <a:schemeClr val="tx2"/>
                </a:solidFill>
              </a:defRPr>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AC53748-7127-41FF-8E63-BBC7D0F983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C0A824E-AC21-488E-B276-FF7206CE8AB5}"/>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5" name="Platshållare för sidfot 4">
            <a:extLst>
              <a:ext uri="{FF2B5EF4-FFF2-40B4-BE49-F238E27FC236}">
                <a16:creationId xmlns:a16="http://schemas.microsoft.com/office/drawing/2014/main" id="{C61020C1-32BE-42DF-9852-C21680CE4E5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44371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DB7475-CBFD-4E8D-8889-3AE6D92934DF}"/>
              </a:ext>
            </a:extLst>
          </p:cNvPr>
          <p:cNvSpPr>
            <a:spLocks noGrp="1"/>
          </p:cNvSpPr>
          <p:nvPr>
            <p:ph type="title"/>
          </p:nvPr>
        </p:nvSpPr>
        <p:spPr>
          <a:xfrm>
            <a:off x="838200" y="457200"/>
            <a:ext cx="9363075" cy="1354791"/>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634ADEA-4654-4B3B-83C5-F7279F4CB55E}"/>
              </a:ext>
            </a:extLst>
          </p:cNvPr>
          <p:cNvSpPr>
            <a:spLocks noGrp="1"/>
          </p:cNvSpPr>
          <p:nvPr>
            <p:ph idx="1"/>
          </p:nvPr>
        </p:nvSpPr>
        <p:spPr/>
        <p:txBody>
          <a:bodyPr>
            <a:normAutofit/>
          </a:bodyPr>
          <a:lstStyle>
            <a:lvl1pPr>
              <a:defRPr sz="3200"/>
            </a:lvl1pPr>
            <a:lvl2pPr>
              <a:defRPr sz="2800"/>
            </a:lvl2pPr>
            <a:lvl3pPr>
              <a:defRPr sz="2400"/>
            </a:lvl3pPr>
            <a:lvl4pPr>
              <a:defRPr sz="2000"/>
            </a:lvl4pPr>
            <a:lvl5pPr>
              <a:defRPr sz="20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8893F25-A49D-489B-A6A9-C29E10E3F9EF}"/>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5" name="Platshållare för sidfot 4">
            <a:extLst>
              <a:ext uri="{FF2B5EF4-FFF2-40B4-BE49-F238E27FC236}">
                <a16:creationId xmlns:a16="http://schemas.microsoft.com/office/drawing/2014/main" id="{59415E78-0908-4AEA-8CDA-779D44F04C1D}"/>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6235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E38A18-485D-4817-AC7B-372F0540343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5AC540D7-5B54-466F-8292-05B0C45F5CB0}"/>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4" name="Platshållare för sidfot 3">
            <a:extLst>
              <a:ext uri="{FF2B5EF4-FFF2-40B4-BE49-F238E27FC236}">
                <a16:creationId xmlns:a16="http://schemas.microsoft.com/office/drawing/2014/main" id="{16088311-09E2-4524-89EC-6BF9136D50B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98279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42B861-CC4A-4BAD-8A6C-C2293FF83210}"/>
              </a:ext>
            </a:extLst>
          </p:cNvPr>
          <p:cNvSpPr>
            <a:spLocks noGrp="1"/>
          </p:cNvSpPr>
          <p:nvPr>
            <p:ph type="ctrTitle"/>
          </p:nvPr>
        </p:nvSpPr>
        <p:spPr>
          <a:xfrm>
            <a:off x="838200" y="457200"/>
            <a:ext cx="9363075" cy="1362060"/>
          </a:xfrm>
        </p:spPr>
        <p:txBody>
          <a:bodyPr anchor="ctr">
            <a:normAutofit/>
          </a:bodyPr>
          <a:lstStyle>
            <a:lvl1pPr algn="l">
              <a:defRPr sz="4400"/>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CCF19E8A-8CDC-47E9-B165-3689D67E0C27}"/>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5" name="Platshållare för sidfot 4">
            <a:extLst>
              <a:ext uri="{FF2B5EF4-FFF2-40B4-BE49-F238E27FC236}">
                <a16:creationId xmlns:a16="http://schemas.microsoft.com/office/drawing/2014/main" id="{9E295D94-E002-4EC6-86B2-92B6EECC9147}"/>
              </a:ext>
            </a:extLst>
          </p:cNvPr>
          <p:cNvSpPr>
            <a:spLocks noGrp="1"/>
          </p:cNvSpPr>
          <p:nvPr>
            <p:ph type="ftr" sz="quarter" idx="11"/>
          </p:nvPr>
        </p:nvSpPr>
        <p:spPr/>
        <p:txBody>
          <a:bodyPr/>
          <a:lstStyle/>
          <a:p>
            <a:endParaRPr lang="sv-SE"/>
          </a:p>
        </p:txBody>
      </p:sp>
      <p:sp>
        <p:nvSpPr>
          <p:cNvPr id="8" name="Platshållare för media 7">
            <a:extLst>
              <a:ext uri="{FF2B5EF4-FFF2-40B4-BE49-F238E27FC236}">
                <a16:creationId xmlns:a16="http://schemas.microsoft.com/office/drawing/2014/main" id="{1A0B9B3C-73E0-4B96-993C-4BD7C04290A3}"/>
              </a:ext>
            </a:extLst>
          </p:cNvPr>
          <p:cNvSpPr>
            <a:spLocks noGrp="1"/>
          </p:cNvSpPr>
          <p:nvPr>
            <p:ph type="media" sz="quarter" idx="12"/>
          </p:nvPr>
        </p:nvSpPr>
        <p:spPr>
          <a:xfrm>
            <a:off x="2219325" y="2419349"/>
            <a:ext cx="7753350" cy="3648075"/>
          </a:xfrm>
        </p:spPr>
        <p:txBody>
          <a:bodyPr/>
          <a:lstStyle/>
          <a:p>
            <a:r>
              <a:rPr lang="sv-SE"/>
              <a:t>Klicka på ikonen för att lägga till ett medieklipp</a:t>
            </a:r>
          </a:p>
        </p:txBody>
      </p:sp>
    </p:spTree>
    <p:extLst>
      <p:ext uri="{BB962C8B-B14F-4D97-AF65-F5344CB8AC3E}">
        <p14:creationId xmlns:p14="http://schemas.microsoft.com/office/powerpoint/2010/main" val="1229137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902935-39BB-4F1A-9D3C-14D8C6AF71F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0C93F21-216D-4826-B226-5F99E9F74B4E}"/>
              </a:ext>
            </a:extLst>
          </p:cNvPr>
          <p:cNvSpPr>
            <a:spLocks noGrp="1"/>
          </p:cNvSpPr>
          <p:nvPr>
            <p:ph sz="half" idx="1"/>
          </p:nvPr>
        </p:nvSpPr>
        <p:spPr>
          <a:xfrm>
            <a:off x="838200" y="2302976"/>
            <a:ext cx="5181600" cy="3596148"/>
          </a:xfrm>
        </p:spPr>
        <p:txBody>
          <a:bodyPr>
            <a:normAutofit/>
          </a:bodyPr>
          <a:lstStyle>
            <a:lvl1pPr>
              <a:defRPr sz="2800"/>
            </a:lvl1pPr>
            <a:lvl2pPr>
              <a:defRPr sz="2400"/>
            </a:lvl2pPr>
            <a:lvl3pPr>
              <a:defRPr sz="2000"/>
            </a:lvl3pPr>
            <a:lvl4pPr>
              <a:defRPr sz="1800"/>
            </a:lvl4pPr>
            <a:lvl5pPr>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B63EB87-E287-4BC6-B40E-A9CB46E65F13}"/>
              </a:ext>
            </a:extLst>
          </p:cNvPr>
          <p:cNvSpPr>
            <a:spLocks noGrp="1"/>
          </p:cNvSpPr>
          <p:nvPr>
            <p:ph sz="half" idx="2"/>
          </p:nvPr>
        </p:nvSpPr>
        <p:spPr>
          <a:xfrm>
            <a:off x="6172200" y="2302976"/>
            <a:ext cx="5181600" cy="3596148"/>
          </a:xfrm>
        </p:spPr>
        <p:txBody>
          <a:bodyPr>
            <a:normAutofit/>
          </a:bodyPr>
          <a:lstStyle>
            <a:lvl1pPr>
              <a:defRPr sz="2800"/>
            </a:lvl1pPr>
            <a:lvl2pPr>
              <a:defRPr sz="2400"/>
            </a:lvl2pPr>
            <a:lvl3pPr>
              <a:defRPr sz="2000"/>
            </a:lvl3pPr>
            <a:lvl4pPr>
              <a:defRPr sz="1800"/>
            </a:lvl4pPr>
            <a:lvl5pPr>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ACA6C9D-7F8C-47F2-B942-90FA408D48B5}"/>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6" name="Platshållare för sidfot 5">
            <a:extLst>
              <a:ext uri="{FF2B5EF4-FFF2-40B4-BE49-F238E27FC236}">
                <a16:creationId xmlns:a16="http://schemas.microsoft.com/office/drawing/2014/main" id="{833128D7-1CA8-4F66-B0A9-322F0E62A31F}"/>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093067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D4E91C-743E-45CA-8D6A-1F2A8124062E}"/>
              </a:ext>
            </a:extLst>
          </p:cNvPr>
          <p:cNvSpPr>
            <a:spLocks noGrp="1"/>
          </p:cNvSpPr>
          <p:nvPr>
            <p:ph type="title"/>
          </p:nvPr>
        </p:nvSpPr>
        <p:spPr>
          <a:xfrm>
            <a:off x="838200" y="488950"/>
            <a:ext cx="9372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DC7A133-8326-4CB0-97C2-107834C6859C}"/>
              </a:ext>
            </a:extLst>
          </p:cNvPr>
          <p:cNvSpPr>
            <a:spLocks noGrp="1"/>
          </p:cNvSpPr>
          <p:nvPr>
            <p:ph type="body" idx="1"/>
          </p:nvPr>
        </p:nvSpPr>
        <p:spPr>
          <a:xfrm>
            <a:off x="839788" y="2420996"/>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09F57531-0D48-4114-9AC9-805E158E32BB}"/>
              </a:ext>
            </a:extLst>
          </p:cNvPr>
          <p:cNvSpPr>
            <a:spLocks noGrp="1"/>
          </p:cNvSpPr>
          <p:nvPr>
            <p:ph sz="half" idx="2"/>
          </p:nvPr>
        </p:nvSpPr>
        <p:spPr>
          <a:xfrm>
            <a:off x="839788" y="3244908"/>
            <a:ext cx="5157787" cy="2911515"/>
          </a:xfrm>
        </p:spPr>
        <p:txBody>
          <a:bodyPr>
            <a:normAutofit/>
          </a:bodyPr>
          <a:lstStyle>
            <a:lvl1pPr>
              <a:defRPr sz="2400"/>
            </a:lvl1pPr>
            <a:lvl2pPr>
              <a:defRPr sz="2000"/>
            </a:lvl2pPr>
            <a:lvl3pPr>
              <a:defRPr sz="18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63BAC71-E13E-4E64-92FA-9EBD983C0623}"/>
              </a:ext>
            </a:extLst>
          </p:cNvPr>
          <p:cNvSpPr>
            <a:spLocks noGrp="1"/>
          </p:cNvSpPr>
          <p:nvPr>
            <p:ph type="body" sz="quarter" idx="3"/>
          </p:nvPr>
        </p:nvSpPr>
        <p:spPr>
          <a:xfrm>
            <a:off x="6172200" y="2420996"/>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511C5C9-7E3D-44D6-BA7B-42AFA81F1FE4}"/>
              </a:ext>
            </a:extLst>
          </p:cNvPr>
          <p:cNvSpPr>
            <a:spLocks noGrp="1"/>
          </p:cNvSpPr>
          <p:nvPr>
            <p:ph sz="quarter" idx="4"/>
          </p:nvPr>
        </p:nvSpPr>
        <p:spPr>
          <a:xfrm>
            <a:off x="6172200" y="3244908"/>
            <a:ext cx="5183188" cy="2911515"/>
          </a:xfrm>
        </p:spPr>
        <p:txBody>
          <a:bodyPr>
            <a:normAutofit/>
          </a:bodyPr>
          <a:lstStyle>
            <a:lvl1pPr>
              <a:defRPr sz="2400"/>
            </a:lvl1pPr>
            <a:lvl2pPr>
              <a:defRPr sz="2000"/>
            </a:lvl2pPr>
            <a:lvl3pPr>
              <a:defRPr sz="18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4FF45EB-3D9E-475A-B425-5E30496975F7}"/>
              </a:ext>
            </a:extLst>
          </p:cNvPr>
          <p:cNvSpPr>
            <a:spLocks noGrp="1"/>
          </p:cNvSpPr>
          <p:nvPr>
            <p:ph type="dt" sz="half" idx="10"/>
          </p:nvPr>
        </p:nvSpPr>
        <p:spPr/>
        <p:txBody>
          <a:bodyPr/>
          <a:lstStyle>
            <a:lvl1pPr algn="r">
              <a:defRPr/>
            </a:lvl1pPr>
          </a:lstStyle>
          <a:p>
            <a:fld id="{A858AF17-352C-4B2A-998D-B5C7C6FF7017}" type="datetimeFigureOut">
              <a:rPr lang="sv-SE" smtClean="0"/>
              <a:pPr/>
              <a:t>2026-08-05</a:t>
            </a:fld>
            <a:endParaRPr lang="sv-SE"/>
          </a:p>
        </p:txBody>
      </p:sp>
      <p:sp>
        <p:nvSpPr>
          <p:cNvPr id="8" name="Platshållare för sidfot 7">
            <a:extLst>
              <a:ext uri="{FF2B5EF4-FFF2-40B4-BE49-F238E27FC236}">
                <a16:creationId xmlns:a16="http://schemas.microsoft.com/office/drawing/2014/main" id="{8BBB7808-FDA7-4A4E-A5D6-1F8435025E03}"/>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528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0BB34BD-322C-43F8-B397-E9EEDF909F95}"/>
              </a:ext>
            </a:extLst>
          </p:cNvPr>
          <p:cNvSpPr>
            <a:spLocks noGrp="1"/>
          </p:cNvSpPr>
          <p:nvPr>
            <p:ph type="title"/>
          </p:nvPr>
        </p:nvSpPr>
        <p:spPr>
          <a:xfrm>
            <a:off x="838200" y="486428"/>
            <a:ext cx="9372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E67A81-393C-4EBC-9A2B-B67780E3933D}"/>
              </a:ext>
            </a:extLst>
          </p:cNvPr>
          <p:cNvSpPr>
            <a:spLocks noGrp="1"/>
          </p:cNvSpPr>
          <p:nvPr>
            <p:ph type="body" idx="1"/>
          </p:nvPr>
        </p:nvSpPr>
        <p:spPr>
          <a:xfrm>
            <a:off x="838200" y="2752531"/>
            <a:ext cx="10515600" cy="34244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9020A7E-9D98-4913-95B4-304CBD57E331}"/>
              </a:ext>
            </a:extLst>
          </p:cNvPr>
          <p:cNvSpPr>
            <a:spLocks noGrp="1"/>
          </p:cNvSpPr>
          <p:nvPr>
            <p:ph type="dt" sz="half" idx="2"/>
          </p:nvPr>
        </p:nvSpPr>
        <p:spPr>
          <a:xfrm>
            <a:off x="8610600" y="634922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a:fld id="{A858AF17-352C-4B2A-998D-B5C7C6FF7017}" type="datetimeFigureOut">
              <a:rPr lang="sv-SE" smtClean="0"/>
              <a:pPr algn="r"/>
              <a:t>2026-08-05</a:t>
            </a:fld>
            <a:endParaRPr lang="sv-SE"/>
          </a:p>
        </p:txBody>
      </p:sp>
      <p:sp>
        <p:nvSpPr>
          <p:cNvPr id="5" name="Platshållare för sidfot 4">
            <a:extLst>
              <a:ext uri="{FF2B5EF4-FFF2-40B4-BE49-F238E27FC236}">
                <a16:creationId xmlns:a16="http://schemas.microsoft.com/office/drawing/2014/main" id="{8E144B66-C488-4A7F-B727-FBEE13D84CF6}"/>
              </a:ext>
            </a:extLst>
          </p:cNvPr>
          <p:cNvSpPr>
            <a:spLocks noGrp="1"/>
          </p:cNvSpPr>
          <p:nvPr>
            <p:ph type="ftr" sz="quarter" idx="3"/>
          </p:nvPr>
        </p:nvSpPr>
        <p:spPr>
          <a:xfrm>
            <a:off x="838200" y="6349221"/>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Tree>
    <p:extLst>
      <p:ext uri="{BB962C8B-B14F-4D97-AF65-F5344CB8AC3E}">
        <p14:creationId xmlns:p14="http://schemas.microsoft.com/office/powerpoint/2010/main" val="2782319320"/>
      </p:ext>
    </p:extLst>
  </p:cSld>
  <p:clrMap bg1="lt1" tx1="dk1" bg2="lt2" tx2="dk2" accent1="accent1" accent2="accent2" accent3="accent3" accent4="accent4" accent5="accent5" accent6="accent6" hlink="hlink" folHlink="folHlink"/>
  <p:sldLayoutIdLst>
    <p:sldLayoutId id="2147483670" r:id="rId1"/>
    <p:sldLayoutId id="2147483669" r:id="rId2"/>
    <p:sldLayoutId id="2147483663" r:id="rId3"/>
    <p:sldLayoutId id="2147483662" r:id="rId4"/>
    <p:sldLayoutId id="2147483666" r:id="rId5"/>
    <p:sldLayoutId id="2147483661" r:id="rId6"/>
    <p:sldLayoutId id="2147483664" r:id="rId7"/>
    <p:sldLayoutId id="2147483665" r:id="rId8"/>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12_9FE314A0.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07_B45D5E7.xm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microsoft.com/office/2018/10/relationships/comments" Target="../comments/modernComment_108_8A212BDB.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microsoft.com/office/2018/10/relationships/comments" Target="../comments/modernComment_10B_627BF056.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l="-2000" r="-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071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B8467-BE8D-3DBE-2E32-5067011B844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EE00EDF-6426-3276-D5D2-78EF8FE6BEF1}"/>
              </a:ext>
            </a:extLst>
          </p:cNvPr>
          <p:cNvSpPr>
            <a:spLocks noGrp="1"/>
          </p:cNvSpPr>
          <p:nvPr>
            <p:ph type="title"/>
          </p:nvPr>
        </p:nvSpPr>
        <p:spPr>
          <a:xfrm>
            <a:off x="838200" y="486428"/>
            <a:ext cx="9372600" cy="1325563"/>
          </a:xfrm>
        </p:spPr>
        <p:txBody>
          <a:bodyPr anchor="ctr">
            <a:normAutofit/>
          </a:bodyPr>
          <a:lstStyle/>
          <a:p>
            <a:r>
              <a:rPr lang="sv-SE"/>
              <a:t>Aktivitet – var med och påverka </a:t>
            </a:r>
          </a:p>
        </p:txBody>
      </p:sp>
      <p:sp>
        <p:nvSpPr>
          <p:cNvPr id="3" name="Platshållare för innehåll 2">
            <a:extLst>
              <a:ext uri="{FF2B5EF4-FFF2-40B4-BE49-F238E27FC236}">
                <a16:creationId xmlns:a16="http://schemas.microsoft.com/office/drawing/2014/main" id="{CA69ECE0-3056-278B-523B-3B3230A8FB1E}"/>
              </a:ext>
            </a:extLst>
          </p:cNvPr>
          <p:cNvSpPr>
            <a:spLocks noGrp="1"/>
          </p:cNvSpPr>
          <p:nvPr>
            <p:ph sz="half" idx="1"/>
          </p:nvPr>
        </p:nvSpPr>
        <p:spPr>
          <a:xfrm>
            <a:off x="838200" y="2302976"/>
            <a:ext cx="5181600" cy="3596148"/>
          </a:xfrm>
        </p:spPr>
        <p:txBody>
          <a:bodyPr vert="horz" lIns="91440" tIns="45720" rIns="91440" bIns="45720" rtlCol="0" anchor="t">
            <a:normAutofit/>
          </a:bodyPr>
          <a:lstStyle/>
          <a:p>
            <a:pPr marL="0" indent="0">
              <a:buNone/>
            </a:pPr>
            <a:endParaRPr lang="sv-SE" sz="2600"/>
          </a:p>
          <a:p>
            <a:pPr marL="0" indent="0">
              <a:buNone/>
            </a:pPr>
            <a:endParaRPr lang="sv-SE" sz="2600"/>
          </a:p>
          <a:p>
            <a:endParaRPr lang="sv-SE" sz="2600"/>
          </a:p>
        </p:txBody>
      </p:sp>
      <p:pic>
        <p:nvPicPr>
          <p:cNvPr id="5" name="Platshållare för innehåll 4" descr="En bild som visar person, byggnad, stående, dator&#10;&#10;Automatiskt genererad beskrivning">
            <a:extLst>
              <a:ext uri="{FF2B5EF4-FFF2-40B4-BE49-F238E27FC236}">
                <a16:creationId xmlns:a16="http://schemas.microsoft.com/office/drawing/2014/main" id="{1085BD9D-42E3-B286-24B3-F157C9FB6BA1}"/>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r="18951" b="1"/>
          <a:stretch/>
        </p:blipFill>
        <p:spPr>
          <a:xfrm>
            <a:off x="6172200" y="2302976"/>
            <a:ext cx="5181600" cy="3596148"/>
          </a:xfrm>
          <a:noFill/>
        </p:spPr>
      </p:pic>
      <p:sp>
        <p:nvSpPr>
          <p:cNvPr id="4" name="Platshållare för innehåll 2">
            <a:extLst>
              <a:ext uri="{FF2B5EF4-FFF2-40B4-BE49-F238E27FC236}">
                <a16:creationId xmlns:a16="http://schemas.microsoft.com/office/drawing/2014/main" id="{0523190F-4B72-8193-CFEE-D102E7DB7425}"/>
              </a:ext>
            </a:extLst>
          </p:cNvPr>
          <p:cNvSpPr txBox="1">
            <a:spLocks/>
          </p:cNvSpPr>
          <p:nvPr/>
        </p:nvSpPr>
        <p:spPr>
          <a:xfrm>
            <a:off x="990600" y="2455376"/>
            <a:ext cx="5181600" cy="35961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Vilka frågor tycker du är viktiga?</a:t>
            </a:r>
          </a:p>
          <a:p>
            <a:endParaRPr lang="sv-SE"/>
          </a:p>
          <a:p>
            <a:r>
              <a:rPr lang="sv-SE"/>
              <a:t>Engagera dig tillsammans med dina klasskamrater</a:t>
            </a:r>
          </a:p>
          <a:p>
            <a:endParaRPr lang="sv-SE"/>
          </a:p>
        </p:txBody>
      </p:sp>
    </p:spTree>
    <p:extLst>
      <p:ext uri="{BB962C8B-B14F-4D97-AF65-F5344CB8AC3E}">
        <p14:creationId xmlns:p14="http://schemas.microsoft.com/office/powerpoint/2010/main" val="2682459296"/>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5FD60-66C9-A747-FD21-8F312F321193}"/>
            </a:ext>
          </a:extLst>
        </p:cNvPr>
        <p:cNvGrpSpPr/>
        <p:nvPr/>
      </p:nvGrpSpPr>
      <p:grpSpPr>
        <a:xfrm>
          <a:off x="0" y="0"/>
          <a:ext cx="0" cy="0"/>
          <a:chOff x="0" y="0"/>
          <a:chExt cx="0" cy="0"/>
        </a:xfrm>
      </p:grpSpPr>
      <p:sp>
        <p:nvSpPr>
          <p:cNvPr id="9" name="Rubrik 112">
            <a:extLst>
              <a:ext uri="{FF2B5EF4-FFF2-40B4-BE49-F238E27FC236}">
                <a16:creationId xmlns:a16="http://schemas.microsoft.com/office/drawing/2014/main" id="{9F53CF11-A1AE-C80C-EF75-B7535CAA08A4}"/>
              </a:ext>
            </a:extLst>
          </p:cNvPr>
          <p:cNvSpPr txBox="1">
            <a:spLocks/>
          </p:cNvSpPr>
          <p:nvPr/>
        </p:nvSpPr>
        <p:spPr>
          <a:xfrm>
            <a:off x="838200" y="486428"/>
            <a:ext cx="9372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sv-SE" altLang="sv-SE"/>
              <a:t>Vad är demokrati?</a:t>
            </a:r>
            <a:endParaRPr lang="sv-SE" b="1" kern="1200">
              <a:latin typeface="+mj-lt"/>
              <a:ea typeface="+mj-ea"/>
              <a:cs typeface="+mj-cs"/>
            </a:endParaRPr>
          </a:p>
        </p:txBody>
      </p:sp>
      <p:sp>
        <p:nvSpPr>
          <p:cNvPr id="3" name="Platshållare för innehåll 2">
            <a:extLst>
              <a:ext uri="{FF2B5EF4-FFF2-40B4-BE49-F238E27FC236}">
                <a16:creationId xmlns:a16="http://schemas.microsoft.com/office/drawing/2014/main" id="{04C43918-8122-90BD-B890-5CC196C5A73B}"/>
              </a:ext>
            </a:extLst>
          </p:cNvPr>
          <p:cNvSpPr>
            <a:spLocks noGrp="1"/>
          </p:cNvSpPr>
          <p:nvPr>
            <p:ph sz="half" idx="1"/>
          </p:nvPr>
        </p:nvSpPr>
        <p:spPr>
          <a:xfrm>
            <a:off x="838200" y="2302976"/>
            <a:ext cx="5181600" cy="3596148"/>
          </a:xfrm>
        </p:spPr>
        <p:txBody>
          <a:bodyPr vert="horz" lIns="91440" tIns="45720" rIns="91440" bIns="45720" rtlCol="0" anchor="t">
            <a:normAutofit/>
          </a:bodyPr>
          <a:lstStyle/>
          <a:p>
            <a:pPr marL="114300" indent="0">
              <a:buNone/>
            </a:pPr>
            <a:r>
              <a:rPr lang="sv-SE" dirty="0"/>
              <a:t>Ordet </a:t>
            </a:r>
            <a:r>
              <a:rPr lang="sv-SE" b="1" dirty="0"/>
              <a:t>demokrati</a:t>
            </a:r>
            <a:r>
              <a:rPr lang="sv-SE" dirty="0"/>
              <a:t> kommer från grekiskan. </a:t>
            </a:r>
            <a:br>
              <a:rPr lang="sv-SE" dirty="0"/>
            </a:br>
            <a:br>
              <a:rPr lang="sv-SE" dirty="0"/>
            </a:br>
            <a:r>
              <a:rPr lang="sv-SE" dirty="0"/>
              <a:t>Ordet betyder </a:t>
            </a:r>
            <a:r>
              <a:rPr lang="sv-SE" b="1" dirty="0"/>
              <a:t>folkstyre:</a:t>
            </a:r>
            <a:r>
              <a:rPr lang="sv-SE" dirty="0"/>
              <a:t> </a:t>
            </a:r>
            <a:br>
              <a:rPr lang="sv-SE" dirty="0"/>
            </a:br>
            <a:r>
              <a:rPr lang="sv-SE" i="1" dirty="0"/>
              <a:t>demos</a:t>
            </a:r>
            <a:r>
              <a:rPr lang="sv-SE" dirty="0"/>
              <a:t> betyder folk </a:t>
            </a:r>
            <a:br>
              <a:rPr lang="sv-SE" dirty="0"/>
            </a:br>
            <a:r>
              <a:rPr lang="sv-SE" i="1" dirty="0" err="1"/>
              <a:t>kratos</a:t>
            </a:r>
            <a:r>
              <a:rPr lang="sv-SE" dirty="0"/>
              <a:t> betyder styre.</a:t>
            </a:r>
          </a:p>
        </p:txBody>
      </p:sp>
      <p:pic>
        <p:nvPicPr>
          <p:cNvPr id="8" name="Bildobjekt 7">
            <a:extLst>
              <a:ext uri="{FF2B5EF4-FFF2-40B4-BE49-F238E27FC236}">
                <a16:creationId xmlns:a16="http://schemas.microsoft.com/office/drawing/2014/main" id="{959C278B-7419-246B-D792-4484B9CE29BB}"/>
              </a:ext>
            </a:extLst>
          </p:cNvPr>
          <p:cNvPicPr>
            <a:picLocks noChangeAspect="1"/>
          </p:cNvPicPr>
          <p:nvPr/>
        </p:nvPicPr>
        <p:blipFill>
          <a:blip r:embed="rId3">
            <a:extLst>
              <a:ext uri="{28A0092B-C50C-407E-A947-70E740481C1C}">
                <a14:useLocalDpi xmlns:a14="http://schemas.microsoft.com/office/drawing/2010/main" val="0"/>
              </a:ext>
            </a:extLst>
          </a:blip>
          <a:srcRect l="10976" r="10976"/>
          <a:stretch/>
        </p:blipFill>
        <p:spPr>
          <a:xfrm>
            <a:off x="6172200" y="2302976"/>
            <a:ext cx="5181600" cy="3596148"/>
          </a:xfrm>
          <a:prstGeom prst="rect">
            <a:avLst/>
          </a:prstGeom>
          <a:noFill/>
        </p:spPr>
      </p:pic>
      <p:sp>
        <p:nvSpPr>
          <p:cNvPr id="2" name="textruta 1">
            <a:extLst>
              <a:ext uri="{FF2B5EF4-FFF2-40B4-BE49-F238E27FC236}">
                <a16:creationId xmlns:a16="http://schemas.microsoft.com/office/drawing/2014/main" id="{2B87FD22-F1B9-558C-A41A-DBA3A7FDF20F}"/>
              </a:ext>
            </a:extLst>
          </p:cNvPr>
          <p:cNvSpPr txBox="1"/>
          <p:nvPr/>
        </p:nvSpPr>
        <p:spPr>
          <a:xfrm>
            <a:off x="9742715" y="5863115"/>
            <a:ext cx="176348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dirty="0">
                <a:solidFill>
                  <a:srgbClr val="151515"/>
                </a:solidFill>
                <a:latin typeface="Trade Gothic LT Std Cn"/>
              </a:rPr>
              <a:t>Foto: </a:t>
            </a:r>
            <a:r>
              <a:rPr lang="en-US" sz="1200" dirty="0">
                <a:solidFill>
                  <a:srgbClr val="151515"/>
                </a:solidFill>
                <a:latin typeface="Trade Gothic LT Std Cn"/>
              </a:rPr>
              <a:t>A</a:t>
            </a:r>
            <a:r>
              <a:rPr lang="en-US" sz="1200" dirty="0">
                <a:solidFill>
                  <a:srgbClr val="151515"/>
                </a:solidFill>
              </a:rPr>
              <a:t>dobe stock/ miss </a:t>
            </a:r>
            <a:r>
              <a:rPr lang="en-US" sz="1200" dirty="0" err="1">
                <a:solidFill>
                  <a:srgbClr val="151515"/>
                </a:solidFill>
              </a:rPr>
              <a:t>irine</a:t>
            </a:r>
            <a:endParaRPr lang="sv-SE" sz="1200" dirty="0"/>
          </a:p>
        </p:txBody>
      </p:sp>
    </p:spTree>
    <p:extLst>
      <p:ext uri="{BB962C8B-B14F-4D97-AF65-F5344CB8AC3E}">
        <p14:creationId xmlns:p14="http://schemas.microsoft.com/office/powerpoint/2010/main" val="72980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E071C-227B-07DB-ADAF-DC0ABC00B68E}"/>
            </a:ext>
          </a:extLst>
        </p:cNvPr>
        <p:cNvGrpSpPr/>
        <p:nvPr/>
      </p:nvGrpSpPr>
      <p:grpSpPr>
        <a:xfrm>
          <a:off x="0" y="0"/>
          <a:ext cx="0" cy="0"/>
          <a:chOff x="0" y="0"/>
          <a:chExt cx="0" cy="0"/>
        </a:xfrm>
      </p:grpSpPr>
      <p:sp>
        <p:nvSpPr>
          <p:cNvPr id="9" name="Rubrik 112">
            <a:extLst>
              <a:ext uri="{FF2B5EF4-FFF2-40B4-BE49-F238E27FC236}">
                <a16:creationId xmlns:a16="http://schemas.microsoft.com/office/drawing/2014/main" id="{8CF8680A-07E9-CFE6-A01C-B6D9A5168B4C}"/>
              </a:ext>
            </a:extLst>
          </p:cNvPr>
          <p:cNvSpPr txBox="1">
            <a:spLocks/>
          </p:cNvSpPr>
          <p:nvPr/>
        </p:nvSpPr>
        <p:spPr>
          <a:xfrm>
            <a:off x="838200" y="486428"/>
            <a:ext cx="9372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sv-SE" altLang="sv-SE"/>
              <a:t>Varför är demokrati viktigt?</a:t>
            </a:r>
            <a:endParaRPr lang="sv-SE" b="1" kern="1200">
              <a:latin typeface="+mj-lt"/>
              <a:ea typeface="+mj-ea"/>
              <a:cs typeface="+mj-cs"/>
            </a:endParaRPr>
          </a:p>
        </p:txBody>
      </p:sp>
      <p:sp>
        <p:nvSpPr>
          <p:cNvPr id="3" name="Platshållare för innehåll 2">
            <a:extLst>
              <a:ext uri="{FF2B5EF4-FFF2-40B4-BE49-F238E27FC236}">
                <a16:creationId xmlns:a16="http://schemas.microsoft.com/office/drawing/2014/main" id="{01A87E09-B248-4E56-E26C-32049DB3DBEB}"/>
              </a:ext>
            </a:extLst>
          </p:cNvPr>
          <p:cNvSpPr>
            <a:spLocks noGrp="1"/>
          </p:cNvSpPr>
          <p:nvPr>
            <p:ph sz="half" idx="1"/>
          </p:nvPr>
        </p:nvSpPr>
        <p:spPr>
          <a:xfrm>
            <a:off x="838200" y="2194560"/>
            <a:ext cx="5181600" cy="3704564"/>
          </a:xfrm>
        </p:spPr>
        <p:txBody>
          <a:bodyPr vert="horz" lIns="91440" tIns="45720" rIns="91440" bIns="45720" rtlCol="0" anchor="t">
            <a:normAutofit/>
          </a:bodyPr>
          <a:lstStyle/>
          <a:p>
            <a:pPr marL="114300" indent="0">
              <a:buNone/>
            </a:pPr>
            <a:endParaRPr lang="sv-SE" dirty="0">
              <a:latin typeface="+mj-lt"/>
              <a:cs typeface="Segoe UI"/>
            </a:endParaRPr>
          </a:p>
          <a:p>
            <a:pPr marL="342900">
              <a:buFont typeface="Arial"/>
            </a:pPr>
            <a:r>
              <a:rPr lang="sv-SE" dirty="0">
                <a:latin typeface="+mj-lt"/>
                <a:ea typeface="+mn-lt"/>
                <a:cs typeface="Arial"/>
              </a:rPr>
              <a:t>Skyddar friheter och rättigheter</a:t>
            </a:r>
          </a:p>
          <a:p>
            <a:pPr marL="342900">
              <a:buFont typeface="Arial"/>
            </a:pPr>
            <a:r>
              <a:rPr lang="sv-SE" dirty="0">
                <a:latin typeface="+mj-lt"/>
                <a:ea typeface="+mn-lt"/>
                <a:cs typeface="Arial"/>
              </a:rPr>
              <a:t>Majoriteten bestämmer</a:t>
            </a:r>
            <a:endParaRPr lang="sv-SE" dirty="0">
              <a:latin typeface="+mj-lt"/>
              <a:cs typeface="Arial"/>
            </a:endParaRPr>
          </a:p>
          <a:p>
            <a:pPr marL="342900">
              <a:buFont typeface="Arial"/>
            </a:pPr>
            <a:r>
              <a:rPr lang="sv-SE" dirty="0">
                <a:latin typeface="+mj-lt"/>
                <a:cs typeface="Arial"/>
              </a:rPr>
              <a:t>Minoriteter respekteras</a:t>
            </a:r>
            <a:endParaRPr lang="en-US" dirty="0">
              <a:latin typeface="+mj-lt"/>
              <a:cs typeface="Arial"/>
            </a:endParaRPr>
          </a:p>
          <a:p>
            <a:pPr marL="342900">
              <a:buFont typeface="Arial"/>
            </a:pPr>
            <a:r>
              <a:rPr lang="sv-SE" dirty="0">
                <a:latin typeface="+mj-lt"/>
                <a:cs typeface="Arial"/>
              </a:rPr>
              <a:t>Dialog utvecklar samhället</a:t>
            </a:r>
            <a:endParaRPr lang="en-US" dirty="0">
              <a:latin typeface="+mj-lt"/>
              <a:cs typeface="Arial"/>
            </a:endParaRPr>
          </a:p>
          <a:p>
            <a:pPr marL="114300" indent="0">
              <a:buNone/>
            </a:pPr>
            <a:endParaRPr lang="sv-SE" dirty="0">
              <a:latin typeface="+mj-lt"/>
              <a:cs typeface="Segoe UI"/>
            </a:endParaRPr>
          </a:p>
          <a:p>
            <a:pPr marL="0" indent="0">
              <a:buNone/>
            </a:pPr>
            <a:r>
              <a:rPr lang="sv-SE" sz="1600" dirty="0">
                <a:latin typeface="+mj-lt"/>
                <a:cs typeface="Segoe UI"/>
              </a:rPr>
              <a:t>Källa: MUCF</a:t>
            </a:r>
            <a:endParaRPr lang="en-US" sz="1600" dirty="0">
              <a:latin typeface="+mj-lt"/>
              <a:cs typeface="Segoe UI"/>
            </a:endParaRPr>
          </a:p>
          <a:p>
            <a:pPr marL="114300" indent="0">
              <a:buNone/>
            </a:pPr>
            <a:endParaRPr lang="sv-SE" dirty="0">
              <a:latin typeface="+mj-lt"/>
            </a:endParaRPr>
          </a:p>
        </p:txBody>
      </p:sp>
      <p:pic>
        <p:nvPicPr>
          <p:cNvPr id="8" name="Bildobjekt 7">
            <a:extLst>
              <a:ext uri="{FF2B5EF4-FFF2-40B4-BE49-F238E27FC236}">
                <a16:creationId xmlns:a16="http://schemas.microsoft.com/office/drawing/2014/main" id="{671AE387-C1F0-40FD-BE8A-7A1AD6499BE7}"/>
              </a:ext>
            </a:extLst>
          </p:cNvPr>
          <p:cNvPicPr>
            <a:picLocks noChangeAspect="1"/>
          </p:cNvPicPr>
          <p:nvPr/>
        </p:nvPicPr>
        <p:blipFill rotWithShape="1">
          <a:blip r:embed="rId3"/>
          <a:srcRect l="1971" r="1971"/>
          <a:stretch/>
        </p:blipFill>
        <p:spPr>
          <a:xfrm>
            <a:off x="6172200" y="2302976"/>
            <a:ext cx="5181600" cy="3596148"/>
          </a:xfrm>
          <a:prstGeom prst="rect">
            <a:avLst/>
          </a:prstGeom>
          <a:noFill/>
        </p:spPr>
      </p:pic>
      <p:sp>
        <p:nvSpPr>
          <p:cNvPr id="2" name="textruta 1">
            <a:extLst>
              <a:ext uri="{FF2B5EF4-FFF2-40B4-BE49-F238E27FC236}">
                <a16:creationId xmlns:a16="http://schemas.microsoft.com/office/drawing/2014/main" id="{3B86B78C-3205-B9D2-24FF-60CB33522D62}"/>
              </a:ext>
            </a:extLst>
          </p:cNvPr>
          <p:cNvSpPr txBox="1"/>
          <p:nvPr/>
        </p:nvSpPr>
        <p:spPr>
          <a:xfrm>
            <a:off x="9531048" y="5899124"/>
            <a:ext cx="197515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dirty="0" err="1">
                <a:solidFill>
                  <a:srgbClr val="151515"/>
                </a:solidFill>
                <a:latin typeface="Trade Gothic LT Std Cn"/>
              </a:rPr>
              <a:t>Foto:Shutterstock</a:t>
            </a:r>
            <a:r>
              <a:rPr lang="sv-SE" sz="1200" dirty="0">
                <a:solidFill>
                  <a:srgbClr val="151515"/>
                </a:solidFill>
                <a:latin typeface="Trade Gothic LT Std Cn"/>
              </a:rPr>
              <a:t>/Suzanne Tucker</a:t>
            </a:r>
            <a:endParaRPr lang="sv-SE" sz="1200" dirty="0"/>
          </a:p>
          <a:p>
            <a:pPr algn="ctr"/>
            <a:endParaRPr lang="sv-SE" dirty="0"/>
          </a:p>
        </p:txBody>
      </p:sp>
    </p:spTree>
    <p:extLst>
      <p:ext uri="{BB962C8B-B14F-4D97-AF65-F5344CB8AC3E}">
        <p14:creationId xmlns:p14="http://schemas.microsoft.com/office/powerpoint/2010/main" val="317263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12">
            <a:extLst>
              <a:ext uri="{FF2B5EF4-FFF2-40B4-BE49-F238E27FC236}">
                <a16:creationId xmlns:a16="http://schemas.microsoft.com/office/drawing/2014/main" id="{72DD7076-FDBC-481A-BEFB-3B75F9F9E9EC}"/>
              </a:ext>
            </a:extLst>
          </p:cNvPr>
          <p:cNvSpPr txBox="1">
            <a:spLocks/>
          </p:cNvSpPr>
          <p:nvPr/>
        </p:nvSpPr>
        <p:spPr>
          <a:xfrm>
            <a:off x="838200" y="486428"/>
            <a:ext cx="9372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sv-SE" altLang="sv-SE" b="1" kern="1200">
                <a:latin typeface="+mj-lt"/>
                <a:ea typeface="+mj-ea"/>
                <a:cs typeface="+mj-cs"/>
              </a:rPr>
              <a:t>FN och demokrati </a:t>
            </a:r>
            <a:endParaRPr lang="sv-SE" b="1" kern="1200">
              <a:latin typeface="+mj-lt"/>
              <a:ea typeface="+mj-ea"/>
              <a:cs typeface="+mj-cs"/>
            </a:endParaRPr>
          </a:p>
        </p:txBody>
      </p:sp>
      <p:sp>
        <p:nvSpPr>
          <p:cNvPr id="3" name="Platshållare för innehåll 2">
            <a:extLst>
              <a:ext uri="{FF2B5EF4-FFF2-40B4-BE49-F238E27FC236}">
                <a16:creationId xmlns:a16="http://schemas.microsoft.com/office/drawing/2014/main" id="{C3D1B43D-70E4-49E2-A618-30A41AD3ADCD}"/>
              </a:ext>
            </a:extLst>
          </p:cNvPr>
          <p:cNvSpPr>
            <a:spLocks noGrp="1"/>
          </p:cNvSpPr>
          <p:nvPr>
            <p:ph sz="half" idx="1"/>
          </p:nvPr>
        </p:nvSpPr>
        <p:spPr>
          <a:xfrm>
            <a:off x="838200" y="2302976"/>
            <a:ext cx="5181600" cy="3596148"/>
          </a:xfrm>
        </p:spPr>
        <p:txBody>
          <a:bodyPr vert="horz" lIns="91440" tIns="45720" rIns="91440" bIns="45720" rtlCol="0" anchor="t">
            <a:normAutofit/>
          </a:bodyPr>
          <a:lstStyle/>
          <a:p>
            <a:pPr marL="342900"/>
            <a:r>
              <a:rPr lang="sv-SE" dirty="0"/>
              <a:t>“</a:t>
            </a:r>
            <a:r>
              <a:rPr lang="sv-SE" dirty="0" err="1"/>
              <a:t>We</a:t>
            </a:r>
            <a:r>
              <a:rPr lang="sv-SE" dirty="0"/>
              <a:t> the </a:t>
            </a:r>
            <a:r>
              <a:rPr lang="sv-SE" dirty="0" err="1"/>
              <a:t>peoples</a:t>
            </a:r>
            <a:r>
              <a:rPr lang="sv-SE" dirty="0"/>
              <a:t> </a:t>
            </a:r>
            <a:r>
              <a:rPr lang="sv-SE" dirty="0" err="1"/>
              <a:t>of</a:t>
            </a:r>
            <a:r>
              <a:rPr lang="sv-SE" dirty="0"/>
              <a:t> the United Nations…” </a:t>
            </a:r>
            <a:br>
              <a:rPr lang="sv-SE" dirty="0"/>
            </a:br>
            <a:endParaRPr lang="sv-SE" dirty="0"/>
          </a:p>
          <a:p>
            <a:pPr marL="342900"/>
            <a:r>
              <a:rPr lang="sv-SE" dirty="0"/>
              <a:t>Vi är Förenta Nationernas folk</a:t>
            </a:r>
          </a:p>
          <a:p>
            <a:pPr marL="114300" indent="0">
              <a:buNone/>
            </a:pPr>
            <a:endParaRPr lang="sv-SE" dirty="0"/>
          </a:p>
          <a:p>
            <a:pPr marL="342900"/>
            <a:r>
              <a:rPr lang="sv-SE" dirty="0"/>
              <a:t>FN:s bild av demokrati</a:t>
            </a:r>
          </a:p>
          <a:p>
            <a:endParaRPr lang="sv-SE" dirty="0"/>
          </a:p>
        </p:txBody>
      </p:sp>
      <p:pic>
        <p:nvPicPr>
          <p:cNvPr id="6" name="Bildobjekt 5">
            <a:extLst>
              <a:ext uri="{FF2B5EF4-FFF2-40B4-BE49-F238E27FC236}">
                <a16:creationId xmlns:a16="http://schemas.microsoft.com/office/drawing/2014/main" id="{7AD6186F-670D-4911-9CAD-4A0E6798A505}"/>
              </a:ext>
            </a:extLst>
          </p:cNvPr>
          <p:cNvPicPr>
            <a:picLocks noChangeAspect="1"/>
          </p:cNvPicPr>
          <p:nvPr/>
        </p:nvPicPr>
        <p:blipFill rotWithShape="1">
          <a:blip r:embed="rId3"/>
          <a:srcRect l="3822" r="2" b="2"/>
          <a:stretch>
            <a:fillRect/>
          </a:stretch>
        </p:blipFill>
        <p:spPr>
          <a:xfrm>
            <a:off x="6172200" y="2302976"/>
            <a:ext cx="5181600" cy="3596148"/>
          </a:xfrm>
          <a:prstGeom prst="rect">
            <a:avLst/>
          </a:prstGeom>
          <a:noFill/>
        </p:spPr>
      </p:pic>
    </p:spTree>
    <p:extLst>
      <p:ext uri="{BB962C8B-B14F-4D97-AF65-F5344CB8AC3E}">
        <p14:creationId xmlns:p14="http://schemas.microsoft.com/office/powerpoint/2010/main" val="2816678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153FC4-6D0B-BF41-6C4F-EC2EA723B5F9}"/>
              </a:ext>
            </a:extLst>
          </p:cNvPr>
          <p:cNvSpPr>
            <a:spLocks noGrp="1"/>
          </p:cNvSpPr>
          <p:nvPr>
            <p:ph type="title"/>
          </p:nvPr>
        </p:nvSpPr>
        <p:spPr>
          <a:xfrm>
            <a:off x="838200" y="486428"/>
            <a:ext cx="9372600" cy="1325563"/>
          </a:xfrm>
        </p:spPr>
        <p:txBody>
          <a:bodyPr anchor="ctr">
            <a:normAutofit/>
          </a:bodyPr>
          <a:lstStyle/>
          <a:p>
            <a:r>
              <a:rPr lang="sv-SE"/>
              <a:t>Fredliga och inkluderande samhällen</a:t>
            </a:r>
          </a:p>
        </p:txBody>
      </p:sp>
      <p:sp>
        <p:nvSpPr>
          <p:cNvPr id="3" name="Platshållare för innehåll 2">
            <a:extLst>
              <a:ext uri="{FF2B5EF4-FFF2-40B4-BE49-F238E27FC236}">
                <a16:creationId xmlns:a16="http://schemas.microsoft.com/office/drawing/2014/main" id="{16F77DE3-86F5-4159-661A-10A0D48F1227}"/>
              </a:ext>
            </a:extLst>
          </p:cNvPr>
          <p:cNvSpPr>
            <a:spLocks noGrp="1"/>
          </p:cNvSpPr>
          <p:nvPr>
            <p:ph sz="half" idx="1"/>
          </p:nvPr>
        </p:nvSpPr>
        <p:spPr>
          <a:xfrm>
            <a:off x="838200" y="2302976"/>
            <a:ext cx="5555411" cy="3596148"/>
          </a:xfrm>
        </p:spPr>
        <p:txBody>
          <a:bodyPr vert="horz" lIns="91440" tIns="45720" rIns="91440" bIns="45720" rtlCol="0" anchor="t">
            <a:normAutofit/>
          </a:bodyPr>
          <a:lstStyle/>
          <a:p>
            <a:pPr marL="0" indent="0">
              <a:buNone/>
            </a:pPr>
            <a:r>
              <a:rPr lang="sv-SE" dirty="0"/>
              <a:t>Globala målet 16 handlar om att:</a:t>
            </a:r>
          </a:p>
          <a:p>
            <a:pPr marL="0" indent="0">
              <a:buNone/>
            </a:pPr>
            <a:endParaRPr lang="sv-SE" dirty="0"/>
          </a:p>
          <a:p>
            <a:pPr lvl="1"/>
            <a:r>
              <a:rPr lang="sv-SE" sz="2800" dirty="0"/>
              <a:t>Skapa rättvisa samhällen</a:t>
            </a:r>
            <a:br>
              <a:rPr lang="sv-SE" sz="2800" dirty="0"/>
            </a:br>
            <a:endParaRPr lang="sv-SE" sz="2800" dirty="0"/>
          </a:p>
          <a:p>
            <a:pPr lvl="1"/>
            <a:r>
              <a:rPr lang="sv-SE" sz="2800" dirty="0"/>
              <a:t>Leva utan konflikt och våld</a:t>
            </a:r>
            <a:br>
              <a:rPr lang="sv-SE" sz="2800" dirty="0"/>
            </a:br>
            <a:endParaRPr lang="sv-SE" sz="2800" dirty="0"/>
          </a:p>
          <a:p>
            <a:pPr lvl="1"/>
            <a:r>
              <a:rPr lang="sv-SE" sz="2800" dirty="0"/>
              <a:t>Bli behandlad lika </a:t>
            </a:r>
          </a:p>
        </p:txBody>
      </p:sp>
      <p:pic>
        <p:nvPicPr>
          <p:cNvPr id="5" name="Bildobjekt 4">
            <a:extLst>
              <a:ext uri="{FF2B5EF4-FFF2-40B4-BE49-F238E27FC236}">
                <a16:creationId xmlns:a16="http://schemas.microsoft.com/office/drawing/2014/main" id="{90EE8FCF-1EE3-96C1-57D5-3086D6BD0A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9754" y="2115078"/>
            <a:ext cx="3784046" cy="3784046"/>
          </a:xfrm>
          <a:prstGeom prst="rect">
            <a:avLst/>
          </a:prstGeom>
        </p:spPr>
      </p:pic>
    </p:spTree>
    <p:extLst>
      <p:ext uri="{BB962C8B-B14F-4D97-AF65-F5344CB8AC3E}">
        <p14:creationId xmlns:p14="http://schemas.microsoft.com/office/powerpoint/2010/main" val="3386946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55D82F-F960-95CA-2459-B2121954D195}"/>
              </a:ext>
            </a:extLst>
          </p:cNvPr>
          <p:cNvSpPr>
            <a:spLocks noGrp="1"/>
          </p:cNvSpPr>
          <p:nvPr>
            <p:ph type="title"/>
          </p:nvPr>
        </p:nvSpPr>
        <p:spPr>
          <a:xfrm>
            <a:off x="838200" y="486428"/>
            <a:ext cx="9372600" cy="1325563"/>
          </a:xfrm>
        </p:spPr>
        <p:txBody>
          <a:bodyPr anchor="ctr">
            <a:normAutofit/>
          </a:bodyPr>
          <a:lstStyle/>
          <a:p>
            <a:r>
              <a:rPr lang="sv-SE"/>
              <a:t>Demokrati i Sverige</a:t>
            </a:r>
          </a:p>
        </p:txBody>
      </p:sp>
      <p:sp>
        <p:nvSpPr>
          <p:cNvPr id="3" name="Platshållare för innehåll 2">
            <a:extLst>
              <a:ext uri="{FF2B5EF4-FFF2-40B4-BE49-F238E27FC236}">
                <a16:creationId xmlns:a16="http://schemas.microsoft.com/office/drawing/2014/main" id="{5C7A8B44-0F43-7049-2B8F-92772A8F6DB1}"/>
              </a:ext>
            </a:extLst>
          </p:cNvPr>
          <p:cNvSpPr>
            <a:spLocks noGrp="1"/>
          </p:cNvSpPr>
          <p:nvPr>
            <p:ph sz="half" idx="1"/>
          </p:nvPr>
        </p:nvSpPr>
        <p:spPr>
          <a:xfrm>
            <a:off x="838200" y="2775424"/>
            <a:ext cx="5181600" cy="3596148"/>
          </a:xfrm>
        </p:spPr>
        <p:txBody>
          <a:bodyPr vert="horz" lIns="91440" tIns="45720" rIns="91440" bIns="45720" rtlCol="0" anchor="t">
            <a:normAutofit/>
          </a:bodyPr>
          <a:lstStyle/>
          <a:p>
            <a:r>
              <a:rPr lang="sv-SE"/>
              <a:t>13 september 2026 är det val</a:t>
            </a:r>
            <a:br>
              <a:rPr lang="sv-SE"/>
            </a:br>
            <a:endParaRPr lang="sv-SE"/>
          </a:p>
          <a:p>
            <a:r>
              <a:rPr lang="sv-SE"/>
              <a:t>I valet röstar man tre gånger</a:t>
            </a:r>
            <a:br>
              <a:rPr lang="sv-SE"/>
            </a:br>
            <a:endParaRPr lang="sv-SE"/>
          </a:p>
          <a:p>
            <a:r>
              <a:rPr lang="sv-SE"/>
              <a:t>Efter valet räknas alla röster </a:t>
            </a:r>
          </a:p>
          <a:p>
            <a:pPr marL="0" indent="0">
              <a:buNone/>
            </a:pPr>
            <a:endParaRPr lang="sv-SE"/>
          </a:p>
        </p:txBody>
      </p:sp>
      <p:pic>
        <p:nvPicPr>
          <p:cNvPr id="6" name="Platshållare för innehåll 5">
            <a:extLst>
              <a:ext uri="{FF2B5EF4-FFF2-40B4-BE49-F238E27FC236}">
                <a16:creationId xmlns:a16="http://schemas.microsoft.com/office/drawing/2014/main" id="{39A1914D-502C-04A4-6984-569387774E3E}"/>
              </a:ext>
            </a:extLst>
          </p:cNvPr>
          <p:cNvPicPr>
            <a:picLocks noGrp="1" noChangeAspect="1"/>
          </p:cNvPicPr>
          <p:nvPr>
            <p:ph sz="half" idx="2"/>
          </p:nvPr>
        </p:nvPicPr>
        <p:blipFill>
          <a:blip r:embed="rId4"/>
          <a:stretch>
            <a:fillRect/>
          </a:stretch>
        </p:blipFill>
        <p:spPr>
          <a:xfrm>
            <a:off x="6172200" y="2638220"/>
            <a:ext cx="5181600" cy="2925661"/>
          </a:xfrm>
          <a:prstGeom prst="rect">
            <a:avLst/>
          </a:prstGeom>
        </p:spPr>
      </p:pic>
      <p:pic>
        <p:nvPicPr>
          <p:cNvPr id="7" name="Bildobjekt 6">
            <a:extLst>
              <a:ext uri="{FF2B5EF4-FFF2-40B4-BE49-F238E27FC236}">
                <a16:creationId xmlns:a16="http://schemas.microsoft.com/office/drawing/2014/main" id="{3816BA4E-C9D9-0D45-DFDC-401CDA29C079}"/>
              </a:ext>
            </a:extLst>
          </p:cNvPr>
          <p:cNvPicPr>
            <a:picLocks noChangeAspect="1"/>
          </p:cNvPicPr>
          <p:nvPr/>
        </p:nvPicPr>
        <p:blipFill rotWithShape="1">
          <a:blip r:embed="rId5"/>
          <a:srcRect l="1983" r="1983"/>
          <a:stretch/>
        </p:blipFill>
        <p:spPr>
          <a:xfrm>
            <a:off x="6172200" y="2302976"/>
            <a:ext cx="5181600" cy="3596148"/>
          </a:xfrm>
          <a:prstGeom prst="rect">
            <a:avLst/>
          </a:prstGeom>
          <a:noFill/>
        </p:spPr>
      </p:pic>
      <p:sp>
        <p:nvSpPr>
          <p:cNvPr id="9" name="textruta 8">
            <a:extLst>
              <a:ext uri="{FF2B5EF4-FFF2-40B4-BE49-F238E27FC236}">
                <a16:creationId xmlns:a16="http://schemas.microsoft.com/office/drawing/2014/main" id="{D2313570-5CE7-6748-6D72-6D52C3FAE530}"/>
              </a:ext>
            </a:extLst>
          </p:cNvPr>
          <p:cNvSpPr txBox="1"/>
          <p:nvPr/>
        </p:nvSpPr>
        <p:spPr>
          <a:xfrm>
            <a:off x="9991175" y="5901132"/>
            <a:ext cx="151502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dirty="0">
                <a:ea typeface="+mn-lt"/>
                <a:cs typeface="+mn-lt"/>
              </a:rPr>
              <a:t>Foto: Mattias </a:t>
            </a:r>
            <a:r>
              <a:rPr lang="sv-SE" sz="1200" dirty="0" err="1">
                <a:ea typeface="+mn-lt"/>
                <a:cs typeface="+mn-lt"/>
              </a:rPr>
              <a:t>Wihlgaard</a:t>
            </a:r>
            <a:endParaRPr lang="sv-SE" sz="1200" dirty="0"/>
          </a:p>
        </p:txBody>
      </p:sp>
    </p:spTree>
    <p:extLst>
      <p:ext uri="{BB962C8B-B14F-4D97-AF65-F5344CB8AC3E}">
        <p14:creationId xmlns:p14="http://schemas.microsoft.com/office/powerpoint/2010/main" val="189126119"/>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131065-4C60-0B17-8D30-DAF64050EFC3}"/>
              </a:ext>
            </a:extLst>
          </p:cNvPr>
          <p:cNvSpPr>
            <a:spLocks noGrp="1"/>
          </p:cNvSpPr>
          <p:nvPr>
            <p:ph type="title"/>
          </p:nvPr>
        </p:nvSpPr>
        <p:spPr>
          <a:xfrm>
            <a:off x="838200" y="486428"/>
            <a:ext cx="9372600" cy="1325563"/>
          </a:xfrm>
        </p:spPr>
        <p:txBody>
          <a:bodyPr anchor="ctr">
            <a:normAutofit/>
          </a:bodyPr>
          <a:lstStyle/>
          <a:p>
            <a:r>
              <a:rPr lang="sv-SE"/>
              <a:t>Tre val</a:t>
            </a:r>
          </a:p>
        </p:txBody>
      </p:sp>
      <p:sp>
        <p:nvSpPr>
          <p:cNvPr id="3" name="Platshållare för innehåll 2">
            <a:extLst>
              <a:ext uri="{FF2B5EF4-FFF2-40B4-BE49-F238E27FC236}">
                <a16:creationId xmlns:a16="http://schemas.microsoft.com/office/drawing/2014/main" id="{7AAEE5D8-4A22-EB4B-1A52-46DA52226286}"/>
              </a:ext>
            </a:extLst>
          </p:cNvPr>
          <p:cNvSpPr>
            <a:spLocks noGrp="1"/>
          </p:cNvSpPr>
          <p:nvPr>
            <p:ph sz="half" idx="1"/>
          </p:nvPr>
        </p:nvSpPr>
        <p:spPr>
          <a:xfrm>
            <a:off x="838200" y="2302976"/>
            <a:ext cx="5181600" cy="3596148"/>
          </a:xfrm>
        </p:spPr>
        <p:txBody>
          <a:bodyPr vert="horz" lIns="91440" tIns="45720" rIns="91440" bIns="45720" rtlCol="0" anchor="t">
            <a:normAutofit/>
          </a:bodyPr>
          <a:lstStyle/>
          <a:p>
            <a:r>
              <a:rPr lang="sv-SE"/>
              <a:t>Riksdagen</a:t>
            </a:r>
          </a:p>
          <a:p>
            <a:r>
              <a:rPr lang="sv-SE"/>
              <a:t>Kommunfullmäktige </a:t>
            </a:r>
          </a:p>
          <a:p>
            <a:r>
              <a:rPr lang="sv-SE"/>
              <a:t>Regionfullmäktige </a:t>
            </a:r>
          </a:p>
          <a:p>
            <a:endParaRPr lang="sv-SE" dirty="0"/>
          </a:p>
          <a:p>
            <a:r>
              <a:rPr lang="sv-SE"/>
              <a:t>Titta på Lilla aktuellt skola:</a:t>
            </a:r>
            <a:br>
              <a:rPr lang="sv-SE" dirty="0"/>
            </a:br>
            <a:r>
              <a:rPr lang="sv-SE"/>
              <a:t>"Tre val samtidigt" </a:t>
            </a:r>
            <a:endParaRPr lang="sv-SE" dirty="0"/>
          </a:p>
        </p:txBody>
      </p:sp>
      <p:sp>
        <p:nvSpPr>
          <p:cNvPr id="9" name="Platshållare för innehåll 8">
            <a:extLst>
              <a:ext uri="{FF2B5EF4-FFF2-40B4-BE49-F238E27FC236}">
                <a16:creationId xmlns:a16="http://schemas.microsoft.com/office/drawing/2014/main" id="{769F4963-D9C9-6442-0C31-81530D0DC3FC}"/>
              </a:ext>
            </a:extLst>
          </p:cNvPr>
          <p:cNvSpPr>
            <a:spLocks noGrp="1"/>
          </p:cNvSpPr>
          <p:nvPr>
            <p:ph sz="half" idx="2"/>
          </p:nvPr>
        </p:nvSpPr>
        <p:spPr/>
        <p:txBody>
          <a:bodyPr/>
          <a:lstStyle/>
          <a:p>
            <a:endParaRPr lang="sv-SE"/>
          </a:p>
        </p:txBody>
      </p:sp>
      <p:pic>
        <p:nvPicPr>
          <p:cNvPr id="11" name="Platshållare för innehåll 4" descr="En bild som visar person, utomhus, folksamling&#10;&#10;Automatiskt genererad beskrivning">
            <a:extLst>
              <a:ext uri="{FF2B5EF4-FFF2-40B4-BE49-F238E27FC236}">
                <a16:creationId xmlns:a16="http://schemas.microsoft.com/office/drawing/2014/main" id="{F8FD4A0B-68D8-9739-9202-3938E9614D05}"/>
              </a:ext>
            </a:extLst>
          </p:cNvPr>
          <p:cNvPicPr>
            <a:picLocks noChangeAspect="1"/>
          </p:cNvPicPr>
          <p:nvPr/>
        </p:nvPicPr>
        <p:blipFill>
          <a:blip r:embed="rId4"/>
          <a:srcRect r="3824" b="2"/>
          <a:stretch>
            <a:fillRect/>
          </a:stretch>
        </p:blipFill>
        <p:spPr>
          <a:xfrm>
            <a:off x="6172200" y="2291401"/>
            <a:ext cx="5181600" cy="3596148"/>
          </a:xfrm>
          <a:prstGeom prst="rect">
            <a:avLst/>
          </a:prstGeom>
          <a:noFill/>
        </p:spPr>
      </p:pic>
    </p:spTree>
    <p:extLst>
      <p:ext uri="{BB962C8B-B14F-4D97-AF65-F5344CB8AC3E}">
        <p14:creationId xmlns:p14="http://schemas.microsoft.com/office/powerpoint/2010/main" val="2317429723"/>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9BE1F-F8B6-BB2A-8733-A255AF10A609}"/>
              </a:ext>
            </a:extLst>
          </p:cNvPr>
          <p:cNvSpPr>
            <a:spLocks noGrp="1"/>
          </p:cNvSpPr>
          <p:nvPr>
            <p:ph type="title"/>
          </p:nvPr>
        </p:nvSpPr>
        <p:spPr>
          <a:xfrm>
            <a:off x="838200" y="486428"/>
            <a:ext cx="9372600" cy="1325563"/>
          </a:xfrm>
        </p:spPr>
        <p:txBody>
          <a:bodyPr anchor="ctr">
            <a:normAutofit/>
          </a:bodyPr>
          <a:lstStyle/>
          <a:p>
            <a:r>
              <a:rPr lang="sv-SE"/>
              <a:t>Information inför valet</a:t>
            </a:r>
          </a:p>
        </p:txBody>
      </p:sp>
      <p:sp>
        <p:nvSpPr>
          <p:cNvPr id="3" name="Platshållare för innehåll 2">
            <a:extLst>
              <a:ext uri="{FF2B5EF4-FFF2-40B4-BE49-F238E27FC236}">
                <a16:creationId xmlns:a16="http://schemas.microsoft.com/office/drawing/2014/main" id="{0E15E164-CEB4-6B96-DECB-143B656DAFCB}"/>
              </a:ext>
            </a:extLst>
          </p:cNvPr>
          <p:cNvSpPr>
            <a:spLocks noGrp="1"/>
          </p:cNvSpPr>
          <p:nvPr>
            <p:ph sz="half" idx="1"/>
          </p:nvPr>
        </p:nvSpPr>
        <p:spPr>
          <a:xfrm>
            <a:off x="838200" y="2302976"/>
            <a:ext cx="5239109" cy="3524262"/>
          </a:xfrm>
        </p:spPr>
        <p:txBody>
          <a:bodyPr vert="horz" lIns="91440" tIns="45720" rIns="91440" bIns="45720" rtlCol="0" anchor="t">
            <a:normAutofit/>
          </a:bodyPr>
          <a:lstStyle/>
          <a:p>
            <a:pPr marL="0" indent="0">
              <a:buNone/>
            </a:pPr>
            <a:r>
              <a:rPr lang="sv-SE" sz="2400" dirty="0"/>
              <a:t>Hur kan du ta reda på vad partierna tycker och vad partierna vill göra? </a:t>
            </a:r>
            <a:br>
              <a:rPr lang="sv-SE" sz="2400" dirty="0"/>
            </a:br>
            <a:endParaRPr lang="sv-SE" sz="2400" dirty="0"/>
          </a:p>
          <a:p>
            <a:pPr lvl="1"/>
            <a:r>
              <a:rPr lang="sv-SE" dirty="0"/>
              <a:t>Partiernas hemsidor</a:t>
            </a:r>
          </a:p>
          <a:p>
            <a:pPr lvl="1"/>
            <a:r>
              <a:rPr lang="sv-SE" dirty="0"/>
              <a:t>Nyheter</a:t>
            </a:r>
          </a:p>
          <a:p>
            <a:pPr lvl="1"/>
            <a:r>
              <a:rPr lang="sv-SE" dirty="0"/>
              <a:t>Valstugor</a:t>
            </a:r>
          </a:p>
          <a:p>
            <a:pPr lvl="1"/>
            <a:r>
              <a:rPr lang="sv-SE" dirty="0"/>
              <a:t>Källkritik</a:t>
            </a:r>
            <a:br>
              <a:rPr lang="sv-SE" dirty="0"/>
            </a:br>
            <a:endParaRPr lang="sv-SE" dirty="0"/>
          </a:p>
          <a:p>
            <a:pPr marL="0" indent="0">
              <a:buNone/>
            </a:pPr>
            <a:r>
              <a:rPr lang="sv-SE" sz="2400" dirty="0"/>
              <a:t>Tips på hur du ställer en fråga i en valstuga</a:t>
            </a:r>
          </a:p>
          <a:p>
            <a:pPr marL="457200" lvl="1" indent="0">
              <a:buNone/>
            </a:pPr>
            <a:endParaRPr lang="sv-SE" dirty="0"/>
          </a:p>
          <a:p>
            <a:endParaRPr lang="sv-SE" sz="2400" dirty="0"/>
          </a:p>
        </p:txBody>
      </p:sp>
      <p:pic>
        <p:nvPicPr>
          <p:cNvPr id="5" name="Bildobjekt 4">
            <a:extLst>
              <a:ext uri="{FF2B5EF4-FFF2-40B4-BE49-F238E27FC236}">
                <a16:creationId xmlns:a16="http://schemas.microsoft.com/office/drawing/2014/main" id="{17E34DE7-7DFB-39B8-BE1F-FACFDBBC00D4}"/>
              </a:ext>
            </a:extLst>
          </p:cNvPr>
          <p:cNvPicPr>
            <a:picLocks noChangeAspect="1"/>
          </p:cNvPicPr>
          <p:nvPr/>
        </p:nvPicPr>
        <p:blipFill>
          <a:blip r:embed="rId4"/>
          <a:stretch>
            <a:fillRect/>
          </a:stretch>
        </p:blipFill>
        <p:spPr>
          <a:xfrm>
            <a:off x="6365568" y="2502762"/>
            <a:ext cx="4794864" cy="3196576"/>
          </a:xfrm>
          <a:prstGeom prst="rect">
            <a:avLst/>
          </a:prstGeom>
          <a:noFill/>
        </p:spPr>
      </p:pic>
      <p:sp>
        <p:nvSpPr>
          <p:cNvPr id="4" name="textruta 3">
            <a:extLst>
              <a:ext uri="{FF2B5EF4-FFF2-40B4-BE49-F238E27FC236}">
                <a16:creationId xmlns:a16="http://schemas.microsoft.com/office/drawing/2014/main" id="{0D540092-4B6C-572F-82D2-64CE3FB9F345}"/>
              </a:ext>
            </a:extLst>
          </p:cNvPr>
          <p:cNvSpPr txBox="1"/>
          <p:nvPr/>
        </p:nvSpPr>
        <p:spPr>
          <a:xfrm>
            <a:off x="9152828" y="5699338"/>
            <a:ext cx="211594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dirty="0">
                <a:ea typeface="+mn-lt"/>
                <a:cs typeface="+mn-lt"/>
              </a:rPr>
              <a:t>Foto: </a:t>
            </a:r>
            <a:r>
              <a:rPr lang="sv-SE" sz="1200" dirty="0" err="1">
                <a:ea typeface="+mn-lt"/>
                <a:cs typeface="+mn-lt"/>
              </a:rPr>
              <a:t>Shutterstock</a:t>
            </a:r>
            <a:r>
              <a:rPr lang="sv-SE" sz="1200" dirty="0">
                <a:ea typeface="+mn-lt"/>
                <a:cs typeface="+mn-lt"/>
              </a:rPr>
              <a:t>/Alexanderstock23</a:t>
            </a:r>
            <a:endParaRPr lang="sv-SE" sz="1200" dirty="0"/>
          </a:p>
        </p:txBody>
      </p:sp>
    </p:spTree>
    <p:extLst>
      <p:ext uri="{BB962C8B-B14F-4D97-AF65-F5344CB8AC3E}">
        <p14:creationId xmlns:p14="http://schemas.microsoft.com/office/powerpoint/2010/main" val="1652289622"/>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5B5F60-ADB1-EB55-55F6-1980A71A0842}"/>
              </a:ext>
            </a:extLst>
          </p:cNvPr>
          <p:cNvSpPr>
            <a:spLocks noGrp="1"/>
          </p:cNvSpPr>
          <p:nvPr>
            <p:ph type="title"/>
          </p:nvPr>
        </p:nvSpPr>
        <p:spPr>
          <a:xfrm>
            <a:off x="838200" y="486428"/>
            <a:ext cx="9372600" cy="1325563"/>
          </a:xfrm>
        </p:spPr>
        <p:txBody>
          <a:bodyPr anchor="ctr">
            <a:normAutofit/>
          </a:bodyPr>
          <a:lstStyle/>
          <a:p>
            <a:r>
              <a:rPr lang="sv-SE"/>
              <a:t>Aktivitet – skapa ett eget parti</a:t>
            </a:r>
          </a:p>
        </p:txBody>
      </p:sp>
      <p:sp>
        <p:nvSpPr>
          <p:cNvPr id="3" name="Platshållare för innehåll 2">
            <a:extLst>
              <a:ext uri="{FF2B5EF4-FFF2-40B4-BE49-F238E27FC236}">
                <a16:creationId xmlns:a16="http://schemas.microsoft.com/office/drawing/2014/main" id="{E935FA43-E181-5F41-8D23-F9E3269A1975}"/>
              </a:ext>
            </a:extLst>
          </p:cNvPr>
          <p:cNvSpPr>
            <a:spLocks noGrp="1"/>
          </p:cNvSpPr>
          <p:nvPr>
            <p:ph sz="half" idx="1"/>
          </p:nvPr>
        </p:nvSpPr>
        <p:spPr>
          <a:xfrm>
            <a:off x="838200" y="2302976"/>
            <a:ext cx="5181600" cy="3596148"/>
          </a:xfrm>
        </p:spPr>
        <p:txBody>
          <a:bodyPr vert="horz" lIns="91440" tIns="45720" rIns="91440" bIns="45720" rtlCol="0" anchor="t">
            <a:normAutofit/>
          </a:bodyPr>
          <a:lstStyle/>
          <a:p>
            <a:r>
              <a:rPr lang="sv-SE" dirty="0"/>
              <a:t>Vad tycker de olika partierna?</a:t>
            </a:r>
          </a:p>
          <a:p>
            <a:pPr marL="0" indent="0">
              <a:buNone/>
            </a:pPr>
            <a:endParaRPr lang="sv-SE" dirty="0"/>
          </a:p>
          <a:p>
            <a:r>
              <a:rPr lang="sv-SE" dirty="0"/>
              <a:t>Vilka frågor tycker du är viktiga? </a:t>
            </a:r>
            <a:br>
              <a:rPr lang="sv-SE" dirty="0"/>
            </a:br>
            <a:endParaRPr lang="sv-SE" dirty="0"/>
          </a:p>
          <a:p>
            <a:r>
              <a:rPr lang="sv-SE" dirty="0">
                <a:latin typeface="+mj-lt"/>
                <a:cs typeface="Arial"/>
              </a:rPr>
              <a:t>Skapa ett eget parti!</a:t>
            </a:r>
            <a:endParaRPr lang="en-US" dirty="0">
              <a:latin typeface="+mj-lt"/>
              <a:cs typeface="Arial"/>
            </a:endParaRPr>
          </a:p>
          <a:p>
            <a:endParaRPr lang="sv-SE" dirty="0"/>
          </a:p>
          <a:p>
            <a:pPr marL="0" indent="0">
              <a:buNone/>
            </a:pPr>
            <a:endParaRPr lang="sv-SE" dirty="0"/>
          </a:p>
          <a:p>
            <a:endParaRPr lang="sv-SE" dirty="0"/>
          </a:p>
        </p:txBody>
      </p:sp>
      <p:pic>
        <p:nvPicPr>
          <p:cNvPr id="6" name="Platshållare för innehåll 4">
            <a:extLst>
              <a:ext uri="{FF2B5EF4-FFF2-40B4-BE49-F238E27FC236}">
                <a16:creationId xmlns:a16="http://schemas.microsoft.com/office/drawing/2014/main" id="{A36F99C4-F9A4-61C3-F4F5-8986CF4959E1}"/>
              </a:ext>
            </a:extLst>
          </p:cNvPr>
          <p:cNvPicPr>
            <a:picLocks noChangeAspect="1"/>
          </p:cNvPicPr>
          <p:nvPr/>
        </p:nvPicPr>
        <p:blipFill>
          <a:blip r:embed="rId3"/>
          <a:srcRect l="9322" r="9322"/>
          <a:stretch>
            <a:fillRect/>
          </a:stretch>
        </p:blipFill>
        <p:spPr>
          <a:xfrm>
            <a:off x="6172200" y="2302976"/>
            <a:ext cx="5181600" cy="3596148"/>
          </a:xfrm>
          <a:prstGeom prst="rect">
            <a:avLst/>
          </a:prstGeom>
          <a:noFill/>
        </p:spPr>
      </p:pic>
    </p:spTree>
    <p:extLst>
      <p:ext uri="{BB962C8B-B14F-4D97-AF65-F5344CB8AC3E}">
        <p14:creationId xmlns:p14="http://schemas.microsoft.com/office/powerpoint/2010/main" val="1205270169"/>
      </p:ext>
    </p:extLst>
  </p:cSld>
  <p:clrMapOvr>
    <a:masterClrMapping/>
  </p:clrMapOvr>
</p:sld>
</file>

<file path=ppt/theme/theme1.xml><?xml version="1.0" encoding="utf-8"?>
<a:theme xmlns:a="http://schemas.openxmlformats.org/drawingml/2006/main" name="SFN Office TG-tema">
  <a:themeElements>
    <a:clrScheme name="SFN Färger">
      <a:dk1>
        <a:srgbClr val="151515"/>
      </a:dk1>
      <a:lt1>
        <a:srgbClr val="FFFFFF"/>
      </a:lt1>
      <a:dk2>
        <a:srgbClr val="008FD5"/>
      </a:dk2>
      <a:lt2>
        <a:srgbClr val="FFFFFF"/>
      </a:lt2>
      <a:accent1>
        <a:srgbClr val="008FD5"/>
      </a:accent1>
      <a:accent2>
        <a:srgbClr val="E2007A"/>
      </a:accent2>
      <a:accent3>
        <a:srgbClr val="A4BA00"/>
      </a:accent3>
      <a:accent4>
        <a:srgbClr val="E6A300"/>
      </a:accent4>
      <a:accent5>
        <a:srgbClr val="D8D8D8"/>
      </a:accent5>
      <a:accent6>
        <a:srgbClr val="7F7F7F"/>
      </a:accent6>
      <a:hlink>
        <a:srgbClr val="008FD5"/>
      </a:hlink>
      <a:folHlink>
        <a:srgbClr val="954F72"/>
      </a:folHlink>
    </a:clrScheme>
    <a:fontScheme name="SFN enbart trade gothic">
      <a:majorFont>
        <a:latin typeface="Trade Gothic LT Std Cn"/>
        <a:ea typeface=""/>
        <a:cs typeface=""/>
      </a:majorFont>
      <a:minorFont>
        <a:latin typeface="Trade Gothic LT Std Cn"/>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26EDF20D-DF3A-42DD-A714-6A41FDD21D0E}" vid="{102E0161-929C-425A-915F-8F9DC9704A6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66605FD30484444DAE75A381AEDB07BF" ma:contentTypeVersion="18" ma:contentTypeDescription="Skapa ett nytt dokument." ma:contentTypeScope="" ma:versionID="ba39c500de4e834ed5c6a1fbfe20fab6">
  <xsd:schema xmlns:xsd="http://www.w3.org/2001/XMLSchema" xmlns:xs="http://www.w3.org/2001/XMLSchema" xmlns:p="http://schemas.microsoft.com/office/2006/metadata/properties" xmlns:ns2="9a900101-d6ac-4793-8c2c-7395c524be11" xmlns:ns4="f85e7af3-38a1-497c-9864-88e5057667a1" targetNamespace="http://schemas.microsoft.com/office/2006/metadata/properties" ma:root="true" ma:fieldsID="fd934d1005770fbfdac467a1100e1899" ns2:_="" ns4:_="">
    <xsd:import namespace="9a900101-d6ac-4793-8c2c-7395c524be11"/>
    <xsd:import namespace="f85e7af3-38a1-497c-9864-88e5057667a1"/>
    <xsd:element name="properties">
      <xsd:complexType>
        <xsd:sequence>
          <xsd:element name="documentManagement">
            <xsd:complexType>
              <xsd:all>
                <xsd:element ref="ns2:d2ab7631914f40ed8b1d89c864e4d218" minOccurs="0"/>
                <xsd:element ref="ns2:TaxCatchAll" minOccurs="0"/>
                <xsd:element ref="ns4:MediaServiceMetadata" minOccurs="0"/>
                <xsd:element ref="ns4:MediaServiceFastMetadata" minOccurs="0"/>
                <xsd:element ref="ns4:MediaLengthInSeconds" minOccurs="0"/>
                <xsd:element ref="ns4:MediaServiceDateTaken" minOccurs="0"/>
                <xsd:element ref="ns4:lcf76f155ced4ddcb4097134ff3c332f" minOccurs="0"/>
                <xsd:element ref="ns4:MediaServiceGenerationTime" minOccurs="0"/>
                <xsd:element ref="ns4:MediaServiceEventHashCode" minOccurs="0"/>
                <xsd:element ref="ns4:MediaServiceOCR" minOccurs="0"/>
                <xsd:element ref="ns2:SharedWithUsers" minOccurs="0"/>
                <xsd:element ref="ns2:SharedWithDetails" minOccurs="0"/>
                <xsd:element ref="ns4:MediaServiceLocation"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900101-d6ac-4793-8c2c-7395c524be11" elementFormDefault="qualified">
    <xsd:import namespace="http://schemas.microsoft.com/office/2006/documentManagement/types"/>
    <xsd:import namespace="http://schemas.microsoft.com/office/infopath/2007/PartnerControls"/>
    <xsd:element name="d2ab7631914f40ed8b1d89c864e4d218" ma:index="9" nillable="true" ma:taxonomy="true" ma:internalName="d2ab7631914f40ed8b1d89c864e4d218" ma:taxonomyFieldName="Dokumentkategori" ma:displayName="Dokumentkategori" ma:default="" ma:fieldId="{d2ab7631-914f-40ed-8b1d-89c864e4d218}" ma:taxonomyMulti="true" ma:sspId="f38b39c3-ecf8-4982-925a-9c875ff0d6d0" ma:termSetId="738e1ad4-6648-4193-8e90-5432e38dc98e"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5a91cb1c-47c4-4336-b9d8-d1a047cfa3a4}" ma:internalName="TaxCatchAll" ma:showField="CatchAllData" ma:web="9a900101-d6ac-4793-8c2c-7395c524be1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85e7af3-38a1-497c-9864-88e5057667a1"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f38b39c3-ecf8-4982-925a-9c875ff0d6d0"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ma:index="11" ma:displayName="Ämne"/>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2ab7631914f40ed8b1d89c864e4d218 xmlns="9a900101-d6ac-4793-8c2c-7395c524be11">
      <Terms xmlns="http://schemas.microsoft.com/office/infopath/2007/PartnerControls"/>
    </d2ab7631914f40ed8b1d89c864e4d218>
    <TaxCatchAll xmlns="9a900101-d6ac-4793-8c2c-7395c524be11" xsi:nil="true"/>
    <lcf76f155ced4ddcb4097134ff3c332f xmlns="f85e7af3-38a1-497c-9864-88e5057667a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F3E795-AB92-4D0E-B945-51B6F5F974D9}">
  <ds:schemaRefs>
    <ds:schemaRef ds:uri="http://schemas.microsoft.com/sharepoint/v3/contenttype/forms"/>
  </ds:schemaRefs>
</ds:datastoreItem>
</file>

<file path=customXml/itemProps2.xml><?xml version="1.0" encoding="utf-8"?>
<ds:datastoreItem xmlns:ds="http://schemas.openxmlformats.org/officeDocument/2006/customXml" ds:itemID="{CE4225F6-A951-4571-A58E-862841EBF785}">
  <ds:schemaRefs>
    <ds:schemaRef ds:uri="9a900101-d6ac-4793-8c2c-7395c524be11"/>
    <ds:schemaRef ds:uri="f85e7af3-38a1-497c-9864-88e5057667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EAB9713-4DB9-4C94-B9BF-9B06243065A1}">
  <ds:schemaRefs>
    <ds:schemaRef ds:uri="9a900101-d6ac-4793-8c2c-7395c524be11"/>
    <ds:schemaRef ds:uri="f85e7af3-38a1-497c-9864-88e5057667a1"/>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Presentation-SFN-mall-2020</Template>
  <TotalTime>267</TotalTime>
  <Words>2606</Words>
  <Application>Microsoft Office PowerPoint</Application>
  <PresentationFormat>Bredbild</PresentationFormat>
  <Paragraphs>223</Paragraphs>
  <Slides>10</Slides>
  <Notes>10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10</vt:i4>
      </vt:variant>
    </vt:vector>
  </HeadingPairs>
  <TitlesOfParts>
    <vt:vector size="16" baseType="lpstr">
      <vt:lpstr>Arial</vt:lpstr>
      <vt:lpstr>Calibri</vt:lpstr>
      <vt:lpstr>open_sansregular</vt:lpstr>
      <vt:lpstr>Roboto</vt:lpstr>
      <vt:lpstr>Trade Gothic LT Std Cn</vt:lpstr>
      <vt:lpstr>SFN Office TG-tema</vt:lpstr>
      <vt:lpstr>PowerPoint-presentation</vt:lpstr>
      <vt:lpstr>PowerPoint-presentation</vt:lpstr>
      <vt:lpstr>PowerPoint-presentation</vt:lpstr>
      <vt:lpstr>PowerPoint-presentation</vt:lpstr>
      <vt:lpstr>Fredliga och inkluderande samhällen</vt:lpstr>
      <vt:lpstr>Demokrati i Sverige</vt:lpstr>
      <vt:lpstr>Tre val</vt:lpstr>
      <vt:lpstr>Information inför valet</vt:lpstr>
      <vt:lpstr>Aktivitet – skapa ett eget parti</vt:lpstr>
      <vt:lpstr>Aktivitet – var med och påverka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Demokrati</dc:title>
  <dc:creator>Oskar Sjöstedt</dc:creator>
  <cp:lastModifiedBy>Charlotte Andersson</cp:lastModifiedBy>
  <cp:revision>106</cp:revision>
  <dcterms:created xsi:type="dcterms:W3CDTF">2021-10-08T08:24:36Z</dcterms:created>
  <dcterms:modified xsi:type="dcterms:W3CDTF">2026-08-05T11:55:42Z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0x01010066605FD30484444DAE75A381AEDB07BF</vt:lpwstr>
  </property>
  <property fmtid="{D5CDD505-2E9C-101B-9397-08002B2CF9AE}" pid="3" name="Order">
    <vt:r8>175800</vt:r8>
  </property>
  <property fmtid="{D5CDD505-2E9C-101B-9397-08002B2CF9AE}" pid="4" name="Dokumentkategori">
    <vt:lpwstr/>
  </property>
  <property fmtid="{D5CDD505-2E9C-101B-9397-08002B2CF9AE}" pid="5" name="MediaServiceImageTags">
    <vt:lpwstr/>
  </property>
</Properties>
</file>