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56" r:id="rId5"/>
    <p:sldId id="273" r:id="rId6"/>
    <p:sldId id="259" r:id="rId7"/>
    <p:sldId id="258" r:id="rId8"/>
    <p:sldId id="274" r:id="rId9"/>
    <p:sldId id="263" r:id="rId10"/>
    <p:sldId id="267" r:id="rId11"/>
    <p:sldId id="271" r:id="rId12"/>
    <p:sldId id="270" r:id="rId13"/>
    <p:sldId id="275"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A9AC74-AEA5-0A0F-0332-E7B6A14905FD}" v="4" dt="2026-07-30T13:15:54.2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7458" autoAdjust="0"/>
  </p:normalViewPr>
  <p:slideViewPr>
    <p:cSldViewPr snapToGrid="0">
      <p:cViewPr varScale="1">
        <p:scale>
          <a:sx n="45" d="100"/>
          <a:sy n="45" d="100"/>
        </p:scale>
        <p:origin x="2098"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455C47-F5A5-49A5-B67A-40381ADF51C2}" type="datetimeFigureOut">
              <a:rPr lang="sv-SE" smtClean="0"/>
              <a:t>2026-08-05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082D3-AB71-4F85-B93E-FF276D9D219A}" type="slidenum">
              <a:rPr lang="sv-SE" smtClean="0"/>
              <a:t>‹#›</a:t>
            </a:fld>
            <a:endParaRPr lang="sv-SE"/>
          </a:p>
        </p:txBody>
      </p:sp>
    </p:spTree>
    <p:extLst>
      <p:ext uri="{BB962C8B-B14F-4D97-AF65-F5344CB8AC3E}">
        <p14:creationId xmlns:p14="http://schemas.microsoft.com/office/powerpoint/2010/main" val="306575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urplay.se/serie/221667-svensk-demokrati-100-ar" TargetMode="External"/><Relationship Id="rId3" Type="http://schemas.openxmlformats.org/officeDocument/2006/relationships/hyperlink" Target="https://www.v-dem.net/" TargetMode="External"/><Relationship Id="rId7" Type="http://schemas.openxmlformats.org/officeDocument/2006/relationships/hyperlink" Target="https://www.mucf.se/publikationer/demokratihandboken"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regeringen.se/sa-styrs-sverige/" TargetMode="External"/><Relationship Id="rId5" Type="http://schemas.openxmlformats.org/officeDocument/2006/relationships/hyperlink" Target="https://freedomhouse.org/" TargetMode="External"/><Relationship Id="rId4" Type="http://schemas.openxmlformats.org/officeDocument/2006/relationships/hyperlink" Target="https://www.idea.int/"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n.org/en/global-issues/democracy"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un.org/en/about-us/un-charter/preambl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v-dem.net/publications/democracy-report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Demokratipaketet</a:t>
            </a:r>
            <a:r>
              <a:rPr lang="sv-SE" dirty="0"/>
              <a:t> (2026) innehåller undervisningsmaterial för mellan- och högstadiet. Den här PowerPoint-presentationen riktar sig främst till elever i </a:t>
            </a:r>
            <a:r>
              <a:rPr lang="sv-SE" b="1" dirty="0"/>
              <a:t>årskurs 7-9.</a:t>
            </a:r>
            <a:endParaRPr lang="sv-SE" dirty="0"/>
          </a:p>
          <a:p>
            <a:endParaRPr lang="sv-SE" dirty="0"/>
          </a:p>
          <a:p>
            <a:r>
              <a:rPr lang="sv-SE" dirty="0"/>
              <a:t>Du som lärare kan anpassa materialet utifrån dina elevers behov och förutsättningar. </a:t>
            </a:r>
          </a:p>
          <a:p>
            <a:endParaRPr lang="sv-SE" dirty="0"/>
          </a:p>
          <a:p>
            <a:r>
              <a:rPr lang="sv-SE" dirty="0"/>
              <a:t>Presentationen kan också delas upp och användas under flera lektionstillfällen.</a:t>
            </a:r>
            <a:br>
              <a:rPr lang="sv-SE" dirty="0">
                <a:ea typeface="Calibri"/>
                <a:cs typeface="+mn-lt"/>
              </a:rPr>
            </a:br>
            <a:br>
              <a:rPr lang="sv-SE" dirty="0">
                <a:cs typeface="+mn-lt"/>
              </a:rPr>
            </a:br>
            <a:r>
              <a:rPr lang="sv-SE" dirty="0"/>
              <a:t>Nedan följer ett förslag på hur undervisningen kan läggas upp.</a:t>
            </a:r>
          </a:p>
          <a:p>
            <a:endParaRPr lang="sv-SE" sz="1200" b="0" i="0" kern="1200" dirty="0">
              <a:solidFill>
                <a:schemeClr val="tx1"/>
              </a:solidFill>
              <a:effectLst/>
              <a:latin typeface="+mn-lt"/>
              <a:ea typeface="+mn-ea"/>
              <a:cs typeface="+mn-cs"/>
            </a:endParaRPr>
          </a:p>
          <a:p>
            <a:r>
              <a:rPr lang="sv-SE" sz="1200" b="1" i="0" kern="1200" dirty="0">
                <a:solidFill>
                  <a:schemeClr val="tx1"/>
                </a:solidFill>
                <a:effectLst/>
                <a:latin typeface="+mn-lt"/>
                <a:ea typeface="+mn-ea"/>
                <a:cs typeface="+mn-cs"/>
              </a:rPr>
              <a:t>Förslag på lektionsupplägg</a:t>
            </a:r>
            <a:br>
              <a:rPr lang="sv-SE" sz="1200" b="1" i="0" kern="1200" dirty="0">
                <a:effectLst/>
                <a:cs typeface="+mn-lt"/>
              </a:rPr>
            </a:br>
            <a:r>
              <a:rPr lang="sv-SE" sz="1200" b="0" i="0" kern="1200" dirty="0">
                <a:solidFill>
                  <a:schemeClr val="tx1"/>
                </a:solidFill>
                <a:effectLst/>
                <a:latin typeface="+mn-lt"/>
                <a:ea typeface="+mn-ea"/>
                <a:cs typeface="+mn-cs"/>
              </a:rPr>
              <a:t>Lektion 1: FN och Demokrati: (s. </a:t>
            </a:r>
            <a:r>
              <a:rPr lang="sv-SE" dirty="0"/>
              <a:t>1-5)</a:t>
            </a:r>
            <a:br>
              <a:rPr lang="sv-SE" sz="1200" b="0" i="0" kern="1200" dirty="0">
                <a:effectLst/>
                <a:cs typeface="+mn-lt"/>
              </a:rPr>
            </a:br>
            <a:r>
              <a:rPr lang="sv-SE" sz="1200" b="0" i="0" kern="1200" dirty="0">
                <a:solidFill>
                  <a:schemeClr val="tx1"/>
                </a:solidFill>
                <a:effectLst/>
                <a:latin typeface="+mn-lt"/>
                <a:ea typeface="+mn-ea"/>
                <a:cs typeface="+mn-cs"/>
              </a:rPr>
              <a:t>Lektion 2: Valet 2026: (s. </a:t>
            </a:r>
            <a:r>
              <a:rPr lang="sv-SE" dirty="0"/>
              <a:t>6</a:t>
            </a:r>
            <a:r>
              <a:rPr lang="sv-SE" sz="1200" b="0" i="0" kern="1200" dirty="0">
                <a:solidFill>
                  <a:schemeClr val="tx1"/>
                </a:solidFill>
                <a:effectLst/>
                <a:latin typeface="+mn-lt"/>
                <a:ea typeface="+mn-ea"/>
                <a:cs typeface="+mn-cs"/>
              </a:rPr>
              <a:t> – 8)</a:t>
            </a:r>
            <a:br>
              <a:rPr lang="sv-SE" sz="1200" b="0" i="0" kern="1200" dirty="0">
                <a:effectLst/>
                <a:cs typeface="+mn-lt"/>
              </a:rPr>
            </a:br>
            <a:r>
              <a:rPr lang="sv-SE" sz="1200" b="0" i="0" kern="1200" dirty="0">
                <a:solidFill>
                  <a:schemeClr val="tx1"/>
                </a:solidFill>
                <a:effectLst/>
                <a:latin typeface="+mn-lt"/>
                <a:ea typeface="+mn-ea"/>
                <a:cs typeface="+mn-cs"/>
              </a:rPr>
              <a:t>Lektion 3: Aktivitet: Besök valstugor och ställ frågor till politiker (s. 9)</a:t>
            </a:r>
            <a:endParaRPr lang="sv-SE" sz="1200" b="0" i="0" kern="1200" dirty="0">
              <a:solidFill>
                <a:schemeClr val="tx1"/>
              </a:solidFill>
              <a:effectLst/>
              <a:latin typeface="+mn-lt"/>
              <a:ea typeface="Calibri"/>
              <a:cs typeface="Calibri"/>
            </a:endParaRPr>
          </a:p>
          <a:p>
            <a:r>
              <a:rPr lang="sv-SE" sz="1200" b="0" i="0" kern="1200" dirty="0">
                <a:solidFill>
                  <a:schemeClr val="tx1"/>
                </a:solidFill>
                <a:effectLst/>
                <a:latin typeface="+mn-lt"/>
                <a:ea typeface="+mn-ea"/>
                <a:cs typeface="+mn-cs"/>
              </a:rPr>
              <a:t>Lektion 4: Workshop: Demokrati och ungas inflytande (s. 10) </a:t>
            </a:r>
            <a:endParaRPr lang="sv-SE" b="0" dirty="0"/>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1</a:t>
            </a:fld>
            <a:endParaRPr lang="sv-SE"/>
          </a:p>
        </p:txBody>
      </p:sp>
    </p:spTree>
    <p:extLst>
      <p:ext uri="{BB962C8B-B14F-4D97-AF65-F5344CB8AC3E}">
        <p14:creationId xmlns:p14="http://schemas.microsoft.com/office/powerpoint/2010/main" val="218297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56AAF-1614-E868-8C5F-D3489245A91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675F65D-F855-B008-363A-5724071C669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569A06B-A954-84CB-E6CB-6D3E300841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Workshop: Demokrati och ungas inflytande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br>
              <a:rPr lang="sv-SE" dirty="0"/>
            </a:br>
            <a:r>
              <a:rPr lang="sv-SE" dirty="0"/>
              <a:t>Workshopen lyfter ungas tankar om demokrati och om hur ungas inflytande kan öka. Workshopen består av tre delar och kan göras under en lektion eller flera. </a:t>
            </a:r>
            <a:br>
              <a:rPr lang="sv-SE" dirty="0"/>
            </a:br>
            <a:br>
              <a:rPr lang="sv-SE" dirty="0"/>
            </a:br>
            <a:r>
              <a:rPr lang="sv-SE" dirty="0"/>
              <a:t>Del 1: Vad är demokrati?</a:t>
            </a:r>
            <a:br>
              <a:rPr lang="sv-SE" dirty="0"/>
            </a:br>
            <a:r>
              <a:rPr lang="sv-SE" dirty="0"/>
              <a:t>Del 2: Hur öka ungas inflytande i grupp?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cs typeface="+mn-lt"/>
              </a:rPr>
              <a:t>Del 3: Avslutande reflektion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cs typeface="+mn-lt"/>
            </a:endParaRPr>
          </a:p>
          <a:p>
            <a:r>
              <a:rPr lang="sv-SE" dirty="0"/>
              <a:t> Svenska FN-förbundet har tagit fram en workshop som ni hittar på portalsidan.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sv-SE" dirty="0">
                <a:cs typeface="+mn-lt"/>
              </a:rPr>
            </a:br>
            <a:r>
              <a:rPr lang="sv-S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EB040647-3934-1913-98E1-A28C9F456628}"/>
              </a:ext>
            </a:extLst>
          </p:cNvPr>
          <p:cNvSpPr>
            <a:spLocks noGrp="1"/>
          </p:cNvSpPr>
          <p:nvPr>
            <p:ph type="sldNum" sz="quarter" idx="5"/>
          </p:nvPr>
        </p:nvSpPr>
        <p:spPr/>
        <p:txBody>
          <a:bodyPr/>
          <a:lstStyle/>
          <a:p>
            <a:fld id="{E9E082D3-AB71-4F85-B93E-FF276D9D219A}" type="slidenum">
              <a:rPr lang="sv-SE" smtClean="0"/>
              <a:t>10</a:t>
            </a:fld>
            <a:endParaRPr lang="sv-SE"/>
          </a:p>
        </p:txBody>
      </p:sp>
    </p:spTree>
    <p:extLst>
      <p:ext uri="{BB962C8B-B14F-4D97-AF65-F5344CB8AC3E}">
        <p14:creationId xmlns:p14="http://schemas.microsoft.com/office/powerpoint/2010/main" val="185768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3201-B0D7-5A5D-110E-66A4B4D7EDD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3B925C-5FFB-06C7-17AC-28ABB6CDC7E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DB03838-0C01-1CF5-442A-355B7CCC1484}"/>
              </a:ext>
            </a:extLst>
          </p:cNvPr>
          <p:cNvSpPr>
            <a:spLocks noGrp="1"/>
          </p:cNvSpPr>
          <p:nvPr>
            <p:ph type="body" idx="1"/>
          </p:nvPr>
        </p:nvSpPr>
        <p:spPr/>
        <p:txBody>
          <a:bodyPr/>
          <a:lstStyle/>
          <a:p>
            <a:pPr marL="0" marR="0" lvl="0" indent="0" algn="l" defTabSz="914400" rtl="0" eaLnBrk="0" fontAlgn="base" latinLnBrk="0" hangingPunct="0">
              <a:lnSpc>
                <a:spcPct val="100000"/>
              </a:lnSpc>
              <a:spcBef>
                <a:spcPts val="800"/>
              </a:spcBef>
              <a:spcAft>
                <a:spcPct val="0"/>
              </a:spcAft>
              <a:buClrTx/>
              <a:buSzTx/>
              <a:buFontTx/>
              <a:buNone/>
              <a:tabLst/>
              <a:defRPr/>
            </a:pPr>
            <a:r>
              <a:rPr lang="sv-SE" sz="1200" b="1" dirty="0">
                <a:latin typeface="+mn-lt"/>
              </a:rPr>
              <a:t>Vad betyder demokrati</a:t>
            </a:r>
          </a:p>
          <a:p>
            <a:pPr marL="0" marR="0" lvl="0" indent="0" algn="l" defTabSz="914400" rtl="0" eaLnBrk="0" fontAlgn="base" latinLnBrk="0" hangingPunct="0">
              <a:lnSpc>
                <a:spcPct val="100000"/>
              </a:lnSpc>
              <a:spcBef>
                <a:spcPts val="800"/>
              </a:spcBef>
              <a:spcAft>
                <a:spcPct val="0"/>
              </a:spcAft>
              <a:buClrTx/>
              <a:buSzTx/>
              <a:buFontTx/>
              <a:buNone/>
              <a:tabLst/>
              <a:defRPr/>
            </a:pPr>
            <a:r>
              <a:rPr lang="sv-SE" sz="1200" dirty="0">
                <a:latin typeface="+mn-lt"/>
              </a:rPr>
              <a:t>Demokrati betyder folkstyre på grekiska. Demos = folket. </a:t>
            </a:r>
            <a:r>
              <a:rPr lang="sv-SE" sz="1200" dirty="0" err="1">
                <a:latin typeface="+mn-lt"/>
              </a:rPr>
              <a:t>Kratos</a:t>
            </a:r>
            <a:r>
              <a:rPr lang="sv-SE" sz="1200" dirty="0">
                <a:latin typeface="+mn-lt"/>
              </a:rPr>
              <a:t> = Styre </a:t>
            </a:r>
          </a:p>
          <a:p>
            <a:pPr marL="0" marR="0" lvl="0" indent="0" algn="l" defTabSz="914400" rtl="0" eaLnBrk="0" fontAlgn="base" latinLnBrk="0" hangingPunct="0">
              <a:lnSpc>
                <a:spcPct val="100000"/>
              </a:lnSpc>
              <a:spcBef>
                <a:spcPts val="800"/>
              </a:spcBef>
              <a:spcAft>
                <a:spcPct val="0"/>
              </a:spcAft>
              <a:buClrTx/>
              <a:buSzTx/>
              <a:buFontTx/>
              <a:buNone/>
              <a:tabLst/>
              <a:defRPr/>
            </a:pPr>
            <a:endParaRPr lang="sv-SE" sz="1200" dirty="0">
              <a:latin typeface="+mn-lt"/>
            </a:endParaRPr>
          </a:p>
          <a:p>
            <a:pPr algn="l"/>
            <a:r>
              <a:rPr lang="sv-SE" dirty="0"/>
              <a:t>En grundtanke med demokrati är att den som är medborgare eller bor i ett land ska ha möjlighet att vara med och tycka till om hur landet ska styras, till exempel genom regelbundna val. Demokratier kan fungera på olika sätt och demokratiska länder har valt olika sätt att ordna hur landet styrs. De allra flesta demokratiska länderna har så kallad representativ demokrati. Det innebär att människor i regelbundna val väljer politiker som representerar dem och styr landet.</a:t>
            </a:r>
          </a:p>
          <a:p>
            <a:pPr>
              <a:spcBef>
                <a:spcPts val="800"/>
              </a:spcBef>
              <a:spcAft>
                <a:spcPct val="0"/>
              </a:spcAft>
              <a:defRPr/>
            </a:pPr>
            <a:endParaRPr lang="sv-SE" b="1" dirty="0"/>
          </a:p>
          <a:p>
            <a:pPr>
              <a:spcBef>
                <a:spcPts val="800"/>
              </a:spcBef>
              <a:spcAft>
                <a:spcPct val="0"/>
              </a:spcAft>
              <a:defRPr/>
            </a:pPr>
            <a:r>
              <a:rPr lang="sv-SE" b="1" dirty="0"/>
              <a:t>Ofta mer än ett styrelseskick</a:t>
            </a:r>
            <a:endParaRPr lang="sv-SE" dirty="0">
              <a:solidFill>
                <a:srgbClr val="000000"/>
              </a:solidFill>
              <a:ea typeface="Calibri"/>
              <a:cs typeface="Calibri"/>
            </a:endParaRPr>
          </a:p>
          <a:p>
            <a:pPr>
              <a:spcBef>
                <a:spcPts val="800"/>
              </a:spcBef>
              <a:spcAft>
                <a:spcPct val="0"/>
              </a:spcAft>
              <a:defRPr/>
            </a:pPr>
            <a:r>
              <a:rPr lang="sv-SE" dirty="0"/>
              <a:t>När vi pratar om demokrati idag så menas ofta mer än att befolkningen får rösta om vem som leder landet, nämligen ett antal grundläggande fri- och rättigheter. Att alla människor är lika mycket värda och ska ha samma rättigheter. I en demokrati ska man få tänka och tycka vad man vill och ha möjlighet att uttrycka sina åsikter öppet i tal eller skrift.</a:t>
            </a:r>
          </a:p>
          <a:p>
            <a:pPr eaLnBrk="0" fontAlgn="base" hangingPunct="0">
              <a:spcBef>
                <a:spcPts val="800"/>
              </a:spcBef>
              <a:spcAft>
                <a:spcPct val="0"/>
              </a:spcAft>
              <a:defRPr/>
            </a:pPr>
            <a:endParaRPr lang="sv-SE" dirty="0"/>
          </a:p>
          <a:p>
            <a:pPr eaLnBrk="0" fontAlgn="base" hangingPunct="0">
              <a:spcBef>
                <a:spcPts val="800"/>
              </a:spcBef>
              <a:spcAft>
                <a:spcPct val="0"/>
              </a:spcAft>
              <a:defRPr/>
            </a:pPr>
            <a:r>
              <a:rPr lang="sv-SE" sz="1200" b="1" dirty="0">
                <a:latin typeface="+mn-lt"/>
              </a:rPr>
              <a:t>Varför är </a:t>
            </a:r>
            <a:r>
              <a:rPr lang="sv-SE" b="1" dirty="0"/>
              <a:t>det viktigt att skydda demokrati?</a:t>
            </a:r>
            <a:endParaRPr lang="sv-SE" sz="1200" dirty="0">
              <a:latin typeface="+mn-lt"/>
              <a:ea typeface="Calibri"/>
              <a:cs typeface="Calibri"/>
            </a:endParaRPr>
          </a:p>
          <a:p>
            <a:pPr eaLnBrk="0" fontAlgn="base" hangingPunct="0">
              <a:spcBef>
                <a:spcPts val="800"/>
              </a:spcBef>
              <a:spcAft>
                <a:spcPct val="0"/>
              </a:spcAft>
              <a:defRPr/>
            </a:pPr>
            <a:r>
              <a:rPr lang="sv-SE" dirty="0"/>
              <a:t>Idag visar forskning på att allt fler länder rör sig mot ett auktoritärt styre, det som kallas för en demokratisk tillbakagång. </a:t>
            </a:r>
            <a:r>
              <a:rPr lang="sv" dirty="0">
                <a:solidFill>
                  <a:srgbClr val="1F1F1F"/>
                </a:solidFill>
                <a:highlight>
                  <a:srgbClr val="F8F9FA"/>
                </a:highlight>
              </a:rPr>
              <a:t>Nästan alla aspekter av demokrati uppvisar omfattande försämringar under det senaste decenniet – en dramatisk vändning jämfört med för 25 år sedan.</a:t>
            </a:r>
            <a:r>
              <a:rPr lang="en-US" dirty="0"/>
              <a:t> </a:t>
            </a:r>
            <a:r>
              <a:rPr lang="en-US" dirty="0" err="1"/>
              <a:t>Källor</a:t>
            </a:r>
            <a:r>
              <a:rPr lang="en-US" dirty="0"/>
              <a:t>: </a:t>
            </a:r>
            <a:r>
              <a:rPr lang="sv-SE" dirty="0"/>
              <a:t>V-Dem</a:t>
            </a:r>
            <a:r>
              <a:rPr lang="sv-SE" sz="1800" dirty="0">
                <a:effectLst/>
                <a:latin typeface="Calibri"/>
                <a:ea typeface="Times New Roman" panose="02020603050405020304" pitchFamily="18" charset="0"/>
                <a:cs typeface="Calibri"/>
              </a:rPr>
              <a:t>: </a:t>
            </a:r>
            <a:r>
              <a:rPr lang="sv-SE" sz="1800" u="sng" dirty="0">
                <a:solidFill>
                  <a:srgbClr val="0563C1"/>
                </a:solidFill>
                <a:effectLst/>
                <a:latin typeface="Calibri"/>
                <a:ea typeface="Times New Roman" panose="02020603050405020304" pitchFamily="18" charset="0"/>
                <a:cs typeface="Calibri"/>
                <a:hlinkClick r:id="rId3"/>
              </a:rPr>
              <a:t>https://www.v-dem.net/</a:t>
            </a:r>
            <a:r>
              <a:rPr lang="sv-SE" sz="1800" dirty="0">
                <a:effectLst/>
                <a:latin typeface="Calibri"/>
                <a:ea typeface="Times New Roman" panose="02020603050405020304" pitchFamily="18" charset="0"/>
                <a:cs typeface="Calibri"/>
              </a:rPr>
              <a:t>, IDEA: </a:t>
            </a:r>
            <a:r>
              <a:rPr lang="sv-SE" sz="1800" u="sng" dirty="0">
                <a:solidFill>
                  <a:srgbClr val="0563C1"/>
                </a:solidFill>
                <a:effectLst/>
                <a:latin typeface="Calibri"/>
                <a:ea typeface="Times New Roman" panose="02020603050405020304" pitchFamily="18" charset="0"/>
                <a:cs typeface="Calibri"/>
                <a:hlinkClick r:id="rId4"/>
              </a:rPr>
              <a:t>https://www.idea.int/</a:t>
            </a:r>
            <a:r>
              <a:rPr lang="sv-SE" sz="1800" dirty="0">
                <a:effectLst/>
                <a:latin typeface="Calibri"/>
                <a:ea typeface="Times New Roman" panose="02020603050405020304" pitchFamily="18" charset="0"/>
                <a:cs typeface="Calibri"/>
              </a:rPr>
              <a:t>, Freedom House: </a:t>
            </a:r>
            <a:r>
              <a:rPr lang="sv-SE" sz="1800" u="sng" dirty="0">
                <a:solidFill>
                  <a:srgbClr val="0563C1"/>
                </a:solidFill>
                <a:effectLst/>
                <a:latin typeface="Calibri"/>
                <a:ea typeface="Times New Roman" panose="02020603050405020304" pitchFamily="18" charset="0"/>
                <a:cs typeface="Calibri"/>
                <a:hlinkClick r:id="rId5"/>
              </a:rPr>
              <a:t>https://freedomhouse.org/</a:t>
            </a:r>
            <a:r>
              <a:rPr lang="sv-SE" sz="1800" dirty="0">
                <a:effectLst/>
                <a:latin typeface="Calibri"/>
                <a:ea typeface="Times New Roman" panose="02020603050405020304" pitchFamily="18" charset="0"/>
                <a:cs typeface="Calibri"/>
              </a:rPr>
              <a:t>.</a:t>
            </a:r>
            <a:endParaRPr lang="en-US" sz="1800" b="0" i="0" u="none" dirty="0">
              <a:solidFill>
                <a:srgbClr val="FFFFFF"/>
              </a:solidFill>
              <a:effectLst/>
              <a:latin typeface="Calibri"/>
              <a:ea typeface="Times New Roman" panose="02020603050405020304" pitchFamily="18" charset="0"/>
              <a:cs typeface="Calibri"/>
            </a:endParaRPr>
          </a:p>
          <a:p>
            <a:pPr marL="0" marR="0" lvl="0" indent="0" algn="l" defTabSz="914400">
              <a:lnSpc>
                <a:spcPct val="100000"/>
              </a:lnSpc>
              <a:spcBef>
                <a:spcPts val="800"/>
              </a:spcBef>
              <a:spcAft>
                <a:spcPct val="0"/>
              </a:spcAft>
              <a:buClrTx/>
              <a:buSzTx/>
              <a:buFontTx/>
              <a:buNone/>
              <a:tabLst/>
              <a:defRPr/>
            </a:pPr>
            <a:endParaRPr lang="sv-SE" sz="1800" u="none" dirty="0">
              <a:solidFill>
                <a:srgbClr val="000000"/>
              </a:solidFill>
              <a:effectLst/>
              <a:latin typeface="Calibri"/>
              <a:ea typeface="Calibri" panose="020F0502020204030204" pitchFamily="34" charset="0"/>
              <a:cs typeface="Calibri"/>
            </a:endParaRPr>
          </a:p>
          <a:p>
            <a:pPr eaLnBrk="0" fontAlgn="base" hangingPunct="0">
              <a:spcBef>
                <a:spcPts val="800"/>
              </a:spcBef>
              <a:spcAft>
                <a:spcPct val="0"/>
              </a:spcAft>
              <a:defRPr/>
            </a:pPr>
            <a:r>
              <a:rPr lang="sv-SE" b="1" dirty="0"/>
              <a:t>Skyddar friheter och rättigheter</a:t>
            </a:r>
            <a:endParaRPr lang="sv-SE" dirty="0"/>
          </a:p>
          <a:p>
            <a:pPr>
              <a:spcBef>
                <a:spcPts val="800"/>
              </a:spcBef>
              <a:spcAft>
                <a:spcPct val="0"/>
              </a:spcAft>
              <a:defRPr/>
            </a:pPr>
            <a:r>
              <a:rPr lang="sv-SE" dirty="0"/>
              <a:t>Demokrati</a:t>
            </a:r>
            <a:r>
              <a:rPr lang="sv-SE" sz="1200" dirty="0">
                <a:latin typeface="+mn-lt"/>
              </a:rPr>
              <a:t> är viktigt av en mängd olika anledningar, men främst för att befolkningen kan hålla regeringen ansvarig och skydda sin egen frihet genom att rösta bort ledare som börjar tumma för mycket på friheter och rättigheter. </a:t>
            </a:r>
            <a:endParaRPr lang="sv-SE" dirty="0">
              <a:ea typeface="Calibri"/>
              <a:cs typeface="Calibri"/>
            </a:endParaRPr>
          </a:p>
          <a:p>
            <a:pPr>
              <a:spcBef>
                <a:spcPts val="800"/>
              </a:spcBef>
              <a:spcAft>
                <a:spcPct val="0"/>
              </a:spcAft>
              <a:defRPr/>
            </a:pPr>
            <a:endParaRPr lang="sv-SE" dirty="0"/>
          </a:p>
          <a:p>
            <a:pPr>
              <a:spcBef>
                <a:spcPts val="800"/>
              </a:spcBef>
              <a:spcAft>
                <a:spcPct val="0"/>
              </a:spcAft>
              <a:defRPr/>
            </a:pPr>
            <a:r>
              <a:rPr lang="sv-SE" b="1" dirty="0"/>
              <a:t>Majoriteter bestämmer</a:t>
            </a:r>
          </a:p>
          <a:p>
            <a:pPr>
              <a:spcBef>
                <a:spcPts val="800"/>
              </a:spcBef>
              <a:spcAft>
                <a:spcPct val="0"/>
              </a:spcAft>
              <a:defRPr/>
            </a:pPr>
            <a:r>
              <a:rPr lang="sv-SE" dirty="0"/>
              <a:t>Ett samhälle rymmer många olika åsikter och alla kan inte få sin vilja igenom samtidigt. I en demokrati bestämmer majoriteten. </a:t>
            </a:r>
          </a:p>
          <a:p>
            <a:pPr marL="0" marR="0" lvl="0" indent="0" algn="l" defTabSz="914400">
              <a:lnSpc>
                <a:spcPct val="100000"/>
              </a:lnSpc>
              <a:spcBef>
                <a:spcPts val="800"/>
              </a:spcBef>
              <a:spcAft>
                <a:spcPct val="0"/>
              </a:spcAft>
              <a:buClrTx/>
              <a:buSzTx/>
              <a:buFontTx/>
              <a:buNone/>
              <a:tabLst/>
              <a:defRPr/>
            </a:pPr>
            <a:endParaRPr lang="sv-SE" i="0" dirty="0">
              <a:solidFill>
                <a:srgbClr val="000000"/>
              </a:solidFill>
              <a:effectLst/>
              <a:latin typeface="Calibri"/>
              <a:ea typeface="Calibri"/>
              <a:cs typeface="Calibri"/>
            </a:endParaRPr>
          </a:p>
          <a:p>
            <a:pPr>
              <a:spcBef>
                <a:spcPts val="800"/>
              </a:spcBef>
              <a:spcAft>
                <a:spcPct val="0"/>
              </a:spcAft>
              <a:defRPr/>
            </a:pPr>
            <a:r>
              <a:rPr lang="sv-SE" b="1" dirty="0">
                <a:solidFill>
                  <a:srgbClr val="000000"/>
                </a:solidFill>
                <a:latin typeface="Calibri"/>
                <a:ea typeface="Calibri"/>
                <a:cs typeface="Calibri"/>
              </a:rPr>
              <a:t>Minoriteter respekteras</a:t>
            </a:r>
          </a:p>
          <a:p>
            <a:pPr>
              <a:spcBef>
                <a:spcPts val="800"/>
              </a:spcBef>
              <a:spcAft>
                <a:spcPct val="0"/>
              </a:spcAft>
              <a:defRPr/>
            </a:pPr>
            <a:r>
              <a:rPr lang="sv-SE" dirty="0">
                <a:solidFill>
                  <a:srgbClr val="000000"/>
                </a:solidFill>
                <a:latin typeface="Calibri"/>
                <a:ea typeface="Calibri"/>
                <a:cs typeface="Calibri"/>
              </a:rPr>
              <a:t>Att majoriteter bestämmer är rättvist. Samtidigt måste man försäkra sig om att samhällets minoriteter inte förtrycks. För att förhindra det har demokratier lagar som ska skydda medborgarnas mänskliga rättigheter. </a:t>
            </a:r>
            <a:endParaRPr lang="sv-SE" dirty="0"/>
          </a:p>
          <a:p>
            <a:pPr>
              <a:spcBef>
                <a:spcPts val="800"/>
              </a:spcBef>
              <a:spcAft>
                <a:spcPct val="0"/>
              </a:spcAft>
              <a:defRPr/>
            </a:pPr>
            <a:endParaRPr lang="sv-SE" dirty="0">
              <a:solidFill>
                <a:srgbClr val="000000"/>
              </a:solidFill>
              <a:latin typeface="Calibri"/>
              <a:ea typeface="Calibri"/>
              <a:cs typeface="Calibri"/>
            </a:endParaRPr>
          </a:p>
          <a:p>
            <a:pPr>
              <a:spcBef>
                <a:spcPts val="800"/>
              </a:spcBef>
              <a:spcAft>
                <a:spcPct val="0"/>
              </a:spcAft>
              <a:defRPr/>
            </a:pPr>
            <a:r>
              <a:rPr lang="sv-SE" b="1" dirty="0">
                <a:solidFill>
                  <a:srgbClr val="000000"/>
                </a:solidFill>
                <a:latin typeface="Calibri"/>
                <a:ea typeface="Calibri"/>
                <a:cs typeface="Calibri"/>
              </a:rPr>
              <a:t>Dialog utvecklar samhället</a:t>
            </a:r>
            <a:endParaRPr lang="sv-SE" dirty="0">
              <a:solidFill>
                <a:srgbClr val="000000"/>
              </a:solidFill>
              <a:latin typeface="Calibri"/>
              <a:ea typeface="Calibri"/>
              <a:cs typeface="Calibri"/>
            </a:endParaRPr>
          </a:p>
          <a:p>
            <a:pPr>
              <a:spcBef>
                <a:spcPts val="800"/>
              </a:spcBef>
              <a:spcAft>
                <a:spcPct val="0"/>
              </a:spcAft>
              <a:defRPr/>
            </a:pPr>
            <a:r>
              <a:rPr lang="sv-SE" dirty="0">
                <a:solidFill>
                  <a:srgbClr val="000000"/>
                </a:solidFill>
                <a:latin typeface="Calibri"/>
                <a:ea typeface="Calibri"/>
                <a:cs typeface="Calibri"/>
              </a:rPr>
              <a:t>För at</a:t>
            </a:r>
            <a:r>
              <a:rPr lang="sv-SE" dirty="0"/>
              <a:t>t komma överens i en demokrati behöver man prata med varandra. I samtalen kommer människors tankar, kritik och synpunkter fram, som leder till utveckling och förbättring av samhället. </a:t>
            </a:r>
            <a:endParaRPr lang="sv-SE" dirty="0">
              <a:ea typeface="Calibri"/>
              <a:cs typeface="Calibri"/>
            </a:endParaRPr>
          </a:p>
          <a:p>
            <a:pPr eaLnBrk="0" fontAlgn="base" hangingPunct="0">
              <a:spcBef>
                <a:spcPts val="800"/>
              </a:spcBef>
              <a:spcAft>
                <a:spcPct val="0"/>
              </a:spcAft>
              <a:defRPr/>
            </a:pPr>
            <a:endParaRPr lang="sv-SE" sz="1800" b="1" dirty="0">
              <a:solidFill>
                <a:srgbClr val="000000"/>
              </a:solidFill>
              <a:latin typeface="open_sansregular"/>
            </a:endParaRPr>
          </a:p>
          <a:p>
            <a:pPr eaLnBrk="0" fontAlgn="base" hangingPunct="0">
              <a:spcBef>
                <a:spcPts val="800"/>
              </a:spcBef>
              <a:spcAft>
                <a:spcPct val="0"/>
              </a:spcAft>
              <a:defRPr/>
            </a:pPr>
            <a:r>
              <a:rPr lang="sv-SE" sz="800" b="1" dirty="0">
                <a:latin typeface="+mj-lt"/>
              </a:rPr>
              <a:t>Läs mer</a:t>
            </a:r>
            <a:endParaRPr lang="sv-SE" sz="800" b="1" u="sng" dirty="0">
              <a:solidFill>
                <a:schemeClr val="accent1">
                  <a:lumMod val="75000"/>
                </a:schemeClr>
              </a:solidFill>
              <a:latin typeface="+mj-lt"/>
            </a:endParaRPr>
          </a:p>
          <a:p>
            <a:pPr>
              <a:spcBef>
                <a:spcPts val="800"/>
              </a:spcBef>
              <a:spcAft>
                <a:spcPct val="0"/>
              </a:spcAft>
              <a:defRPr/>
            </a:pPr>
            <a:r>
              <a:rPr lang="sv-SE" dirty="0">
                <a:hlinkClick r:id="rId6"/>
              </a:rPr>
              <a:t>https://regeringen.se/sa-styrs-sverige/</a:t>
            </a:r>
            <a:endParaRPr lang="sv-SE" dirty="0">
              <a:ea typeface="Calibri"/>
              <a:cs typeface="Calibri"/>
              <a:hlinkClick r:id="rId6"/>
            </a:endParaRPr>
          </a:p>
          <a:p>
            <a:pPr>
              <a:spcBef>
                <a:spcPts val="800"/>
              </a:spcBef>
              <a:spcAft>
                <a:spcPct val="0"/>
              </a:spcAft>
              <a:defRPr/>
            </a:pPr>
            <a:endParaRPr lang="sv-SE" dirty="0">
              <a:solidFill>
                <a:srgbClr val="000000"/>
              </a:solidFill>
              <a:latin typeface="Calibri"/>
              <a:ea typeface="Calibri"/>
              <a:cs typeface="Calibri"/>
            </a:endParaRPr>
          </a:p>
          <a:p>
            <a:pPr>
              <a:spcBef>
                <a:spcPts val="800"/>
              </a:spcBef>
              <a:spcAft>
                <a:spcPct val="0"/>
              </a:spcAft>
              <a:defRPr/>
            </a:pPr>
            <a:r>
              <a:rPr lang="sv-SE" dirty="0">
                <a:solidFill>
                  <a:srgbClr val="000000"/>
                </a:solidFill>
                <a:latin typeface="Calibri"/>
                <a:ea typeface="Calibri"/>
                <a:cs typeface="Calibri"/>
                <a:hlinkClick r:id="rId7">
                  <a:extLst>
                    <a:ext uri="{A12FA001-AC4F-418D-AE19-62706E023703}">
                      <ahyp:hlinkClr xmlns:ahyp="http://schemas.microsoft.com/office/drawing/2018/hyperlinkcolor" val="tx"/>
                    </a:ext>
                  </a:extLst>
                </a:hlinkClick>
              </a:rPr>
              <a:t>https</a:t>
            </a:r>
            <a:r>
              <a:rPr lang="sv-SE" dirty="0">
                <a:solidFill>
                  <a:srgbClr val="000000"/>
                </a:solidFill>
                <a:hlinkClick r:id="rId7">
                  <a:extLst>
                    <a:ext uri="{A12FA001-AC4F-418D-AE19-62706E023703}">
                      <ahyp:hlinkClr xmlns:ahyp="http://schemas.microsoft.com/office/drawing/2018/hyperlinkcolor" val="tx"/>
                    </a:ext>
                  </a:extLst>
                </a:hlinkClick>
              </a:rPr>
              <a:t>://www.mucf.se/publikationer/demokratihandboken</a:t>
            </a:r>
            <a:endParaRPr lang="sv-SE" dirty="0">
              <a:ea typeface="Calibri" panose="020F0502020204030204"/>
              <a:cs typeface="Calibri" panose="020F0502020204030204"/>
            </a:endParaRPr>
          </a:p>
          <a:p>
            <a:pPr>
              <a:spcBef>
                <a:spcPts val="800"/>
              </a:spcBef>
              <a:spcAft>
                <a:spcPct val="0"/>
              </a:spcAft>
              <a:defRPr/>
            </a:pPr>
            <a:endParaRPr lang="sv-SE" i="0" dirty="0">
              <a:solidFill>
                <a:srgbClr val="000000"/>
              </a:solidFill>
              <a:effectLst/>
              <a:latin typeface="Calibri"/>
              <a:ea typeface="Calibri"/>
              <a:cs typeface="Calibri"/>
            </a:endParaRPr>
          </a:p>
          <a:p>
            <a:pPr marL="0" marR="0" lvl="0" indent="0" algn="l" defTabSz="914400" rtl="0" latinLnBrk="0">
              <a:lnSpc>
                <a:spcPct val="100000"/>
              </a:lnSpc>
              <a:spcBef>
                <a:spcPts val="800"/>
              </a:spcBef>
              <a:buClrTx/>
              <a:buSzTx/>
              <a:buFontTx/>
              <a:buNone/>
              <a:tabLst/>
              <a:defRPr/>
            </a:pPr>
            <a:r>
              <a:rPr lang="sv-SE" sz="1200" kern="1200" dirty="0">
                <a:solidFill>
                  <a:schemeClr val="tx1"/>
                </a:solidFill>
                <a:latin typeface="+mn-lt"/>
                <a:ea typeface="+mn-ea"/>
                <a:cs typeface="+mn-cs"/>
              </a:rPr>
              <a:t>Tips på en dokumentärserie i åtta delar från UR om demokratins utveckling i Sverige </a:t>
            </a:r>
            <a:r>
              <a:rPr lang="sv-SE" dirty="0">
                <a:hlinkClick r:id="rId8"/>
              </a:rPr>
              <a:t>https://urplay.se/serie/221667-svensk-demokrati-100-ar</a:t>
            </a:r>
            <a:endParaRPr lang="sv-SE" dirty="0"/>
          </a:p>
          <a:p>
            <a:pPr marL="0" marR="0" lvl="0" indent="0" algn="l" defTabSz="914400" rtl="0" latinLnBrk="0">
              <a:lnSpc>
                <a:spcPct val="100000"/>
              </a:lnSpc>
              <a:spcBef>
                <a:spcPts val="800"/>
              </a:spcBef>
              <a:buClrTx/>
              <a:buSzTx/>
              <a:buFontTx/>
              <a:buNone/>
              <a:tabLst/>
              <a:defRPr/>
            </a:pPr>
            <a:endParaRPr lang="sv-SE" sz="800" b="1" dirty="0">
              <a:solidFill>
                <a:srgbClr val="2F5597"/>
              </a:solidFill>
              <a:latin typeface="Calibri Light" panose="020F0302020204030204"/>
              <a:ea typeface="Calibri Light" panose="020F0302020204030204"/>
              <a:cs typeface="Calibri Light" panose="020F0302020204030204"/>
            </a:endParaRPr>
          </a:p>
          <a:p>
            <a:pPr marL="0" marR="0" lvl="0" indent="0" algn="l" defTabSz="914400" rtl="0" latinLnBrk="0">
              <a:lnSpc>
                <a:spcPct val="100000"/>
              </a:lnSpc>
              <a:spcBef>
                <a:spcPts val="800"/>
              </a:spcBef>
              <a:buClrTx/>
              <a:buSzTx/>
              <a:buFontTx/>
              <a:buNone/>
              <a:tabLst/>
              <a:defRPr/>
            </a:pPr>
            <a:endParaRPr lang="sv-SE" sz="800" b="1" dirty="0">
              <a:solidFill>
                <a:srgbClr val="2F5597"/>
              </a:solidFill>
              <a:latin typeface="Calibri Light" panose="020F0302020204030204"/>
              <a:ea typeface="Calibri Light" panose="020F0302020204030204"/>
              <a:cs typeface="Calibri Light" panose="020F0302020204030204"/>
            </a:endParaRPr>
          </a:p>
          <a:p>
            <a:r>
              <a:rPr lang="sv-SE" sz="800" b="1" dirty="0"/>
              <a:t>Begreppslista:</a:t>
            </a:r>
          </a:p>
          <a:p>
            <a:r>
              <a:rPr lang="sv-SE" sz="800" b="1" dirty="0"/>
              <a:t>Demokrati</a:t>
            </a:r>
            <a:r>
              <a:rPr lang="sv-SE" sz="800" dirty="0"/>
              <a:t> – Ett sätt att styra ett land där människor får vara med och påverka genom att rösta och säga vad de tycker.</a:t>
            </a:r>
          </a:p>
          <a:p>
            <a:r>
              <a:rPr lang="sv-SE" sz="800" b="1" dirty="0"/>
              <a:t>Rättigheter</a:t>
            </a:r>
            <a:r>
              <a:rPr lang="sv-SE" sz="800" dirty="0"/>
              <a:t> – Regler som säger att alla människor ska behandlas lika och ha samma möjligheter.</a:t>
            </a:r>
          </a:p>
          <a:p>
            <a:r>
              <a:rPr lang="sv-SE" sz="800" b="1" dirty="0"/>
              <a:t>Majoritet</a:t>
            </a:r>
            <a:r>
              <a:rPr lang="sv-SE" sz="800" dirty="0"/>
              <a:t> – Den grupp eller det förslag som får flest röster.</a:t>
            </a:r>
          </a:p>
          <a:p>
            <a:r>
              <a:rPr lang="sv-SE" sz="800" b="1" dirty="0"/>
              <a:t>Minoritet</a:t>
            </a:r>
            <a:r>
              <a:rPr lang="sv-SE" sz="800" dirty="0"/>
              <a:t> – Den grupp eller det förslag som får </a:t>
            </a:r>
            <a:r>
              <a:rPr lang="sv-SE" sz="800" dirty="0" err="1"/>
              <a:t>färst</a:t>
            </a:r>
            <a:r>
              <a:rPr lang="sv-SE" sz="800" dirty="0"/>
              <a:t> röster.  </a:t>
            </a:r>
          </a:p>
          <a:p>
            <a:r>
              <a:rPr lang="sv-SE" sz="800" b="1" dirty="0"/>
              <a:t>Diskriminering</a:t>
            </a:r>
            <a:r>
              <a:rPr lang="sv-SE" sz="800" dirty="0"/>
              <a:t> – När någon behandlas sämre än andra, till exempel på grund av kön, religion, funktionsnedsättning eller ursprung.</a:t>
            </a:r>
          </a:p>
          <a:p>
            <a:pPr marL="0" marR="0" lvl="0" indent="0" algn="l" defTabSz="914400" rtl="0" latinLnBrk="0">
              <a:lnSpc>
                <a:spcPct val="100000"/>
              </a:lnSpc>
              <a:spcBef>
                <a:spcPts val="800"/>
              </a:spcBef>
              <a:buClrTx/>
              <a:buSzTx/>
              <a:buFontTx/>
              <a:buNone/>
              <a:tabLst/>
              <a:defRPr/>
            </a:pPr>
            <a:endParaRPr lang="sv-SE" sz="800" b="1" dirty="0">
              <a:solidFill>
                <a:srgbClr val="2F5597"/>
              </a:solidFill>
              <a:latin typeface="Calibri Light" panose="020F0302020204030204"/>
              <a:ea typeface="Calibri Light" panose="020F0302020204030204"/>
              <a:cs typeface="Calibri Light" panose="020F0302020204030204"/>
            </a:endParaRPr>
          </a:p>
          <a:p>
            <a:pPr>
              <a:spcBef>
                <a:spcPts val="800"/>
              </a:spcBef>
              <a:defRPr/>
            </a:pPr>
            <a:endParaRPr lang="sv-SE" sz="800" b="1" dirty="0">
              <a:latin typeface="+mj-lt"/>
            </a:endParaRPr>
          </a:p>
          <a:p>
            <a:endParaRPr lang="sv-SE" dirty="0"/>
          </a:p>
        </p:txBody>
      </p:sp>
      <p:sp>
        <p:nvSpPr>
          <p:cNvPr id="4" name="Platshållare för bildnummer 3">
            <a:extLst>
              <a:ext uri="{FF2B5EF4-FFF2-40B4-BE49-F238E27FC236}">
                <a16:creationId xmlns:a16="http://schemas.microsoft.com/office/drawing/2014/main" id="{B3FE26D4-7AC0-E2D9-3E5F-4F204D0D96A8}"/>
              </a:ext>
            </a:extLst>
          </p:cNvPr>
          <p:cNvSpPr>
            <a:spLocks noGrp="1"/>
          </p:cNvSpPr>
          <p:nvPr>
            <p:ph type="sldNum" sz="quarter" idx="5"/>
          </p:nvPr>
        </p:nvSpPr>
        <p:spPr/>
        <p:txBody>
          <a:bodyPr/>
          <a:lstStyle/>
          <a:p>
            <a:fld id="{E9E082D3-AB71-4F85-B93E-FF276D9D219A}" type="slidenum">
              <a:rPr lang="sv-SE" smtClean="0"/>
              <a:t>2</a:t>
            </a:fld>
            <a:endParaRPr lang="sv-SE"/>
          </a:p>
        </p:txBody>
      </p:sp>
    </p:spTree>
    <p:extLst>
      <p:ext uri="{BB962C8B-B14F-4D97-AF65-F5344CB8AC3E}">
        <p14:creationId xmlns:p14="http://schemas.microsoft.com/office/powerpoint/2010/main" val="1546878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t>”</a:t>
            </a:r>
            <a:r>
              <a:rPr lang="sv-SE" b="1" dirty="0" err="1"/>
              <a:t>We</a:t>
            </a:r>
            <a:r>
              <a:rPr lang="sv-SE" b="1" dirty="0"/>
              <a:t> the </a:t>
            </a:r>
            <a:r>
              <a:rPr lang="sv-SE" b="1" dirty="0" err="1"/>
              <a:t>peoples</a:t>
            </a:r>
            <a:r>
              <a:rPr lang="sv-SE" b="1" dirty="0"/>
              <a:t>..”</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FN-stadgan inleds med orden ”</a:t>
            </a:r>
            <a:r>
              <a:rPr lang="sv-SE" dirty="0" err="1"/>
              <a:t>We</a:t>
            </a:r>
            <a:r>
              <a:rPr lang="sv-SE" dirty="0"/>
              <a:t> the </a:t>
            </a:r>
            <a:r>
              <a:rPr lang="sv-SE" dirty="0" err="1"/>
              <a:t>peoples</a:t>
            </a:r>
            <a:r>
              <a:rPr lang="sv-SE" dirty="0"/>
              <a:t> </a:t>
            </a:r>
            <a:r>
              <a:rPr lang="sv-SE" dirty="0" err="1"/>
              <a:t>of</a:t>
            </a:r>
            <a:r>
              <a:rPr lang="sv-SE" dirty="0"/>
              <a:t> the United Nations” vilket kan ses som en referens till demokrati och att folkets vilja är källan till legitimitet.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latin typeface="Trade Gothic LT Std Cn" panose="020B0606020502020204" pitchFamily="34" charset="0"/>
              <a:cs typeface="Times"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t>FN:s bild av demokrati</a:t>
            </a:r>
            <a:endParaRPr lang="sv-SE" b="1"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I början av 2000-talet tog FN:s generalförsamling och kommissionen för mänskliga rättigheter fram en gemensamma bild av demokratins värde och principer. </a:t>
            </a:r>
          </a:p>
          <a:p>
            <a:pPr marL="0" indent="0">
              <a:lnSpc>
                <a:spcPct val="150000"/>
              </a:lnSpc>
              <a:buFontTx/>
              <a:buNone/>
            </a:pPr>
            <a:endParaRPr lang="sv-SE" dirty="0">
              <a:ea typeface="Calibri"/>
              <a:cs typeface="Calibri"/>
            </a:endParaRPr>
          </a:p>
          <a:p>
            <a:pPr marL="0" indent="0">
              <a:lnSpc>
                <a:spcPct val="150000"/>
              </a:lnSpc>
              <a:buFontTx/>
              <a:buNone/>
            </a:pPr>
            <a:r>
              <a:rPr lang="sv-SE" b="1" dirty="0"/>
              <a:t> Exempel på fundamentala delar av en demokrati enligt FN</a:t>
            </a:r>
            <a:endParaRPr lang="sv-SE" b="1" dirty="0">
              <a:ea typeface="Calibri"/>
              <a:cs typeface="Calibri"/>
            </a:endParaRPr>
          </a:p>
          <a:p>
            <a:pPr marL="285750" indent="-285750">
              <a:lnSpc>
                <a:spcPct val="150000"/>
              </a:lnSpc>
              <a:buFontTx/>
              <a:buChar char="-"/>
            </a:pPr>
            <a:r>
              <a:rPr lang="sv-SE" dirty="0"/>
              <a:t>Respekt för mänskliga rättigheter och grundläggande friheter</a:t>
            </a:r>
          </a:p>
          <a:p>
            <a:pPr marL="285750" indent="-285750">
              <a:lnSpc>
                <a:spcPct val="150000"/>
              </a:lnSpc>
              <a:buFontTx/>
              <a:buChar char="-"/>
            </a:pPr>
            <a:r>
              <a:rPr lang="sv-SE" dirty="0"/>
              <a:t>Mötes- yttrande och åsiktsfrihet </a:t>
            </a:r>
          </a:p>
          <a:p>
            <a:pPr marL="285750" indent="-285750">
              <a:lnSpc>
                <a:spcPct val="150000"/>
              </a:lnSpc>
              <a:buFontTx/>
              <a:buChar char="-"/>
            </a:pPr>
            <a:r>
              <a:rPr lang="sv-SE" dirty="0"/>
              <a:t>Regelbundna, fria och rättvisa val genom allmän rösträtt </a:t>
            </a:r>
          </a:p>
          <a:p>
            <a:pPr marL="285750" indent="-285750">
              <a:lnSpc>
                <a:spcPct val="150000"/>
              </a:lnSpc>
              <a:buFontTx/>
              <a:buChar char="-"/>
            </a:pPr>
            <a:r>
              <a:rPr lang="sv-SE" dirty="0"/>
              <a:t>Maktdelningsprincipen  </a:t>
            </a:r>
          </a:p>
          <a:p>
            <a:pPr marL="285750" indent="-285750">
              <a:lnSpc>
                <a:spcPct val="150000"/>
              </a:lnSpc>
              <a:buFontTx/>
              <a:buChar char="-"/>
            </a:pPr>
            <a:r>
              <a:rPr lang="sv-SE" dirty="0"/>
              <a:t>Öppenhet i offentlig förvaltning </a:t>
            </a:r>
          </a:p>
          <a:p>
            <a:pPr marL="285750" indent="-285750">
              <a:lnSpc>
                <a:spcPct val="150000"/>
              </a:lnSpc>
              <a:buFontTx/>
              <a:buChar char="-"/>
            </a:pPr>
            <a:r>
              <a:rPr lang="sv-SE" dirty="0"/>
              <a:t>En mångfald av fria och oberoende medier </a:t>
            </a:r>
          </a:p>
          <a:p>
            <a:pPr marL="0" indent="0">
              <a:lnSpc>
                <a:spcPct val="150000"/>
              </a:lnSpc>
              <a:buFontTx/>
              <a:buNone/>
            </a:pPr>
            <a:endParaRPr lang="sv-SE" dirty="0"/>
          </a:p>
          <a:p>
            <a:pPr>
              <a:lnSpc>
                <a:spcPct val="150000"/>
              </a:lnSpc>
            </a:pPr>
            <a:r>
              <a:rPr lang="sv-SE" b="1" dirty="0"/>
              <a:t>Ett exempel att ta upp</a:t>
            </a:r>
          </a:p>
          <a:p>
            <a:pPr>
              <a:lnSpc>
                <a:spcPct val="150000"/>
              </a:lnSpc>
            </a:pPr>
            <a:r>
              <a:rPr lang="sv-SE" dirty="0"/>
              <a:t>Ett stort problem som undergräver förtroendet för demokrati världen över är korruption. Att motverka korruption är centralt för att bibehålla legitimiteten för demokratin, och korruption motverkas bäst genom ovannämnda principer. Maktdelning gör att statens maktpoler (regering, riksdag, domstolar) balanserar och kontrollerar varandras maktutövande. Fria och oberoende medier granskar makten och </a:t>
            </a:r>
            <a:r>
              <a:rPr lang="sv-SE" dirty="0" err="1"/>
              <a:t>avslöjarbland</a:t>
            </a:r>
            <a:r>
              <a:rPr lang="sv-SE" dirty="0"/>
              <a:t> annat korruption. De olika fundamenten för demokrati är centrala för att medborgarna ska vilja ha demokrati som styrelseskick.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t>Läs mer: </a:t>
            </a:r>
            <a:endParaRPr lang="sv-SE" b="1"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hlinkClick r:id="rId3"/>
              </a:rPr>
              <a:t>https://www.un.org/en/global-issues/democracy</a:t>
            </a:r>
            <a:endParaRPr lang="sv-SE" dirty="0">
              <a:ea typeface="Calibri"/>
              <a:cs typeface="Calibri"/>
              <a:hlinkClick r:id="rId3"/>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hlinkClick r:id="rId4"/>
              </a:rPr>
              <a:t>https://www.un.org/en/about-us/un-charter/preamble</a:t>
            </a:r>
            <a:endParaRPr lang="en-US" dirty="0">
              <a:ea typeface="Calibri"/>
              <a:cs typeface="Calibri"/>
              <a:hlinkClick r:id="rId4"/>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 </a:t>
            </a:r>
          </a:p>
          <a:p>
            <a:r>
              <a:rPr lang="sv-SE" b="1" dirty="0"/>
              <a:t>Begrepp</a:t>
            </a:r>
            <a:endParaRPr lang="sv-SE" b="1" dirty="0">
              <a:ea typeface="Calibri"/>
              <a:cs typeface="Calibri"/>
            </a:endParaRPr>
          </a:p>
          <a:p>
            <a:r>
              <a:rPr lang="sv-SE" b="1" dirty="0"/>
              <a:t>FN-stadgan</a:t>
            </a:r>
            <a:r>
              <a:rPr lang="sv-SE" dirty="0"/>
              <a:t> – Regler som beskriver hur FN-ska arbeta. Dessa regler har alla länder i FN kommit överens om.</a:t>
            </a:r>
            <a:endParaRPr lang="sv-SE" dirty="0">
              <a:ea typeface="Calibri"/>
              <a:cs typeface="Calibri"/>
            </a:endParaRPr>
          </a:p>
          <a:p>
            <a:r>
              <a:rPr lang="sv-SE" b="1" dirty="0"/>
              <a:t>Yttrandefrihet</a:t>
            </a:r>
            <a:r>
              <a:rPr lang="sv-SE" dirty="0"/>
              <a:t> – Rätten att säga och skriva vad man tycker, utan att kränka någon.</a:t>
            </a:r>
            <a:endParaRPr lang="sv-SE" dirty="0">
              <a:ea typeface="Calibri"/>
              <a:cs typeface="Calibri"/>
            </a:endParaRPr>
          </a:p>
          <a:p>
            <a:r>
              <a:rPr lang="sv-SE" b="1" dirty="0"/>
              <a:t>Mänskliga rättigheter</a:t>
            </a:r>
            <a:r>
              <a:rPr lang="sv-SE" dirty="0"/>
              <a:t> – Regler som beskriver att alla människor är födda fria, har samma värde och rättigheter och som gäller alla.</a:t>
            </a:r>
            <a:br>
              <a:rPr lang="sv-SE" dirty="0"/>
            </a:br>
            <a:r>
              <a:rPr lang="sv-SE" b="1" dirty="0"/>
              <a:t>Fria val</a:t>
            </a:r>
            <a:r>
              <a:rPr lang="sv-SE" dirty="0"/>
              <a:t> – Val där människor själva får bestämma vad och vem de vill rösta på.</a:t>
            </a:r>
            <a:endParaRPr lang="sv-SE" dirty="0">
              <a:ea typeface="Calibri"/>
              <a:cs typeface="Calibri"/>
            </a:endParaRPr>
          </a:p>
          <a:p>
            <a:r>
              <a:rPr lang="sv-SE" b="1" dirty="0"/>
              <a:t>Medier</a:t>
            </a:r>
            <a:r>
              <a:rPr lang="sv-SE" dirty="0"/>
              <a:t> – Till exempel tidningar, radio, tv och nyhetssajter som berättar om vad som händer i samhället.</a:t>
            </a:r>
            <a:endParaRPr lang="sv-SE"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0" i="0" dirty="0">
              <a:solidFill>
                <a:srgbClr val="454545"/>
              </a:solidFill>
              <a:effectLst/>
              <a:latin typeface="Roboto" panose="02000000000000000000" pitchFamily="2" charset="0"/>
              <a:cs typeface="Times"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sv-SE" dirty="0">
              <a:latin typeface="Trade Gothic LT Std Cn" panose="020B0606020502020204" pitchFamily="34" charset="0"/>
              <a:cs typeface="Times" panose="02020603050405020304" pitchFamily="18" charset="0"/>
            </a:endParaRPr>
          </a:p>
          <a:p>
            <a:pPr eaLnBrk="1" hangingPunct="1">
              <a:defRPr/>
            </a:pPr>
            <a:endParaRPr lang="sv-SE" b="1" dirty="0">
              <a:latin typeface="+mj-lt"/>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3</a:t>
            </a:fld>
            <a:endParaRPr lang="sv-SE"/>
          </a:p>
        </p:txBody>
      </p:sp>
    </p:spTree>
    <p:extLst>
      <p:ext uri="{BB962C8B-B14F-4D97-AF65-F5344CB8AC3E}">
        <p14:creationId xmlns:p14="http://schemas.microsoft.com/office/powerpoint/2010/main" val="2329898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defRPr/>
            </a:pPr>
            <a:r>
              <a:rPr lang="sv-SE" b="1" dirty="0"/>
              <a:t>Opartiskt stöd</a:t>
            </a:r>
            <a:endParaRPr lang="sv-SE" dirty="0">
              <a:ea typeface="Calibri"/>
              <a:cs typeface="Calibri"/>
            </a:endParaRPr>
          </a:p>
          <a:p>
            <a:pPr eaLnBrk="1" hangingPunct="1">
              <a:defRPr/>
            </a:pPr>
            <a:r>
              <a:rPr lang="sv-SE" dirty="0"/>
              <a:t>FN är en pålitlig opartisk aktör som ger </a:t>
            </a:r>
            <a:r>
              <a:rPr lang="sv-SE" dirty="0" err="1"/>
              <a:t>valstöd</a:t>
            </a:r>
            <a:r>
              <a:rPr lang="sv-SE" dirty="0"/>
              <a:t> till cirka 60 länder varje år, antingen på begäran av medlemsstaterna eller baserat på ett säkerhetsråds- eller generalförsamlingsmandat. Stödet kan exempelvis vara rådgivningstjänster, logistik, utbildning, medborgarutbildning, datorprogram, observation m.m.</a:t>
            </a:r>
          </a:p>
          <a:p>
            <a:pPr eaLnBrk="1" hangingPunct="1">
              <a:defRPr/>
            </a:pPr>
            <a:endParaRPr lang="sv-SE" b="1" dirty="0">
              <a:ea typeface="Calibri"/>
              <a:cs typeface="Calibri"/>
            </a:endParaRPr>
          </a:p>
          <a:p>
            <a:pPr eaLnBrk="1" hangingPunct="1">
              <a:defRPr/>
            </a:pPr>
            <a:r>
              <a:rPr lang="en-US" b="1" dirty="0"/>
              <a:t>OHCHR (The Office of the High Commissioner for Human Rights)</a:t>
            </a:r>
            <a:endParaRPr lang="en-US" b="1" dirty="0">
              <a:ea typeface="Calibri"/>
              <a:cs typeface="Calibri"/>
            </a:endParaRPr>
          </a:p>
          <a:p>
            <a:pPr>
              <a:defRPr/>
            </a:pPr>
            <a:r>
              <a:rPr lang="en-US" dirty="0"/>
              <a:t>H</a:t>
            </a:r>
            <a:r>
              <a:rPr lang="sv-SE" dirty="0" err="1"/>
              <a:t>jälper</a:t>
            </a:r>
            <a:r>
              <a:rPr lang="sv-SE" dirty="0"/>
              <a:t> till att bygga starka och oberoende rättssystem, parlament, människorättsinstitutioner och starka civila samhällen. OHCHR ansvarar för FN:s allmänna </a:t>
            </a:r>
            <a:r>
              <a:rPr lang="sv-SE" dirty="0" err="1"/>
              <a:t>ländergranskning</a:t>
            </a:r>
            <a:r>
              <a:rPr lang="sv-SE" dirty="0"/>
              <a:t> (UPR-processen), där även Sverige granskas ungefär vart fjärde år. UPR granskar Sveriges efterlevnad av FN-konventioner.</a:t>
            </a:r>
          </a:p>
          <a:p>
            <a:pPr eaLnBrk="1" hangingPunct="1">
              <a:defRPr/>
            </a:pPr>
            <a:endParaRPr lang="en-US" dirty="0"/>
          </a:p>
          <a:p>
            <a:pPr eaLnBrk="1" hangingPunct="1">
              <a:defRPr/>
            </a:pPr>
            <a:r>
              <a:rPr lang="en-US" b="1" dirty="0"/>
              <a:t>UNDP (United Nations Development </a:t>
            </a:r>
            <a:r>
              <a:rPr lang="en-US" b="1" dirty="0" err="1"/>
              <a:t>Programme</a:t>
            </a:r>
            <a:r>
              <a:rPr lang="en-US" b="1" dirty="0"/>
              <a:t>)</a:t>
            </a:r>
            <a:endParaRPr lang="sv-SE" b="1" dirty="0"/>
          </a:p>
          <a:p>
            <a:pPr>
              <a:defRPr/>
            </a:pPr>
            <a:r>
              <a:rPr lang="sv-SE" dirty="0"/>
              <a:t>Hjälper regeringar att stärka offentliga institutioner samt stödja länder att bekämpa korruption och stärka ett brett inkluderande deltagande. </a:t>
            </a:r>
          </a:p>
          <a:p>
            <a:pPr eaLnBrk="1" hangingPunct="1">
              <a:defRPr/>
            </a:pPr>
            <a:endParaRPr lang="sv-SE" dirty="0"/>
          </a:p>
          <a:p>
            <a:pPr eaLnBrk="1" hangingPunct="1">
              <a:defRPr/>
            </a:pPr>
            <a:r>
              <a:rPr lang="sv-SE" b="1" dirty="0"/>
              <a:t>FN:s demokratifond</a:t>
            </a:r>
            <a:endParaRPr lang="sv-SE" b="1" dirty="0">
              <a:ea typeface="Calibri"/>
              <a:cs typeface="Calibri"/>
            </a:endParaRPr>
          </a:p>
          <a:p>
            <a:pPr>
              <a:defRPr/>
            </a:pPr>
            <a:r>
              <a:rPr lang="sv-SE" dirty="0"/>
              <a:t>Finansierar projekt som stärker det civila samhället, främjar mänskliga rättigheter och uppmuntrar alla gruppers deltagande i demokratiska processer. FN:s demokratifond arbetar främst i stater som är i övergångs- och konsolideringsfaser för demokratisering.</a:t>
            </a:r>
          </a:p>
          <a:p>
            <a:pPr eaLnBrk="1" hangingPunct="1">
              <a:defRPr/>
            </a:pPr>
            <a:endParaRPr lang="sv-SE" dirty="0"/>
          </a:p>
          <a:p>
            <a:pPr eaLnBrk="1" hangingPunct="1">
              <a:defRPr/>
            </a:pPr>
            <a:r>
              <a:rPr lang="sv-SE" b="1" dirty="0"/>
              <a:t>15 september</a:t>
            </a:r>
            <a:endParaRPr lang="sv-SE" b="1" dirty="0">
              <a:ea typeface="Calibri"/>
              <a:cs typeface="Calibri"/>
            </a:endParaRPr>
          </a:p>
          <a:p>
            <a:pPr>
              <a:defRPr/>
            </a:pPr>
            <a:r>
              <a:rPr lang="sv-SE" dirty="0"/>
              <a:t>Den 15 september varje år firar FN demokratins dag. </a:t>
            </a:r>
            <a:endParaRPr lang="sv-SE" b="0" i="0" dirty="0">
              <a:solidFill>
                <a:srgbClr val="000000"/>
              </a:solidFill>
              <a:effectLst/>
              <a:latin typeface="verdana"/>
              <a:ea typeface="verdana"/>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4</a:t>
            </a:fld>
            <a:endParaRPr lang="sv-SE"/>
          </a:p>
        </p:txBody>
      </p:sp>
    </p:spTree>
    <p:extLst>
      <p:ext uri="{BB962C8B-B14F-4D97-AF65-F5344CB8AC3E}">
        <p14:creationId xmlns:p14="http://schemas.microsoft.com/office/powerpoint/2010/main" val="21828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fontAlgn="base"/>
            <a:r>
              <a:rPr lang="sv-SE" sz="1200" b="0" i="0" kern="1200" dirty="0">
                <a:solidFill>
                  <a:schemeClr val="tx1"/>
                </a:solidFill>
                <a:effectLst/>
                <a:latin typeface="+mn-lt"/>
                <a:ea typeface="+mn-ea"/>
                <a:cs typeface="+mn-cs"/>
              </a:rPr>
              <a:t>Mål 16 handlar om att skapa fredliga, trygga och rättvisa samhällen där alla människor känner sig inkluderade och har samma rättigheter. Det betyder att alla människor ska ha möjlighet att säga vad de tycker, påverka beslut och få sina rättigheter respekterade. Människor ska kunna leva utan våld, konflikter och diskriminering.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Målet handlar också om att lagar ska vara rättvisa och behandla människor lika. </a:t>
            </a:r>
          </a:p>
          <a:p>
            <a:pPr rtl="0" fontAlgn="base"/>
            <a:r>
              <a:rPr lang="sv-SE" sz="1200" b="0" i="0" kern="1200" dirty="0">
                <a:solidFill>
                  <a:schemeClr val="tx1"/>
                </a:solidFill>
                <a:effectLst/>
                <a:latin typeface="+mn-lt"/>
                <a:ea typeface="+mn-ea"/>
                <a:cs typeface="+mn-cs"/>
              </a:rPr>
              <a:t>FN arbetar för att fler människor ska kunna leva i fred och säkerhet och för att alla ska få möjlighet att göra sina röster hörda.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Mål 16 handlar sammanfattningsvis om att skapa ett samhälle där människor är trygga, blir rättvist behandlade och kan vara med och påverka sin framtid. </a:t>
            </a:r>
          </a:p>
          <a:p>
            <a:pPr rtl="0" fontAlgn="base"/>
            <a:endParaRPr lang="sv-SE" sz="1200" b="0" i="0" kern="1200" dirty="0">
              <a:solidFill>
                <a:schemeClr val="tx1"/>
              </a:solidFill>
              <a:effectLst/>
              <a:latin typeface="+mn-lt"/>
              <a:ea typeface="+mn-ea"/>
              <a:cs typeface="+mn-cs"/>
            </a:endParaRPr>
          </a:p>
          <a:p>
            <a:pPr rtl="0" fontAlgn="base"/>
            <a:r>
              <a:rPr lang="sv-SE" b="1" dirty="0"/>
              <a:t>Begreppslista</a:t>
            </a:r>
            <a:endParaRPr lang="sv-SE" sz="1200" b="1" i="0" kern="1200" dirty="0">
              <a:solidFill>
                <a:schemeClr val="tx1"/>
              </a:solidFill>
              <a:effectLst/>
              <a:latin typeface="+mn-lt"/>
              <a:ea typeface="+mn-ea"/>
              <a:cs typeface="+mn-cs"/>
            </a:endParaRPr>
          </a:p>
          <a:p>
            <a:r>
              <a:rPr lang="sv-SE" b="1" dirty="0"/>
              <a:t>Samhälle</a:t>
            </a:r>
            <a:r>
              <a:rPr lang="sv-SE" dirty="0"/>
              <a:t> – Platsen där människor bor och lever tillsammans. Ett samhälle består av människor, skolor, vägar, parker, sjukhus och många andra saker som vi använder varje dag.</a:t>
            </a:r>
          </a:p>
          <a:p>
            <a:r>
              <a:rPr lang="sv-SE" b="1" dirty="0"/>
              <a:t>Rättvisa</a:t>
            </a:r>
            <a:r>
              <a:rPr lang="sv-SE" dirty="0"/>
              <a:t> – Att människor behandlas på ett bra sätt och får samma möjligheter</a:t>
            </a:r>
          </a:p>
          <a:p>
            <a:r>
              <a:rPr lang="sv-SE" b="1" dirty="0"/>
              <a:t>Trygghet</a:t>
            </a:r>
            <a:r>
              <a:rPr lang="sv-SE" dirty="0"/>
              <a:t> – Att känna sig säker och inte behöva vara rädd. Det kan vara hemma, i skolan eller där man bor.</a:t>
            </a:r>
          </a:p>
          <a:p>
            <a:r>
              <a:rPr lang="sv-SE" b="1" dirty="0"/>
              <a:t>Inkluderande</a:t>
            </a:r>
            <a:r>
              <a:rPr lang="sv-SE" dirty="0"/>
              <a:t> – Att alla får vara med och känna sig välkomna. Ingen ska lämnas utanför.</a:t>
            </a:r>
          </a:p>
          <a:p>
            <a:r>
              <a:rPr lang="sv-SE" b="1" dirty="0"/>
              <a:t>Rättigheter</a:t>
            </a:r>
            <a:r>
              <a:rPr lang="sv-SE" dirty="0"/>
              <a:t> – Regler som säger att alla människor har samma värde och ska behandlas bra.</a:t>
            </a:r>
          </a:p>
          <a:p>
            <a:r>
              <a:rPr lang="sv-SE" b="1" dirty="0"/>
              <a:t>Diskriminering</a:t>
            </a:r>
            <a:r>
              <a:rPr lang="sv-SE" dirty="0"/>
              <a:t> – Är när någon behandlas sämre än andra på grund av till exempel kön, religion, funktionsnedsättning eller vem personen är.</a:t>
            </a:r>
          </a:p>
          <a:p>
            <a:r>
              <a:rPr lang="sv-SE" b="1" dirty="0"/>
              <a:t>Fred</a:t>
            </a:r>
            <a:r>
              <a:rPr lang="sv-SE" dirty="0"/>
              <a:t> – När människor och länder inte använder våld eller krig för att lösa problem, utan pratar med varandra och försöker hitta lösningar tillsammans.</a:t>
            </a:r>
          </a:p>
          <a:p>
            <a:r>
              <a:rPr lang="sv-SE" b="1" dirty="0"/>
              <a:t>Säkerhet</a:t>
            </a:r>
            <a:r>
              <a:rPr lang="sv-SE" dirty="0"/>
              <a:t> – Att människor är skyddade från våld, krig och faror och kan leva ett tryggt liv.</a:t>
            </a:r>
          </a:p>
          <a:p>
            <a:pPr rtl="0" fontAlgn="base"/>
            <a:r>
              <a:rPr lang="sv-SE" b="1" dirty="0"/>
              <a:t>Konflikt</a:t>
            </a:r>
            <a:r>
              <a:rPr lang="sv-SE" dirty="0"/>
              <a:t> – När människor eller länder tycker olika och blir osams. En konflikt kan lösas genom samtal eller, i värsta fall, leda till våld.</a:t>
            </a:r>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5</a:t>
            </a:fld>
            <a:endParaRPr lang="sv-SE"/>
          </a:p>
        </p:txBody>
      </p:sp>
    </p:spTree>
    <p:extLst>
      <p:ext uri="{BB962C8B-B14F-4D97-AF65-F5344CB8AC3E}">
        <p14:creationId xmlns:p14="http://schemas.microsoft.com/office/powerpoint/2010/main" val="4160667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br>
              <a:rPr lang="sv-SE" sz="1200" dirty="0">
                <a:cs typeface="+mn-lt"/>
              </a:rPr>
            </a:br>
            <a:r>
              <a:rPr lang="sv-SE" dirty="0"/>
              <a:t>Riksdagen beslutade 1919 om införande av en allmän och lika rösträtt. 1921 var det första riksdagsvalet i Sverige där både kvinnor och män fick rösta. Det är den viktigaste politiska reformen under 1900-talet och ses som demokratins definitiva genombrott i Sverige.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Vi har en representativ demokrati i Sverige, vilket betyder att från och med att du fyllt 18 år har du rätt att rösta på partier i kommun-, region- och riksdagsval som får i uppdrag å dina vägnar att styra Sverige. </a:t>
            </a:r>
          </a:p>
          <a:p>
            <a:pPr>
              <a:defRPr/>
            </a:pPr>
            <a:endParaRPr lang="sv-SE" dirty="0">
              <a:cs typeface="+mn-lt"/>
            </a:endParaRPr>
          </a:p>
          <a:p>
            <a:pPr>
              <a:defRPr/>
            </a:pPr>
            <a:r>
              <a:rPr lang="sv-SE" b="1" dirty="0">
                <a:ea typeface="Calibri"/>
                <a:cs typeface="Calibri"/>
              </a:rPr>
              <a:t>Parlamentariskt system</a:t>
            </a:r>
          </a:p>
          <a:p>
            <a:pPr>
              <a:defRPr/>
            </a:pPr>
            <a:r>
              <a:rPr lang="sv-SE" dirty="0"/>
              <a:t>Grunden i det parlamentariska systemet och den representativa demokratin är att makten ska utgå från riksdagen eftersom det är riksdagen som är vald av folket. En regering kan inte bildas eller sitta kvar om en majoritet av parlamentet är emot det. Om regeringen eller en minister i regeringen inte har riksdagens förtroende anses den inte heller ha folkets förtroende. Regeringen måste alltså ha förtroende av riksdagen.</a:t>
            </a:r>
          </a:p>
          <a:p>
            <a:pPr>
              <a:defRPr/>
            </a:pPr>
            <a:endParaRPr lang="sv-SE" dirty="0">
              <a:ea typeface="Calibri"/>
              <a:cs typeface="+mn-lt"/>
            </a:endParaRPr>
          </a:p>
          <a:p>
            <a:pPr>
              <a:defRPr/>
            </a:pPr>
            <a:r>
              <a:rPr lang="sv-SE" b="1" dirty="0">
                <a:cs typeface="+mn-lt"/>
              </a:rPr>
              <a:t>Val till riksdagen</a:t>
            </a:r>
            <a:endParaRPr lang="sv-SE" b="1" dirty="0">
              <a:ea typeface="Calibri"/>
              <a:cs typeface="+mn-lt"/>
            </a:endParaRPr>
          </a:p>
          <a:p>
            <a:pPr>
              <a:defRPr/>
            </a:pPr>
            <a:r>
              <a:rPr lang="sv-SE" dirty="0"/>
              <a:t>Det är val till riksdagen vart fjärde år, andra söndagen i september. Det är riksdagsvalet som avgör vilka personer som ska representera svenska folket i riksdagen. Det finns 349 platser i riksdagen att fördela efter valet. Antalet platser ett parti får beror på hur många röster som partiet har fått i valet.</a:t>
            </a:r>
          </a:p>
          <a:p>
            <a:pPr>
              <a:defRPr/>
            </a:pPr>
            <a:endParaRPr lang="sv-SE" dirty="0">
              <a:ea typeface="Calibri"/>
              <a:cs typeface="Calibri"/>
            </a:endParaRPr>
          </a:p>
          <a:p>
            <a:pPr>
              <a:lnSpc>
                <a:spcPct val="107000"/>
              </a:lnSpc>
              <a:spcAft>
                <a:spcPts val="800"/>
              </a:spcAft>
              <a:defRPr/>
            </a:pPr>
            <a:r>
              <a:rPr lang="sv-SE" b="1" dirty="0"/>
              <a:t>Val till regionfullmäktige</a:t>
            </a:r>
            <a:endParaRPr lang="en-US" b="1" dirty="0">
              <a:solidFill>
                <a:srgbClr val="444444"/>
              </a:solidFill>
              <a:ea typeface="Calibri"/>
              <a:cs typeface="Calibri"/>
            </a:endParaRPr>
          </a:p>
          <a:p>
            <a:pPr>
              <a:lnSpc>
                <a:spcPct val="107000"/>
              </a:lnSpc>
              <a:spcAft>
                <a:spcPts val="800"/>
              </a:spcAft>
              <a:defRPr/>
            </a:pPr>
            <a:r>
              <a:rPr lang="sv-SE" dirty="0"/>
              <a:t>Regionfullmäktige är den högst beslutande församlingen på regional nivå och tar beslut om regionens hälso- och sjukvård, kollektivtrafik och övrig regional utveckling. Val till regionfullmäktige hålls vart fjärde år, samtidigt som valen till riksdagen och kommunfullmäktige.</a:t>
            </a:r>
            <a:endParaRPr lang="en-US" dirty="0">
              <a:solidFill>
                <a:srgbClr val="444444"/>
              </a:solidFill>
              <a:ea typeface="Calibri"/>
              <a:cs typeface="Calibri"/>
            </a:endParaRPr>
          </a:p>
          <a:p>
            <a:pPr>
              <a:defRPr/>
            </a:pPr>
            <a:endParaRPr lang="sv-SE" dirty="0">
              <a:ea typeface="Calibri"/>
              <a:cs typeface="Calibri"/>
            </a:endParaRPr>
          </a:p>
          <a:p>
            <a:pPr>
              <a:lnSpc>
                <a:spcPct val="107000"/>
              </a:lnSpc>
              <a:spcAft>
                <a:spcPts val="800"/>
              </a:spcAft>
              <a:defRPr/>
            </a:pPr>
            <a:r>
              <a:rPr lang="sv-SE" b="1" dirty="0"/>
              <a:t>Val till kommunfullmäktige</a:t>
            </a:r>
            <a:endParaRPr lang="en-US" b="1" dirty="0">
              <a:solidFill>
                <a:srgbClr val="444444"/>
              </a:solidFill>
              <a:ea typeface="Calibri"/>
              <a:cs typeface="Calibri"/>
            </a:endParaRPr>
          </a:p>
          <a:p>
            <a:pPr>
              <a:lnSpc>
                <a:spcPct val="107000"/>
              </a:lnSpc>
              <a:spcAft>
                <a:spcPts val="800"/>
              </a:spcAft>
              <a:defRPr/>
            </a:pPr>
            <a:r>
              <a:rPr lang="sv-SE" dirty="0"/>
              <a:t>I varje kommun ska det finnas en beslutande församling - kommunfullmäktige - som utses vid val var fjärde år. I kommunalvalen har de som är folkbokförda i kommunen rösträtt. Är du medborgare i ett annat EU-land men folkbokförd i kommunen (30 dagar före) har du alltså rösträtt. Om du är medborgare av ett annat land behöver du ha varit folkbokförd i kommunen i tre år.</a:t>
            </a:r>
            <a:endParaRPr lang="en-US" dirty="0">
              <a:solidFill>
                <a:srgbClr val="444444"/>
              </a:solidFill>
            </a:endParaRPr>
          </a:p>
          <a:p>
            <a:pPr>
              <a:lnSpc>
                <a:spcPct val="107000"/>
              </a:lnSpc>
              <a:spcAft>
                <a:spcPts val="800"/>
              </a:spcAft>
              <a:defRPr/>
            </a:pPr>
            <a:r>
              <a:rPr lang="sv-SE" dirty="0"/>
              <a:t>Kommunfullmäktige är ett av de beslutsfattande organen och går att likställa med riksdagen – som ett lokalt parlament. Fattar beslut om bland annat kommunalskatt, skola, förskola, äldreomsorg och socialtjänst. </a:t>
            </a:r>
          </a:p>
          <a:p>
            <a:pPr>
              <a:lnSpc>
                <a:spcPct val="107000"/>
              </a:lnSpc>
              <a:spcAft>
                <a:spcPts val="800"/>
              </a:spcAft>
              <a:defRPr/>
            </a:pPr>
            <a:endParaRPr lang="sv-SE" dirty="0">
              <a:ea typeface="Calibri"/>
              <a:cs typeface="+mn-lt"/>
            </a:endParaRPr>
          </a:p>
          <a:p>
            <a:pPr>
              <a:lnSpc>
                <a:spcPct val="107000"/>
              </a:lnSpc>
              <a:spcAft>
                <a:spcPts val="800"/>
              </a:spcAft>
              <a:defRPr/>
            </a:pPr>
            <a:endParaRPr lang="sv-SE" dirty="0">
              <a:solidFill>
                <a:srgbClr val="444444"/>
              </a:solidFill>
            </a:endParaRPr>
          </a:p>
          <a:p>
            <a:pPr>
              <a:lnSpc>
                <a:spcPct val="107000"/>
              </a:lnSpc>
              <a:spcAft>
                <a:spcPts val="800"/>
              </a:spcAft>
              <a:defRPr/>
            </a:pPr>
            <a:endParaRPr lang="sv-SE" dirty="0">
              <a:ea typeface="Calibri"/>
              <a:cs typeface="+mn-lt"/>
            </a:endParaRPr>
          </a:p>
          <a:p>
            <a:pPr>
              <a:defRPr/>
            </a:pPr>
            <a:endParaRPr lang="sv-SE" dirty="0">
              <a:ea typeface="Calibri"/>
              <a:cs typeface="+mn-lt"/>
            </a:endParaRPr>
          </a:p>
          <a:p>
            <a:pPr>
              <a:defRPr/>
            </a:pPr>
            <a:br>
              <a:rPr lang="sv-SE" dirty="0">
                <a:cs typeface="+mn-lt"/>
              </a:rPr>
            </a:br>
            <a:endParaRPr lang="sv-SE" dirty="0">
              <a:ea typeface="Calibri"/>
              <a:cs typeface="Calibri"/>
            </a:endParaRP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6</a:t>
            </a:fld>
            <a:endParaRPr lang="sv-SE"/>
          </a:p>
        </p:txBody>
      </p:sp>
    </p:spTree>
    <p:extLst>
      <p:ext uri="{BB962C8B-B14F-4D97-AF65-F5344CB8AC3E}">
        <p14:creationId xmlns:p14="http://schemas.microsoft.com/office/powerpoint/2010/main" val="3512045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Calibri"/>
                <a:ea typeface="Calibri"/>
                <a:cs typeface="Calibri"/>
              </a:rPr>
              <a:t>H</a:t>
            </a:r>
            <a:r>
              <a:rPr lang="sv-SE" b="1" dirty="0"/>
              <a:t>ur kan du lära dig vad partierna tycker?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285750" indent="-285750">
              <a:buFont typeface="Arial" panose="020B0604020202020204" pitchFamily="34" charset="0"/>
              <a:buChar char="•"/>
              <a:defRPr/>
            </a:pPr>
            <a:r>
              <a:rPr lang="sv-SE" dirty="0"/>
              <a:t>Gå in på partiernas hemsida, där finns deras valplattform som beskriver deras politik och vad de vill göra om de vinner valet.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285750" indent="-285750">
              <a:buFont typeface="Arial" panose="020B0604020202020204" pitchFamily="34" charset="0"/>
              <a:buChar char="•"/>
              <a:defRPr/>
            </a:pPr>
            <a:r>
              <a:rPr lang="sv-SE" dirty="0"/>
              <a:t>Följ nyhetsrapporteringar om vad som händer i valrörelsen, i Sverige och i världen.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285750" indent="-285750">
              <a:buFont typeface="Arial" panose="020B0604020202020204" pitchFamily="34" charset="0"/>
              <a:buChar char="•"/>
              <a:defRPr/>
            </a:pPr>
            <a:r>
              <a:rPr lang="sv-SE" dirty="0"/>
              <a:t>Besök valstugor och ställ frågor. I valstugorna möter du medlemmar från partierna som gärna svarar på frågor.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285750" indent="-285750">
              <a:buFont typeface="Arial" panose="020B0604020202020204" pitchFamily="34" charset="0"/>
              <a:buChar char="•"/>
              <a:defRPr/>
            </a:pPr>
            <a:r>
              <a:rPr lang="sv-SE" dirty="0"/>
              <a:t>Var källkritisk när du tar till dig information vare sig det är på nätet eller i verkligheten. Genom att fråga sig vem det är som har publicerat eller delger informationen, varför de gör det och med vilket syfte. Det finns även risk för utländsk påverkan inför valet i Sverige.</a:t>
            </a:r>
            <a:endParaRPr lang="sv-SE" sz="1800" u="sng" dirty="0">
              <a:effectLst/>
              <a:latin typeface="Times New Roman"/>
              <a:ea typeface="Calibri" panose="020F0502020204030204" pitchFamily="34" charset="0"/>
              <a:cs typeface="Calibri"/>
            </a:endParaRPr>
          </a:p>
          <a:p>
            <a:pPr>
              <a:defRPr/>
            </a:pPr>
            <a:endParaRPr lang="sv-SE"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Tips på hur du ställer frågor i valstugan </a:t>
            </a:r>
          </a:p>
          <a:p>
            <a:pPr>
              <a:defRPr/>
            </a:pPr>
            <a:r>
              <a:rPr lang="sv-SE" sz="1800" dirty="0">
                <a:latin typeface="Calibri"/>
                <a:ea typeface="Calibri"/>
                <a:cs typeface="Calibri"/>
              </a:rPr>
              <a:t>Var</a:t>
            </a:r>
            <a:r>
              <a:rPr lang="sv-SE" sz="1800" dirty="0">
                <a:effectLst/>
                <a:latin typeface="Calibri"/>
                <a:ea typeface="Calibri"/>
                <a:cs typeface="Calibri"/>
              </a:rPr>
              <a:t> alltid artig och respektfull – då får du bättre svar och det blir en </a:t>
            </a:r>
            <a:r>
              <a:rPr lang="sv-SE" sz="1800" dirty="0">
                <a:latin typeface="Calibri"/>
                <a:ea typeface="Calibri"/>
                <a:cs typeface="Calibri"/>
              </a:rPr>
              <a:t>bättre dialog</a:t>
            </a:r>
            <a:r>
              <a:rPr lang="sv-SE" sz="1800" dirty="0">
                <a:effectLst/>
                <a:latin typeface="Calibri"/>
                <a:ea typeface="Calibri"/>
                <a:cs typeface="Calibri"/>
              </a:rPr>
              <a:t>. Kom ihåg att du inte är </a:t>
            </a:r>
            <a:r>
              <a:rPr lang="sv-SE" sz="1800" dirty="0">
                <a:latin typeface="Calibri"/>
                <a:ea typeface="Calibri"/>
                <a:cs typeface="Calibri"/>
              </a:rPr>
              <a:t>skyldig att</a:t>
            </a:r>
            <a:r>
              <a:rPr lang="sv-SE" sz="1800" dirty="0">
                <a:effectLst/>
                <a:latin typeface="Calibri"/>
                <a:ea typeface="Calibri"/>
                <a:cs typeface="Calibri"/>
              </a:rPr>
              <a:t> svara någonting</a:t>
            </a:r>
            <a:r>
              <a:rPr lang="sv-SE" sz="1800" dirty="0">
                <a:latin typeface="Calibri"/>
                <a:ea typeface="Calibri"/>
                <a:cs typeface="Calibri"/>
              </a:rPr>
              <a:t> eller vara säker på vad du själv tycker. Du är där för att få veta mer och det är partirepresentantens roll att svara.</a:t>
            </a:r>
            <a:r>
              <a:rPr lang="sv-SE" sz="1800" dirty="0">
                <a:effectLst/>
                <a:latin typeface="Calibri"/>
                <a:ea typeface="Calibri"/>
                <a:cs typeface="Calibri"/>
              </a:rPr>
              <a:t> Om det blir en jobbig situation kan du tacka så mycket för tiden och gå </a:t>
            </a:r>
            <a:r>
              <a:rPr lang="sv-SE" sz="1800" dirty="0">
                <a:latin typeface="Calibri"/>
                <a:ea typeface="Calibri"/>
                <a:cs typeface="Calibri"/>
              </a:rPr>
              <a:t>därifrån.</a:t>
            </a:r>
            <a:endParaRPr lang="sv-SE" sz="1800" dirty="0">
              <a:effectLst/>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a:ea typeface="Calibri"/>
                <a:cs typeface="Calibri"/>
              </a:rPr>
              <a:t> </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7</a:t>
            </a:fld>
            <a:endParaRPr lang="sv-SE"/>
          </a:p>
        </p:txBody>
      </p:sp>
    </p:spTree>
    <p:extLst>
      <p:ext uri="{BB962C8B-B14F-4D97-AF65-F5344CB8AC3E}">
        <p14:creationId xmlns:p14="http://schemas.microsoft.com/office/powerpoint/2010/main" val="549466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Demokrati</a:t>
            </a:r>
            <a:r>
              <a:rPr lang="en-US" dirty="0"/>
              <a:t> </a:t>
            </a:r>
            <a:r>
              <a:rPr lang="en-US" dirty="0" err="1"/>
              <a:t>i</a:t>
            </a:r>
            <a:r>
              <a:rPr lang="en-US" dirty="0"/>
              <a:t> </a:t>
            </a:r>
            <a:r>
              <a:rPr lang="en-US" dirty="0" err="1"/>
              <a:t>världen</a:t>
            </a:r>
            <a:r>
              <a:rPr lang="en-US" dirty="0"/>
              <a:t> </a:t>
            </a:r>
            <a:r>
              <a:rPr lang="en-US" dirty="0" err="1"/>
              <a:t>har</a:t>
            </a:r>
            <a:r>
              <a:rPr lang="en-US" dirty="0"/>
              <a:t> </a:t>
            </a:r>
            <a:r>
              <a:rPr lang="en-US" dirty="0" err="1"/>
              <a:t>försvagats</a:t>
            </a:r>
            <a:r>
              <a:rPr lang="en-US" dirty="0"/>
              <a:t> och </a:t>
            </a:r>
            <a:r>
              <a:rPr lang="en-US" dirty="0" err="1"/>
              <a:t>är</a:t>
            </a:r>
            <a:r>
              <a:rPr lang="en-US" dirty="0"/>
              <a:t> nu </a:t>
            </a:r>
            <a:r>
              <a:rPr lang="en-US" dirty="0" err="1"/>
              <a:t>tillbaka</a:t>
            </a:r>
            <a:r>
              <a:rPr lang="en-US" dirty="0"/>
              <a:t> </a:t>
            </a:r>
            <a:r>
              <a:rPr lang="en-US" dirty="0" err="1"/>
              <a:t>på</a:t>
            </a:r>
            <a:r>
              <a:rPr lang="en-US" dirty="0"/>
              <a:t> </a:t>
            </a:r>
            <a:r>
              <a:rPr lang="en-US" dirty="0" err="1"/>
              <a:t>samma</a:t>
            </a:r>
            <a:r>
              <a:rPr lang="en-US" dirty="0"/>
              <a:t> </a:t>
            </a:r>
            <a:r>
              <a:rPr lang="en-US" dirty="0" err="1"/>
              <a:t>nivå</a:t>
            </a:r>
            <a:r>
              <a:rPr lang="en-US" dirty="0"/>
              <a:t> </a:t>
            </a:r>
            <a:r>
              <a:rPr lang="en-US" dirty="0" err="1"/>
              <a:t>som</a:t>
            </a:r>
            <a:r>
              <a:rPr lang="en-US" dirty="0"/>
              <a:t> 1978. Demokratinivån för den </a:t>
            </a:r>
            <a:r>
              <a:rPr lang="en-US" dirty="0" err="1"/>
              <a:t>genomsnittliga</a:t>
            </a:r>
            <a:r>
              <a:rPr lang="en-US" dirty="0"/>
              <a:t> </a:t>
            </a:r>
            <a:r>
              <a:rPr lang="en-US" dirty="0" err="1"/>
              <a:t>medborgaren</a:t>
            </a:r>
            <a:r>
              <a:rPr lang="en-US" dirty="0"/>
              <a:t> </a:t>
            </a:r>
            <a:r>
              <a:rPr lang="en-US" dirty="0" err="1"/>
              <a:t>i</a:t>
            </a:r>
            <a:r>
              <a:rPr lang="en-US" dirty="0"/>
              <a:t> </a:t>
            </a:r>
            <a:r>
              <a:rPr lang="en-US" dirty="0" err="1"/>
              <a:t>Västeuropa</a:t>
            </a:r>
            <a:r>
              <a:rPr lang="en-US" dirty="0"/>
              <a:t> och </a:t>
            </a:r>
            <a:r>
              <a:rPr lang="en-US" dirty="0" err="1"/>
              <a:t>Nordamerika</a:t>
            </a:r>
            <a:r>
              <a:rPr lang="en-US" dirty="0"/>
              <a:t> </a:t>
            </a:r>
            <a:r>
              <a:rPr lang="en-US" dirty="0" err="1"/>
              <a:t>är</a:t>
            </a:r>
            <a:r>
              <a:rPr lang="en-US" dirty="0"/>
              <a:t> den </a:t>
            </a:r>
            <a:r>
              <a:rPr lang="en-US" dirty="0" err="1"/>
              <a:t>lägsta</a:t>
            </a:r>
            <a:r>
              <a:rPr lang="en-US" dirty="0"/>
              <a:t> </a:t>
            </a:r>
            <a:r>
              <a:rPr lang="en-US" dirty="0" err="1"/>
              <a:t>på</a:t>
            </a:r>
            <a:r>
              <a:rPr lang="en-US" dirty="0"/>
              <a:t> </a:t>
            </a:r>
            <a:r>
              <a:rPr lang="en-US" dirty="0" err="1"/>
              <a:t>över</a:t>
            </a:r>
            <a:r>
              <a:rPr lang="en-US" dirty="0"/>
              <a:t> 50 </a:t>
            </a:r>
            <a:r>
              <a:rPr lang="en-US" dirty="0" err="1"/>
              <a:t>år</a:t>
            </a:r>
            <a:r>
              <a:rPr lang="en-US" dirty="0"/>
              <a:t>, </a:t>
            </a:r>
            <a:r>
              <a:rPr lang="en-US" dirty="0" err="1"/>
              <a:t>främst</a:t>
            </a:r>
            <a:r>
              <a:rPr lang="en-US" dirty="0"/>
              <a:t> till </a:t>
            </a:r>
            <a:r>
              <a:rPr lang="en-US" dirty="0" err="1"/>
              <a:t>följd</a:t>
            </a:r>
            <a:r>
              <a:rPr lang="en-US" dirty="0"/>
              <a:t> av den </a:t>
            </a:r>
            <a:r>
              <a:rPr lang="en-US" dirty="0" err="1"/>
              <a:t>pågående</a:t>
            </a:r>
            <a:r>
              <a:rPr lang="en-US" dirty="0"/>
              <a:t> </a:t>
            </a:r>
            <a:r>
              <a:rPr lang="en-US" dirty="0" err="1"/>
              <a:t>autokratiseringen</a:t>
            </a:r>
            <a:r>
              <a:rPr lang="en-US" dirty="0"/>
              <a:t> </a:t>
            </a:r>
            <a:r>
              <a:rPr lang="en-US" dirty="0" err="1"/>
              <a:t>i</a:t>
            </a:r>
            <a:r>
              <a:rPr lang="en-US" dirty="0"/>
              <a:t> USA.</a:t>
            </a:r>
            <a:endParaRPr lang="sv-SE" dirty="0"/>
          </a:p>
          <a:p>
            <a:endParaRPr lang="en-US" dirty="0"/>
          </a:p>
          <a:p>
            <a:r>
              <a:rPr lang="en-US" dirty="0"/>
              <a:t>Idag (2026) </a:t>
            </a:r>
            <a:r>
              <a:rPr lang="en-US" dirty="0" err="1"/>
              <a:t>har</a:t>
            </a:r>
            <a:r>
              <a:rPr lang="en-US" dirty="0"/>
              <a:t> </a:t>
            </a:r>
            <a:r>
              <a:rPr lang="en-US" dirty="0" err="1"/>
              <a:t>världen</a:t>
            </a:r>
            <a:r>
              <a:rPr lang="en-US" dirty="0"/>
              <a:t> 92 </a:t>
            </a:r>
            <a:r>
              <a:rPr lang="en-US" dirty="0" err="1"/>
              <a:t>autokratier</a:t>
            </a:r>
            <a:r>
              <a:rPr lang="en-US" dirty="0"/>
              <a:t> och 87 </a:t>
            </a:r>
            <a:r>
              <a:rPr lang="en-US" dirty="0" err="1"/>
              <a:t>demokratier</a:t>
            </a:r>
            <a:r>
              <a:rPr lang="en-US" dirty="0"/>
              <a:t>  </a:t>
            </a:r>
            <a:endParaRPr lang="en-US" dirty="0">
              <a:ea typeface="Calibri"/>
              <a:cs typeface="Calibri"/>
            </a:endParaRPr>
          </a:p>
          <a:p>
            <a:endParaRPr lang="en-US" dirty="0"/>
          </a:p>
          <a:p>
            <a:r>
              <a:rPr lang="en-US" dirty="0"/>
              <a:t>26% av </a:t>
            </a:r>
            <a:r>
              <a:rPr lang="en-US" dirty="0" err="1"/>
              <a:t>världens</a:t>
            </a:r>
            <a:r>
              <a:rPr lang="en-US" dirty="0"/>
              <a:t> </a:t>
            </a:r>
            <a:r>
              <a:rPr lang="en-US" dirty="0" err="1"/>
              <a:t>befolkning</a:t>
            </a:r>
            <a:r>
              <a:rPr lang="en-US" dirty="0"/>
              <a:t> </a:t>
            </a:r>
            <a:r>
              <a:rPr lang="en-US" dirty="0" err="1"/>
              <a:t>bor</a:t>
            </a:r>
            <a:r>
              <a:rPr lang="en-US" dirty="0"/>
              <a:t> </a:t>
            </a:r>
            <a:r>
              <a:rPr lang="en-US" dirty="0" err="1"/>
              <a:t>i</a:t>
            </a:r>
            <a:r>
              <a:rPr lang="en-US" dirty="0"/>
              <a:t> </a:t>
            </a:r>
            <a:r>
              <a:rPr lang="en-US" dirty="0" err="1"/>
              <a:t>en</a:t>
            </a:r>
            <a:r>
              <a:rPr lang="en-US" dirty="0"/>
              <a:t> </a:t>
            </a:r>
            <a:r>
              <a:rPr lang="en-US" dirty="0" err="1"/>
              <a:t>demokrati</a:t>
            </a:r>
            <a:r>
              <a:rPr lang="en-US" dirty="0"/>
              <a:t>. 74 % av </a:t>
            </a:r>
            <a:r>
              <a:rPr lang="en-US" dirty="0" err="1"/>
              <a:t>världens</a:t>
            </a:r>
            <a:r>
              <a:rPr lang="en-US" dirty="0"/>
              <a:t> </a:t>
            </a:r>
            <a:r>
              <a:rPr lang="en-US" dirty="0" err="1"/>
              <a:t>befolkning</a:t>
            </a:r>
            <a:r>
              <a:rPr lang="en-US" dirty="0"/>
              <a:t> (6 </a:t>
            </a:r>
            <a:r>
              <a:rPr lang="en-US" dirty="0" err="1"/>
              <a:t>miljarder</a:t>
            </a:r>
            <a:r>
              <a:rPr lang="en-US" dirty="0"/>
              <a:t>) </a:t>
            </a:r>
            <a:r>
              <a:rPr lang="en-US" dirty="0" err="1"/>
              <a:t>bor</a:t>
            </a:r>
            <a:r>
              <a:rPr lang="en-US" dirty="0"/>
              <a:t> </a:t>
            </a:r>
            <a:r>
              <a:rPr lang="en-US" dirty="0" err="1"/>
              <a:t>i</a:t>
            </a:r>
            <a:r>
              <a:rPr lang="en-US" dirty="0"/>
              <a:t> </a:t>
            </a:r>
            <a:r>
              <a:rPr lang="en-US" dirty="0" err="1"/>
              <a:t>autokratier</a:t>
            </a:r>
            <a:r>
              <a:rPr lang="en-US" dirty="0"/>
              <a:t>. </a:t>
            </a:r>
            <a:endParaRPr lang="en-US" dirty="0">
              <a:ea typeface="Calibri"/>
              <a:cs typeface="Calibri"/>
            </a:endParaRPr>
          </a:p>
          <a:p>
            <a:endParaRPr lang="en-US" dirty="0"/>
          </a:p>
          <a:p>
            <a:r>
              <a:rPr lang="en-US" dirty="0" err="1"/>
              <a:t>Endast</a:t>
            </a:r>
            <a:r>
              <a:rPr lang="en-US" dirty="0"/>
              <a:t> 7 % av </a:t>
            </a:r>
            <a:r>
              <a:rPr lang="en-US" dirty="0" err="1"/>
              <a:t>världens</a:t>
            </a:r>
            <a:r>
              <a:rPr lang="en-US" dirty="0"/>
              <a:t> </a:t>
            </a:r>
            <a:r>
              <a:rPr lang="en-US" dirty="0" err="1"/>
              <a:t>befolkning</a:t>
            </a:r>
            <a:r>
              <a:rPr lang="en-US" dirty="0"/>
              <a:t> (0,6 </a:t>
            </a:r>
            <a:r>
              <a:rPr lang="en-US" dirty="0" err="1"/>
              <a:t>miljarder</a:t>
            </a:r>
            <a:r>
              <a:rPr lang="en-US" dirty="0"/>
              <a:t>) </a:t>
            </a:r>
            <a:r>
              <a:rPr lang="en-US" dirty="0" err="1"/>
              <a:t>bor</a:t>
            </a:r>
            <a:r>
              <a:rPr lang="en-US" dirty="0"/>
              <a:t> </a:t>
            </a:r>
            <a:r>
              <a:rPr lang="en-US" dirty="0" err="1"/>
              <a:t>i</a:t>
            </a:r>
            <a:r>
              <a:rPr lang="en-US" dirty="0"/>
              <a:t> </a:t>
            </a:r>
            <a:r>
              <a:rPr lang="en-US" dirty="0" err="1"/>
              <a:t>liberala</a:t>
            </a:r>
            <a:r>
              <a:rPr lang="en-US" dirty="0"/>
              <a:t> </a:t>
            </a:r>
            <a:r>
              <a:rPr lang="en-US" dirty="0" err="1"/>
              <a:t>demokratier</a:t>
            </a:r>
            <a:r>
              <a:rPr lang="en-US" dirty="0"/>
              <a:t>.</a:t>
            </a:r>
            <a:endParaRPr lang="en-US" dirty="0">
              <a:ea typeface="Calibri"/>
              <a:cs typeface="Calibri"/>
            </a:endParaRPr>
          </a:p>
          <a:p>
            <a:endParaRPr lang="en-US" dirty="0">
              <a:ea typeface="Calibri"/>
              <a:cs typeface="Calibri"/>
            </a:endParaRPr>
          </a:p>
          <a:p>
            <a:r>
              <a:rPr lang="en-US" dirty="0">
                <a:ea typeface="Calibri"/>
                <a:cs typeface="Calibri"/>
              </a:rPr>
              <a:t>Källa: </a:t>
            </a:r>
            <a:r>
              <a:rPr lang="en-US" dirty="0">
                <a:hlinkClick r:id="rId3"/>
              </a:rPr>
              <a:t>https://www.v-dem.net/publications/democracy-reports/</a:t>
            </a:r>
            <a:endParaRPr lang="en-US" dirty="0">
              <a:ea typeface="Calibri"/>
              <a:cs typeface="Calibri"/>
              <a:hlinkClick r:id="rId3"/>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8</a:t>
            </a:fld>
            <a:endParaRPr lang="sv-SE"/>
          </a:p>
        </p:txBody>
      </p:sp>
    </p:spTree>
    <p:extLst>
      <p:ext uri="{BB962C8B-B14F-4D97-AF65-F5344CB8AC3E}">
        <p14:creationId xmlns:p14="http://schemas.microsoft.com/office/powerpoint/2010/main" val="2719671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Aktivitet: Besök valstugor och ställ frågor till politiker</a:t>
            </a:r>
          </a:p>
          <a:p>
            <a:br>
              <a:rPr lang="sv-SE" dirty="0"/>
            </a:br>
            <a:r>
              <a:rPr lang="sv-SE" dirty="0"/>
              <a:t>FN och det globala samarbetet är viktigare än någonsin!</a:t>
            </a:r>
            <a:br>
              <a:rPr lang="sv-SE" dirty="0">
                <a:cs typeface="+mn-lt"/>
              </a:rPr>
            </a:br>
            <a:r>
              <a:rPr lang="sv-SE" dirty="0"/>
              <a:t> </a:t>
            </a:r>
          </a:p>
          <a:p>
            <a:r>
              <a:rPr lang="sv-SE" dirty="0"/>
              <a:t>Globala utmaningar kräver gemensamma lösningar och FN är den enda organisationen som samlar alla världens länder. De globala utmaningarna kräver att vi tar ett gemensamt ansvar och arbetar tillsammans. Var med och ta in världen i valet.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a:defRPr/>
            </a:pPr>
            <a:r>
              <a:rPr lang="sv-SE" dirty="0"/>
              <a:t>Genom att diskutera får vi fler att prata om FN-samarbetet och välja världen inför valet. </a:t>
            </a:r>
            <a:endParaRPr lang="sv-SE" dirty="0">
              <a:hlinkClick r:id="rId3" invalidUrl="http://">
                <a:extLst>
                  <a:ext uri="{A12FA001-AC4F-418D-AE19-62706E023703}">
                    <ahyp:hlinkClr xmlns:ahyp="http://schemas.microsoft.com/office/drawing/2018/hyperlinkcolor" val="tx"/>
                  </a:ext>
                </a:extLst>
              </a:hlinkClick>
            </a:endParaRPr>
          </a:p>
          <a:p>
            <a:endParaRPr lang="sv-SE" dirty="0">
              <a:hlinkClick r:id="rId4" invalidUrl="http://">
                <a:extLst>
                  <a:ext uri="{A12FA001-AC4F-418D-AE19-62706E023703}">
                    <ahyp:hlinkClr xmlns:ahyp="http://schemas.microsoft.com/office/drawing/2018/hyperlinkcolor" val="tx"/>
                  </a:ext>
                </a:extLst>
              </a:hlinkClick>
            </a:endParaRPr>
          </a:p>
          <a:p>
            <a:r>
              <a:rPr lang="sv-SE" dirty="0"/>
              <a:t>Gå till valstugor och fråga politiker vad deras parti tycker om FN och det globala samarbetet.</a:t>
            </a:r>
          </a:p>
          <a:p>
            <a:endParaRPr lang="sv-SE" dirty="0"/>
          </a:p>
          <a:p>
            <a:r>
              <a:rPr lang="sv-SE" dirty="0"/>
              <a:t> Svenska FN-förbundet har tagit fram förslag på frågor att ställa som ni hittar på portalsidan. </a:t>
            </a:r>
          </a:p>
        </p:txBody>
      </p:sp>
      <p:sp>
        <p:nvSpPr>
          <p:cNvPr id="4" name="Platshållare för bildnummer 3"/>
          <p:cNvSpPr>
            <a:spLocks noGrp="1"/>
          </p:cNvSpPr>
          <p:nvPr>
            <p:ph type="sldNum" sz="quarter" idx="5"/>
          </p:nvPr>
        </p:nvSpPr>
        <p:spPr/>
        <p:txBody>
          <a:bodyPr/>
          <a:lstStyle/>
          <a:p>
            <a:fld id="{E9E082D3-AB71-4F85-B93E-FF276D9D219A}" type="slidenum">
              <a:rPr lang="sv-SE" smtClean="0"/>
              <a:t>9</a:t>
            </a:fld>
            <a:endParaRPr lang="sv-SE"/>
          </a:p>
        </p:txBody>
      </p:sp>
    </p:spTree>
    <p:extLst>
      <p:ext uri="{BB962C8B-B14F-4D97-AF65-F5344CB8AC3E}">
        <p14:creationId xmlns:p14="http://schemas.microsoft.com/office/powerpoint/2010/main" val="2535894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ild stående med bildtext">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7946968" y="1831181"/>
            <a:ext cx="4245032" cy="502681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4055735"/>
            <a:ext cx="6699856" cy="187199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a:xfrm>
            <a:off x="838200" y="6429375"/>
            <a:ext cx="6699855" cy="307322"/>
          </a:xfrm>
        </p:spPr>
        <p:txBody>
          <a:bodyPr/>
          <a:lstStyle/>
          <a:p>
            <a:endParaRPr lang="sv-SE"/>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199" y="2660073"/>
            <a:ext cx="6699856" cy="1213658"/>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7" name="Platshållare för text 6">
            <a:extLst>
              <a:ext uri="{FF2B5EF4-FFF2-40B4-BE49-F238E27FC236}">
                <a16:creationId xmlns:a16="http://schemas.microsoft.com/office/drawing/2014/main" id="{4E4340AF-9E48-42DB-96C7-770360BB0FBF}"/>
              </a:ext>
            </a:extLst>
          </p:cNvPr>
          <p:cNvSpPr>
            <a:spLocks noGrp="1"/>
          </p:cNvSpPr>
          <p:nvPr>
            <p:ph type="body" sz="quarter" idx="13" hasCustomPrompt="1"/>
          </p:nvPr>
        </p:nvSpPr>
        <p:spPr>
          <a:xfrm>
            <a:off x="8099396" y="6429375"/>
            <a:ext cx="3940175" cy="307322"/>
          </a:xfrm>
        </p:spPr>
        <p:txBody>
          <a:bodyPr anchor="ctr">
            <a:noAutofit/>
          </a:bodyPr>
          <a:lstStyle>
            <a:lvl1pPr marL="0" indent="0" algn="r">
              <a:buNone/>
              <a:defRPr sz="1100" b="0">
                <a:solidFill>
                  <a:schemeClr val="tx1"/>
                </a:solidFill>
              </a:defRPr>
            </a:lvl1pPr>
            <a:lvl5pPr>
              <a:defRPr/>
            </a:lvl5pPr>
          </a:lstStyle>
          <a:p>
            <a:pPr lvl="0"/>
            <a:r>
              <a:rPr lang="sv-SE"/>
              <a:t>Foto:</a:t>
            </a:r>
          </a:p>
        </p:txBody>
      </p:sp>
    </p:spTree>
    <p:extLst>
      <p:ext uri="{BB962C8B-B14F-4D97-AF65-F5344CB8AC3E}">
        <p14:creationId xmlns:p14="http://schemas.microsoft.com/office/powerpoint/2010/main" val="188771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 liggande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5183188" y="2438401"/>
            <a:ext cx="6172200" cy="34956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3648075"/>
            <a:ext cx="3932237" cy="227965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91FFD4D-5A5E-44A7-A138-206BFB2C566D}"/>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p:txBody>
          <a:bodyPr/>
          <a:lstStyle/>
          <a:p>
            <a:endParaRPr lang="sv-SE"/>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200" y="2438401"/>
            <a:ext cx="3932238" cy="990599"/>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8" name="Platshållare för text 6">
            <a:extLst>
              <a:ext uri="{FF2B5EF4-FFF2-40B4-BE49-F238E27FC236}">
                <a16:creationId xmlns:a16="http://schemas.microsoft.com/office/drawing/2014/main" id="{CAE357A7-EAD7-4B8A-A20C-E08B43F4C7E2}"/>
              </a:ext>
            </a:extLst>
          </p:cNvPr>
          <p:cNvSpPr>
            <a:spLocks noGrp="1"/>
          </p:cNvSpPr>
          <p:nvPr>
            <p:ph type="body" sz="quarter" idx="13" hasCustomPrompt="1"/>
          </p:nvPr>
        </p:nvSpPr>
        <p:spPr>
          <a:xfrm rot="16200000">
            <a:off x="9773601" y="4036607"/>
            <a:ext cx="3495675" cy="299259"/>
          </a:xfrm>
        </p:spPr>
        <p:txBody>
          <a:bodyPr anchor="ctr">
            <a:noAutofit/>
          </a:bodyPr>
          <a:lstStyle>
            <a:lvl1pPr marL="0" indent="0" algn="r">
              <a:buNone/>
              <a:defRPr sz="1200" b="0">
                <a:solidFill>
                  <a:schemeClr val="tx1"/>
                </a:solidFill>
              </a:defRPr>
            </a:lvl1pPr>
            <a:lvl5pPr>
              <a:defRPr/>
            </a:lvl5pPr>
          </a:lstStyle>
          <a:p>
            <a:pPr lvl="0"/>
            <a:r>
              <a:rPr lang="sv-SE"/>
              <a:t>Foto:</a:t>
            </a:r>
          </a:p>
        </p:txBody>
      </p:sp>
    </p:spTree>
    <p:extLst>
      <p:ext uri="{BB962C8B-B14F-4D97-AF65-F5344CB8AC3E}">
        <p14:creationId xmlns:p14="http://schemas.microsoft.com/office/powerpoint/2010/main" val="3280052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F64C51-1CFA-4B82-A401-063C4D6761DF}"/>
              </a:ext>
            </a:extLst>
          </p:cNvPr>
          <p:cNvSpPr>
            <a:spLocks noGrp="1"/>
          </p:cNvSpPr>
          <p:nvPr>
            <p:ph type="title"/>
          </p:nvPr>
        </p:nvSpPr>
        <p:spPr>
          <a:xfrm>
            <a:off x="831850" y="1819275"/>
            <a:ext cx="10515600" cy="2743200"/>
          </a:xfrm>
        </p:spPr>
        <p:txBody>
          <a:bodyPr anchor="b"/>
          <a:lstStyle>
            <a:lvl1pPr>
              <a:defRPr sz="6000">
                <a:solidFill>
                  <a:schemeClr val="tx2"/>
                </a:solidFill>
              </a:defRPr>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AC53748-7127-41FF-8E63-BBC7D0F983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C0A824E-AC21-488E-B276-FF7206CE8AB5}"/>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5" name="Platshållare för sidfot 4">
            <a:extLst>
              <a:ext uri="{FF2B5EF4-FFF2-40B4-BE49-F238E27FC236}">
                <a16:creationId xmlns:a16="http://schemas.microsoft.com/office/drawing/2014/main" id="{C61020C1-32BE-42DF-9852-C21680CE4E5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4371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B7475-CBFD-4E8D-8889-3AE6D92934DF}"/>
              </a:ext>
            </a:extLst>
          </p:cNvPr>
          <p:cNvSpPr>
            <a:spLocks noGrp="1"/>
          </p:cNvSpPr>
          <p:nvPr>
            <p:ph type="title"/>
          </p:nvPr>
        </p:nvSpPr>
        <p:spPr>
          <a:xfrm>
            <a:off x="838200" y="457200"/>
            <a:ext cx="9363075" cy="1354791"/>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634ADEA-4654-4B3B-83C5-F7279F4CB55E}"/>
              </a:ext>
            </a:extLst>
          </p:cNvPr>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8893F25-A49D-489B-A6A9-C29E10E3F9EF}"/>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5" name="Platshållare för sidfot 4">
            <a:extLst>
              <a:ext uri="{FF2B5EF4-FFF2-40B4-BE49-F238E27FC236}">
                <a16:creationId xmlns:a16="http://schemas.microsoft.com/office/drawing/2014/main" id="{59415E78-0908-4AEA-8CDA-779D44F04C1D}"/>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6235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E38A18-485D-4817-AC7B-372F0540343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AC540D7-5B54-466F-8292-05B0C45F5CB0}"/>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4" name="Platshållare för sidfot 3">
            <a:extLst>
              <a:ext uri="{FF2B5EF4-FFF2-40B4-BE49-F238E27FC236}">
                <a16:creationId xmlns:a16="http://schemas.microsoft.com/office/drawing/2014/main" id="{16088311-09E2-4524-89EC-6BF9136D50B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8279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42B861-CC4A-4BAD-8A6C-C2293FF83210}"/>
              </a:ext>
            </a:extLst>
          </p:cNvPr>
          <p:cNvSpPr>
            <a:spLocks noGrp="1"/>
          </p:cNvSpPr>
          <p:nvPr>
            <p:ph type="ctrTitle"/>
          </p:nvPr>
        </p:nvSpPr>
        <p:spPr>
          <a:xfrm>
            <a:off x="838200" y="457200"/>
            <a:ext cx="9363075" cy="1362060"/>
          </a:xfrm>
        </p:spPr>
        <p:txBody>
          <a:bodyPr anchor="ctr">
            <a:normAutofit/>
          </a:bodyPr>
          <a:lstStyle>
            <a:lvl1pPr algn="l">
              <a:defRPr sz="4400"/>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CCF19E8A-8CDC-47E9-B165-3689D67E0C27}"/>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5" name="Platshållare för sidfot 4">
            <a:extLst>
              <a:ext uri="{FF2B5EF4-FFF2-40B4-BE49-F238E27FC236}">
                <a16:creationId xmlns:a16="http://schemas.microsoft.com/office/drawing/2014/main" id="{9E295D94-E002-4EC6-86B2-92B6EECC9147}"/>
              </a:ext>
            </a:extLst>
          </p:cNvPr>
          <p:cNvSpPr>
            <a:spLocks noGrp="1"/>
          </p:cNvSpPr>
          <p:nvPr>
            <p:ph type="ftr" sz="quarter" idx="11"/>
          </p:nvPr>
        </p:nvSpPr>
        <p:spPr/>
        <p:txBody>
          <a:bodyPr/>
          <a:lstStyle/>
          <a:p>
            <a:endParaRPr lang="sv-SE"/>
          </a:p>
        </p:txBody>
      </p:sp>
      <p:sp>
        <p:nvSpPr>
          <p:cNvPr id="8" name="Platshållare för media 7">
            <a:extLst>
              <a:ext uri="{FF2B5EF4-FFF2-40B4-BE49-F238E27FC236}">
                <a16:creationId xmlns:a16="http://schemas.microsoft.com/office/drawing/2014/main" id="{1A0B9B3C-73E0-4B96-993C-4BD7C04290A3}"/>
              </a:ext>
            </a:extLst>
          </p:cNvPr>
          <p:cNvSpPr>
            <a:spLocks noGrp="1"/>
          </p:cNvSpPr>
          <p:nvPr>
            <p:ph type="media" sz="quarter" idx="12"/>
          </p:nvPr>
        </p:nvSpPr>
        <p:spPr>
          <a:xfrm>
            <a:off x="2219325" y="2419349"/>
            <a:ext cx="7753350" cy="3648075"/>
          </a:xfrm>
        </p:spPr>
        <p:txBody>
          <a:bodyPr/>
          <a:lstStyle/>
          <a:p>
            <a:r>
              <a:rPr lang="sv-SE"/>
              <a:t>Klicka på ikonen för att lägga till ett medieklipp</a:t>
            </a:r>
          </a:p>
        </p:txBody>
      </p:sp>
    </p:spTree>
    <p:extLst>
      <p:ext uri="{BB962C8B-B14F-4D97-AF65-F5344CB8AC3E}">
        <p14:creationId xmlns:p14="http://schemas.microsoft.com/office/powerpoint/2010/main" val="122913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902935-39BB-4F1A-9D3C-14D8C6AF71F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C93F21-216D-4826-B226-5F99E9F74B4E}"/>
              </a:ext>
            </a:extLst>
          </p:cNvPr>
          <p:cNvSpPr>
            <a:spLocks noGrp="1"/>
          </p:cNvSpPr>
          <p:nvPr>
            <p:ph sz="half" idx="1"/>
          </p:nvPr>
        </p:nvSpPr>
        <p:spPr>
          <a:xfrm>
            <a:off x="838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B63EB87-E287-4BC6-B40E-A9CB46E65F13}"/>
              </a:ext>
            </a:extLst>
          </p:cNvPr>
          <p:cNvSpPr>
            <a:spLocks noGrp="1"/>
          </p:cNvSpPr>
          <p:nvPr>
            <p:ph sz="half" idx="2"/>
          </p:nvPr>
        </p:nvSpPr>
        <p:spPr>
          <a:xfrm>
            <a:off x="6172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ACA6C9D-7F8C-47F2-B942-90FA408D48B5}"/>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6" name="Platshållare för sidfot 5">
            <a:extLst>
              <a:ext uri="{FF2B5EF4-FFF2-40B4-BE49-F238E27FC236}">
                <a16:creationId xmlns:a16="http://schemas.microsoft.com/office/drawing/2014/main" id="{833128D7-1CA8-4F66-B0A9-322F0E62A31F}"/>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09306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D4E91C-743E-45CA-8D6A-1F2A8124062E}"/>
              </a:ext>
            </a:extLst>
          </p:cNvPr>
          <p:cNvSpPr>
            <a:spLocks noGrp="1"/>
          </p:cNvSpPr>
          <p:nvPr>
            <p:ph type="title"/>
          </p:nvPr>
        </p:nvSpPr>
        <p:spPr>
          <a:xfrm>
            <a:off x="838200" y="488950"/>
            <a:ext cx="9372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DC7A133-8326-4CB0-97C2-107834C6859C}"/>
              </a:ext>
            </a:extLst>
          </p:cNvPr>
          <p:cNvSpPr>
            <a:spLocks noGrp="1"/>
          </p:cNvSpPr>
          <p:nvPr>
            <p:ph type="body" idx="1"/>
          </p:nvPr>
        </p:nvSpPr>
        <p:spPr>
          <a:xfrm>
            <a:off x="839788" y="2420996"/>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09F57531-0D48-4114-9AC9-805E158E32BB}"/>
              </a:ext>
            </a:extLst>
          </p:cNvPr>
          <p:cNvSpPr>
            <a:spLocks noGrp="1"/>
          </p:cNvSpPr>
          <p:nvPr>
            <p:ph sz="half" idx="2"/>
          </p:nvPr>
        </p:nvSpPr>
        <p:spPr>
          <a:xfrm>
            <a:off x="839788" y="3244908"/>
            <a:ext cx="5157787"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63BAC71-E13E-4E64-92FA-9EBD983C0623}"/>
              </a:ext>
            </a:extLst>
          </p:cNvPr>
          <p:cNvSpPr>
            <a:spLocks noGrp="1"/>
          </p:cNvSpPr>
          <p:nvPr>
            <p:ph type="body" sz="quarter" idx="3"/>
          </p:nvPr>
        </p:nvSpPr>
        <p:spPr>
          <a:xfrm>
            <a:off x="6172200" y="2420996"/>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511C5C9-7E3D-44D6-BA7B-42AFA81F1FE4}"/>
              </a:ext>
            </a:extLst>
          </p:cNvPr>
          <p:cNvSpPr>
            <a:spLocks noGrp="1"/>
          </p:cNvSpPr>
          <p:nvPr>
            <p:ph sz="quarter" idx="4"/>
          </p:nvPr>
        </p:nvSpPr>
        <p:spPr>
          <a:xfrm>
            <a:off x="6172200" y="3244908"/>
            <a:ext cx="5183188"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4FF45EB-3D9E-475A-B425-5E30496975F7}"/>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8" name="Platshållare för sidfot 7">
            <a:extLst>
              <a:ext uri="{FF2B5EF4-FFF2-40B4-BE49-F238E27FC236}">
                <a16:creationId xmlns:a16="http://schemas.microsoft.com/office/drawing/2014/main" id="{8BBB7808-FDA7-4A4E-A5D6-1F8435025E03}"/>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528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0BB34BD-322C-43F8-B397-E9EEDF909F95}"/>
              </a:ext>
            </a:extLst>
          </p:cNvPr>
          <p:cNvSpPr>
            <a:spLocks noGrp="1"/>
          </p:cNvSpPr>
          <p:nvPr>
            <p:ph type="title"/>
          </p:nvPr>
        </p:nvSpPr>
        <p:spPr>
          <a:xfrm>
            <a:off x="838200" y="486428"/>
            <a:ext cx="9372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E67A81-393C-4EBC-9A2B-B67780E3933D}"/>
              </a:ext>
            </a:extLst>
          </p:cNvPr>
          <p:cNvSpPr>
            <a:spLocks noGrp="1"/>
          </p:cNvSpPr>
          <p:nvPr>
            <p:ph type="body" idx="1"/>
          </p:nvPr>
        </p:nvSpPr>
        <p:spPr>
          <a:xfrm>
            <a:off x="838200" y="2752531"/>
            <a:ext cx="10515600" cy="34244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9020A7E-9D98-4913-95B4-304CBD57E331}"/>
              </a:ext>
            </a:extLst>
          </p:cNvPr>
          <p:cNvSpPr>
            <a:spLocks noGrp="1"/>
          </p:cNvSpPr>
          <p:nvPr>
            <p:ph type="dt" sz="half" idx="2"/>
          </p:nvPr>
        </p:nvSpPr>
        <p:spPr>
          <a:xfrm>
            <a:off x="8610600" y="634922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a:fld id="{A858AF17-352C-4B2A-998D-B5C7C6FF7017}" type="datetimeFigureOut">
              <a:rPr lang="sv-SE" smtClean="0"/>
              <a:pPr algn="r"/>
              <a:t>2026-08-05</a:t>
            </a:fld>
            <a:endParaRPr lang="sv-SE"/>
          </a:p>
        </p:txBody>
      </p:sp>
      <p:sp>
        <p:nvSpPr>
          <p:cNvPr id="5" name="Platshållare för sidfot 4">
            <a:extLst>
              <a:ext uri="{FF2B5EF4-FFF2-40B4-BE49-F238E27FC236}">
                <a16:creationId xmlns:a16="http://schemas.microsoft.com/office/drawing/2014/main" id="{8E144B66-C488-4A7F-B727-FBEE13D84CF6}"/>
              </a:ext>
            </a:extLst>
          </p:cNvPr>
          <p:cNvSpPr>
            <a:spLocks noGrp="1"/>
          </p:cNvSpPr>
          <p:nvPr>
            <p:ph type="ftr" sz="quarter" idx="3"/>
          </p:nvPr>
        </p:nvSpPr>
        <p:spPr>
          <a:xfrm>
            <a:off x="838200" y="6349221"/>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Tree>
    <p:extLst>
      <p:ext uri="{BB962C8B-B14F-4D97-AF65-F5344CB8AC3E}">
        <p14:creationId xmlns:p14="http://schemas.microsoft.com/office/powerpoint/2010/main" val="2782319320"/>
      </p:ext>
    </p:extLst>
  </p:cSld>
  <p:clrMap bg1="lt1" tx1="dk1" bg2="lt2" tx2="dk2" accent1="accent1" accent2="accent2" accent3="accent3" accent4="accent4" accent5="accent5" accent6="accent6" hlink="hlink" folHlink="folHlink"/>
  <p:sldLayoutIdLst>
    <p:sldLayoutId id="2147483670" r:id="rId1"/>
    <p:sldLayoutId id="2147483669" r:id="rId2"/>
    <p:sldLayoutId id="2147483663" r:id="rId3"/>
    <p:sldLayoutId id="2147483662" r:id="rId4"/>
    <p:sldLayoutId id="2147483666" r:id="rId5"/>
    <p:sldLayoutId id="2147483661" r:id="rId6"/>
    <p:sldLayoutId id="2147483664" r:id="rId7"/>
    <p:sldLayoutId id="2147483665" r:id="rId8"/>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l="-2000" r="-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071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0276B-B359-C7C3-E0A2-B49DA379352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B33C4BE-7F79-EF15-5242-EAD0BC0EA53C}"/>
              </a:ext>
            </a:extLst>
          </p:cNvPr>
          <p:cNvSpPr>
            <a:spLocks noGrp="1"/>
          </p:cNvSpPr>
          <p:nvPr>
            <p:ph type="title"/>
          </p:nvPr>
        </p:nvSpPr>
        <p:spPr>
          <a:xfrm>
            <a:off x="838200" y="486428"/>
            <a:ext cx="9372600" cy="1325563"/>
          </a:xfrm>
        </p:spPr>
        <p:txBody>
          <a:bodyPr anchor="ctr">
            <a:normAutofit/>
          </a:bodyPr>
          <a:lstStyle/>
          <a:p>
            <a:r>
              <a:rPr lang="sv-SE" dirty="0"/>
              <a:t>Demokrati och ungas inflytande</a:t>
            </a:r>
          </a:p>
        </p:txBody>
      </p:sp>
      <p:sp>
        <p:nvSpPr>
          <p:cNvPr id="3" name="Platshållare för innehåll 2">
            <a:extLst>
              <a:ext uri="{FF2B5EF4-FFF2-40B4-BE49-F238E27FC236}">
                <a16:creationId xmlns:a16="http://schemas.microsoft.com/office/drawing/2014/main" id="{5ACCDCF3-478F-224E-DBF2-40B50FBA0F42}"/>
              </a:ext>
            </a:extLst>
          </p:cNvPr>
          <p:cNvSpPr>
            <a:spLocks noGrp="1"/>
          </p:cNvSpPr>
          <p:nvPr>
            <p:ph sz="half" idx="1"/>
          </p:nvPr>
        </p:nvSpPr>
        <p:spPr>
          <a:xfrm>
            <a:off x="838200" y="2302976"/>
            <a:ext cx="5181600" cy="3596148"/>
          </a:xfrm>
        </p:spPr>
        <p:txBody>
          <a:bodyPr vert="horz" lIns="91440" tIns="45720" rIns="91440" bIns="45720" rtlCol="0">
            <a:normAutofit/>
          </a:bodyPr>
          <a:lstStyle/>
          <a:p>
            <a:r>
              <a:rPr lang="sv-SE" dirty="0"/>
              <a:t>Workshop om demokrati</a:t>
            </a:r>
          </a:p>
          <a:p>
            <a:pPr marL="0" indent="0">
              <a:buNone/>
            </a:pPr>
            <a:r>
              <a:rPr lang="sv-SE" dirty="0"/>
              <a:t> </a:t>
            </a:r>
          </a:p>
          <a:p>
            <a:r>
              <a:rPr lang="sv-SE" dirty="0"/>
              <a:t>Vad betyder demokrati för dig?</a:t>
            </a:r>
          </a:p>
          <a:p>
            <a:pPr marL="0" indent="0">
              <a:buNone/>
            </a:pPr>
            <a:endParaRPr lang="sv-SE" dirty="0"/>
          </a:p>
          <a:p>
            <a:r>
              <a:rPr lang="sv-SE" dirty="0"/>
              <a:t>Hur kan ungas inflytande ökas?</a:t>
            </a:r>
          </a:p>
          <a:p>
            <a:pPr marL="0" indent="0">
              <a:buNone/>
            </a:pPr>
            <a:endParaRPr lang="sv-SE" dirty="0"/>
          </a:p>
          <a:p>
            <a:endParaRPr lang="sv-SE" dirty="0"/>
          </a:p>
        </p:txBody>
      </p:sp>
      <p:pic>
        <p:nvPicPr>
          <p:cNvPr id="6" name="Platshållare för innehåll 4">
            <a:extLst>
              <a:ext uri="{FF2B5EF4-FFF2-40B4-BE49-F238E27FC236}">
                <a16:creationId xmlns:a16="http://schemas.microsoft.com/office/drawing/2014/main" id="{24D0FE1E-5102-8C82-E154-F5B47C18BEE3}"/>
              </a:ext>
            </a:extLst>
          </p:cNvPr>
          <p:cNvPicPr>
            <a:picLocks noChangeAspect="1"/>
          </p:cNvPicPr>
          <p:nvPr/>
        </p:nvPicPr>
        <p:blipFill>
          <a:blip r:embed="rId3"/>
          <a:srcRect l="18591" r="-1" b="-1"/>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2694796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E071C-227B-07DB-ADAF-DC0ABC00B68E}"/>
            </a:ext>
          </a:extLst>
        </p:cNvPr>
        <p:cNvGrpSpPr/>
        <p:nvPr/>
      </p:nvGrpSpPr>
      <p:grpSpPr>
        <a:xfrm>
          <a:off x="0" y="0"/>
          <a:ext cx="0" cy="0"/>
          <a:chOff x="0" y="0"/>
          <a:chExt cx="0" cy="0"/>
        </a:xfrm>
      </p:grpSpPr>
      <p:sp>
        <p:nvSpPr>
          <p:cNvPr id="9" name="Rubrik 112">
            <a:extLst>
              <a:ext uri="{FF2B5EF4-FFF2-40B4-BE49-F238E27FC236}">
                <a16:creationId xmlns:a16="http://schemas.microsoft.com/office/drawing/2014/main" id="{8CF8680A-07E9-CFE6-A01C-B6D9A5168B4C}"/>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ltLang="sv-SE"/>
              <a:t>Vikten av demokrati</a:t>
            </a:r>
            <a:endParaRPr lang="sv-SE" b="1" kern="1200">
              <a:latin typeface="+mj-lt"/>
              <a:ea typeface="+mj-ea"/>
              <a:cs typeface="+mj-cs"/>
            </a:endParaRPr>
          </a:p>
        </p:txBody>
      </p:sp>
      <p:sp>
        <p:nvSpPr>
          <p:cNvPr id="3" name="Platshållare för innehåll 2">
            <a:extLst>
              <a:ext uri="{FF2B5EF4-FFF2-40B4-BE49-F238E27FC236}">
                <a16:creationId xmlns:a16="http://schemas.microsoft.com/office/drawing/2014/main" id="{01A87E09-B248-4E56-E26C-32049DB3DBEB}"/>
              </a:ext>
            </a:extLst>
          </p:cNvPr>
          <p:cNvSpPr>
            <a:spLocks noGrp="1"/>
          </p:cNvSpPr>
          <p:nvPr>
            <p:ph sz="half" idx="1"/>
          </p:nvPr>
        </p:nvSpPr>
        <p:spPr>
          <a:xfrm>
            <a:off x="838200" y="2021478"/>
            <a:ext cx="5232399" cy="3567119"/>
          </a:xfrm>
        </p:spPr>
        <p:txBody>
          <a:bodyPr vert="horz" lIns="91440" tIns="45720" rIns="91440" bIns="45720" rtlCol="0" anchor="t">
            <a:normAutofit/>
          </a:bodyPr>
          <a:lstStyle/>
          <a:p>
            <a:pPr marL="114300" indent="0">
              <a:buNone/>
            </a:pPr>
            <a:endParaRPr lang="sv-SE" dirty="0"/>
          </a:p>
          <a:p>
            <a:pPr marL="342900"/>
            <a:r>
              <a:rPr lang="sv-SE" dirty="0">
                <a:ea typeface="+mn-lt"/>
                <a:cs typeface="+mn-lt"/>
              </a:rPr>
              <a:t>Skyddar friheter och rättigheter</a:t>
            </a:r>
            <a:endParaRPr lang="sv-SE" dirty="0"/>
          </a:p>
          <a:p>
            <a:pPr marL="342900"/>
            <a:r>
              <a:rPr lang="sv-SE" dirty="0">
                <a:ea typeface="+mn-lt"/>
                <a:cs typeface="+mn-lt"/>
              </a:rPr>
              <a:t>Majoriteten bestämmer</a:t>
            </a:r>
            <a:endParaRPr lang="sv-SE" dirty="0"/>
          </a:p>
          <a:p>
            <a:pPr marL="342900"/>
            <a:r>
              <a:rPr lang="sv-SE" dirty="0"/>
              <a:t>Minoriteter respekteras</a:t>
            </a:r>
          </a:p>
          <a:p>
            <a:pPr marL="342900"/>
            <a:r>
              <a:rPr lang="sv-SE" dirty="0"/>
              <a:t>Dialog utvecklar samhället</a:t>
            </a:r>
          </a:p>
          <a:p>
            <a:pPr marL="114300" indent="0">
              <a:buNone/>
            </a:pPr>
            <a:endParaRPr lang="sv-SE" dirty="0"/>
          </a:p>
          <a:p>
            <a:pPr marL="0" indent="0">
              <a:buNone/>
            </a:pPr>
            <a:r>
              <a:rPr lang="sv-SE" sz="1600" dirty="0"/>
              <a:t>Källa: MUCF</a:t>
            </a:r>
          </a:p>
        </p:txBody>
      </p:sp>
      <p:pic>
        <p:nvPicPr>
          <p:cNvPr id="8" name="Bildobjekt 7">
            <a:extLst>
              <a:ext uri="{FF2B5EF4-FFF2-40B4-BE49-F238E27FC236}">
                <a16:creationId xmlns:a16="http://schemas.microsoft.com/office/drawing/2014/main" id="{671AE387-C1F0-40FD-BE8A-7A1AD6499BE7}"/>
              </a:ext>
            </a:extLst>
          </p:cNvPr>
          <p:cNvPicPr>
            <a:picLocks noChangeAspect="1"/>
          </p:cNvPicPr>
          <p:nvPr/>
        </p:nvPicPr>
        <p:blipFill rotWithShape="1">
          <a:blip r:embed="rId3"/>
          <a:srcRect l="1971" r="1971"/>
          <a:stretch/>
        </p:blipFill>
        <p:spPr>
          <a:xfrm>
            <a:off x="6172200" y="2302976"/>
            <a:ext cx="5181600" cy="3596148"/>
          </a:xfrm>
          <a:prstGeom prst="rect">
            <a:avLst/>
          </a:prstGeom>
          <a:noFill/>
        </p:spPr>
      </p:pic>
      <p:sp>
        <p:nvSpPr>
          <p:cNvPr id="2" name="textruta 1">
            <a:extLst>
              <a:ext uri="{FF2B5EF4-FFF2-40B4-BE49-F238E27FC236}">
                <a16:creationId xmlns:a16="http://schemas.microsoft.com/office/drawing/2014/main" id="{3B86B78C-3205-B9D2-24FF-60CB33522D62}"/>
              </a:ext>
            </a:extLst>
          </p:cNvPr>
          <p:cNvSpPr txBox="1"/>
          <p:nvPr/>
        </p:nvSpPr>
        <p:spPr>
          <a:xfrm>
            <a:off x="9378654" y="5903686"/>
            <a:ext cx="201748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dirty="0" err="1">
                <a:solidFill>
                  <a:srgbClr val="151515"/>
                </a:solidFill>
                <a:latin typeface="Trade Gothic LT Std Cn"/>
              </a:rPr>
              <a:t>Foto:Shutterstock</a:t>
            </a:r>
            <a:r>
              <a:rPr lang="sv-SE" sz="1200" dirty="0">
                <a:solidFill>
                  <a:srgbClr val="151515"/>
                </a:solidFill>
                <a:latin typeface="Trade Gothic LT Std Cn"/>
              </a:rPr>
              <a:t>/Suzanne Tucker</a:t>
            </a:r>
            <a:endParaRPr lang="sv-SE" sz="1200" dirty="0"/>
          </a:p>
          <a:p>
            <a:pPr algn="ctr"/>
            <a:endParaRPr lang="sv-SE" dirty="0"/>
          </a:p>
        </p:txBody>
      </p:sp>
    </p:spTree>
    <p:extLst>
      <p:ext uri="{BB962C8B-B14F-4D97-AF65-F5344CB8AC3E}">
        <p14:creationId xmlns:p14="http://schemas.microsoft.com/office/powerpoint/2010/main" val="317263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12">
            <a:extLst>
              <a:ext uri="{FF2B5EF4-FFF2-40B4-BE49-F238E27FC236}">
                <a16:creationId xmlns:a16="http://schemas.microsoft.com/office/drawing/2014/main" id="{72DD7076-FDBC-481A-BEFB-3B75F9F9E9EC}"/>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ltLang="sv-SE" b="1" kern="1200">
                <a:latin typeface="+mj-lt"/>
                <a:ea typeface="+mj-ea"/>
                <a:cs typeface="+mj-cs"/>
              </a:rPr>
              <a:t>FN och demokrati </a:t>
            </a:r>
            <a:endParaRPr lang="sv-SE" b="1" kern="1200">
              <a:latin typeface="+mj-lt"/>
              <a:ea typeface="+mj-ea"/>
              <a:cs typeface="+mj-cs"/>
            </a:endParaRPr>
          </a:p>
        </p:txBody>
      </p:sp>
      <p:sp>
        <p:nvSpPr>
          <p:cNvPr id="3" name="Platshållare för innehåll 2">
            <a:extLst>
              <a:ext uri="{FF2B5EF4-FFF2-40B4-BE49-F238E27FC236}">
                <a16:creationId xmlns:a16="http://schemas.microsoft.com/office/drawing/2014/main" id="{C3D1B43D-70E4-49E2-A618-30A41AD3ADCD}"/>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marL="342900"/>
            <a:r>
              <a:rPr lang="sv-SE" dirty="0"/>
              <a:t>“</a:t>
            </a:r>
            <a:r>
              <a:rPr lang="sv-SE" dirty="0" err="1"/>
              <a:t>We</a:t>
            </a:r>
            <a:r>
              <a:rPr lang="sv-SE" dirty="0"/>
              <a:t> the </a:t>
            </a:r>
            <a:r>
              <a:rPr lang="sv-SE" dirty="0" err="1"/>
              <a:t>peoples</a:t>
            </a:r>
            <a:r>
              <a:rPr lang="sv-SE" dirty="0"/>
              <a:t> </a:t>
            </a:r>
            <a:r>
              <a:rPr lang="sv-SE" dirty="0" err="1"/>
              <a:t>of</a:t>
            </a:r>
            <a:r>
              <a:rPr lang="sv-SE" dirty="0"/>
              <a:t> the United Nations…” </a:t>
            </a:r>
          </a:p>
          <a:p>
            <a:pPr marL="114300" indent="0">
              <a:buNone/>
            </a:pPr>
            <a:endParaRPr lang="sv-SE" dirty="0"/>
          </a:p>
          <a:p>
            <a:pPr marL="342900"/>
            <a:r>
              <a:rPr lang="sv-SE" dirty="0"/>
              <a:t>FN:s bild av demokratiska värden och principer</a:t>
            </a:r>
          </a:p>
          <a:p>
            <a:endParaRPr lang="sv-SE" dirty="0"/>
          </a:p>
        </p:txBody>
      </p:sp>
      <p:pic>
        <p:nvPicPr>
          <p:cNvPr id="6" name="Bildobjekt 5">
            <a:extLst>
              <a:ext uri="{FF2B5EF4-FFF2-40B4-BE49-F238E27FC236}">
                <a16:creationId xmlns:a16="http://schemas.microsoft.com/office/drawing/2014/main" id="{7AD6186F-670D-4911-9CAD-4A0E6798A505}"/>
              </a:ext>
            </a:extLst>
          </p:cNvPr>
          <p:cNvPicPr>
            <a:picLocks noChangeAspect="1"/>
          </p:cNvPicPr>
          <p:nvPr/>
        </p:nvPicPr>
        <p:blipFill rotWithShape="1">
          <a:blip r:embed="rId3"/>
          <a:srcRect l="3822" r="2" b="2"/>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281667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3D1B43D-70E4-49E2-A618-30A41AD3ADCD}"/>
              </a:ext>
            </a:extLst>
          </p:cNvPr>
          <p:cNvSpPr>
            <a:spLocks noGrp="1"/>
          </p:cNvSpPr>
          <p:nvPr>
            <p:ph idx="1"/>
          </p:nvPr>
        </p:nvSpPr>
        <p:spPr>
          <a:xfrm>
            <a:off x="838200" y="2303331"/>
            <a:ext cx="11035937" cy="3888669"/>
          </a:xfrm>
        </p:spPr>
        <p:txBody>
          <a:bodyPr>
            <a:normAutofit/>
          </a:bodyPr>
          <a:lstStyle/>
          <a:p>
            <a:pPr marL="342900" indent="-342900">
              <a:lnSpc>
                <a:spcPct val="100000"/>
              </a:lnSpc>
              <a:buFont typeface="Arial" panose="020B0604020202020204" pitchFamily="34" charset="0"/>
              <a:buChar char="•"/>
            </a:pPr>
            <a:r>
              <a:rPr lang="sv-SE" dirty="0">
                <a:latin typeface="+mn-lt"/>
                <a:cs typeface="Times" panose="02020603050405020304" pitchFamily="18" charset="0"/>
              </a:rPr>
              <a:t>Opartiskt </a:t>
            </a:r>
            <a:r>
              <a:rPr lang="sv-SE" dirty="0" err="1">
                <a:latin typeface="+mn-lt"/>
                <a:cs typeface="Times" panose="02020603050405020304" pitchFamily="18" charset="0"/>
              </a:rPr>
              <a:t>valstöd</a:t>
            </a:r>
            <a:r>
              <a:rPr lang="sv-SE" dirty="0">
                <a:latin typeface="+mn-lt"/>
                <a:cs typeface="Times" panose="02020603050405020304" pitchFamily="18" charset="0"/>
              </a:rPr>
              <a:t> till ca 60 länder.</a:t>
            </a:r>
          </a:p>
          <a:p>
            <a:pPr marL="342900" indent="-342900">
              <a:lnSpc>
                <a:spcPct val="100000"/>
              </a:lnSpc>
              <a:buFont typeface="Arial" panose="020B0604020202020204" pitchFamily="34" charset="0"/>
              <a:buChar char="•"/>
            </a:pPr>
            <a:r>
              <a:rPr lang="sv-SE" dirty="0">
                <a:latin typeface="+mn-lt"/>
                <a:cs typeface="Times" panose="02020603050405020304" pitchFamily="18" charset="0"/>
              </a:rPr>
              <a:t>Hjälper till att bygga starka och oberoende rättssystem. </a:t>
            </a:r>
          </a:p>
          <a:p>
            <a:pPr marL="342900" indent="-342900">
              <a:lnSpc>
                <a:spcPct val="100000"/>
              </a:lnSpc>
              <a:buFont typeface="Arial" panose="020B0604020202020204" pitchFamily="34" charset="0"/>
              <a:buChar char="•"/>
            </a:pPr>
            <a:r>
              <a:rPr lang="sv-SE" dirty="0">
                <a:cs typeface="Times" panose="02020603050405020304" pitchFamily="18" charset="0"/>
              </a:rPr>
              <a:t>Hjälper regeringar att stärka sina</a:t>
            </a:r>
            <a:r>
              <a:rPr lang="sv-SE" dirty="0">
                <a:latin typeface="+mn-lt"/>
                <a:cs typeface="Times" panose="02020603050405020304" pitchFamily="18" charset="0"/>
              </a:rPr>
              <a:t> offentliga institutioner och bekämpar korruption. </a:t>
            </a:r>
          </a:p>
          <a:p>
            <a:pPr marL="342900" indent="-342900">
              <a:lnSpc>
                <a:spcPct val="100000"/>
              </a:lnSpc>
              <a:buFont typeface="Arial" panose="020B0604020202020204" pitchFamily="34" charset="0"/>
              <a:buChar char="•"/>
            </a:pPr>
            <a:r>
              <a:rPr lang="sv-SE" dirty="0">
                <a:cs typeface="Times" panose="02020603050405020304" pitchFamily="18" charset="0"/>
              </a:rPr>
              <a:t>Finansierar projekt som</a:t>
            </a:r>
            <a:r>
              <a:rPr lang="sv-SE" dirty="0">
                <a:latin typeface="+mn-lt"/>
                <a:cs typeface="Times" panose="02020603050405020304" pitchFamily="18" charset="0"/>
              </a:rPr>
              <a:t> stärker det civila samhället.</a:t>
            </a:r>
          </a:p>
          <a:p>
            <a:pPr marL="342900" indent="-342900">
              <a:lnSpc>
                <a:spcPct val="100000"/>
              </a:lnSpc>
              <a:buFont typeface="Arial" panose="020B0604020202020204" pitchFamily="34" charset="0"/>
              <a:buChar char="•"/>
            </a:pPr>
            <a:r>
              <a:rPr lang="sv-SE" dirty="0">
                <a:latin typeface="+mn-lt"/>
                <a:cs typeface="Times" panose="02020603050405020304" pitchFamily="18" charset="0"/>
              </a:rPr>
              <a:t>FN firar demokratidagen 15 september</a:t>
            </a:r>
          </a:p>
          <a:p>
            <a:pPr>
              <a:lnSpc>
                <a:spcPct val="100000"/>
              </a:lnSpc>
            </a:pPr>
            <a:endParaRPr lang="sv-SE" dirty="0"/>
          </a:p>
        </p:txBody>
      </p:sp>
      <p:sp>
        <p:nvSpPr>
          <p:cNvPr id="6" name="Rubrik 112">
            <a:extLst>
              <a:ext uri="{FF2B5EF4-FFF2-40B4-BE49-F238E27FC236}">
                <a16:creationId xmlns:a16="http://schemas.microsoft.com/office/drawing/2014/main" id="{D69E413C-2502-4F32-9F41-4BE93103C354}"/>
              </a:ext>
            </a:extLst>
          </p:cNvPr>
          <p:cNvSpPr txBox="1">
            <a:spLocks/>
          </p:cNvSpPr>
          <p:nvPr/>
        </p:nvSpPr>
        <p:spPr>
          <a:xfrm>
            <a:off x="838200" y="457200"/>
            <a:ext cx="9363075" cy="13547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4800">
                <a:latin typeface="+mn-lt"/>
                <a:cs typeface="Times"/>
              </a:rPr>
              <a:t>Hur stärker FN demokrati?</a:t>
            </a:r>
            <a:endParaRPr lang="sv-SE" sz="4800">
              <a:cs typeface="Times"/>
            </a:endParaRPr>
          </a:p>
        </p:txBody>
      </p:sp>
    </p:spTree>
    <p:extLst>
      <p:ext uri="{BB962C8B-B14F-4D97-AF65-F5344CB8AC3E}">
        <p14:creationId xmlns:p14="http://schemas.microsoft.com/office/powerpoint/2010/main" val="1210888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153FC4-6D0B-BF41-6C4F-EC2EA723B5F9}"/>
              </a:ext>
            </a:extLst>
          </p:cNvPr>
          <p:cNvSpPr>
            <a:spLocks noGrp="1"/>
          </p:cNvSpPr>
          <p:nvPr>
            <p:ph type="title"/>
          </p:nvPr>
        </p:nvSpPr>
        <p:spPr>
          <a:xfrm>
            <a:off x="838200" y="486428"/>
            <a:ext cx="9372600" cy="1325563"/>
          </a:xfrm>
        </p:spPr>
        <p:txBody>
          <a:bodyPr anchor="ctr">
            <a:normAutofit/>
          </a:bodyPr>
          <a:lstStyle/>
          <a:p>
            <a:r>
              <a:rPr lang="sv-SE"/>
              <a:t>Fredliga och inkluderande samhällen</a:t>
            </a:r>
          </a:p>
        </p:txBody>
      </p:sp>
      <p:sp>
        <p:nvSpPr>
          <p:cNvPr id="3" name="Platshållare för innehåll 2">
            <a:extLst>
              <a:ext uri="{FF2B5EF4-FFF2-40B4-BE49-F238E27FC236}">
                <a16:creationId xmlns:a16="http://schemas.microsoft.com/office/drawing/2014/main" id="{16F77DE3-86F5-4159-661A-10A0D48F1227}"/>
              </a:ext>
            </a:extLst>
          </p:cNvPr>
          <p:cNvSpPr>
            <a:spLocks noGrp="1"/>
          </p:cNvSpPr>
          <p:nvPr>
            <p:ph sz="half" idx="1"/>
          </p:nvPr>
        </p:nvSpPr>
        <p:spPr>
          <a:xfrm>
            <a:off x="838200" y="2302976"/>
            <a:ext cx="5555411" cy="3596148"/>
          </a:xfrm>
        </p:spPr>
        <p:txBody>
          <a:bodyPr vert="horz" lIns="91440" tIns="45720" rIns="91440" bIns="45720" rtlCol="0" anchor="t">
            <a:normAutofit/>
          </a:bodyPr>
          <a:lstStyle/>
          <a:p>
            <a:pPr marL="0" indent="0">
              <a:buNone/>
            </a:pPr>
            <a:r>
              <a:rPr lang="sv-SE" dirty="0"/>
              <a:t>Globala målet 16 handlar om att:</a:t>
            </a:r>
          </a:p>
          <a:p>
            <a:pPr marL="0" indent="0">
              <a:buNone/>
            </a:pPr>
            <a:endParaRPr lang="sv-SE" dirty="0"/>
          </a:p>
          <a:p>
            <a:pPr lvl="1"/>
            <a:r>
              <a:rPr lang="sv-SE" sz="2800" dirty="0"/>
              <a:t>Skapa rättvisa samhällen</a:t>
            </a:r>
            <a:br>
              <a:rPr lang="sv-SE" sz="2800" dirty="0"/>
            </a:br>
            <a:endParaRPr lang="sv-SE" sz="2800" dirty="0"/>
          </a:p>
          <a:p>
            <a:pPr lvl="1"/>
            <a:r>
              <a:rPr lang="sv-SE" sz="2800" dirty="0"/>
              <a:t>Leva utan konflikt och våld</a:t>
            </a:r>
            <a:br>
              <a:rPr lang="sv-SE" sz="2800" dirty="0"/>
            </a:br>
            <a:endParaRPr lang="sv-SE" sz="2800" dirty="0"/>
          </a:p>
          <a:p>
            <a:pPr lvl="1"/>
            <a:r>
              <a:rPr lang="sv-SE" sz="2800" dirty="0"/>
              <a:t>Bli behandlad lika </a:t>
            </a:r>
          </a:p>
        </p:txBody>
      </p:sp>
      <p:pic>
        <p:nvPicPr>
          <p:cNvPr id="5" name="Bildobjekt 4">
            <a:extLst>
              <a:ext uri="{FF2B5EF4-FFF2-40B4-BE49-F238E27FC236}">
                <a16:creationId xmlns:a16="http://schemas.microsoft.com/office/drawing/2014/main" id="{90EE8FCF-1EE3-96C1-57D5-3086D6BD0A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9754" y="2115078"/>
            <a:ext cx="3784046" cy="3784046"/>
          </a:xfrm>
          <a:prstGeom prst="rect">
            <a:avLst/>
          </a:prstGeom>
        </p:spPr>
      </p:pic>
    </p:spTree>
    <p:extLst>
      <p:ext uri="{BB962C8B-B14F-4D97-AF65-F5344CB8AC3E}">
        <p14:creationId xmlns:p14="http://schemas.microsoft.com/office/powerpoint/2010/main" val="428583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55D82F-F960-95CA-2459-B2121954D195}"/>
              </a:ext>
            </a:extLst>
          </p:cNvPr>
          <p:cNvSpPr>
            <a:spLocks noGrp="1"/>
          </p:cNvSpPr>
          <p:nvPr>
            <p:ph type="title"/>
          </p:nvPr>
        </p:nvSpPr>
        <p:spPr>
          <a:xfrm>
            <a:off x="838200" y="486428"/>
            <a:ext cx="9372600" cy="1325563"/>
          </a:xfrm>
        </p:spPr>
        <p:txBody>
          <a:bodyPr anchor="ctr">
            <a:normAutofit/>
          </a:bodyPr>
          <a:lstStyle/>
          <a:p>
            <a:r>
              <a:rPr lang="sv-SE"/>
              <a:t>Demokrati i Sverige och din roll</a:t>
            </a:r>
          </a:p>
        </p:txBody>
      </p:sp>
      <p:sp>
        <p:nvSpPr>
          <p:cNvPr id="3" name="Platshållare för innehåll 2">
            <a:extLst>
              <a:ext uri="{FF2B5EF4-FFF2-40B4-BE49-F238E27FC236}">
                <a16:creationId xmlns:a16="http://schemas.microsoft.com/office/drawing/2014/main" id="{5C7A8B44-0F43-7049-2B8F-92772A8F6DB1}"/>
              </a:ext>
            </a:extLst>
          </p:cNvPr>
          <p:cNvSpPr>
            <a:spLocks noGrp="1"/>
          </p:cNvSpPr>
          <p:nvPr>
            <p:ph sz="half" idx="1"/>
          </p:nvPr>
        </p:nvSpPr>
        <p:spPr>
          <a:xfrm>
            <a:off x="838200" y="2775424"/>
            <a:ext cx="5181600" cy="3596148"/>
          </a:xfrm>
        </p:spPr>
        <p:txBody>
          <a:bodyPr vert="horz" lIns="91440" tIns="45720" rIns="91440" bIns="45720" rtlCol="0" anchor="t">
            <a:normAutofit/>
          </a:bodyPr>
          <a:lstStyle/>
          <a:p>
            <a:r>
              <a:rPr lang="sv-SE" dirty="0"/>
              <a:t>Över 100 år av demokrati </a:t>
            </a:r>
          </a:p>
          <a:p>
            <a:r>
              <a:rPr lang="sv-SE" dirty="0"/>
              <a:t>Representativ demokrati</a:t>
            </a:r>
          </a:p>
          <a:p>
            <a:r>
              <a:rPr lang="sv-SE" dirty="0"/>
              <a:t>Parlamentariskt system</a:t>
            </a:r>
          </a:p>
          <a:p>
            <a:r>
              <a:rPr lang="sv-SE" dirty="0"/>
              <a:t>Val till riksdag, region och kommun</a:t>
            </a:r>
            <a:endParaRPr lang="sv-SE" b="1" dirty="0"/>
          </a:p>
          <a:p>
            <a:pPr marL="0" indent="0">
              <a:buNone/>
            </a:pPr>
            <a:endParaRPr lang="sv-SE" dirty="0"/>
          </a:p>
          <a:p>
            <a:pPr marL="0" indent="0">
              <a:buNone/>
            </a:pPr>
            <a:endParaRPr lang="sv-SE" dirty="0"/>
          </a:p>
        </p:txBody>
      </p:sp>
      <p:pic>
        <p:nvPicPr>
          <p:cNvPr id="6" name="Platshållare för innehåll 5">
            <a:extLst>
              <a:ext uri="{FF2B5EF4-FFF2-40B4-BE49-F238E27FC236}">
                <a16:creationId xmlns:a16="http://schemas.microsoft.com/office/drawing/2014/main" id="{39A1914D-502C-04A4-6984-569387774E3E}"/>
              </a:ext>
            </a:extLst>
          </p:cNvPr>
          <p:cNvPicPr>
            <a:picLocks noGrp="1" noChangeAspect="1"/>
          </p:cNvPicPr>
          <p:nvPr>
            <p:ph sz="half" idx="2"/>
          </p:nvPr>
        </p:nvPicPr>
        <p:blipFill>
          <a:blip r:embed="rId3"/>
          <a:stretch>
            <a:fillRect/>
          </a:stretch>
        </p:blipFill>
        <p:spPr>
          <a:xfrm>
            <a:off x="6172200" y="2638220"/>
            <a:ext cx="5181600" cy="2925661"/>
          </a:xfrm>
          <a:prstGeom prst="rect">
            <a:avLst/>
          </a:prstGeom>
        </p:spPr>
      </p:pic>
      <p:pic>
        <p:nvPicPr>
          <p:cNvPr id="5" name="Platshållare för innehåll 4" descr="En bild som visar person, utomhus, folksamling&#10;&#10;Automatiskt genererad beskrivning">
            <a:extLst>
              <a:ext uri="{FF2B5EF4-FFF2-40B4-BE49-F238E27FC236}">
                <a16:creationId xmlns:a16="http://schemas.microsoft.com/office/drawing/2014/main" id="{38EF97F6-E861-81AD-AC50-ECDEC591F33E}"/>
              </a:ext>
            </a:extLst>
          </p:cNvPr>
          <p:cNvPicPr>
            <a:picLocks noChangeAspect="1"/>
          </p:cNvPicPr>
          <p:nvPr/>
        </p:nvPicPr>
        <p:blipFill>
          <a:blip r:embed="rId4"/>
          <a:srcRect r="3824" b="2"/>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189126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9BE1F-F8B6-BB2A-8733-A255AF10A609}"/>
              </a:ext>
            </a:extLst>
          </p:cNvPr>
          <p:cNvSpPr>
            <a:spLocks noGrp="1"/>
          </p:cNvSpPr>
          <p:nvPr>
            <p:ph type="title"/>
          </p:nvPr>
        </p:nvSpPr>
        <p:spPr>
          <a:xfrm>
            <a:off x="838200" y="486428"/>
            <a:ext cx="9372600" cy="1325563"/>
          </a:xfrm>
        </p:spPr>
        <p:txBody>
          <a:bodyPr anchor="ctr">
            <a:normAutofit/>
          </a:bodyPr>
          <a:lstStyle/>
          <a:p>
            <a:r>
              <a:rPr lang="sv-SE"/>
              <a:t>Inför valet</a:t>
            </a:r>
          </a:p>
        </p:txBody>
      </p:sp>
      <p:sp>
        <p:nvSpPr>
          <p:cNvPr id="3" name="Platshållare för innehåll 2">
            <a:extLst>
              <a:ext uri="{FF2B5EF4-FFF2-40B4-BE49-F238E27FC236}">
                <a16:creationId xmlns:a16="http://schemas.microsoft.com/office/drawing/2014/main" id="{0E15E164-CEB4-6B96-DECB-143B656DAFCB}"/>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lvl="1"/>
            <a:r>
              <a:rPr lang="sv-SE" sz="2800" dirty="0"/>
              <a:t>Besök partiernas hemsidor</a:t>
            </a:r>
          </a:p>
          <a:p>
            <a:pPr lvl="1"/>
            <a:r>
              <a:rPr lang="sv-SE" sz="2800" dirty="0"/>
              <a:t>Följ nyhetsrapportering</a:t>
            </a:r>
          </a:p>
          <a:p>
            <a:pPr lvl="1"/>
            <a:r>
              <a:rPr lang="sv-SE" sz="2800" dirty="0"/>
              <a:t>Besök valstugor</a:t>
            </a:r>
          </a:p>
          <a:p>
            <a:pPr lvl="1"/>
            <a:r>
              <a:rPr lang="sv-SE" sz="2800" dirty="0"/>
              <a:t>Var källkritisk</a:t>
            </a:r>
          </a:p>
          <a:p>
            <a:pPr lvl="1"/>
            <a:endParaRPr lang="sv-SE" sz="2800" dirty="0"/>
          </a:p>
          <a:p>
            <a:pPr marL="457200" lvl="1" indent="0">
              <a:buNone/>
            </a:pPr>
            <a:r>
              <a:rPr lang="sv-SE" sz="2800" dirty="0"/>
              <a:t>Tips på hur du ställer en fråga i en valstuga</a:t>
            </a:r>
          </a:p>
          <a:p>
            <a:pPr marL="457200" lvl="1" indent="0">
              <a:buNone/>
            </a:pPr>
            <a:endParaRPr lang="sv-SE" dirty="0"/>
          </a:p>
          <a:p>
            <a:endParaRPr lang="sv-SE" sz="2400" dirty="0"/>
          </a:p>
        </p:txBody>
      </p:sp>
      <p:pic>
        <p:nvPicPr>
          <p:cNvPr id="5" name="Bildobjekt 4">
            <a:extLst>
              <a:ext uri="{FF2B5EF4-FFF2-40B4-BE49-F238E27FC236}">
                <a16:creationId xmlns:a16="http://schemas.microsoft.com/office/drawing/2014/main" id="{17E34DE7-7DFB-39B8-BE1F-FACFDBBC00D4}"/>
              </a:ext>
            </a:extLst>
          </p:cNvPr>
          <p:cNvPicPr>
            <a:picLocks noChangeAspect="1"/>
          </p:cNvPicPr>
          <p:nvPr/>
        </p:nvPicPr>
        <p:blipFill>
          <a:blip r:embed="rId3"/>
          <a:stretch>
            <a:fillRect/>
          </a:stretch>
        </p:blipFill>
        <p:spPr>
          <a:xfrm>
            <a:off x="6365568" y="2502762"/>
            <a:ext cx="4794864" cy="3196576"/>
          </a:xfrm>
          <a:prstGeom prst="rect">
            <a:avLst/>
          </a:prstGeom>
          <a:noFill/>
        </p:spPr>
      </p:pic>
      <p:sp>
        <p:nvSpPr>
          <p:cNvPr id="4" name="textruta 3">
            <a:extLst>
              <a:ext uri="{FF2B5EF4-FFF2-40B4-BE49-F238E27FC236}">
                <a16:creationId xmlns:a16="http://schemas.microsoft.com/office/drawing/2014/main" id="{0D540092-4B6C-572F-82D2-64CE3FB9F345}"/>
              </a:ext>
            </a:extLst>
          </p:cNvPr>
          <p:cNvSpPr txBox="1"/>
          <p:nvPr/>
        </p:nvSpPr>
        <p:spPr>
          <a:xfrm>
            <a:off x="8432313" y="5762865"/>
            <a:ext cx="307865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a:ea typeface="+mn-lt"/>
                <a:cs typeface="+mn-lt"/>
              </a:rPr>
              <a:t>Foto: Shutterstock/Alexanderstock23</a:t>
            </a:r>
            <a:endParaRPr lang="sv-SE" sz="1200"/>
          </a:p>
        </p:txBody>
      </p:sp>
    </p:spTree>
    <p:extLst>
      <p:ext uri="{BB962C8B-B14F-4D97-AF65-F5344CB8AC3E}">
        <p14:creationId xmlns:p14="http://schemas.microsoft.com/office/powerpoint/2010/main" val="1652289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897DA-FA59-789F-BAD3-3692C3899C30}"/>
              </a:ext>
            </a:extLst>
          </p:cNvPr>
          <p:cNvSpPr>
            <a:spLocks noGrp="1"/>
          </p:cNvSpPr>
          <p:nvPr>
            <p:ph type="title"/>
          </p:nvPr>
        </p:nvSpPr>
        <p:spPr>
          <a:xfrm>
            <a:off x="838200" y="486428"/>
            <a:ext cx="9372600" cy="1325563"/>
          </a:xfrm>
        </p:spPr>
        <p:txBody>
          <a:bodyPr anchor="ctr">
            <a:normAutofit/>
          </a:bodyPr>
          <a:lstStyle/>
          <a:p>
            <a:r>
              <a:rPr lang="en-US" dirty="0" err="1"/>
              <a:t>Demokratiläget</a:t>
            </a:r>
            <a:r>
              <a:rPr lang="en-US" dirty="0"/>
              <a:t> </a:t>
            </a:r>
            <a:r>
              <a:rPr lang="sv-SE" dirty="0"/>
              <a:t>i</a:t>
            </a:r>
            <a:r>
              <a:rPr lang="en-US" dirty="0"/>
              <a:t> </a:t>
            </a:r>
            <a:r>
              <a:rPr lang="en-US" dirty="0" err="1"/>
              <a:t>världen</a:t>
            </a:r>
          </a:p>
        </p:txBody>
      </p:sp>
      <p:sp>
        <p:nvSpPr>
          <p:cNvPr id="3" name="Content Placeholder 2">
            <a:extLst>
              <a:ext uri="{FF2B5EF4-FFF2-40B4-BE49-F238E27FC236}">
                <a16:creationId xmlns:a16="http://schemas.microsoft.com/office/drawing/2014/main" id="{734D8021-F8FC-6895-7C5F-A9C177DF14C5}"/>
              </a:ext>
            </a:extLst>
          </p:cNvPr>
          <p:cNvSpPr>
            <a:spLocks noGrp="1"/>
          </p:cNvSpPr>
          <p:nvPr>
            <p:ph sz="half" idx="1"/>
          </p:nvPr>
        </p:nvSpPr>
        <p:spPr>
          <a:xfrm>
            <a:off x="838200" y="2302976"/>
            <a:ext cx="5181600" cy="3596148"/>
          </a:xfrm>
        </p:spPr>
        <p:txBody>
          <a:bodyPr vert="horz" lIns="91440" tIns="45720" rIns="91440" bIns="45720" rtlCol="0" anchor="t">
            <a:normAutofit/>
          </a:bodyPr>
          <a:lstStyle/>
          <a:p>
            <a:r>
              <a:rPr lang="en-US" dirty="0" err="1"/>
              <a:t>Endast</a:t>
            </a:r>
            <a:r>
              <a:rPr lang="en-US" dirty="0"/>
              <a:t> 26% av </a:t>
            </a:r>
            <a:r>
              <a:rPr lang="en-US" dirty="0" err="1"/>
              <a:t>världens</a:t>
            </a:r>
            <a:r>
              <a:rPr lang="en-US" dirty="0"/>
              <a:t> </a:t>
            </a:r>
            <a:r>
              <a:rPr lang="en-US" dirty="0" err="1"/>
              <a:t>befolkning</a:t>
            </a:r>
            <a:r>
              <a:rPr lang="en-US" dirty="0"/>
              <a:t> </a:t>
            </a:r>
            <a:r>
              <a:rPr lang="en-US" dirty="0" err="1"/>
              <a:t>bor</a:t>
            </a:r>
            <a:r>
              <a:rPr lang="en-US" dirty="0"/>
              <a:t> </a:t>
            </a:r>
            <a:r>
              <a:rPr lang="en-US" dirty="0" err="1"/>
              <a:t>i</a:t>
            </a:r>
            <a:r>
              <a:rPr lang="en-US" dirty="0"/>
              <a:t> </a:t>
            </a:r>
            <a:r>
              <a:rPr lang="en-US" dirty="0" err="1"/>
              <a:t>en</a:t>
            </a:r>
            <a:r>
              <a:rPr lang="en-US" dirty="0"/>
              <a:t> </a:t>
            </a:r>
            <a:r>
              <a:rPr lang="en-US" dirty="0" err="1"/>
              <a:t>demokrati</a:t>
            </a:r>
            <a:r>
              <a:rPr lang="en-US" dirty="0"/>
              <a:t> </a:t>
            </a:r>
          </a:p>
          <a:p>
            <a:pPr marL="0" indent="0">
              <a:buNone/>
            </a:pPr>
            <a:endParaRPr lang="en-US" dirty="0"/>
          </a:p>
          <a:p>
            <a:r>
              <a:rPr lang="en-US" dirty="0"/>
              <a:t>Den </a:t>
            </a:r>
            <a:r>
              <a:rPr lang="en-US" dirty="0" err="1"/>
              <a:t>globala</a:t>
            </a:r>
            <a:r>
              <a:rPr lang="en-US" dirty="0"/>
              <a:t> </a:t>
            </a:r>
            <a:r>
              <a:rPr lang="en-US" dirty="0" err="1"/>
              <a:t>demokratin</a:t>
            </a:r>
            <a:r>
              <a:rPr lang="en-US" dirty="0"/>
              <a:t> </a:t>
            </a:r>
            <a:r>
              <a:rPr lang="en-US" dirty="0" err="1"/>
              <a:t>har</a:t>
            </a:r>
            <a:r>
              <a:rPr lang="en-US" dirty="0"/>
              <a:t> </a:t>
            </a:r>
            <a:r>
              <a:rPr lang="en-US" dirty="0" err="1"/>
              <a:t>backat</a:t>
            </a:r>
            <a:r>
              <a:rPr lang="en-US" dirty="0"/>
              <a:t> </a:t>
            </a:r>
            <a:r>
              <a:rPr lang="en-US" dirty="0" err="1"/>
              <a:t>tillbaka</a:t>
            </a:r>
            <a:r>
              <a:rPr lang="en-US" dirty="0"/>
              <a:t> till </a:t>
            </a:r>
            <a:r>
              <a:rPr lang="en-US" dirty="0" err="1"/>
              <a:t>samma</a:t>
            </a:r>
            <a:r>
              <a:rPr lang="en-US" dirty="0"/>
              <a:t> </a:t>
            </a:r>
            <a:r>
              <a:rPr lang="en-US" dirty="0" err="1"/>
              <a:t>nivå</a:t>
            </a:r>
            <a:r>
              <a:rPr lang="en-US" dirty="0"/>
              <a:t> </a:t>
            </a:r>
            <a:r>
              <a:rPr lang="en-US" dirty="0" err="1"/>
              <a:t>som</a:t>
            </a:r>
            <a:r>
              <a:rPr lang="en-US" dirty="0"/>
              <a:t> 1978</a:t>
            </a:r>
          </a:p>
        </p:txBody>
      </p:sp>
      <p:pic>
        <p:nvPicPr>
          <p:cNvPr id="8" name="Platshållare för innehåll 7">
            <a:extLst>
              <a:ext uri="{FF2B5EF4-FFF2-40B4-BE49-F238E27FC236}">
                <a16:creationId xmlns:a16="http://schemas.microsoft.com/office/drawing/2014/main" id="{C9665466-4781-C820-C9D1-59141D3CA196}"/>
              </a:ext>
            </a:extLst>
          </p:cNvPr>
          <p:cNvPicPr>
            <a:picLocks noGrp="1" noChangeAspect="1"/>
          </p:cNvPicPr>
          <p:nvPr>
            <p:ph sz="half" idx="2"/>
          </p:nvPr>
        </p:nvPicPr>
        <p:blipFill>
          <a:blip r:embed="rId3"/>
          <a:stretch>
            <a:fillRect/>
          </a:stretch>
        </p:blipFill>
        <p:spPr>
          <a:xfrm>
            <a:off x="6172200" y="2371691"/>
            <a:ext cx="5181600" cy="3458718"/>
          </a:xfrm>
          <a:prstGeom prst="rect">
            <a:avLst/>
          </a:prstGeom>
          <a:noFill/>
        </p:spPr>
      </p:pic>
      <p:sp>
        <p:nvSpPr>
          <p:cNvPr id="9" name="textruta 8">
            <a:extLst>
              <a:ext uri="{FF2B5EF4-FFF2-40B4-BE49-F238E27FC236}">
                <a16:creationId xmlns:a16="http://schemas.microsoft.com/office/drawing/2014/main" id="{0948F7FD-634B-7B93-B29B-D676F5A08F36}"/>
              </a:ext>
            </a:extLst>
          </p:cNvPr>
          <p:cNvSpPr txBox="1"/>
          <p:nvPr/>
        </p:nvSpPr>
        <p:spPr>
          <a:xfrm>
            <a:off x="8991880" y="5900781"/>
            <a:ext cx="236906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a:t>Foto: Shutterstock/Oxford_shot</a:t>
            </a:r>
          </a:p>
        </p:txBody>
      </p:sp>
    </p:spTree>
    <p:extLst>
      <p:ext uri="{BB962C8B-B14F-4D97-AF65-F5344CB8AC3E}">
        <p14:creationId xmlns:p14="http://schemas.microsoft.com/office/powerpoint/2010/main" val="17588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B5F60-ADB1-EB55-55F6-1980A71A0842}"/>
              </a:ext>
            </a:extLst>
          </p:cNvPr>
          <p:cNvSpPr>
            <a:spLocks noGrp="1"/>
          </p:cNvSpPr>
          <p:nvPr>
            <p:ph type="title"/>
          </p:nvPr>
        </p:nvSpPr>
        <p:spPr>
          <a:xfrm>
            <a:off x="838200" y="486428"/>
            <a:ext cx="9372600" cy="1325563"/>
          </a:xfrm>
        </p:spPr>
        <p:txBody>
          <a:bodyPr anchor="ctr">
            <a:normAutofit/>
          </a:bodyPr>
          <a:lstStyle/>
          <a:p>
            <a:r>
              <a:rPr lang="sv-SE"/>
              <a:t>Välj världen </a:t>
            </a:r>
          </a:p>
        </p:txBody>
      </p:sp>
      <p:sp>
        <p:nvSpPr>
          <p:cNvPr id="3" name="Platshållare för innehåll 2">
            <a:extLst>
              <a:ext uri="{FF2B5EF4-FFF2-40B4-BE49-F238E27FC236}">
                <a16:creationId xmlns:a16="http://schemas.microsoft.com/office/drawing/2014/main" id="{E935FA43-E181-5F41-8D23-F9E3269A1975}"/>
              </a:ext>
            </a:extLst>
          </p:cNvPr>
          <p:cNvSpPr>
            <a:spLocks noGrp="1"/>
          </p:cNvSpPr>
          <p:nvPr>
            <p:ph sz="half" idx="1"/>
          </p:nvPr>
        </p:nvSpPr>
        <p:spPr>
          <a:xfrm>
            <a:off x="838200" y="2302976"/>
            <a:ext cx="5181600" cy="3596148"/>
          </a:xfrm>
        </p:spPr>
        <p:txBody>
          <a:bodyPr vert="horz" lIns="91440" tIns="45720" rIns="91440" bIns="45720" rtlCol="0">
            <a:normAutofit/>
          </a:bodyPr>
          <a:lstStyle/>
          <a:p>
            <a:r>
              <a:rPr lang="sv-SE" dirty="0"/>
              <a:t>Vad tycker partierna om FN och det globala samarbetet?</a:t>
            </a:r>
          </a:p>
          <a:p>
            <a:pPr marL="0" indent="0">
              <a:buNone/>
            </a:pPr>
            <a:r>
              <a:rPr lang="sv-SE" dirty="0"/>
              <a:t> </a:t>
            </a:r>
          </a:p>
          <a:p>
            <a:r>
              <a:rPr lang="sv-SE" dirty="0"/>
              <a:t>Diskutera med vänner och bekanta</a:t>
            </a:r>
          </a:p>
          <a:p>
            <a:pPr marL="0" indent="0">
              <a:buNone/>
            </a:pPr>
            <a:endParaRPr lang="sv-SE" dirty="0"/>
          </a:p>
          <a:p>
            <a:r>
              <a:rPr lang="sv-SE" dirty="0"/>
              <a:t>Fråga lokala politiker</a:t>
            </a:r>
          </a:p>
          <a:p>
            <a:pPr marL="0" indent="0">
              <a:buNone/>
            </a:pPr>
            <a:endParaRPr lang="sv-SE" dirty="0"/>
          </a:p>
          <a:p>
            <a:endParaRPr lang="sv-SE" dirty="0"/>
          </a:p>
        </p:txBody>
      </p:sp>
      <p:pic>
        <p:nvPicPr>
          <p:cNvPr id="6" name="Platshållare för innehåll 4">
            <a:extLst>
              <a:ext uri="{FF2B5EF4-FFF2-40B4-BE49-F238E27FC236}">
                <a16:creationId xmlns:a16="http://schemas.microsoft.com/office/drawing/2014/main" id="{A36F99C4-F9A4-61C3-F4F5-8986CF4959E1}"/>
              </a:ext>
            </a:extLst>
          </p:cNvPr>
          <p:cNvPicPr>
            <a:picLocks noChangeAspect="1"/>
          </p:cNvPicPr>
          <p:nvPr/>
        </p:nvPicPr>
        <p:blipFill>
          <a:blip r:embed="rId3"/>
          <a:srcRect l="18591" r="-1" b="-1"/>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1205270169"/>
      </p:ext>
    </p:extLst>
  </p:cSld>
  <p:clrMapOvr>
    <a:masterClrMapping/>
  </p:clrMapOvr>
</p:sld>
</file>

<file path=ppt/theme/theme1.xml><?xml version="1.0" encoding="utf-8"?>
<a:theme xmlns:a="http://schemas.openxmlformats.org/drawingml/2006/main" name="SFN Office TG-tema">
  <a:themeElements>
    <a:clrScheme name="SFN Färger">
      <a:dk1>
        <a:srgbClr val="151515"/>
      </a:dk1>
      <a:lt1>
        <a:srgbClr val="FFFFFF"/>
      </a:lt1>
      <a:dk2>
        <a:srgbClr val="008FD5"/>
      </a:dk2>
      <a:lt2>
        <a:srgbClr val="FFFFFF"/>
      </a:lt2>
      <a:accent1>
        <a:srgbClr val="008FD5"/>
      </a:accent1>
      <a:accent2>
        <a:srgbClr val="E2007A"/>
      </a:accent2>
      <a:accent3>
        <a:srgbClr val="A4BA00"/>
      </a:accent3>
      <a:accent4>
        <a:srgbClr val="E6A300"/>
      </a:accent4>
      <a:accent5>
        <a:srgbClr val="D8D8D8"/>
      </a:accent5>
      <a:accent6>
        <a:srgbClr val="7F7F7F"/>
      </a:accent6>
      <a:hlink>
        <a:srgbClr val="008FD5"/>
      </a:hlink>
      <a:folHlink>
        <a:srgbClr val="954F72"/>
      </a:folHlink>
    </a:clrScheme>
    <a:fontScheme name="SFN enbart trade gothic">
      <a:majorFont>
        <a:latin typeface="Trade Gothic LT Std Cn"/>
        <a:ea typeface=""/>
        <a:cs typeface=""/>
      </a:majorFont>
      <a:minorFont>
        <a:latin typeface="Trade Gothic LT Std Cn"/>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26EDF20D-DF3A-42DD-A714-6A41FDD21D0E}" vid="{102E0161-929C-425A-915F-8F9DC9704A6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2ab7631914f40ed8b1d89c864e4d218 xmlns="9a900101-d6ac-4793-8c2c-7395c524be11">
      <Terms xmlns="http://schemas.microsoft.com/office/infopath/2007/PartnerControls"/>
    </d2ab7631914f40ed8b1d89c864e4d218>
    <TaxCatchAll xmlns="9a900101-d6ac-4793-8c2c-7395c524be11" xsi:nil="true"/>
    <lcf76f155ced4ddcb4097134ff3c332f xmlns="f85e7af3-38a1-497c-9864-88e5057667a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6605FD30484444DAE75A381AEDB07BF" ma:contentTypeVersion="18" ma:contentTypeDescription="Skapa ett nytt dokument." ma:contentTypeScope="" ma:versionID="ba39c500de4e834ed5c6a1fbfe20fab6">
  <xsd:schema xmlns:xsd="http://www.w3.org/2001/XMLSchema" xmlns:xs="http://www.w3.org/2001/XMLSchema" xmlns:p="http://schemas.microsoft.com/office/2006/metadata/properties" xmlns:ns2="9a900101-d6ac-4793-8c2c-7395c524be11" xmlns:ns4="f85e7af3-38a1-497c-9864-88e5057667a1" targetNamespace="http://schemas.microsoft.com/office/2006/metadata/properties" ma:root="true" ma:fieldsID="fd934d1005770fbfdac467a1100e1899" ns2:_="" ns4:_="">
    <xsd:import namespace="9a900101-d6ac-4793-8c2c-7395c524be11"/>
    <xsd:import namespace="f85e7af3-38a1-497c-9864-88e5057667a1"/>
    <xsd:element name="properties">
      <xsd:complexType>
        <xsd:sequence>
          <xsd:element name="documentManagement">
            <xsd:complexType>
              <xsd:all>
                <xsd:element ref="ns2:d2ab7631914f40ed8b1d89c864e4d218" minOccurs="0"/>
                <xsd:element ref="ns2:TaxCatchAll" minOccurs="0"/>
                <xsd:element ref="ns4:MediaServiceMetadata" minOccurs="0"/>
                <xsd:element ref="ns4:MediaServiceFastMetadata" minOccurs="0"/>
                <xsd:element ref="ns4:MediaLengthInSeconds" minOccurs="0"/>
                <xsd:element ref="ns4:MediaServiceDateTaken" minOccurs="0"/>
                <xsd:element ref="ns4:lcf76f155ced4ddcb4097134ff3c332f" minOccurs="0"/>
                <xsd:element ref="ns4:MediaServiceGenerationTime" minOccurs="0"/>
                <xsd:element ref="ns4:MediaServiceEventHashCode" minOccurs="0"/>
                <xsd:element ref="ns4:MediaServiceOCR" minOccurs="0"/>
                <xsd:element ref="ns2:SharedWithUsers" minOccurs="0"/>
                <xsd:element ref="ns2:SharedWithDetails"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00101-d6ac-4793-8c2c-7395c524be11" elementFormDefault="qualified">
    <xsd:import namespace="http://schemas.microsoft.com/office/2006/documentManagement/types"/>
    <xsd:import namespace="http://schemas.microsoft.com/office/infopath/2007/PartnerControls"/>
    <xsd:element name="d2ab7631914f40ed8b1d89c864e4d218" ma:index="9" nillable="true" ma:taxonomy="true" ma:internalName="d2ab7631914f40ed8b1d89c864e4d218" ma:taxonomyFieldName="Dokumentkategori" ma:displayName="Dokumentkategori" ma:default="" ma:fieldId="{d2ab7631-914f-40ed-8b1d-89c864e4d218}" ma:taxonomyMulti="true" ma:sspId="f38b39c3-ecf8-4982-925a-9c875ff0d6d0" ma:termSetId="738e1ad4-6648-4193-8e90-5432e38dc98e"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5a91cb1c-47c4-4336-b9d8-d1a047cfa3a4}" ma:internalName="TaxCatchAll" ma:showField="CatchAllData" ma:web="9a900101-d6ac-4793-8c2c-7395c524be1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5e7af3-38a1-497c-9864-88e5057667a1"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f38b39c3-ecf8-4982-925a-9c875ff0d6d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ma:index="11" ma:displayName="Ämne"/>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AB9713-4DB9-4C94-B9BF-9B06243065A1}">
  <ds:schemaRefs>
    <ds:schemaRef ds:uri="9a900101-d6ac-4793-8c2c-7395c524be11"/>
    <ds:schemaRef ds:uri="f85e7af3-38a1-497c-9864-88e5057667a1"/>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9F3E795-AB92-4D0E-B945-51B6F5F974D9}">
  <ds:schemaRefs>
    <ds:schemaRef ds:uri="http://schemas.microsoft.com/sharepoint/v3/contenttype/forms"/>
  </ds:schemaRefs>
</ds:datastoreItem>
</file>

<file path=customXml/itemProps3.xml><?xml version="1.0" encoding="utf-8"?>
<ds:datastoreItem xmlns:ds="http://schemas.openxmlformats.org/officeDocument/2006/customXml" ds:itemID="{CE4225F6-A951-4571-A58E-862841EBF785}">
  <ds:schemaRefs>
    <ds:schemaRef ds:uri="9a900101-d6ac-4793-8c2c-7395c524be11"/>
    <ds:schemaRef ds:uri="f85e7af3-38a1-497c-9864-88e5057667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Presentation-SFN-mall-2020</Template>
  <TotalTime>287</TotalTime>
  <Words>2582</Words>
  <Application>Microsoft Office PowerPoint</Application>
  <PresentationFormat>Bredbild</PresentationFormat>
  <Paragraphs>237</Paragraphs>
  <Slides>10</Slides>
  <Notes>10</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10</vt:i4>
      </vt:variant>
    </vt:vector>
  </HeadingPairs>
  <TitlesOfParts>
    <vt:vector size="20" baseType="lpstr">
      <vt:lpstr>Arial</vt:lpstr>
      <vt:lpstr>Calibri</vt:lpstr>
      <vt:lpstr>Calibri Light</vt:lpstr>
      <vt:lpstr>open_sansregular</vt:lpstr>
      <vt:lpstr>Roboto</vt:lpstr>
      <vt:lpstr>Times</vt:lpstr>
      <vt:lpstr>Times New Roman</vt:lpstr>
      <vt:lpstr>Trade Gothic LT Std Cn</vt:lpstr>
      <vt:lpstr>verdana</vt:lpstr>
      <vt:lpstr>SFN Office TG-tema</vt:lpstr>
      <vt:lpstr>PowerPoint-presentation</vt:lpstr>
      <vt:lpstr>PowerPoint-presentation</vt:lpstr>
      <vt:lpstr>PowerPoint-presentation</vt:lpstr>
      <vt:lpstr>PowerPoint-presentation</vt:lpstr>
      <vt:lpstr>Fredliga och inkluderande samhällen</vt:lpstr>
      <vt:lpstr>Demokrati i Sverige och din roll</vt:lpstr>
      <vt:lpstr>Inför valet</vt:lpstr>
      <vt:lpstr>Demokratiläget i världen</vt:lpstr>
      <vt:lpstr>Välj världen </vt:lpstr>
      <vt:lpstr>Demokrati och ungas inflytande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Demokrati</dc:title>
  <dc:creator>Oskar Sjöstedt</dc:creator>
  <cp:lastModifiedBy>Charlotte Andersson</cp:lastModifiedBy>
  <cp:revision>392</cp:revision>
  <dcterms:created xsi:type="dcterms:W3CDTF">2021-10-08T08:24:36Z</dcterms:created>
  <dcterms:modified xsi:type="dcterms:W3CDTF">2026-08-05T11:55:47Z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0x01010066605FD30484444DAE75A381AEDB07BF</vt:lpwstr>
  </property>
  <property fmtid="{D5CDD505-2E9C-101B-9397-08002B2CF9AE}" pid="3" name="Order">
    <vt:r8>175800</vt:r8>
  </property>
  <property fmtid="{D5CDD505-2E9C-101B-9397-08002B2CF9AE}" pid="4" name="Dokumentkategori">
    <vt:lpwstr/>
  </property>
  <property fmtid="{D5CDD505-2E9C-101B-9397-08002B2CF9AE}" pid="5" name="MediaServiceImageTags">
    <vt:lpwstr/>
  </property>
</Properties>
</file>