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0_688A9701.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sldIdLst>
    <p:sldId id="256" r:id="rId5"/>
    <p:sldId id="293" r:id="rId6"/>
    <p:sldId id="313" r:id="rId7"/>
    <p:sldId id="328" r:id="rId8"/>
    <p:sldId id="329" r:id="rId9"/>
    <p:sldId id="316" r:id="rId10"/>
    <p:sldId id="335" r:id="rId11"/>
    <p:sldId id="337" r:id="rId12"/>
    <p:sldId id="315" r:id="rId13"/>
    <p:sldId id="291" r:id="rId14"/>
    <p:sldId id="307" r:id="rId15"/>
    <p:sldId id="324" r:id="rId16"/>
    <p:sldId id="321" r:id="rId17"/>
    <p:sldId id="334" r:id="rId18"/>
    <p:sldId id="323" r:id="rId19"/>
    <p:sldId id="319" r:id="rId20"/>
    <p:sldId id="320" r:id="rId21"/>
    <p:sldId id="332" r:id="rId22"/>
    <p:sldId id="330" r:id="rId23"/>
    <p:sldId id="325" r:id="rId24"/>
    <p:sldId id="259" r:id="rId25"/>
    <p:sldId id="298" r:id="rId26"/>
    <p:sldId id="299" r:id="rId27"/>
    <p:sldId id="304" r:id="rId28"/>
    <p:sldId id="336" r:id="rId29"/>
    <p:sldId id="302" r:id="rId30"/>
    <p:sldId id="288" r:id="rId31"/>
    <p:sldId id="333" r:id="rId3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58140F73-961B-D67E-44BD-4F810882F4FA}" name="Malin Swartling" initials="MS" userId="S::malin.swartling@fn.se::42646ef9-7d1a-47b4-8294-04dc60bf6f9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BD2"/>
    <a:srgbClr val="8CA9CB"/>
    <a:srgbClr val="692D97"/>
    <a:srgbClr val="92D051"/>
    <a:srgbClr val="DE1368"/>
    <a:srgbClr val="F59B2B"/>
    <a:srgbClr val="E3253C"/>
    <a:srgbClr val="CCE9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95D02D-B248-927E-4BE0-35FADB70A581}" v="961" dt="2026-06-09T10:36:32.5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519" autoAdjust="0"/>
  </p:normalViewPr>
  <p:slideViewPr>
    <p:cSldViewPr snapToGrid="0">
      <p:cViewPr>
        <p:scale>
          <a:sx n="66" d="100"/>
          <a:sy n="66" d="100"/>
        </p:scale>
        <p:origin x="38" y="1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lin Swartling" userId="S::malin.swartling@fn.se::42646ef9-7d1a-47b4-8294-04dc60bf6f9a" providerId="AD" clId="Web-{E65BD227-9B56-9120-C0F7-7930B11EEAF7}"/>
    <pc:docChg chg="addSld delSld modSld sldOrd">
      <pc:chgData name="Malin Swartling" userId="S::malin.swartling@fn.se::42646ef9-7d1a-47b4-8294-04dc60bf6f9a" providerId="AD" clId="Web-{E65BD227-9B56-9120-C0F7-7930B11EEAF7}" dt="2026-05-21T12:30:23.914" v="298"/>
      <pc:docMkLst>
        <pc:docMk/>
      </pc:docMkLst>
      <pc:sldChg chg="modNotes">
        <pc:chgData name="Malin Swartling" userId="S::malin.swartling@fn.se::42646ef9-7d1a-47b4-8294-04dc60bf6f9a" providerId="AD" clId="Web-{E65BD227-9B56-9120-C0F7-7930B11EEAF7}" dt="2026-05-21T12:25:03.299" v="186"/>
        <pc:sldMkLst>
          <pc:docMk/>
          <pc:sldMk cId="748249288" sldId="288"/>
        </pc:sldMkLst>
      </pc:sldChg>
      <pc:sldChg chg="modNotes">
        <pc:chgData name="Malin Swartling" userId="S::malin.swartling@fn.se::42646ef9-7d1a-47b4-8294-04dc60bf6f9a" providerId="AD" clId="Web-{E65BD227-9B56-9120-C0F7-7930B11EEAF7}" dt="2026-05-21T12:17:29.167" v="68"/>
        <pc:sldMkLst>
          <pc:docMk/>
          <pc:sldMk cId="718345147" sldId="291"/>
        </pc:sldMkLst>
      </pc:sldChg>
      <pc:sldChg chg="modNotes">
        <pc:chgData name="Malin Swartling" userId="S::malin.swartling@fn.se::42646ef9-7d1a-47b4-8294-04dc60bf6f9a" providerId="AD" clId="Web-{E65BD227-9B56-9120-C0F7-7930B11EEAF7}" dt="2026-05-21T12:17:12.401" v="65"/>
        <pc:sldMkLst>
          <pc:docMk/>
          <pc:sldMk cId="1504589054" sldId="315"/>
        </pc:sldMkLst>
      </pc:sldChg>
      <pc:sldChg chg="modNotes">
        <pc:chgData name="Malin Swartling" userId="S::malin.swartling@fn.se::42646ef9-7d1a-47b4-8294-04dc60bf6f9a" providerId="AD" clId="Web-{E65BD227-9B56-9120-C0F7-7930B11EEAF7}" dt="2026-05-21T12:15:31.149" v="41"/>
        <pc:sldMkLst>
          <pc:docMk/>
          <pc:sldMk cId="1165274167" sldId="316"/>
        </pc:sldMkLst>
      </pc:sldChg>
      <pc:sldChg chg="modNotes">
        <pc:chgData name="Malin Swartling" userId="S::malin.swartling@fn.se::42646ef9-7d1a-47b4-8294-04dc60bf6f9a" providerId="AD" clId="Web-{E65BD227-9B56-9120-C0F7-7930B11EEAF7}" dt="2026-05-21T12:16:57.494" v="64"/>
        <pc:sldMkLst>
          <pc:docMk/>
          <pc:sldMk cId="953037197" sldId="317"/>
        </pc:sldMkLst>
      </pc:sldChg>
      <pc:sldChg chg="modSp">
        <pc:chgData name="Malin Swartling" userId="S::malin.swartling@fn.se::42646ef9-7d1a-47b4-8294-04dc60bf6f9a" providerId="AD" clId="Web-{E65BD227-9B56-9120-C0F7-7930B11EEAF7}" dt="2026-05-21T12:20:40.998" v="131" actId="1076"/>
        <pc:sldMkLst>
          <pc:docMk/>
          <pc:sldMk cId="3995120898" sldId="319"/>
        </pc:sldMkLst>
        <pc:spChg chg="mod">
          <ac:chgData name="Malin Swartling" userId="S::malin.swartling@fn.se::42646ef9-7d1a-47b4-8294-04dc60bf6f9a" providerId="AD" clId="Web-{E65BD227-9B56-9120-C0F7-7930B11EEAF7}" dt="2026-05-21T12:20:40.998" v="131" actId="1076"/>
          <ac:spMkLst>
            <pc:docMk/>
            <pc:sldMk cId="3995120898" sldId="319"/>
            <ac:spMk id="8" creationId="{1D51E46E-BCFC-2112-A82F-40B957BED1B0}"/>
          </ac:spMkLst>
        </pc:spChg>
      </pc:sldChg>
      <pc:sldChg chg="modNotes">
        <pc:chgData name="Malin Swartling" userId="S::malin.swartling@fn.se::42646ef9-7d1a-47b4-8294-04dc60bf6f9a" providerId="AD" clId="Web-{E65BD227-9B56-9120-C0F7-7930B11EEAF7}" dt="2026-05-21T12:26:33.269" v="198"/>
        <pc:sldMkLst>
          <pc:docMk/>
          <pc:sldMk cId="2188379305" sldId="320"/>
        </pc:sldMkLst>
      </pc:sldChg>
      <pc:sldChg chg="addSp delSp modSp">
        <pc:chgData name="Malin Swartling" userId="S::malin.swartling@fn.se::42646ef9-7d1a-47b4-8294-04dc60bf6f9a" providerId="AD" clId="Web-{E65BD227-9B56-9120-C0F7-7930B11EEAF7}" dt="2026-05-21T12:24:14.720" v="185" actId="20577"/>
        <pc:sldMkLst>
          <pc:docMk/>
          <pc:sldMk cId="3354781868" sldId="321"/>
        </pc:sldMkLst>
        <pc:spChg chg="mod">
          <ac:chgData name="Malin Swartling" userId="S::malin.swartling@fn.se::42646ef9-7d1a-47b4-8294-04dc60bf6f9a" providerId="AD" clId="Web-{E65BD227-9B56-9120-C0F7-7930B11EEAF7}" dt="2026-05-21T12:24:14.720" v="185" actId="20577"/>
          <ac:spMkLst>
            <pc:docMk/>
            <pc:sldMk cId="3354781868" sldId="321"/>
            <ac:spMk id="3" creationId="{701F7E5E-5C30-39CD-B9DE-99415E912740}"/>
          </ac:spMkLst>
        </pc:spChg>
        <pc:picChg chg="add">
          <ac:chgData name="Malin Swartling" userId="S::malin.swartling@fn.se::42646ef9-7d1a-47b4-8294-04dc60bf6f9a" providerId="AD" clId="Web-{E65BD227-9B56-9120-C0F7-7930B11EEAF7}" dt="2026-05-21T12:21:12.592" v="133"/>
          <ac:picMkLst>
            <pc:docMk/>
            <pc:sldMk cId="3354781868" sldId="321"/>
            <ac:picMk id="7" creationId="{8FC7768D-DFB8-7850-F30B-8B449AB8E3E7}"/>
          </ac:picMkLst>
        </pc:picChg>
      </pc:sldChg>
      <pc:sldChg chg="modSp">
        <pc:chgData name="Malin Swartling" userId="S::malin.swartling@fn.se::42646ef9-7d1a-47b4-8294-04dc60bf6f9a" providerId="AD" clId="Web-{E65BD227-9B56-9120-C0F7-7930B11EEAF7}" dt="2026-05-21T12:20:51.982" v="132" actId="1076"/>
        <pc:sldMkLst>
          <pc:docMk/>
          <pc:sldMk cId="3839127015" sldId="323"/>
        </pc:sldMkLst>
        <pc:spChg chg="mod">
          <ac:chgData name="Malin Swartling" userId="S::malin.swartling@fn.se::42646ef9-7d1a-47b4-8294-04dc60bf6f9a" providerId="AD" clId="Web-{E65BD227-9B56-9120-C0F7-7930B11EEAF7}" dt="2026-05-21T12:20:51.982" v="132" actId="1076"/>
          <ac:spMkLst>
            <pc:docMk/>
            <pc:sldMk cId="3839127015" sldId="323"/>
            <ac:spMk id="8" creationId="{E2EBB5F7-D2C3-ECC5-A7AA-709679FDE745}"/>
          </ac:spMkLst>
        </pc:spChg>
      </pc:sldChg>
      <pc:sldChg chg="modSp modNotes">
        <pc:chgData name="Malin Swartling" userId="S::malin.swartling@fn.se::42646ef9-7d1a-47b4-8294-04dc60bf6f9a" providerId="AD" clId="Web-{E65BD227-9B56-9120-C0F7-7930B11EEAF7}" dt="2026-05-21T12:18:29.527" v="75" actId="20577"/>
        <pc:sldMkLst>
          <pc:docMk/>
          <pc:sldMk cId="4030417430" sldId="324"/>
        </pc:sldMkLst>
        <pc:spChg chg="mod">
          <ac:chgData name="Malin Swartling" userId="S::malin.swartling@fn.se::42646ef9-7d1a-47b4-8294-04dc60bf6f9a" providerId="AD" clId="Web-{E65BD227-9B56-9120-C0F7-7930B11EEAF7}" dt="2026-05-21T12:18:29.527" v="75" actId="20577"/>
          <ac:spMkLst>
            <pc:docMk/>
            <pc:sldMk cId="4030417430" sldId="324"/>
            <ac:spMk id="3" creationId="{B874457E-2E25-74DE-466A-719E45B42F5C}"/>
          </ac:spMkLst>
        </pc:spChg>
      </pc:sldChg>
      <pc:sldChg chg="modNotes">
        <pc:chgData name="Malin Swartling" userId="S::malin.swartling@fn.se::42646ef9-7d1a-47b4-8294-04dc60bf6f9a" providerId="AD" clId="Web-{E65BD227-9B56-9120-C0F7-7930B11EEAF7}" dt="2026-05-21T12:10:59.613" v="2"/>
        <pc:sldMkLst>
          <pc:docMk/>
          <pc:sldMk cId="860741815" sldId="328"/>
        </pc:sldMkLst>
      </pc:sldChg>
      <pc:sldChg chg="modSp modNotes">
        <pc:chgData name="Malin Swartling" userId="S::malin.swartling@fn.se::42646ef9-7d1a-47b4-8294-04dc60bf6f9a" providerId="AD" clId="Web-{E65BD227-9B56-9120-C0F7-7930B11EEAF7}" dt="2026-05-21T12:26:41.441" v="200"/>
        <pc:sldMkLst>
          <pc:docMk/>
          <pc:sldMk cId="3819846186" sldId="332"/>
        </pc:sldMkLst>
        <pc:spChg chg="mod">
          <ac:chgData name="Malin Swartling" userId="S::malin.swartling@fn.se::42646ef9-7d1a-47b4-8294-04dc60bf6f9a" providerId="AD" clId="Web-{E65BD227-9B56-9120-C0F7-7930B11EEAF7}" dt="2026-05-21T12:25:43.878" v="188" actId="1076"/>
          <ac:spMkLst>
            <pc:docMk/>
            <pc:sldMk cId="3819846186" sldId="332"/>
            <ac:spMk id="7" creationId="{8ED1A6C0-AEE2-7243-D82F-6531C95526D1}"/>
          </ac:spMkLst>
        </pc:spChg>
      </pc:sldChg>
      <pc:sldChg chg="addSp delSp modSp add replId">
        <pc:chgData name="Malin Swartling" userId="S::malin.swartling@fn.se::42646ef9-7d1a-47b4-8294-04dc60bf6f9a" providerId="AD" clId="Web-{E65BD227-9B56-9120-C0F7-7930B11EEAF7}" dt="2026-05-21T12:23:51.954" v="180" actId="1076"/>
        <pc:sldMkLst>
          <pc:docMk/>
          <pc:sldMk cId="1361081107" sldId="334"/>
        </pc:sldMkLst>
        <pc:spChg chg="mod">
          <ac:chgData name="Malin Swartling" userId="S::malin.swartling@fn.se::42646ef9-7d1a-47b4-8294-04dc60bf6f9a" providerId="AD" clId="Web-{E65BD227-9B56-9120-C0F7-7930B11EEAF7}" dt="2026-05-21T12:23:51.954" v="180" actId="1076"/>
          <ac:spMkLst>
            <pc:docMk/>
            <pc:sldMk cId="1361081107" sldId="334"/>
            <ac:spMk id="3" creationId="{B9EDB6EA-185E-BDDF-28CC-2E26DA212330}"/>
          </ac:spMkLst>
        </pc:spChg>
      </pc:sldChg>
      <pc:sldChg chg="modSp add ord replId modNotes">
        <pc:chgData name="Malin Swartling" userId="S::malin.swartling@fn.se::42646ef9-7d1a-47b4-8294-04dc60bf6f9a" providerId="AD" clId="Web-{E65BD227-9B56-9120-C0F7-7930B11EEAF7}" dt="2026-05-21T12:30:23.914" v="298"/>
        <pc:sldMkLst>
          <pc:docMk/>
          <pc:sldMk cId="3400606616" sldId="335"/>
        </pc:sldMkLst>
        <pc:spChg chg="mod">
          <ac:chgData name="Malin Swartling" userId="S::malin.swartling@fn.se::42646ef9-7d1a-47b4-8294-04dc60bf6f9a" providerId="AD" clId="Web-{E65BD227-9B56-9120-C0F7-7930B11EEAF7}" dt="2026-05-21T12:29:01.584" v="251" actId="1076"/>
          <ac:spMkLst>
            <pc:docMk/>
            <pc:sldMk cId="3400606616" sldId="335"/>
            <ac:spMk id="3" creationId="{BA1E83F4-5F61-CE84-A987-B5ABFB58E3B0}"/>
          </ac:spMkLst>
        </pc:spChg>
        <pc:picChg chg="mod">
          <ac:chgData name="Malin Swartling" userId="S::malin.swartling@fn.se::42646ef9-7d1a-47b4-8294-04dc60bf6f9a" providerId="AD" clId="Web-{E65BD227-9B56-9120-C0F7-7930B11EEAF7}" dt="2026-05-21T12:29:08.772" v="253" actId="1076"/>
          <ac:picMkLst>
            <pc:docMk/>
            <pc:sldMk cId="3400606616" sldId="335"/>
            <ac:picMk id="15" creationId="{2D8FB438-430D-76B2-A4B0-0090DF7A5B02}"/>
          </ac:picMkLst>
        </pc:picChg>
      </pc:sldChg>
    </pc:docChg>
  </pc:docChgLst>
  <pc:docChgLst>
    <pc:chgData name="Charlotte Andersson" userId="S::charlotte.andersson@fn.se::684c863a-7db9-41c2-86e1-9a6e02c83c93" providerId="AD" clId="Web-{7295D02D-B248-927E-4BE0-35FADB70A581}"/>
    <pc:docChg chg="addSld modSld sldOrd">
      <pc:chgData name="Charlotte Andersson" userId="S::charlotte.andersson@fn.se::684c863a-7db9-41c2-86e1-9a6e02c83c93" providerId="AD" clId="Web-{7295D02D-B248-927E-4BE0-35FADB70A581}" dt="2026-06-09T10:36:31.977" v="1103" actId="20577"/>
      <pc:docMkLst>
        <pc:docMk/>
      </pc:docMkLst>
      <pc:sldChg chg="modSp modNotes">
        <pc:chgData name="Charlotte Andersson" userId="S::charlotte.andersson@fn.se::684c863a-7db9-41c2-86e1-9a6e02c83c93" providerId="AD" clId="Web-{7295D02D-B248-927E-4BE0-35FADB70A581}" dt="2026-06-09T10:12:55.730" v="369"/>
        <pc:sldMkLst>
          <pc:docMk/>
          <pc:sldMk cId="718345147" sldId="291"/>
        </pc:sldMkLst>
        <pc:spChg chg="mod">
          <ac:chgData name="Charlotte Andersson" userId="S::charlotte.andersson@fn.se::684c863a-7db9-41c2-86e1-9a6e02c83c93" providerId="AD" clId="Web-{7295D02D-B248-927E-4BE0-35FADB70A581}" dt="2026-06-09T10:12:46.511" v="368" actId="1076"/>
          <ac:spMkLst>
            <pc:docMk/>
            <pc:sldMk cId="718345147" sldId="291"/>
            <ac:spMk id="3" creationId="{82FE8564-D99F-221B-2EEA-D41B926F7D18}"/>
          </ac:spMkLst>
        </pc:spChg>
      </pc:sldChg>
      <pc:sldChg chg="modSp">
        <pc:chgData name="Charlotte Andersson" userId="S::charlotte.andersson@fn.se::684c863a-7db9-41c2-86e1-9a6e02c83c93" providerId="AD" clId="Web-{7295D02D-B248-927E-4BE0-35FADB70A581}" dt="2026-06-09T10:05:17.507" v="110" actId="20577"/>
        <pc:sldMkLst>
          <pc:docMk/>
          <pc:sldMk cId="2877786766" sldId="293"/>
        </pc:sldMkLst>
        <pc:spChg chg="mod">
          <ac:chgData name="Charlotte Andersson" userId="S::charlotte.andersson@fn.se::684c863a-7db9-41c2-86e1-9a6e02c83c93" providerId="AD" clId="Web-{7295D02D-B248-927E-4BE0-35FADB70A581}" dt="2026-06-09T10:05:17.507" v="110" actId="20577"/>
          <ac:spMkLst>
            <pc:docMk/>
            <pc:sldMk cId="2877786766" sldId="293"/>
            <ac:spMk id="3" creationId="{A0ED5876-64E6-C273-6636-FC30EBC0DE4C}"/>
          </ac:spMkLst>
        </pc:spChg>
      </pc:sldChg>
      <pc:sldChg chg="modNotes">
        <pc:chgData name="Charlotte Andersson" userId="S::charlotte.andersson@fn.se::684c863a-7db9-41c2-86e1-9a6e02c83c93" providerId="AD" clId="Web-{7295D02D-B248-927E-4BE0-35FADB70A581}" dt="2026-06-09T10:33:07.069" v="1080"/>
        <pc:sldMkLst>
          <pc:docMk/>
          <pc:sldMk cId="2917491980" sldId="299"/>
        </pc:sldMkLst>
      </pc:sldChg>
      <pc:sldChg chg="modNotes">
        <pc:chgData name="Charlotte Andersson" userId="S::charlotte.andersson@fn.se::684c863a-7db9-41c2-86e1-9a6e02c83c93" providerId="AD" clId="Web-{7295D02D-B248-927E-4BE0-35FADB70A581}" dt="2026-06-09T10:34:37.679" v="1092"/>
        <pc:sldMkLst>
          <pc:docMk/>
          <pc:sldMk cId="4097057162" sldId="302"/>
        </pc:sldMkLst>
      </pc:sldChg>
      <pc:sldChg chg="modSp modNotes">
        <pc:chgData name="Charlotte Andersson" userId="S::charlotte.andersson@fn.se::684c863a-7db9-41c2-86e1-9a6e02c83c93" providerId="AD" clId="Web-{7295D02D-B248-927E-4BE0-35FADB70A581}" dt="2026-06-09T10:36:31.977" v="1103" actId="20577"/>
        <pc:sldMkLst>
          <pc:docMk/>
          <pc:sldMk cId="4060402429" sldId="304"/>
        </pc:sldMkLst>
        <pc:spChg chg="mod">
          <ac:chgData name="Charlotte Andersson" userId="S::charlotte.andersson@fn.se::684c863a-7db9-41c2-86e1-9a6e02c83c93" providerId="AD" clId="Web-{7295D02D-B248-927E-4BE0-35FADB70A581}" dt="2026-06-09T10:36:31.977" v="1103" actId="20577"/>
          <ac:spMkLst>
            <pc:docMk/>
            <pc:sldMk cId="4060402429" sldId="304"/>
            <ac:spMk id="5" creationId="{458F596E-8A96-F034-3F32-88CF6CD4C0FA}"/>
          </ac:spMkLst>
        </pc:spChg>
      </pc:sldChg>
      <pc:sldChg chg="modSp">
        <pc:chgData name="Charlotte Andersson" userId="S::charlotte.andersson@fn.se::684c863a-7db9-41c2-86e1-9a6e02c83c93" providerId="AD" clId="Web-{7295D02D-B248-927E-4BE0-35FADB70A581}" dt="2026-06-09T10:07:54.024" v="189" actId="20577"/>
        <pc:sldMkLst>
          <pc:docMk/>
          <pc:sldMk cId="4027743533" sldId="313"/>
        </pc:sldMkLst>
        <pc:spChg chg="mod">
          <ac:chgData name="Charlotte Andersson" userId="S::charlotte.andersson@fn.se::684c863a-7db9-41c2-86e1-9a6e02c83c93" providerId="AD" clId="Web-{7295D02D-B248-927E-4BE0-35FADB70A581}" dt="2026-06-09T10:07:54.024" v="189" actId="20577"/>
          <ac:spMkLst>
            <pc:docMk/>
            <pc:sldMk cId="4027743533" sldId="313"/>
            <ac:spMk id="3" creationId="{AE714846-140B-8128-FC7A-532FD1B363F3}"/>
          </ac:spMkLst>
        </pc:spChg>
      </pc:sldChg>
      <pc:sldChg chg="modNotes">
        <pc:chgData name="Charlotte Andersson" userId="S::charlotte.andersson@fn.se::684c863a-7db9-41c2-86e1-9a6e02c83c93" providerId="AD" clId="Web-{7295D02D-B248-927E-4BE0-35FADB70A581}" dt="2026-06-09T10:12:14.917" v="364"/>
        <pc:sldMkLst>
          <pc:docMk/>
          <pc:sldMk cId="1504589054" sldId="315"/>
        </pc:sldMkLst>
      </pc:sldChg>
      <pc:sldChg chg="modSp modNotes">
        <pc:chgData name="Charlotte Andersson" userId="S::charlotte.andersson@fn.se::684c863a-7db9-41c2-86e1-9a6e02c83c93" providerId="AD" clId="Web-{7295D02D-B248-927E-4BE0-35FADB70A581}" dt="2026-06-09T10:11:46.292" v="322" actId="20577"/>
        <pc:sldMkLst>
          <pc:docMk/>
          <pc:sldMk cId="1165274167" sldId="316"/>
        </pc:sldMkLst>
        <pc:spChg chg="mod">
          <ac:chgData name="Charlotte Andersson" userId="S::charlotte.andersson@fn.se::684c863a-7db9-41c2-86e1-9a6e02c83c93" providerId="AD" clId="Web-{7295D02D-B248-927E-4BE0-35FADB70A581}" dt="2026-06-09T10:11:46.292" v="322" actId="20577"/>
          <ac:spMkLst>
            <pc:docMk/>
            <pc:sldMk cId="1165274167" sldId="316"/>
            <ac:spMk id="5" creationId="{49E71B03-6EED-E173-9CED-06935CFEFC90}"/>
          </ac:spMkLst>
        </pc:spChg>
      </pc:sldChg>
      <pc:sldChg chg="modSp modNotes">
        <pc:chgData name="Charlotte Andersson" userId="S::charlotte.andersson@fn.se::684c863a-7db9-41c2-86e1-9a6e02c83c93" providerId="AD" clId="Web-{7295D02D-B248-927E-4BE0-35FADB70A581}" dt="2026-06-09T10:11:37.292" v="310" actId="20577"/>
        <pc:sldMkLst>
          <pc:docMk/>
          <pc:sldMk cId="953037197" sldId="317"/>
        </pc:sldMkLst>
        <pc:spChg chg="mod">
          <ac:chgData name="Charlotte Andersson" userId="S::charlotte.andersson@fn.se::684c863a-7db9-41c2-86e1-9a6e02c83c93" providerId="AD" clId="Web-{7295D02D-B248-927E-4BE0-35FADB70A581}" dt="2026-06-09T10:11:37.292" v="310" actId="20577"/>
          <ac:spMkLst>
            <pc:docMk/>
            <pc:sldMk cId="953037197" sldId="317"/>
            <ac:spMk id="5" creationId="{3ECA1AB9-5BFC-A5A1-3CE3-F62F9D6236E5}"/>
          </ac:spMkLst>
        </pc:spChg>
      </pc:sldChg>
      <pc:sldChg chg="modSp modNotes">
        <pc:chgData name="Charlotte Andersson" userId="S::charlotte.andersson@fn.se::684c863a-7db9-41c2-86e1-9a6e02c83c93" providerId="AD" clId="Web-{7295D02D-B248-927E-4BE0-35FADB70A581}" dt="2026-06-09T10:25:02.377" v="812" actId="20577"/>
        <pc:sldMkLst>
          <pc:docMk/>
          <pc:sldMk cId="3995120898" sldId="319"/>
        </pc:sldMkLst>
        <pc:spChg chg="mod">
          <ac:chgData name="Charlotte Andersson" userId="S::charlotte.andersson@fn.se::684c863a-7db9-41c2-86e1-9a6e02c83c93" providerId="AD" clId="Web-{7295D02D-B248-927E-4BE0-35FADB70A581}" dt="2026-06-09T10:25:02.377" v="812" actId="20577"/>
          <ac:spMkLst>
            <pc:docMk/>
            <pc:sldMk cId="3995120898" sldId="319"/>
            <ac:spMk id="8" creationId="{1D51E46E-BCFC-2112-A82F-40B957BED1B0}"/>
          </ac:spMkLst>
        </pc:spChg>
      </pc:sldChg>
      <pc:sldChg chg="modSp modNotes">
        <pc:chgData name="Charlotte Andersson" userId="S::charlotte.andersson@fn.se::684c863a-7db9-41c2-86e1-9a6e02c83c93" providerId="AD" clId="Web-{7295D02D-B248-927E-4BE0-35FADB70A581}" dt="2026-06-09T10:28:46.817" v="912"/>
        <pc:sldMkLst>
          <pc:docMk/>
          <pc:sldMk cId="2188379305" sldId="320"/>
        </pc:sldMkLst>
        <pc:spChg chg="mod">
          <ac:chgData name="Charlotte Andersson" userId="S::charlotte.andersson@fn.se::684c863a-7db9-41c2-86e1-9a6e02c83c93" providerId="AD" clId="Web-{7295D02D-B248-927E-4BE0-35FADB70A581}" dt="2026-06-09T10:28:37.129" v="909" actId="20577"/>
          <ac:spMkLst>
            <pc:docMk/>
            <pc:sldMk cId="2188379305" sldId="320"/>
            <ac:spMk id="7" creationId="{40BF1B92-4CD1-1294-4FFC-1643B6E71FF6}"/>
          </ac:spMkLst>
        </pc:spChg>
      </pc:sldChg>
      <pc:sldChg chg="modSp modNotes">
        <pc:chgData name="Charlotte Andersson" userId="S::charlotte.andersson@fn.se::684c863a-7db9-41c2-86e1-9a6e02c83c93" providerId="AD" clId="Web-{7295D02D-B248-927E-4BE0-35FADB70A581}" dt="2026-06-09T10:14:46.496" v="382"/>
        <pc:sldMkLst>
          <pc:docMk/>
          <pc:sldMk cId="3354781868" sldId="321"/>
        </pc:sldMkLst>
        <pc:spChg chg="mod">
          <ac:chgData name="Charlotte Andersson" userId="S::charlotte.andersson@fn.se::684c863a-7db9-41c2-86e1-9a6e02c83c93" providerId="AD" clId="Web-{7295D02D-B248-927E-4BE0-35FADB70A581}" dt="2026-06-09T10:14:02.730" v="377" actId="20577"/>
          <ac:spMkLst>
            <pc:docMk/>
            <pc:sldMk cId="3354781868" sldId="321"/>
            <ac:spMk id="3" creationId="{701F7E5E-5C30-39CD-B9DE-99415E912740}"/>
          </ac:spMkLst>
        </pc:spChg>
      </pc:sldChg>
      <pc:sldChg chg="modSp ord modNotes">
        <pc:chgData name="Charlotte Andersson" userId="S::charlotte.andersson@fn.se::684c863a-7db9-41c2-86e1-9a6e02c83c93" providerId="AD" clId="Web-{7295D02D-B248-927E-4BE0-35FADB70A581}" dt="2026-06-09T10:26:58.253" v="854" actId="20577"/>
        <pc:sldMkLst>
          <pc:docMk/>
          <pc:sldMk cId="3839127015" sldId="323"/>
        </pc:sldMkLst>
        <pc:spChg chg="mod">
          <ac:chgData name="Charlotte Andersson" userId="S::charlotte.andersson@fn.se::684c863a-7db9-41c2-86e1-9a6e02c83c93" providerId="AD" clId="Web-{7295D02D-B248-927E-4BE0-35FADB70A581}" dt="2026-06-09T10:26:58.253" v="854" actId="20577"/>
          <ac:spMkLst>
            <pc:docMk/>
            <pc:sldMk cId="3839127015" sldId="323"/>
            <ac:spMk id="8" creationId="{E2EBB5F7-D2C3-ECC5-A7AA-709679FDE745}"/>
          </ac:spMkLst>
        </pc:spChg>
      </pc:sldChg>
      <pc:sldChg chg="modNotes">
        <pc:chgData name="Charlotte Andersson" userId="S::charlotte.andersson@fn.se::684c863a-7db9-41c2-86e1-9a6e02c83c93" providerId="AD" clId="Web-{7295D02D-B248-927E-4BE0-35FADB70A581}" dt="2026-06-09T10:13:16.058" v="371"/>
        <pc:sldMkLst>
          <pc:docMk/>
          <pc:sldMk cId="4030417430" sldId="324"/>
        </pc:sldMkLst>
      </pc:sldChg>
      <pc:sldChg chg="modSp">
        <pc:chgData name="Charlotte Andersson" userId="S::charlotte.andersson@fn.se::684c863a-7db9-41c2-86e1-9a6e02c83c93" providerId="AD" clId="Web-{7295D02D-B248-927E-4BE0-35FADB70A581}" dt="2026-06-09T10:32:56.788" v="1078" actId="20577"/>
        <pc:sldMkLst>
          <pc:docMk/>
          <pc:sldMk cId="1173815968" sldId="325"/>
        </pc:sldMkLst>
        <pc:spChg chg="mod">
          <ac:chgData name="Charlotte Andersson" userId="S::charlotte.andersson@fn.se::684c863a-7db9-41c2-86e1-9a6e02c83c93" providerId="AD" clId="Web-{7295D02D-B248-927E-4BE0-35FADB70A581}" dt="2026-06-09T10:32:04.850" v="1037" actId="20577"/>
          <ac:spMkLst>
            <pc:docMk/>
            <pc:sldMk cId="1173815968" sldId="325"/>
            <ac:spMk id="2" creationId="{AC40C5B7-0551-B272-0EAE-A2437F1F1959}"/>
          </ac:spMkLst>
        </pc:spChg>
        <pc:spChg chg="mod">
          <ac:chgData name="Charlotte Andersson" userId="S::charlotte.andersson@fn.se::684c863a-7db9-41c2-86e1-9a6e02c83c93" providerId="AD" clId="Web-{7295D02D-B248-927E-4BE0-35FADB70A581}" dt="2026-06-09T10:32:56.788" v="1078" actId="20577"/>
          <ac:spMkLst>
            <pc:docMk/>
            <pc:sldMk cId="1173815968" sldId="325"/>
            <ac:spMk id="7" creationId="{A2933786-1B38-264B-9A00-785CDF8F3420}"/>
          </ac:spMkLst>
        </pc:spChg>
      </pc:sldChg>
      <pc:sldChg chg="modSp modNotes">
        <pc:chgData name="Charlotte Andersson" userId="S::charlotte.andersson@fn.se::684c863a-7db9-41c2-86e1-9a6e02c83c93" providerId="AD" clId="Web-{7295D02D-B248-927E-4BE0-35FADB70A581}" dt="2026-06-09T10:31:48.974" v="1009"/>
        <pc:sldMkLst>
          <pc:docMk/>
          <pc:sldMk cId="4236967639" sldId="330"/>
        </pc:sldMkLst>
        <pc:spChg chg="mod">
          <ac:chgData name="Charlotte Andersson" userId="S::charlotte.andersson@fn.se::684c863a-7db9-41c2-86e1-9a6e02c83c93" providerId="AD" clId="Web-{7295D02D-B248-927E-4BE0-35FADB70A581}" dt="2026-06-09T10:30:00.536" v="945" actId="20577"/>
          <ac:spMkLst>
            <pc:docMk/>
            <pc:sldMk cId="4236967639" sldId="330"/>
            <ac:spMk id="2" creationId="{0361D79E-53F5-0040-E006-D2F298914862}"/>
          </ac:spMkLst>
        </pc:spChg>
        <pc:spChg chg="mod">
          <ac:chgData name="Charlotte Andersson" userId="S::charlotte.andersson@fn.se::684c863a-7db9-41c2-86e1-9a6e02c83c93" providerId="AD" clId="Web-{7295D02D-B248-927E-4BE0-35FADB70A581}" dt="2026-06-09T10:30:29.989" v="973" actId="20577"/>
          <ac:spMkLst>
            <pc:docMk/>
            <pc:sldMk cId="4236967639" sldId="330"/>
            <ac:spMk id="7" creationId="{CB57CE59-5A47-4D7B-4751-059E9421E5B2}"/>
          </ac:spMkLst>
        </pc:spChg>
      </pc:sldChg>
      <pc:sldChg chg="modSp modNotes">
        <pc:chgData name="Charlotte Andersson" userId="S::charlotte.andersson@fn.se::684c863a-7db9-41c2-86e1-9a6e02c83c93" providerId="AD" clId="Web-{7295D02D-B248-927E-4BE0-35FADB70A581}" dt="2026-06-09T10:29:44.911" v="939" actId="20577"/>
        <pc:sldMkLst>
          <pc:docMk/>
          <pc:sldMk cId="3819846186" sldId="332"/>
        </pc:sldMkLst>
        <pc:spChg chg="mod">
          <ac:chgData name="Charlotte Andersson" userId="S::charlotte.andersson@fn.se::684c863a-7db9-41c2-86e1-9a6e02c83c93" providerId="AD" clId="Web-{7295D02D-B248-927E-4BE0-35FADB70A581}" dt="2026-06-09T10:29:44.911" v="939" actId="20577"/>
          <ac:spMkLst>
            <pc:docMk/>
            <pc:sldMk cId="3819846186" sldId="332"/>
            <ac:spMk id="7" creationId="{8ED1A6C0-AEE2-7243-D82F-6531C95526D1}"/>
          </ac:spMkLst>
        </pc:spChg>
      </pc:sldChg>
      <pc:sldChg chg="modNotes">
        <pc:chgData name="Charlotte Andersson" userId="S::charlotte.andersson@fn.se::684c863a-7db9-41c2-86e1-9a6e02c83c93" providerId="AD" clId="Web-{7295D02D-B248-927E-4BE0-35FADB70A581}" dt="2026-06-09T10:26:10.847" v="820"/>
        <pc:sldMkLst>
          <pc:docMk/>
          <pc:sldMk cId="1361081107" sldId="334"/>
        </pc:sldMkLst>
      </pc:sldChg>
      <pc:sldChg chg="add replId">
        <pc:chgData name="Charlotte Andersson" userId="S::charlotte.andersson@fn.se::684c863a-7db9-41c2-86e1-9a6e02c83c93" providerId="AD" clId="Web-{7295D02D-B248-927E-4BE0-35FADB70A581}" dt="2026-06-09T10:36:28.102" v="1102"/>
        <pc:sldMkLst>
          <pc:docMk/>
          <pc:sldMk cId="620837657" sldId="336"/>
        </pc:sldMkLst>
      </pc:sldChg>
    </pc:docChg>
  </pc:docChgLst>
</pc:chgInfo>
</file>

<file path=ppt/comments/modernComment_100_688A9701.xml><?xml version="1.0" encoding="utf-8"?>
<p188:cmLst xmlns:a="http://schemas.openxmlformats.org/drawingml/2006/main" xmlns:r="http://schemas.openxmlformats.org/officeDocument/2006/relationships" xmlns:p188="http://schemas.microsoft.com/office/powerpoint/2018/8/main">
  <p188:cm id="{EC758794-1ACF-4FE9-84F2-E093B18F9864}" authorId="{58140F73-961B-D67E-44BD-4F810882F4FA}" created="2026-05-21T12:31:34.384">
    <pc:sldMkLst xmlns:pc="http://schemas.microsoft.com/office/powerpoint/2013/main/command">
      <pc:docMk/>
      <pc:sldMk cId="1753913089" sldId="256"/>
    </pc:sldMkLst>
    <p188:txBody>
      <a:bodyPr/>
      <a:lstStyle/>
      <a:p>
        <a:r>
          <a:rPr lang="en-US"/>
          <a:t>Eventuellt byta bild? Har vi orginal bilden?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C42E0-4DE6-D84F-9AC8-1E7B2C4592ED}" type="datetimeFigureOut">
              <a:rPr lang="sv-SE" smtClean="0"/>
              <a:t>2026-06-15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124675-221A-4A41-85CF-4D6859F2DD89}" type="slidenum">
              <a:rPr lang="sv-SE" smtClean="0"/>
              <a:t>‹#›</a:t>
            </a:fld>
            <a:endParaRPr lang="sv-SE"/>
          </a:p>
        </p:txBody>
      </p:sp>
    </p:spTree>
    <p:extLst>
      <p:ext uri="{BB962C8B-B14F-4D97-AF65-F5344CB8AC3E}">
        <p14:creationId xmlns:p14="http://schemas.microsoft.com/office/powerpoint/2010/main" val="3273426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Rz7HaIniTL8"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urplay.se/program/205737-unga-flyktingar-alis-berattelse-en-resa-fran-afghanistan"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urplay.se/program/197726-min-skola-mitt-i-kriget-langtan-efter-skolan?utm_source=chatgpt.com"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br>
              <a:rPr lang="nb-NO" dirty="0">
                <a:cs typeface="+mn-lt"/>
              </a:rPr>
            </a:br>
            <a:r>
              <a:rPr lang="sv-SE"/>
              <a:t>Rollspelet Barn på flykt vill inspirera lärare och elever att diskutera frågor som: Hur ser vi till att barn på flykt är trygga? Vilket ansvar har omvärlden? Hur resonerar olika länder? Rollspelet vill även ge inblick i hur FN arbetar och hur världens länder agerar i frågan. </a:t>
            </a:r>
            <a:br>
              <a:rPr lang="sv-SE" dirty="0">
                <a:cs typeface="+mn-lt"/>
              </a:rPr>
            </a:br>
            <a:br>
              <a:rPr lang="sv-SE" dirty="0">
                <a:cs typeface="+mn-lt"/>
              </a:rPr>
            </a:br>
            <a:r>
              <a:rPr lang="sv-SE"/>
              <a:t>I rollspelet har FN kallat till särskilt möte för att diskutera situationen för barn på flykt. Uppgiften är att ta fram en överenskommelse, en resolution, som kan vägleda alla FN:s medlemsländer att skydda barn på flykt.</a:t>
            </a:r>
          </a:p>
        </p:txBody>
      </p:sp>
      <p:sp>
        <p:nvSpPr>
          <p:cNvPr id="4" name="Platshållare för bildnummer 3"/>
          <p:cNvSpPr>
            <a:spLocks noGrp="1"/>
          </p:cNvSpPr>
          <p:nvPr>
            <p:ph type="sldNum" sz="quarter" idx="5"/>
          </p:nvPr>
        </p:nvSpPr>
        <p:spPr/>
        <p:txBody>
          <a:bodyPr/>
          <a:lstStyle/>
          <a:p>
            <a:fld id="{A3124675-221A-4A41-85CF-4D6859F2DD89}" type="slidenum">
              <a:rPr lang="sv-SE" smtClean="0"/>
              <a:t>1</a:t>
            </a:fld>
            <a:endParaRPr lang="sv-SE"/>
          </a:p>
        </p:txBody>
      </p:sp>
    </p:spTree>
    <p:extLst>
      <p:ext uri="{BB962C8B-B14F-4D97-AF65-F5344CB8AC3E}">
        <p14:creationId xmlns:p14="http://schemas.microsoft.com/office/powerpoint/2010/main" val="39906296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C0475-A3BE-DFF9-9636-043CD3CC656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532F64E-1D49-436B-575A-B9030D542FA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99E82EA3-EF9A-7624-2C45-86CCE7BBFCB5}"/>
              </a:ext>
            </a:extLst>
          </p:cNvPr>
          <p:cNvSpPr>
            <a:spLocks noGrp="1"/>
          </p:cNvSpPr>
          <p:nvPr>
            <p:ph type="body" idx="1"/>
          </p:nvPr>
        </p:nvSpPr>
        <p:spPr/>
        <p:txBody>
          <a:bodyPr/>
          <a:lstStyle/>
          <a:p>
            <a:pPr>
              <a:defRPr/>
            </a:pPr>
            <a:endParaRPr lang="sv-SE" dirty="0"/>
          </a:p>
        </p:txBody>
      </p:sp>
      <p:sp>
        <p:nvSpPr>
          <p:cNvPr id="4" name="Platshållare för bildnummer 3">
            <a:extLst>
              <a:ext uri="{FF2B5EF4-FFF2-40B4-BE49-F238E27FC236}">
                <a16:creationId xmlns:a16="http://schemas.microsoft.com/office/drawing/2014/main" id="{D9F20106-B682-690D-24CE-BF9BE7ACD4D1}"/>
              </a:ext>
            </a:extLst>
          </p:cNvPr>
          <p:cNvSpPr>
            <a:spLocks noGrp="1"/>
          </p:cNvSpPr>
          <p:nvPr>
            <p:ph type="sldNum" sz="quarter" idx="5"/>
          </p:nvPr>
        </p:nvSpPr>
        <p:spPr/>
        <p:txBody>
          <a:bodyPr/>
          <a:lstStyle/>
          <a:p>
            <a:fld id="{A3124675-221A-4A41-85CF-4D6859F2DD89}" type="slidenum">
              <a:rPr lang="sv-SE" smtClean="0"/>
              <a:t>10</a:t>
            </a:fld>
            <a:endParaRPr lang="sv-SE"/>
          </a:p>
        </p:txBody>
      </p:sp>
    </p:spTree>
    <p:extLst>
      <p:ext uri="{BB962C8B-B14F-4D97-AF65-F5344CB8AC3E}">
        <p14:creationId xmlns:p14="http://schemas.microsoft.com/office/powerpoint/2010/main" val="408312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43289-F4B6-C393-A662-5B678617F1F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972E973-912B-D80F-F700-BB68AC9066F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4BB17F3-09CC-F55A-2A93-3D52170390C6}"/>
              </a:ext>
            </a:extLst>
          </p:cNvPr>
          <p:cNvSpPr>
            <a:spLocks noGrp="1"/>
          </p:cNvSpPr>
          <p:nvPr>
            <p:ph type="body" idx="1"/>
          </p:nvPr>
        </p:nvSpPr>
        <p:spPr/>
        <p:txBody>
          <a:bodyPr/>
          <a:lstStyle/>
          <a:p>
            <a:pPr>
              <a:defRPr/>
            </a:pPr>
            <a:r>
              <a:rPr lang="sv-SE"/>
              <a:t>Aldrig har så många människor i världen befunnit sig på flykt som nu. 122 miljoner människor var på flykt år 2025 från bland annat krig, förföljelse, svält och naturkatastrofer. Nästan hälften av alla människor som är på flykt idag är barn.  </a:t>
            </a:r>
            <a:br>
              <a:rPr lang="sv-SE" dirty="0">
                <a:cs typeface="+mn-lt"/>
              </a:rPr>
            </a:br>
            <a:br>
              <a:rPr lang="sv-SE" dirty="0">
                <a:cs typeface="+mn-lt"/>
              </a:rPr>
            </a:br>
            <a:r>
              <a:rPr lang="sv-SE"/>
              <a:t>I många fall är själva flykten både farlig och lång. Små barn har svårare att klara långa vandringar, stora temperaturskillnader, att sova utan skydd och andra fysiska utmaningar och tuffa förhållanden som flyktvägen kan innebära. </a:t>
            </a:r>
            <a:br>
              <a:rPr lang="sv-SE" dirty="0"/>
            </a:br>
            <a:br>
              <a:rPr lang="sv-SE" dirty="0"/>
            </a:br>
            <a:r>
              <a:rPr lang="sv-SE"/>
              <a:t>Barn är också i större behov av näringsrik mat än vuxna eftersom deras kroppar växer och utvecklas. På många platser är maten bristfällig för människor på flykt. Smutsigt vatten innebär större risker för barn och sjukdomar som diarré kan innebära direkt livsfara.</a:t>
            </a:r>
            <a:br>
              <a:rPr lang="sv-SE" dirty="0">
                <a:cs typeface="+mn-lt"/>
              </a:rPr>
            </a:br>
            <a:br>
              <a:rPr lang="sv-SE" dirty="0">
                <a:cs typeface="+mn-lt"/>
              </a:rPr>
            </a:br>
            <a:r>
              <a:rPr lang="sv-SE" dirty="0"/>
              <a:t>Detta bryter mot barnens rättigheter som är skyddade i internationell lag........</a:t>
            </a:r>
            <a:br>
              <a:rPr lang="sv-SE" dirty="0">
                <a:cs typeface="+mn-lt"/>
              </a:rPr>
            </a:br>
            <a:endParaRPr lang="sv-SE" kern="1200">
              <a:solidFill>
                <a:srgbClr val="0070C0"/>
              </a:solidFill>
              <a:effectLst/>
            </a:endParaRPr>
          </a:p>
        </p:txBody>
      </p:sp>
      <p:sp>
        <p:nvSpPr>
          <p:cNvPr id="4" name="Platshållare för bildnummer 3">
            <a:extLst>
              <a:ext uri="{FF2B5EF4-FFF2-40B4-BE49-F238E27FC236}">
                <a16:creationId xmlns:a16="http://schemas.microsoft.com/office/drawing/2014/main" id="{043BBF9F-4320-0116-3CD8-6D0574186311}"/>
              </a:ext>
            </a:extLst>
          </p:cNvPr>
          <p:cNvSpPr>
            <a:spLocks noGrp="1"/>
          </p:cNvSpPr>
          <p:nvPr>
            <p:ph type="sldNum" sz="quarter" idx="5"/>
          </p:nvPr>
        </p:nvSpPr>
        <p:spPr/>
        <p:txBody>
          <a:bodyPr/>
          <a:lstStyle/>
          <a:p>
            <a:fld id="{A3124675-221A-4A41-85CF-4D6859F2DD89}" type="slidenum">
              <a:rPr lang="sv-SE" smtClean="0"/>
              <a:t>11</a:t>
            </a:fld>
            <a:endParaRPr lang="sv-SE"/>
          </a:p>
        </p:txBody>
      </p:sp>
    </p:spTree>
    <p:extLst>
      <p:ext uri="{BB962C8B-B14F-4D97-AF65-F5344CB8AC3E}">
        <p14:creationId xmlns:p14="http://schemas.microsoft.com/office/powerpoint/2010/main" val="1487265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8806E-A39A-ADCE-95C5-C3659A43137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A6C596F-38F0-C5C0-5605-52DA773F71A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71F8BAB-4E5A-8DCD-C16E-F7D1A89A5916}"/>
              </a:ext>
            </a:extLst>
          </p:cNvPr>
          <p:cNvSpPr>
            <a:spLocks noGrp="1"/>
          </p:cNvSpPr>
          <p:nvPr>
            <p:ph type="body" idx="1"/>
          </p:nvPr>
        </p:nvSpPr>
        <p:spPr/>
        <p:txBody>
          <a:bodyPr/>
          <a:lstStyle/>
          <a:p>
            <a:pPr>
              <a:defRPr/>
            </a:pPr>
            <a:r>
              <a:rPr lang="sv-SE"/>
              <a:t>Barnets rättigheter på flykt är skyddade av internationell lag. Man vad innebär det, vad är internationell lag?</a:t>
            </a:r>
            <a:br>
              <a:rPr lang="sv-SE" dirty="0">
                <a:cs typeface="+mn-lt"/>
              </a:rPr>
            </a:br>
            <a:br>
              <a:rPr lang="sv-SE" b="1" dirty="0">
                <a:cs typeface="+mn-lt"/>
              </a:rPr>
            </a:br>
            <a:r>
              <a:rPr lang="sv-SE" dirty="0">
                <a:solidFill>
                  <a:srgbClr val="000000"/>
                </a:solidFill>
              </a:rPr>
              <a:t>Internationell lag, eller folkrätt, är regler och principer som länder och internationella organisationer kommer överens om att följa när de samarbetar med varandra. Tanken är att skapa ordning, fred och säkerhet i världen.</a:t>
            </a:r>
            <a:br>
              <a:rPr lang="sv-SE" dirty="0">
                <a:cs typeface="+mn-lt"/>
              </a:rPr>
            </a:br>
            <a:endParaRPr lang="sv-SE" dirty="0">
              <a:solidFill>
                <a:srgbClr val="000000"/>
              </a:solidFill>
            </a:endParaRPr>
          </a:p>
          <a:p>
            <a:pPr>
              <a:defRPr/>
            </a:pPr>
            <a:r>
              <a:rPr lang="sv-SE">
                <a:solidFill>
                  <a:srgbClr val="000000"/>
                </a:solidFill>
              </a:rPr>
              <a:t>Dessa regler kan komma från:</a:t>
            </a:r>
            <a:endParaRPr lang="sv-SE" dirty="0">
              <a:solidFill>
                <a:srgbClr val="000000"/>
              </a:solidFill>
            </a:endParaRPr>
          </a:p>
          <a:p>
            <a:pPr marL="171450" indent="-171450">
              <a:buFont typeface="Arial,Sans-Serif"/>
              <a:buChar char="•"/>
              <a:defRPr/>
            </a:pPr>
            <a:r>
              <a:rPr lang="sv-SE">
                <a:solidFill>
                  <a:srgbClr val="000000"/>
                </a:solidFill>
              </a:rPr>
              <a:t>Avtal mellan länder (kallas traktater eller konventioner)</a:t>
            </a:r>
            <a:endParaRPr lang="sv-SE" dirty="0">
              <a:solidFill>
                <a:srgbClr val="000000"/>
              </a:solidFill>
            </a:endParaRPr>
          </a:p>
          <a:p>
            <a:pPr marL="171450" indent="-171450">
              <a:buFont typeface="Arial,Sans-Serif"/>
              <a:buChar char="•"/>
              <a:defRPr/>
            </a:pPr>
            <a:r>
              <a:rPr lang="sv-SE" dirty="0">
                <a:solidFill>
                  <a:srgbClr val="000000"/>
                </a:solidFill>
              </a:rPr>
              <a:t>Sedvanerätt, som är regler som länder brukar följa, även om de inte står skrivna någonstans</a:t>
            </a:r>
            <a:endParaRPr lang="sv-SE" dirty="0"/>
          </a:p>
        </p:txBody>
      </p:sp>
      <p:sp>
        <p:nvSpPr>
          <p:cNvPr id="4" name="Platshållare för bildnummer 3">
            <a:extLst>
              <a:ext uri="{FF2B5EF4-FFF2-40B4-BE49-F238E27FC236}">
                <a16:creationId xmlns:a16="http://schemas.microsoft.com/office/drawing/2014/main" id="{7A162270-8677-8FD4-9249-F8CF35A9BB4D}"/>
              </a:ext>
            </a:extLst>
          </p:cNvPr>
          <p:cNvSpPr>
            <a:spLocks noGrp="1"/>
          </p:cNvSpPr>
          <p:nvPr>
            <p:ph type="sldNum" sz="quarter" idx="5"/>
          </p:nvPr>
        </p:nvSpPr>
        <p:spPr/>
        <p:txBody>
          <a:bodyPr/>
          <a:lstStyle/>
          <a:p>
            <a:fld id="{A3124675-221A-4A41-85CF-4D6859F2DD89}" type="slidenum">
              <a:rPr lang="sv-SE" smtClean="0"/>
              <a:t>12</a:t>
            </a:fld>
            <a:endParaRPr lang="sv-SE"/>
          </a:p>
        </p:txBody>
      </p:sp>
    </p:spTree>
    <p:extLst>
      <p:ext uri="{BB962C8B-B14F-4D97-AF65-F5344CB8AC3E}">
        <p14:creationId xmlns:p14="http://schemas.microsoft.com/office/powerpoint/2010/main" val="2169873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32B96-FB36-335F-7169-282B3A415ED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8EE8C96-D565-D437-2BD7-CFAA4229586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876C2DD-1763-D3AE-6866-6BCA73B9116B}"/>
              </a:ext>
            </a:extLst>
          </p:cNvPr>
          <p:cNvSpPr>
            <a:spLocks noGrp="1"/>
          </p:cNvSpPr>
          <p:nvPr>
            <p:ph type="body" idx="1"/>
          </p:nvPr>
        </p:nvSpPr>
        <p:spPr/>
        <p:txBody>
          <a:bodyPr/>
          <a:lstStyle/>
          <a:p>
            <a:pPr>
              <a:defRPr/>
            </a:pPr>
            <a:r>
              <a:rPr lang="sv-SE" dirty="0"/>
              <a:t>Vad är en konvention?</a:t>
            </a:r>
          </a:p>
          <a:p>
            <a:pPr>
              <a:defRPr/>
            </a:pPr>
            <a:r>
              <a:rPr lang="sv-SE" dirty="0"/>
              <a:t>En </a:t>
            </a:r>
            <a:r>
              <a:rPr lang="sv-SE" b="1" dirty="0"/>
              <a:t>konvention</a:t>
            </a:r>
            <a:r>
              <a:rPr lang="sv-SE" dirty="0"/>
              <a:t> är ett avtal mellan flera länder. När länder skriver under en konvention lovar de att följa de regler som står där. Konventioner används ofta för att skydda människor, djur eller miljön och för att skapa fred och samarbete i världen.</a:t>
            </a:r>
          </a:p>
          <a:p>
            <a:pPr>
              <a:defRPr/>
            </a:pPr>
            <a:br>
              <a:rPr lang="sv-SE" dirty="0">
                <a:cs typeface="+mn-lt"/>
              </a:rPr>
            </a:br>
            <a:br>
              <a:rPr lang="sv-SE" dirty="0">
                <a:cs typeface="+mn-lt"/>
              </a:rPr>
            </a:br>
            <a:endParaRPr lang="sv-SE" kern="1200">
              <a:solidFill>
                <a:srgbClr val="0070C0"/>
              </a:solidFill>
              <a:effectLst/>
            </a:endParaRPr>
          </a:p>
        </p:txBody>
      </p:sp>
      <p:sp>
        <p:nvSpPr>
          <p:cNvPr id="4" name="Platshållare för bildnummer 3">
            <a:extLst>
              <a:ext uri="{FF2B5EF4-FFF2-40B4-BE49-F238E27FC236}">
                <a16:creationId xmlns:a16="http://schemas.microsoft.com/office/drawing/2014/main" id="{FC621E58-3526-B8FE-0961-991B0FE22F92}"/>
              </a:ext>
            </a:extLst>
          </p:cNvPr>
          <p:cNvSpPr>
            <a:spLocks noGrp="1"/>
          </p:cNvSpPr>
          <p:nvPr>
            <p:ph type="sldNum" sz="quarter" idx="5"/>
          </p:nvPr>
        </p:nvSpPr>
        <p:spPr/>
        <p:txBody>
          <a:bodyPr/>
          <a:lstStyle/>
          <a:p>
            <a:fld id="{A3124675-221A-4A41-85CF-4D6859F2DD89}" type="slidenum">
              <a:rPr lang="sv-SE" smtClean="0"/>
              <a:t>13</a:t>
            </a:fld>
            <a:endParaRPr lang="sv-SE"/>
          </a:p>
        </p:txBody>
      </p:sp>
    </p:spTree>
    <p:extLst>
      <p:ext uri="{BB962C8B-B14F-4D97-AF65-F5344CB8AC3E}">
        <p14:creationId xmlns:p14="http://schemas.microsoft.com/office/powerpoint/2010/main" val="454930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03E58-AAA4-CF6F-6EBB-215D00FD5A5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8B5C5FF-4F1D-5C2F-EC01-A0C82B54DE1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DD5BF62-74A1-6C06-18E1-8F41463F4F2E}"/>
              </a:ext>
            </a:extLst>
          </p:cNvPr>
          <p:cNvSpPr>
            <a:spLocks noGrp="1"/>
          </p:cNvSpPr>
          <p:nvPr>
            <p:ph type="body" idx="1"/>
          </p:nvPr>
        </p:nvSpPr>
        <p:spPr/>
        <p:txBody>
          <a:bodyPr/>
          <a:lstStyle/>
          <a:p>
            <a:pPr>
              <a:defRPr/>
            </a:pPr>
            <a:r>
              <a:rPr lang="sv-SE" dirty="0"/>
              <a:t>BARNKONVENTIONEN FN:s konvention om barnets rättigheter, barnkonventionen, är ett lagligt bindande internationellt dokument. Barnkonventionen innehåller 54 artiklar som reglerar mänskliga rättigheter för barn. Barnkonventionen har skrivits under (ratificerats) av alla länder i världen förutom USA. Att ratificera (skriva under) en konvention innebär att landet lovar att följa konventionen genom att anpassa sina lagar efter konventionen. </a:t>
            </a:r>
            <a:endParaRPr lang="sv-SE" dirty="0">
              <a:solidFill>
                <a:srgbClr val="0070C0"/>
              </a:solidFill>
            </a:endParaRPr>
          </a:p>
          <a:p>
            <a:pPr>
              <a:defRPr/>
            </a:pPr>
            <a:endParaRPr lang="sv-SE" dirty="0"/>
          </a:p>
          <a:p>
            <a:pPr>
              <a:defRPr/>
            </a:pPr>
            <a:r>
              <a:rPr lang="sv-SE" dirty="0"/>
              <a:t>FLYKTINGKONVENTIONEN FN:s flyktingkonvention (konvention om flyktingars rättsliga ställning) berättar vem som räknas som flykting och vilket skydd flyktingar ska få. Enligt flyktingkonventionen är en person på flykt en person som känner rädsla för att bli förföljd i sitt hemland på grund av: </a:t>
            </a:r>
            <a:br>
              <a:rPr lang="sv-SE" dirty="0">
                <a:cs typeface="+mn-lt"/>
              </a:rPr>
            </a:br>
            <a:r>
              <a:rPr lang="sv-SE" dirty="0"/>
              <a:t>- etnicitet </a:t>
            </a:r>
            <a:br>
              <a:rPr lang="sv-SE" dirty="0">
                <a:cs typeface="+mn-lt"/>
              </a:rPr>
            </a:br>
            <a:r>
              <a:rPr lang="sv-SE" dirty="0"/>
              <a:t>- nationalitet</a:t>
            </a:r>
            <a:br>
              <a:rPr lang="sv-SE" dirty="0">
                <a:cs typeface="+mn-lt"/>
              </a:rPr>
            </a:br>
            <a:r>
              <a:rPr lang="sv-SE" dirty="0"/>
              <a:t>- religion </a:t>
            </a:r>
            <a:endParaRPr lang="sv-SE" dirty="0">
              <a:solidFill>
                <a:srgbClr val="0070C0"/>
              </a:solidFill>
            </a:endParaRPr>
          </a:p>
          <a:p>
            <a:pPr>
              <a:defRPr/>
            </a:pPr>
            <a:r>
              <a:rPr lang="sv-SE" dirty="0">
                <a:cs typeface="+mn-lt"/>
              </a:rPr>
              <a:t>- politiska åsikter</a:t>
            </a:r>
            <a:br>
              <a:rPr lang="sv-SE" dirty="0">
                <a:cs typeface="+mn-lt"/>
              </a:rPr>
            </a:br>
            <a:r>
              <a:rPr lang="sv-SE" dirty="0">
                <a:cs typeface="+mn-lt"/>
              </a:rPr>
              <a:t>- samhällsklass </a:t>
            </a:r>
            <a:endParaRPr lang="sv-SE" dirty="0">
              <a:solidFill>
                <a:srgbClr val="0070C0"/>
              </a:solidFill>
              <a:cs typeface="+mn-lt"/>
            </a:endParaRPr>
          </a:p>
          <a:p>
            <a:pPr>
              <a:defRPr/>
            </a:pPr>
            <a:endParaRPr lang="sv-SE" dirty="0">
              <a:cs typeface="+mn-lt"/>
            </a:endParaRPr>
          </a:p>
          <a:p>
            <a:pPr>
              <a:defRPr/>
            </a:pPr>
            <a:br>
              <a:rPr lang="sv-SE" dirty="0">
                <a:cs typeface="+mn-lt"/>
              </a:rPr>
            </a:br>
            <a:endParaRPr lang="sv-SE" kern="1200" dirty="0">
              <a:effectLst/>
              <a:cs typeface="+mn-lt"/>
            </a:endParaRPr>
          </a:p>
        </p:txBody>
      </p:sp>
      <p:sp>
        <p:nvSpPr>
          <p:cNvPr id="4" name="Platshållare för bildnummer 3">
            <a:extLst>
              <a:ext uri="{FF2B5EF4-FFF2-40B4-BE49-F238E27FC236}">
                <a16:creationId xmlns:a16="http://schemas.microsoft.com/office/drawing/2014/main" id="{DFCA24E0-CDEA-B8FF-C34B-1F8CBAEA8EC6}"/>
              </a:ext>
            </a:extLst>
          </p:cNvPr>
          <p:cNvSpPr>
            <a:spLocks noGrp="1"/>
          </p:cNvSpPr>
          <p:nvPr>
            <p:ph type="sldNum" sz="quarter" idx="5"/>
          </p:nvPr>
        </p:nvSpPr>
        <p:spPr/>
        <p:txBody>
          <a:bodyPr/>
          <a:lstStyle/>
          <a:p>
            <a:fld id="{A3124675-221A-4A41-85CF-4D6859F2DD89}" type="slidenum">
              <a:rPr lang="sv-SE" smtClean="0"/>
              <a:t>14</a:t>
            </a:fld>
            <a:endParaRPr lang="sv-SE"/>
          </a:p>
        </p:txBody>
      </p:sp>
    </p:spTree>
    <p:extLst>
      <p:ext uri="{BB962C8B-B14F-4D97-AF65-F5344CB8AC3E}">
        <p14:creationId xmlns:p14="http://schemas.microsoft.com/office/powerpoint/2010/main" val="3769030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C726B-AC88-5BAE-D2A8-1581E872AE6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3137AF6-8DCA-B8B8-8B6D-989C66E01A7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D962880-90DF-BB29-B164-CA0D11D7D663}"/>
              </a:ext>
            </a:extLst>
          </p:cNvPr>
          <p:cNvSpPr>
            <a:spLocks noGrp="1"/>
          </p:cNvSpPr>
          <p:nvPr>
            <p:ph type="body" idx="1"/>
          </p:nvPr>
        </p:nvSpPr>
        <p:spPr/>
        <p:txBody>
          <a:bodyPr/>
          <a:lstStyle/>
          <a:p>
            <a:pPr>
              <a:defRPr/>
            </a:pPr>
            <a:r>
              <a:rPr lang="sv-SE">
                <a:solidFill>
                  <a:srgbClr val="000000"/>
                </a:solidFill>
              </a:rPr>
              <a:t>En som tvingats fly från sitt hemland har rätt att söka asyl i ett annat land än sitt hemland. Det innebär däremot inte en personen har rätt att få asyl. Det bestäms av landet där personen sökt asyl.</a:t>
            </a:r>
            <a:endParaRPr lang="sv-SE"/>
          </a:p>
        </p:txBody>
      </p:sp>
      <p:sp>
        <p:nvSpPr>
          <p:cNvPr id="4" name="Platshållare för bildnummer 3">
            <a:extLst>
              <a:ext uri="{FF2B5EF4-FFF2-40B4-BE49-F238E27FC236}">
                <a16:creationId xmlns:a16="http://schemas.microsoft.com/office/drawing/2014/main" id="{44C7F3E4-B2A1-9997-8E88-392C4DC3F389}"/>
              </a:ext>
            </a:extLst>
          </p:cNvPr>
          <p:cNvSpPr>
            <a:spLocks noGrp="1"/>
          </p:cNvSpPr>
          <p:nvPr>
            <p:ph type="sldNum" sz="quarter" idx="5"/>
          </p:nvPr>
        </p:nvSpPr>
        <p:spPr/>
        <p:txBody>
          <a:bodyPr/>
          <a:lstStyle/>
          <a:p>
            <a:fld id="{A3124675-221A-4A41-85CF-4D6859F2DD89}" type="slidenum">
              <a:rPr lang="sv-SE" smtClean="0"/>
              <a:t>15</a:t>
            </a:fld>
            <a:endParaRPr lang="sv-SE"/>
          </a:p>
        </p:txBody>
      </p:sp>
    </p:spTree>
    <p:extLst>
      <p:ext uri="{BB962C8B-B14F-4D97-AF65-F5344CB8AC3E}">
        <p14:creationId xmlns:p14="http://schemas.microsoft.com/office/powerpoint/2010/main" val="24611601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40FCF-E2B4-9C25-3EE9-53573B7F160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3AC5EE2-44A0-649D-CF0D-394B0E3E8ED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07C1A8D-C2DB-B39E-F47E-36641F6635B1}"/>
              </a:ext>
            </a:extLst>
          </p:cNvPr>
          <p:cNvSpPr>
            <a:spLocks noGrp="1"/>
          </p:cNvSpPr>
          <p:nvPr>
            <p:ph type="body" idx="1"/>
          </p:nvPr>
        </p:nvSpPr>
        <p:spPr/>
        <p:txBody>
          <a:bodyPr/>
          <a:lstStyle/>
          <a:p>
            <a:pPr>
              <a:defRPr/>
            </a:pPr>
            <a:r>
              <a:rPr lang="sv-SE"/>
              <a:t>Barnkonventionen, Artikel 1, säger att alla under 18 år räknas som  barn. </a:t>
            </a:r>
            <a:endParaRPr lang="sv-SE">
              <a:solidFill>
                <a:srgbClr val="0070C0"/>
              </a:solidFill>
            </a:endParaRPr>
          </a:p>
          <a:p>
            <a:pPr>
              <a:defRPr/>
            </a:pPr>
            <a:br>
              <a:rPr lang="sv-SE" dirty="0">
                <a:cs typeface="+mn-lt"/>
              </a:rPr>
            </a:br>
            <a:r>
              <a:rPr lang="sv-SE"/>
              <a:t>Enligt barnkonventionen, artikel 22, ska stater hjälpa barn att återförenas med sin familj. Många barn skiljs från sin familj när de tvingats fly från krig eller andra farliga situationer. </a:t>
            </a:r>
            <a:endParaRPr lang="sv-SE">
              <a:solidFill>
                <a:srgbClr val="0070C0"/>
              </a:solidFill>
            </a:endParaRPr>
          </a:p>
          <a:p>
            <a:pPr>
              <a:defRPr/>
            </a:pPr>
            <a:endParaRPr lang="sv-SE" dirty="0"/>
          </a:p>
          <a:p>
            <a:pPr>
              <a:defRPr/>
            </a:pPr>
            <a:r>
              <a:rPr lang="sv-SE"/>
              <a:t>Ibland tvingas familjer iväg sina barn ensamma för att de ska ha större chans att överleva och att få skydd. Att tvingas fly utan sin familj är väldigt svårt och farligt för barn. Barn har svårare att få mat, trygghet och någon som tar hand om dem. Därför säger barnkonventionen att barn på flykt har rätt att återförenas med sin familj. </a:t>
            </a:r>
            <a:endParaRPr lang="sv-SE">
              <a:solidFill>
                <a:srgbClr val="0070C0"/>
              </a:solidFill>
            </a:endParaRPr>
          </a:p>
          <a:p>
            <a:pPr>
              <a:defRPr/>
            </a:pPr>
            <a:endParaRPr lang="sv-SE" dirty="0"/>
          </a:p>
          <a:p>
            <a:pPr>
              <a:defRPr/>
            </a:pPr>
            <a:r>
              <a:rPr lang="sv-SE" dirty="0"/>
              <a:t>Länder ska hjälpa barnet att hitta och återförenas med sin familj igen. Det betyder att länder måste samarbeta med varandra och </a:t>
            </a:r>
            <a:r>
              <a:rPr lang="sv-SE"/>
              <a:t>med organisationer som FN, UNHCR, Rädda barnen och Röda korset, </a:t>
            </a:r>
            <a:endParaRPr lang="sv-SE" kern="1200">
              <a:solidFill>
                <a:srgbClr val="0070C0"/>
              </a:solidFill>
              <a:effectLst/>
            </a:endParaRPr>
          </a:p>
        </p:txBody>
      </p:sp>
      <p:sp>
        <p:nvSpPr>
          <p:cNvPr id="4" name="Platshållare för bildnummer 3">
            <a:extLst>
              <a:ext uri="{FF2B5EF4-FFF2-40B4-BE49-F238E27FC236}">
                <a16:creationId xmlns:a16="http://schemas.microsoft.com/office/drawing/2014/main" id="{6417125F-E375-BD3F-0CF1-DAD79059B129}"/>
              </a:ext>
            </a:extLst>
          </p:cNvPr>
          <p:cNvSpPr>
            <a:spLocks noGrp="1"/>
          </p:cNvSpPr>
          <p:nvPr>
            <p:ph type="sldNum" sz="quarter" idx="5"/>
          </p:nvPr>
        </p:nvSpPr>
        <p:spPr/>
        <p:txBody>
          <a:bodyPr/>
          <a:lstStyle/>
          <a:p>
            <a:fld id="{A3124675-221A-4A41-85CF-4D6859F2DD89}" type="slidenum">
              <a:rPr lang="sv-SE" smtClean="0"/>
              <a:t>16</a:t>
            </a:fld>
            <a:endParaRPr lang="sv-SE"/>
          </a:p>
        </p:txBody>
      </p:sp>
    </p:spTree>
    <p:extLst>
      <p:ext uri="{BB962C8B-B14F-4D97-AF65-F5344CB8AC3E}">
        <p14:creationId xmlns:p14="http://schemas.microsoft.com/office/powerpoint/2010/main" val="41837988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6B3E9-7BDC-57B5-D779-C71918E40EC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4951F4B-1DB9-BBDC-F25F-420BC81E1A0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0E9BD86-5084-E220-658A-2020BF7DF398}"/>
              </a:ext>
            </a:extLst>
          </p:cNvPr>
          <p:cNvSpPr>
            <a:spLocks noGrp="1"/>
          </p:cNvSpPr>
          <p:nvPr>
            <p:ph type="body" idx="1"/>
          </p:nvPr>
        </p:nvSpPr>
        <p:spPr/>
        <p:txBody>
          <a:bodyPr/>
          <a:lstStyle/>
          <a:p>
            <a:r>
              <a:rPr lang="sv-SE"/>
              <a:t>FN är en stor organisation som arbetar med att skydda människor på flykt. FN består av flera organ. Generalförsamlingen tar beslut om FN:s årliga arbete och arbetar för mänskliga rättigheter och folkrätt. Säkerhetsrådet är viktigt för att upprätthålla fred i världen.</a:t>
            </a:r>
            <a:endParaRPr lang="sv-SE">
              <a:cs typeface="+mn-lt"/>
            </a:endParaRPr>
          </a:p>
        </p:txBody>
      </p:sp>
      <p:sp>
        <p:nvSpPr>
          <p:cNvPr id="4" name="Platshållare för bildnummer 3">
            <a:extLst>
              <a:ext uri="{FF2B5EF4-FFF2-40B4-BE49-F238E27FC236}">
                <a16:creationId xmlns:a16="http://schemas.microsoft.com/office/drawing/2014/main" id="{386AF138-0BF1-5225-54FD-08D08A929ABD}"/>
              </a:ext>
            </a:extLst>
          </p:cNvPr>
          <p:cNvSpPr>
            <a:spLocks noGrp="1"/>
          </p:cNvSpPr>
          <p:nvPr>
            <p:ph type="sldNum" sz="quarter" idx="5"/>
          </p:nvPr>
        </p:nvSpPr>
        <p:spPr/>
        <p:txBody>
          <a:bodyPr/>
          <a:lstStyle/>
          <a:p>
            <a:fld id="{A3124675-221A-4A41-85CF-4D6859F2DD89}" type="slidenum">
              <a:rPr lang="sv-SE" smtClean="0"/>
              <a:t>17</a:t>
            </a:fld>
            <a:endParaRPr lang="sv-SE"/>
          </a:p>
        </p:txBody>
      </p:sp>
    </p:spTree>
    <p:extLst>
      <p:ext uri="{BB962C8B-B14F-4D97-AF65-F5344CB8AC3E}">
        <p14:creationId xmlns:p14="http://schemas.microsoft.com/office/powerpoint/2010/main" val="26345840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292C5-85CC-B55C-6779-AAB4D59759B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A99F5E6-2518-2B46-5CC0-028356B5766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E867F59-E3B1-277F-8E6D-B028A155061F}"/>
              </a:ext>
            </a:extLst>
          </p:cNvPr>
          <p:cNvSpPr>
            <a:spLocks noGrp="1"/>
          </p:cNvSpPr>
          <p:nvPr>
            <p:ph type="body" idx="1"/>
          </p:nvPr>
        </p:nvSpPr>
        <p:spPr/>
        <p:txBody>
          <a:bodyPr/>
          <a:lstStyle/>
          <a:p>
            <a:r>
              <a:rPr lang="sv-SE"/>
              <a:t>Andra FN-organ, som UNHCR och UNICEF, ger direkt stöd till flyktingar och barn, medan UNDP, UNFPA, UNOCHA och WFP arbetar med utveckling och humanitär hjälp.</a:t>
            </a:r>
            <a:br>
              <a:rPr lang="sv-SE" dirty="0">
                <a:cs typeface="+mn-lt"/>
              </a:rPr>
            </a:br>
            <a:br>
              <a:rPr lang="sv-SE" dirty="0">
                <a:cs typeface="+mn-lt"/>
              </a:rPr>
            </a:br>
            <a:endParaRPr lang="sv-SE">
              <a:solidFill>
                <a:srgbClr val="000000"/>
              </a:solidFill>
              <a:ea typeface="Calibri"/>
              <a:cs typeface="Calibri"/>
            </a:endParaRPr>
          </a:p>
        </p:txBody>
      </p:sp>
      <p:sp>
        <p:nvSpPr>
          <p:cNvPr id="4" name="Platshållare för bildnummer 3">
            <a:extLst>
              <a:ext uri="{FF2B5EF4-FFF2-40B4-BE49-F238E27FC236}">
                <a16:creationId xmlns:a16="http://schemas.microsoft.com/office/drawing/2014/main" id="{7AE5431E-C042-78A6-FD3D-C52AD0FA6ADF}"/>
              </a:ext>
            </a:extLst>
          </p:cNvPr>
          <p:cNvSpPr>
            <a:spLocks noGrp="1"/>
          </p:cNvSpPr>
          <p:nvPr>
            <p:ph type="sldNum" sz="quarter" idx="5"/>
          </p:nvPr>
        </p:nvSpPr>
        <p:spPr/>
        <p:txBody>
          <a:bodyPr/>
          <a:lstStyle/>
          <a:p>
            <a:fld id="{A3124675-221A-4A41-85CF-4D6859F2DD89}" type="slidenum">
              <a:rPr lang="sv-SE" smtClean="0"/>
              <a:t>18</a:t>
            </a:fld>
            <a:endParaRPr lang="sv-SE"/>
          </a:p>
        </p:txBody>
      </p:sp>
    </p:spTree>
    <p:extLst>
      <p:ext uri="{BB962C8B-B14F-4D97-AF65-F5344CB8AC3E}">
        <p14:creationId xmlns:p14="http://schemas.microsoft.com/office/powerpoint/2010/main" val="40482034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D9BFA-E2FC-0990-0CF4-F9299C4AD15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4540B07-61FD-20D6-C80B-099411C7812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9014C4E0-0D7C-ADEB-1A7A-DC019D398CA8}"/>
              </a:ext>
            </a:extLst>
          </p:cNvPr>
          <p:cNvSpPr>
            <a:spLocks noGrp="1"/>
          </p:cNvSpPr>
          <p:nvPr>
            <p:ph type="body" idx="1"/>
          </p:nvPr>
        </p:nvSpPr>
        <p:spPr/>
        <p:txBody>
          <a:bodyPr/>
          <a:lstStyle/>
          <a:p>
            <a:r>
              <a:rPr lang="sv-SE" dirty="0"/>
              <a:t>Många barn kommer ifrån sina familjer när de tvingas att fly och FN-rollspelet handlar om rätten att få återförenas med sin familj. </a:t>
            </a:r>
            <a:br>
              <a:rPr lang="sv-SE" dirty="0">
                <a:cs typeface="+mn-lt"/>
              </a:rPr>
            </a:br>
            <a:br>
              <a:rPr lang="sv-SE" dirty="0">
                <a:cs typeface="+mn-lt"/>
              </a:rPr>
            </a:br>
            <a:br>
              <a:rPr lang="sv-SE" dirty="0">
                <a:cs typeface="+mn-lt"/>
              </a:rPr>
            </a:br>
            <a:endParaRPr lang="sv-SE" dirty="0">
              <a:solidFill>
                <a:srgbClr val="000000"/>
              </a:solidFill>
              <a:ea typeface="Calibri"/>
              <a:cs typeface="Calibri"/>
            </a:endParaRPr>
          </a:p>
        </p:txBody>
      </p:sp>
      <p:sp>
        <p:nvSpPr>
          <p:cNvPr id="4" name="Platshållare för bildnummer 3">
            <a:extLst>
              <a:ext uri="{FF2B5EF4-FFF2-40B4-BE49-F238E27FC236}">
                <a16:creationId xmlns:a16="http://schemas.microsoft.com/office/drawing/2014/main" id="{65CAC0F0-FDAB-3C3B-87A2-003A2F2F8EBA}"/>
              </a:ext>
            </a:extLst>
          </p:cNvPr>
          <p:cNvSpPr>
            <a:spLocks noGrp="1"/>
          </p:cNvSpPr>
          <p:nvPr>
            <p:ph type="sldNum" sz="quarter" idx="5"/>
          </p:nvPr>
        </p:nvSpPr>
        <p:spPr/>
        <p:txBody>
          <a:bodyPr/>
          <a:lstStyle/>
          <a:p>
            <a:fld id="{A3124675-221A-4A41-85CF-4D6859F2DD89}" type="slidenum">
              <a:rPr lang="sv-SE" smtClean="0"/>
              <a:t>19</a:t>
            </a:fld>
            <a:endParaRPr lang="sv-SE"/>
          </a:p>
        </p:txBody>
      </p:sp>
    </p:spTree>
    <p:extLst>
      <p:ext uri="{BB962C8B-B14F-4D97-AF65-F5344CB8AC3E}">
        <p14:creationId xmlns:p14="http://schemas.microsoft.com/office/powerpoint/2010/main" val="110709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DAA75-AD9A-DF64-9254-68E1E73CFC9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CAF36BA-2190-F623-E80B-5542E6BB0E3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26306CB-1ED6-85A7-0CEB-4B81BD42ED93}"/>
              </a:ext>
            </a:extLst>
          </p:cNvPr>
          <p:cNvSpPr>
            <a:spLocks noGrp="1"/>
          </p:cNvSpPr>
          <p:nvPr>
            <p:ph type="body" idx="1"/>
          </p:nvPr>
        </p:nvSpPr>
        <p:spPr/>
        <p:txBody>
          <a:bodyPr/>
          <a:lstStyle/>
          <a:p>
            <a:pPr>
              <a:defRPr/>
            </a:pPr>
            <a:endParaRPr lang="sv-SE" kern="1200" dirty="0">
              <a:solidFill>
                <a:srgbClr val="0070C0"/>
              </a:solidFill>
              <a:effectLst/>
            </a:endParaRPr>
          </a:p>
        </p:txBody>
      </p:sp>
      <p:sp>
        <p:nvSpPr>
          <p:cNvPr id="4" name="Platshållare för bildnummer 3">
            <a:extLst>
              <a:ext uri="{FF2B5EF4-FFF2-40B4-BE49-F238E27FC236}">
                <a16:creationId xmlns:a16="http://schemas.microsoft.com/office/drawing/2014/main" id="{9631A2EF-BC35-FCDC-6A36-A465322966D8}"/>
              </a:ext>
            </a:extLst>
          </p:cNvPr>
          <p:cNvSpPr>
            <a:spLocks noGrp="1"/>
          </p:cNvSpPr>
          <p:nvPr>
            <p:ph type="sldNum" sz="quarter" idx="5"/>
          </p:nvPr>
        </p:nvSpPr>
        <p:spPr/>
        <p:txBody>
          <a:bodyPr/>
          <a:lstStyle/>
          <a:p>
            <a:fld id="{A3124675-221A-4A41-85CF-4D6859F2DD89}" type="slidenum">
              <a:rPr lang="sv-SE" smtClean="0"/>
              <a:t>2</a:t>
            </a:fld>
            <a:endParaRPr lang="sv-SE"/>
          </a:p>
        </p:txBody>
      </p:sp>
    </p:spTree>
    <p:extLst>
      <p:ext uri="{BB962C8B-B14F-4D97-AF65-F5344CB8AC3E}">
        <p14:creationId xmlns:p14="http://schemas.microsoft.com/office/powerpoint/2010/main" val="38892234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CF4B8-DDF6-2C6B-3F05-F350792FFF8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788BA05-6D22-21C9-3CA8-C1A68E24F07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B1AAACD-8EC8-E57A-7B5A-9FEEC435B8EE}"/>
              </a:ext>
            </a:extLst>
          </p:cNvPr>
          <p:cNvSpPr>
            <a:spLocks noGrp="1"/>
          </p:cNvSpPr>
          <p:nvPr>
            <p:ph type="body" idx="1"/>
          </p:nvPr>
        </p:nvSpPr>
        <p:spPr/>
        <p:txBody>
          <a:bodyPr/>
          <a:lstStyle/>
          <a:p>
            <a:br>
              <a:rPr lang="sv-SE" dirty="0">
                <a:cs typeface="+mn-lt"/>
              </a:rPr>
            </a:br>
            <a:endParaRPr lang="sv-SE">
              <a:solidFill>
                <a:srgbClr val="000000"/>
              </a:solidFill>
              <a:ea typeface="Calibri"/>
              <a:cs typeface="Calibri"/>
            </a:endParaRPr>
          </a:p>
        </p:txBody>
      </p:sp>
      <p:sp>
        <p:nvSpPr>
          <p:cNvPr id="4" name="Platshållare för bildnummer 3">
            <a:extLst>
              <a:ext uri="{FF2B5EF4-FFF2-40B4-BE49-F238E27FC236}">
                <a16:creationId xmlns:a16="http://schemas.microsoft.com/office/drawing/2014/main" id="{CB6722D4-9402-3C88-9FFF-37E98A3D8733}"/>
              </a:ext>
            </a:extLst>
          </p:cNvPr>
          <p:cNvSpPr>
            <a:spLocks noGrp="1"/>
          </p:cNvSpPr>
          <p:nvPr>
            <p:ph type="sldNum" sz="quarter" idx="5"/>
          </p:nvPr>
        </p:nvSpPr>
        <p:spPr/>
        <p:txBody>
          <a:bodyPr/>
          <a:lstStyle/>
          <a:p>
            <a:fld id="{A3124675-221A-4A41-85CF-4D6859F2DD89}" type="slidenum">
              <a:rPr lang="sv-SE" smtClean="0"/>
              <a:t>20</a:t>
            </a:fld>
            <a:endParaRPr lang="sv-SE"/>
          </a:p>
        </p:txBody>
      </p:sp>
    </p:spTree>
    <p:extLst>
      <p:ext uri="{BB962C8B-B14F-4D97-AF65-F5344CB8AC3E}">
        <p14:creationId xmlns:p14="http://schemas.microsoft.com/office/powerpoint/2010/main" val="36428119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0B53F-5DEF-16A0-2D4D-6990A394D49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9450E1B-4231-6713-3D47-79FA11E86FC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E910F82-F9CE-BCAB-B62B-3B1802C0BA1E}"/>
              </a:ext>
            </a:extLst>
          </p:cNvPr>
          <p:cNvSpPr>
            <a:spLocks noGrp="1"/>
          </p:cNvSpPr>
          <p:nvPr>
            <p:ph type="body" idx="1"/>
          </p:nvPr>
        </p:nvSpPr>
        <p:spPr/>
        <p:txBody>
          <a:bodyPr/>
          <a:lstStyle/>
          <a:p>
            <a:r>
              <a:rPr lang="sv-SE"/>
              <a:t>Du som lärare är ordförande och leder rollspelet. Som ordförande välkomnar du alla till mötet, och berättar för alla hur mötet ska gå till och att du i rollen som ordförande kommer guida dem igenom de olika delarna</a:t>
            </a:r>
          </a:p>
          <a:p>
            <a:endParaRPr lang="nb-NO">
              <a:solidFill>
                <a:srgbClr val="000000"/>
              </a:solidFill>
              <a:ea typeface="Calibri"/>
              <a:cs typeface="Calibri"/>
            </a:endParaRPr>
          </a:p>
        </p:txBody>
      </p:sp>
      <p:sp>
        <p:nvSpPr>
          <p:cNvPr id="4" name="Platshållare för bildnummer 3">
            <a:extLst>
              <a:ext uri="{FF2B5EF4-FFF2-40B4-BE49-F238E27FC236}">
                <a16:creationId xmlns:a16="http://schemas.microsoft.com/office/drawing/2014/main" id="{A7991316-7487-0E87-1531-F869555581B3}"/>
              </a:ext>
            </a:extLst>
          </p:cNvPr>
          <p:cNvSpPr>
            <a:spLocks noGrp="1"/>
          </p:cNvSpPr>
          <p:nvPr>
            <p:ph type="sldNum" sz="quarter" idx="5"/>
          </p:nvPr>
        </p:nvSpPr>
        <p:spPr/>
        <p:txBody>
          <a:bodyPr/>
          <a:lstStyle/>
          <a:p>
            <a:fld id="{A3124675-221A-4A41-85CF-4D6859F2DD89}" type="slidenum">
              <a:rPr lang="sv-SE" smtClean="0"/>
              <a:t>21</a:t>
            </a:fld>
            <a:endParaRPr lang="sv-SE"/>
          </a:p>
        </p:txBody>
      </p:sp>
    </p:spTree>
    <p:extLst>
      <p:ext uri="{BB962C8B-B14F-4D97-AF65-F5344CB8AC3E}">
        <p14:creationId xmlns:p14="http://schemas.microsoft.com/office/powerpoint/2010/main" val="39048333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CDB6F-FF8A-9549-2695-498EEE22B48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D163F40-785D-B19A-C455-6CA7D0AC0EA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28515AE-BD3E-6782-6DEE-DC6DE0EC13C7}"/>
              </a:ext>
            </a:extLst>
          </p:cNvPr>
          <p:cNvSpPr>
            <a:spLocks noGrp="1"/>
          </p:cNvSpPr>
          <p:nvPr>
            <p:ph type="body" idx="1"/>
          </p:nvPr>
        </p:nvSpPr>
        <p:spPr/>
        <p:txBody>
          <a:bodyPr/>
          <a:lstStyle/>
          <a:p>
            <a:r>
              <a:rPr lang="sv-SE"/>
              <a:t>Hälsa deltagarna välkomna: “högt ärade deltagare som samlats för att förbättra situationen för barn och så att barn får sina åsikter hörda.” </a:t>
            </a:r>
            <a:endParaRPr lang="nb-NO">
              <a:solidFill>
                <a:srgbClr val="000000"/>
              </a:solidFill>
              <a:ea typeface="Calibri"/>
              <a:cs typeface="Calibri"/>
            </a:endParaRPr>
          </a:p>
        </p:txBody>
      </p:sp>
      <p:sp>
        <p:nvSpPr>
          <p:cNvPr id="4" name="Platshållare för bildnummer 3">
            <a:extLst>
              <a:ext uri="{FF2B5EF4-FFF2-40B4-BE49-F238E27FC236}">
                <a16:creationId xmlns:a16="http://schemas.microsoft.com/office/drawing/2014/main" id="{C108BB93-EA0C-C997-F337-11BAE177464D}"/>
              </a:ext>
            </a:extLst>
          </p:cNvPr>
          <p:cNvSpPr>
            <a:spLocks noGrp="1"/>
          </p:cNvSpPr>
          <p:nvPr>
            <p:ph type="sldNum" sz="quarter" idx="5"/>
          </p:nvPr>
        </p:nvSpPr>
        <p:spPr/>
        <p:txBody>
          <a:bodyPr/>
          <a:lstStyle/>
          <a:p>
            <a:fld id="{A3124675-221A-4A41-85CF-4D6859F2DD89}" type="slidenum">
              <a:rPr lang="sv-SE" smtClean="0"/>
              <a:t>22</a:t>
            </a:fld>
            <a:endParaRPr lang="sv-SE"/>
          </a:p>
        </p:txBody>
      </p:sp>
    </p:spTree>
    <p:extLst>
      <p:ext uri="{BB962C8B-B14F-4D97-AF65-F5344CB8AC3E}">
        <p14:creationId xmlns:p14="http://schemas.microsoft.com/office/powerpoint/2010/main" val="5735686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191EB-C4F7-43E1-E50E-8FC022CE023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CBC0F78-DA80-04E5-70A1-824CA463F0A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B3C2FB4-26A4-12A6-D900-16170B004F5A}"/>
              </a:ext>
            </a:extLst>
          </p:cNvPr>
          <p:cNvSpPr>
            <a:spLocks noGrp="1"/>
          </p:cNvSpPr>
          <p:nvPr>
            <p:ph type="body" idx="1"/>
          </p:nvPr>
        </p:nvSpPr>
        <p:spPr/>
        <p:txBody>
          <a:bodyPr/>
          <a:lstStyle/>
          <a:p>
            <a:r>
              <a:rPr lang="sv-SE"/>
              <a:t>Dela ut mallen för öppningstal som finns längst bak i det här dokumentet. Varje grupp förbereder, med hjälp av mallen, ett öppningstal som de senare ska läsa upp under max 1 minut.</a:t>
            </a:r>
            <a:br>
              <a:rPr lang="sv-SE" dirty="0">
                <a:cs typeface="+mn-lt"/>
              </a:rPr>
            </a:br>
            <a:br>
              <a:rPr lang="sv-SE" dirty="0">
                <a:cs typeface="+mn-lt"/>
              </a:rPr>
            </a:br>
            <a:endParaRPr lang="sv-SE">
              <a:ea typeface="Calibri"/>
              <a:cs typeface="Calibri"/>
            </a:endParaRPr>
          </a:p>
        </p:txBody>
      </p:sp>
      <p:sp>
        <p:nvSpPr>
          <p:cNvPr id="4" name="Platshållare för bildnummer 3">
            <a:extLst>
              <a:ext uri="{FF2B5EF4-FFF2-40B4-BE49-F238E27FC236}">
                <a16:creationId xmlns:a16="http://schemas.microsoft.com/office/drawing/2014/main" id="{F5C92085-758D-BCA9-8061-A9CCC72169D2}"/>
              </a:ext>
            </a:extLst>
          </p:cNvPr>
          <p:cNvSpPr>
            <a:spLocks noGrp="1"/>
          </p:cNvSpPr>
          <p:nvPr>
            <p:ph type="sldNum" sz="quarter" idx="5"/>
          </p:nvPr>
        </p:nvSpPr>
        <p:spPr/>
        <p:txBody>
          <a:bodyPr/>
          <a:lstStyle/>
          <a:p>
            <a:fld id="{A3124675-221A-4A41-85CF-4D6859F2DD89}" type="slidenum">
              <a:rPr lang="sv-SE" smtClean="0"/>
              <a:t>23</a:t>
            </a:fld>
            <a:endParaRPr lang="sv-SE"/>
          </a:p>
        </p:txBody>
      </p:sp>
    </p:spTree>
    <p:extLst>
      <p:ext uri="{BB962C8B-B14F-4D97-AF65-F5344CB8AC3E}">
        <p14:creationId xmlns:p14="http://schemas.microsoft.com/office/powerpoint/2010/main" val="35027439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32449-CDF9-A031-D675-94B71609DE8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08C2E46-50EF-DB0B-3288-D6018192324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B6FAE4A-CF08-3477-426A-AD979B9A0A6C}"/>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F37AD3E6-05A2-1505-9D8B-6EEF3E4B7B70}"/>
              </a:ext>
            </a:extLst>
          </p:cNvPr>
          <p:cNvSpPr>
            <a:spLocks noGrp="1"/>
          </p:cNvSpPr>
          <p:nvPr>
            <p:ph type="sldNum" sz="quarter" idx="5"/>
          </p:nvPr>
        </p:nvSpPr>
        <p:spPr/>
        <p:txBody>
          <a:bodyPr/>
          <a:lstStyle/>
          <a:p>
            <a:fld id="{A3124675-221A-4A41-85CF-4D6859F2DD89}" type="slidenum">
              <a:rPr lang="sv-SE" smtClean="0"/>
              <a:t>24</a:t>
            </a:fld>
            <a:endParaRPr lang="sv-SE"/>
          </a:p>
        </p:txBody>
      </p:sp>
    </p:spTree>
    <p:extLst>
      <p:ext uri="{BB962C8B-B14F-4D97-AF65-F5344CB8AC3E}">
        <p14:creationId xmlns:p14="http://schemas.microsoft.com/office/powerpoint/2010/main" val="1218931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58DB5-F494-4296-A082-00B7F5795E6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FF3ED5C-87DD-3C72-D98E-175BF95A185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92443E39-0BEF-7866-4F7F-51D54CE4DA21}"/>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083F1306-AF28-E92B-E63C-2C914F3711D4}"/>
              </a:ext>
            </a:extLst>
          </p:cNvPr>
          <p:cNvSpPr>
            <a:spLocks noGrp="1"/>
          </p:cNvSpPr>
          <p:nvPr>
            <p:ph type="sldNum" sz="quarter" idx="5"/>
          </p:nvPr>
        </p:nvSpPr>
        <p:spPr/>
        <p:txBody>
          <a:bodyPr/>
          <a:lstStyle/>
          <a:p>
            <a:fld id="{A3124675-221A-4A41-85CF-4D6859F2DD89}" type="slidenum">
              <a:rPr lang="sv-SE" smtClean="0"/>
              <a:t>25</a:t>
            </a:fld>
            <a:endParaRPr lang="sv-SE"/>
          </a:p>
        </p:txBody>
      </p:sp>
    </p:spTree>
    <p:extLst>
      <p:ext uri="{BB962C8B-B14F-4D97-AF65-F5344CB8AC3E}">
        <p14:creationId xmlns:p14="http://schemas.microsoft.com/office/powerpoint/2010/main" val="9264864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32449-CDF9-A031-D675-94B71609DE8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08C2E46-50EF-DB0B-3288-D6018192324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B6FAE4A-CF08-3477-426A-AD979B9A0A6C}"/>
              </a:ext>
            </a:extLst>
          </p:cNvPr>
          <p:cNvSpPr>
            <a:spLocks noGrp="1"/>
          </p:cNvSpPr>
          <p:nvPr>
            <p:ph type="body" idx="1"/>
          </p:nvPr>
        </p:nvSpPr>
        <p:spPr/>
        <p:txBody>
          <a:bodyPr/>
          <a:lstStyle/>
          <a:p>
            <a:r>
              <a:rPr lang="sv-SE"/>
              <a:t>Efter debatten går resolutionsförslaget till omröstning. </a:t>
            </a:r>
          </a:p>
          <a:p>
            <a:endParaRPr lang="sv-SE" dirty="0"/>
          </a:p>
          <a:p>
            <a:r>
              <a:rPr lang="sv-SE"/>
              <a:t>Vid omröstningen har varje land en röst och kan välja att rösta: för, emot eller avstå. </a:t>
            </a:r>
          </a:p>
          <a:p>
            <a:endParaRPr lang="sv-SE" dirty="0"/>
          </a:p>
          <a:p>
            <a:r>
              <a:rPr lang="sv-SE"/>
              <a:t>För att ett förslag ska gå igenom behöves det att en majoritet av länderna stödjer det. </a:t>
            </a:r>
            <a:br>
              <a:rPr lang="sv-SE" dirty="0"/>
            </a:br>
            <a:br>
              <a:rPr lang="sv-SE" dirty="0"/>
            </a:br>
            <a:r>
              <a:rPr lang="sv-SE"/>
              <a:t>Om ni inte lyckas få en majoritet kan röstningen göras om där länderna inte längre har möjlighet att avstå att rösta.</a:t>
            </a:r>
          </a:p>
        </p:txBody>
      </p:sp>
      <p:sp>
        <p:nvSpPr>
          <p:cNvPr id="4" name="Platshållare för bildnummer 3">
            <a:extLst>
              <a:ext uri="{FF2B5EF4-FFF2-40B4-BE49-F238E27FC236}">
                <a16:creationId xmlns:a16="http://schemas.microsoft.com/office/drawing/2014/main" id="{F37AD3E6-05A2-1505-9D8B-6EEF3E4B7B70}"/>
              </a:ext>
            </a:extLst>
          </p:cNvPr>
          <p:cNvSpPr>
            <a:spLocks noGrp="1"/>
          </p:cNvSpPr>
          <p:nvPr>
            <p:ph type="sldNum" sz="quarter" idx="5"/>
          </p:nvPr>
        </p:nvSpPr>
        <p:spPr/>
        <p:txBody>
          <a:bodyPr/>
          <a:lstStyle/>
          <a:p>
            <a:fld id="{A3124675-221A-4A41-85CF-4D6859F2DD89}" type="slidenum">
              <a:rPr lang="sv-SE" smtClean="0"/>
              <a:t>26</a:t>
            </a:fld>
            <a:endParaRPr lang="sv-SE"/>
          </a:p>
        </p:txBody>
      </p:sp>
    </p:spTree>
    <p:extLst>
      <p:ext uri="{BB962C8B-B14F-4D97-AF65-F5344CB8AC3E}">
        <p14:creationId xmlns:p14="http://schemas.microsoft.com/office/powerpoint/2010/main" val="1218931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77EB1-088E-9063-E830-E82D504B678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352B059-BEC7-4F8B-F61F-46F523EDDA7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18F2EFD-9CA7-3D46-A4C8-93A7D69A435D}"/>
              </a:ext>
            </a:extLst>
          </p:cNvPr>
          <p:cNvSpPr>
            <a:spLocks noGrp="1"/>
          </p:cNvSpPr>
          <p:nvPr>
            <p:ph type="body" idx="1"/>
          </p:nvPr>
        </p:nvSpPr>
        <p:spPr/>
        <p:txBody>
          <a:bodyPr/>
          <a:lstStyle/>
          <a:p>
            <a:pPr>
              <a:defRPr/>
            </a:pPr>
            <a:r>
              <a:rPr lang="sv-SE" dirty="0"/>
              <a:t>Ett FN-rollspel väcker ofta mycket engagemang men även en del frustration hos deltagarna. Det är bra att ge tid för uppföljning med eleverna där de får diskutera rollspelet utifrån sina egna tankar och känslor. Fråga till exempel:  </a:t>
            </a:r>
            <a:br>
              <a:rPr lang="sv-SE" dirty="0">
                <a:cs typeface="+mn-lt"/>
              </a:rPr>
            </a:br>
            <a:br>
              <a:rPr lang="sv-SE" dirty="0">
                <a:cs typeface="+mn-lt"/>
              </a:rPr>
            </a:br>
            <a:r>
              <a:rPr lang="sv-SE"/>
              <a:t>• Hur var det att agera som delegat? Kändes rollspelet realistiskt? </a:t>
            </a:r>
            <a:br>
              <a:rPr lang="sv-SE" dirty="0">
                <a:cs typeface="+mn-lt"/>
              </a:rPr>
            </a:br>
            <a:r>
              <a:rPr lang="sv-SE" dirty="0"/>
              <a:t>• Vad tyckte du om de politiska åsikter ni fick företräda? </a:t>
            </a:r>
            <a:br>
              <a:rPr lang="sv-SE" dirty="0">
                <a:cs typeface="+mn-lt"/>
              </a:rPr>
            </a:br>
            <a:r>
              <a:rPr lang="sv-SE" dirty="0"/>
              <a:t>• Vad lärde du dig om frågorna som togs upp i rollspelet?</a:t>
            </a:r>
          </a:p>
        </p:txBody>
      </p:sp>
      <p:sp>
        <p:nvSpPr>
          <p:cNvPr id="4" name="Platshållare för bildnummer 3">
            <a:extLst>
              <a:ext uri="{FF2B5EF4-FFF2-40B4-BE49-F238E27FC236}">
                <a16:creationId xmlns:a16="http://schemas.microsoft.com/office/drawing/2014/main" id="{46663CC4-F848-4908-D19F-524A09ED34B1}"/>
              </a:ext>
            </a:extLst>
          </p:cNvPr>
          <p:cNvSpPr>
            <a:spLocks noGrp="1"/>
          </p:cNvSpPr>
          <p:nvPr>
            <p:ph type="sldNum" sz="quarter" idx="5"/>
          </p:nvPr>
        </p:nvSpPr>
        <p:spPr/>
        <p:txBody>
          <a:bodyPr/>
          <a:lstStyle/>
          <a:p>
            <a:fld id="{A3124675-221A-4A41-85CF-4D6859F2DD89}" type="slidenum">
              <a:rPr lang="sv-SE" smtClean="0"/>
              <a:t>27</a:t>
            </a:fld>
            <a:endParaRPr lang="sv-SE"/>
          </a:p>
        </p:txBody>
      </p:sp>
    </p:spTree>
    <p:extLst>
      <p:ext uri="{BB962C8B-B14F-4D97-AF65-F5344CB8AC3E}">
        <p14:creationId xmlns:p14="http://schemas.microsoft.com/office/powerpoint/2010/main" val="3960099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BEFCA-1F19-4DDB-B9C9-E256DA30CC2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8ABC21B-7E25-DDF6-2628-54E8C06B533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D0B5085-0E70-CF65-E939-868A67566C89}"/>
              </a:ext>
            </a:extLst>
          </p:cNvPr>
          <p:cNvSpPr>
            <a:spLocks noGrp="1"/>
          </p:cNvSpPr>
          <p:nvPr>
            <p:ph type="body" idx="1"/>
          </p:nvPr>
        </p:nvSpPr>
        <p:spPr/>
        <p:txBody>
          <a:bodyPr/>
          <a:lstStyle/>
          <a:p>
            <a:pPr>
              <a:defRPr/>
            </a:pPr>
            <a:endParaRPr lang="sv-SE" kern="1200" dirty="0">
              <a:solidFill>
                <a:srgbClr val="0070C0"/>
              </a:solidFill>
              <a:effectLst/>
            </a:endParaRPr>
          </a:p>
        </p:txBody>
      </p:sp>
      <p:sp>
        <p:nvSpPr>
          <p:cNvPr id="4" name="Platshållare för bildnummer 3">
            <a:extLst>
              <a:ext uri="{FF2B5EF4-FFF2-40B4-BE49-F238E27FC236}">
                <a16:creationId xmlns:a16="http://schemas.microsoft.com/office/drawing/2014/main" id="{54301FA1-05C3-B899-293F-14CD0ECD1214}"/>
              </a:ext>
            </a:extLst>
          </p:cNvPr>
          <p:cNvSpPr>
            <a:spLocks noGrp="1"/>
          </p:cNvSpPr>
          <p:nvPr>
            <p:ph type="sldNum" sz="quarter" idx="5"/>
          </p:nvPr>
        </p:nvSpPr>
        <p:spPr/>
        <p:txBody>
          <a:bodyPr/>
          <a:lstStyle/>
          <a:p>
            <a:fld id="{A3124675-221A-4A41-85CF-4D6859F2DD89}" type="slidenum">
              <a:rPr lang="sv-SE" smtClean="0"/>
              <a:t>3</a:t>
            </a:fld>
            <a:endParaRPr lang="sv-SE"/>
          </a:p>
        </p:txBody>
      </p:sp>
    </p:spTree>
    <p:extLst>
      <p:ext uri="{BB962C8B-B14F-4D97-AF65-F5344CB8AC3E}">
        <p14:creationId xmlns:p14="http://schemas.microsoft.com/office/powerpoint/2010/main" val="3206139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Rollspelet börjar med en inledande lektion som förklarar hur FN arbetar. Syftet med introduktionslektionen är att låta elevernas fördjupa sig i FN:s arbete. </a:t>
            </a:r>
            <a:endParaRPr lang="en-US">
              <a:solidFill>
                <a:srgbClr val="444444"/>
              </a:solidFill>
            </a:endParaRPr>
          </a:p>
          <a:p>
            <a:endParaRPr lang="sv-SE" dirty="0">
              <a:solidFill>
                <a:srgbClr val="444444"/>
              </a:solidFill>
            </a:endParaRPr>
          </a:p>
          <a:p>
            <a:r>
              <a:rPr lang="sv-SE"/>
              <a:t>Visa gärna ett kort filmklipp som förklarar </a:t>
            </a:r>
            <a:r>
              <a:rPr lang="sv-SE" dirty="0">
                <a:solidFill>
                  <a:srgbClr val="444444"/>
                </a:solidFill>
                <a:hlinkClick r:id="rId3"/>
              </a:rPr>
              <a:t>Vad är FN?</a:t>
            </a:r>
            <a:r>
              <a:rPr lang="sv-SE" dirty="0">
                <a:solidFill>
                  <a:srgbClr val="0070C0"/>
                </a:solidFill>
              </a:rPr>
              <a:t> </a:t>
            </a:r>
            <a:br>
              <a:rPr lang="sv-SE" dirty="0">
                <a:cs typeface="+mn-lt"/>
              </a:rPr>
            </a:br>
            <a:br>
              <a:rPr lang="sv-SE" dirty="0">
                <a:cs typeface="+mn-lt"/>
              </a:rPr>
            </a:br>
            <a:r>
              <a:rPr lang="sv-SE" dirty="0">
                <a:solidFill>
                  <a:srgbClr val="0070C0"/>
                </a:solidFill>
                <a:hlinkClick r:id="rId3"/>
              </a:rPr>
              <a:t>https://www.youtube.com/watch?v=Rz7HaIniTL8</a:t>
            </a:r>
            <a:r>
              <a:rPr lang="sv-SE" dirty="0">
                <a:solidFill>
                  <a:srgbClr val="0070C0"/>
                </a:solidFill>
              </a:rPr>
              <a:t> </a:t>
            </a:r>
            <a:endParaRPr lang="sv-SE"/>
          </a:p>
        </p:txBody>
      </p:sp>
      <p:sp>
        <p:nvSpPr>
          <p:cNvPr id="4" name="Platshållare för bildnummer 3"/>
          <p:cNvSpPr>
            <a:spLocks noGrp="1"/>
          </p:cNvSpPr>
          <p:nvPr>
            <p:ph type="sldNum" sz="quarter" idx="5"/>
          </p:nvPr>
        </p:nvSpPr>
        <p:spPr/>
        <p:txBody>
          <a:bodyPr/>
          <a:lstStyle/>
          <a:p>
            <a:fld id="{A3124675-221A-4A41-85CF-4D6859F2DD89}" type="slidenum">
              <a:rPr lang="sv-SE" smtClean="0"/>
              <a:t>4</a:t>
            </a:fld>
            <a:endParaRPr lang="sv-SE"/>
          </a:p>
        </p:txBody>
      </p:sp>
    </p:spTree>
    <p:extLst>
      <p:ext uri="{BB962C8B-B14F-4D97-AF65-F5344CB8AC3E}">
        <p14:creationId xmlns:p14="http://schemas.microsoft.com/office/powerpoint/2010/main" val="2699074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0825D-5F04-EAB8-5361-EF1092F33ED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3D7C913-3A71-270C-FD9F-FCCA517391F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81FD99E-E405-8C78-E086-2F63A464E6E2}"/>
              </a:ext>
            </a:extLst>
          </p:cNvPr>
          <p:cNvSpPr>
            <a:spLocks noGrp="1"/>
          </p:cNvSpPr>
          <p:nvPr>
            <p:ph type="body" idx="1"/>
          </p:nvPr>
        </p:nvSpPr>
        <p:spPr/>
        <p:txBody>
          <a:bodyPr/>
          <a:lstStyle/>
          <a:p>
            <a:pPr>
              <a:defRPr/>
            </a:pPr>
            <a:r>
              <a:rPr lang="sv-SE" dirty="0">
                <a:solidFill>
                  <a:srgbClr val="000000"/>
                </a:solidFill>
              </a:rPr>
              <a:t>Efter filmen kan ni samtala om ni har sett, nedan finns exempel på frågor att utgå ifrån:</a:t>
            </a:r>
            <a:br>
              <a:rPr lang="sv-SE" dirty="0">
                <a:cs typeface="+mn-lt"/>
              </a:rPr>
            </a:br>
            <a:br>
              <a:rPr lang="sv-SE" dirty="0">
                <a:cs typeface="+mn-lt"/>
              </a:rPr>
            </a:br>
            <a:r>
              <a:rPr lang="sv-SE" dirty="0">
                <a:solidFill>
                  <a:srgbClr val="000000"/>
                </a:solidFill>
              </a:rPr>
              <a:t>Var det något som var nytt för er?</a:t>
            </a:r>
            <a:br>
              <a:rPr lang="sv-SE" dirty="0">
                <a:cs typeface="+mn-lt"/>
              </a:rPr>
            </a:br>
            <a:r>
              <a:rPr lang="sv-SE" dirty="0">
                <a:solidFill>
                  <a:srgbClr val="000000"/>
                </a:solidFill>
              </a:rPr>
              <a:t>– Var det något i filmen som var svårt?</a:t>
            </a:r>
            <a:br>
              <a:rPr lang="sv-SE" dirty="0">
                <a:solidFill>
                  <a:srgbClr val="000000"/>
                </a:solidFill>
              </a:rPr>
            </a:br>
            <a:endParaRPr lang="sv-SE" dirty="0">
              <a:solidFill>
                <a:srgbClr val="000000"/>
              </a:solidFill>
            </a:endParaRPr>
          </a:p>
          <a:p>
            <a:pPr>
              <a:defRPr/>
            </a:pPr>
            <a:r>
              <a:rPr lang="sv-SE" dirty="0">
                <a:solidFill>
                  <a:srgbClr val="000000"/>
                </a:solidFill>
              </a:rPr>
              <a:t>Vad är FN och varför finns FN?</a:t>
            </a:r>
            <a:br>
              <a:rPr lang="sv-SE" dirty="0">
                <a:cs typeface="+mn-lt"/>
              </a:rPr>
            </a:br>
            <a:r>
              <a:rPr lang="sv-SE" dirty="0">
                <a:solidFill>
                  <a:srgbClr val="000000"/>
                </a:solidFill>
              </a:rPr>
              <a:t>– Varför tror ni att länderna ville skapa FN efter andra världskriget?</a:t>
            </a:r>
            <a:br>
              <a:rPr lang="sv-SE" dirty="0">
                <a:cs typeface="+mn-lt"/>
              </a:rPr>
            </a:br>
            <a:r>
              <a:rPr lang="sv-SE" dirty="0">
                <a:solidFill>
                  <a:srgbClr val="000000"/>
                </a:solidFill>
              </a:rPr>
              <a:t>– Vad hade hänt om länder inte samarbetade alls?</a:t>
            </a:r>
            <a:br>
              <a:rPr lang="sv-SE" dirty="0">
                <a:solidFill>
                  <a:srgbClr val="000000"/>
                </a:solidFill>
              </a:rPr>
            </a:br>
            <a:endParaRPr lang="sv-SE" dirty="0">
              <a:solidFill>
                <a:srgbClr val="000000"/>
              </a:solidFill>
            </a:endParaRPr>
          </a:p>
          <a:p>
            <a:pPr>
              <a:defRPr/>
            </a:pPr>
            <a:r>
              <a:rPr lang="sv-SE" dirty="0">
                <a:solidFill>
                  <a:srgbClr val="000000"/>
                </a:solidFill>
              </a:rPr>
              <a:t>Vad arbetar FN med?</a:t>
            </a:r>
            <a:br>
              <a:rPr lang="sv-SE" dirty="0">
                <a:cs typeface="+mn-lt"/>
              </a:rPr>
            </a:br>
            <a:r>
              <a:rPr lang="sv-SE" dirty="0">
                <a:solidFill>
                  <a:srgbClr val="000000"/>
                </a:solidFill>
              </a:rPr>
              <a:t>– På vilket sätt kan FN påverka människors vardag, till exempel barnets liv?</a:t>
            </a:r>
            <a:br>
              <a:rPr lang="sv-SE" dirty="0">
                <a:solidFill>
                  <a:srgbClr val="000000"/>
                </a:solidFill>
              </a:rPr>
            </a:br>
            <a:endParaRPr lang="sv-SE" dirty="0">
              <a:solidFill>
                <a:srgbClr val="000000"/>
              </a:solidFill>
            </a:endParaRPr>
          </a:p>
          <a:p>
            <a:pPr>
              <a:defRPr/>
            </a:pPr>
            <a:r>
              <a:rPr lang="sv-SE" dirty="0">
                <a:solidFill>
                  <a:srgbClr val="000000"/>
                </a:solidFill>
              </a:rPr>
              <a:t>Tips till läraren:</a:t>
            </a:r>
            <a:br>
              <a:rPr lang="sv-SE" dirty="0">
                <a:cs typeface="+mn-lt"/>
              </a:rPr>
            </a:br>
            <a:r>
              <a:rPr lang="sv-SE" dirty="0">
                <a:solidFill>
                  <a:srgbClr val="000000"/>
                </a:solidFill>
              </a:rPr>
              <a:t>Skriv gärna upp elevernas tankar på tavlan. Du kan återkomma till dem senare under lektionen. Till exempel när ni arbetar med barnkonventionen eller FN-rollspelet. </a:t>
            </a:r>
            <a:endParaRPr lang="sv-SE" dirty="0"/>
          </a:p>
          <a:p>
            <a:pPr>
              <a:defRPr/>
            </a:pPr>
            <a:endParaRPr lang="sv-SE" kern="1200" dirty="0">
              <a:solidFill>
                <a:srgbClr val="0070C0"/>
              </a:solidFill>
              <a:effectLst/>
            </a:endParaRPr>
          </a:p>
        </p:txBody>
      </p:sp>
      <p:sp>
        <p:nvSpPr>
          <p:cNvPr id="4" name="Platshållare för bildnummer 3">
            <a:extLst>
              <a:ext uri="{FF2B5EF4-FFF2-40B4-BE49-F238E27FC236}">
                <a16:creationId xmlns:a16="http://schemas.microsoft.com/office/drawing/2014/main" id="{47202FF7-C423-8B91-034A-FE14256A261E}"/>
              </a:ext>
            </a:extLst>
          </p:cNvPr>
          <p:cNvSpPr>
            <a:spLocks noGrp="1"/>
          </p:cNvSpPr>
          <p:nvPr>
            <p:ph type="sldNum" sz="quarter" idx="5"/>
          </p:nvPr>
        </p:nvSpPr>
        <p:spPr/>
        <p:txBody>
          <a:bodyPr/>
          <a:lstStyle/>
          <a:p>
            <a:fld id="{A3124675-221A-4A41-85CF-4D6859F2DD89}" type="slidenum">
              <a:rPr lang="sv-SE" smtClean="0"/>
              <a:t>5</a:t>
            </a:fld>
            <a:endParaRPr lang="sv-SE"/>
          </a:p>
        </p:txBody>
      </p:sp>
    </p:spTree>
    <p:extLst>
      <p:ext uri="{BB962C8B-B14F-4D97-AF65-F5344CB8AC3E}">
        <p14:creationId xmlns:p14="http://schemas.microsoft.com/office/powerpoint/2010/main" val="2443696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E1483-CDB5-48AC-B4EF-E3D7B698066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868280F-0765-3E64-BC4A-82DE21188ED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62166A4-CAB9-6CC0-F69B-F0D5BBFF9E5F}"/>
              </a:ext>
            </a:extLst>
          </p:cNvPr>
          <p:cNvSpPr>
            <a:spLocks noGrp="1"/>
          </p:cNvSpPr>
          <p:nvPr>
            <p:ph type="body" idx="1"/>
          </p:nvPr>
        </p:nvSpPr>
        <p:spPr/>
        <p:txBody>
          <a:bodyPr/>
          <a:lstStyle/>
          <a:p>
            <a:r>
              <a:rPr lang="sv-SE" dirty="0"/>
              <a:t>Nu när ni gått igenom vad FN är kan lektionen gå vidare och fokusera mer på rollspelets ämne som är barn på flykt. </a:t>
            </a:r>
            <a:br>
              <a:rPr lang="sv-SE" dirty="0">
                <a:cs typeface="+mn-lt"/>
              </a:rPr>
            </a:br>
            <a:br>
              <a:rPr lang="sv-SE" dirty="0">
                <a:cs typeface="+mn-lt"/>
              </a:rPr>
            </a:br>
            <a:r>
              <a:rPr lang="sv-SE" dirty="0"/>
              <a:t>Visa gärna kort filmen "Unga flyktingar". Filmen kan vara ett bra alternativ att börja med om klassen behöver få en inblick i barns liv på flykt. </a:t>
            </a:r>
            <a:br>
              <a:rPr lang="sv-SE" dirty="0">
                <a:cs typeface="+mn-lt"/>
              </a:rPr>
            </a:br>
            <a:br>
              <a:rPr lang="sv-SE" dirty="0">
                <a:cs typeface="+mn-lt"/>
              </a:rPr>
            </a:br>
            <a:r>
              <a:rPr lang="sv-SE" dirty="0">
                <a:hlinkClick r:id="rId3"/>
              </a:rPr>
              <a:t>Unga flyktingar (UR) – animerade kortfilmer</a:t>
            </a:r>
            <a:r>
              <a:rPr lang="sv-SE" dirty="0"/>
              <a:t>  (04:00 min) </a:t>
            </a:r>
            <a:br>
              <a:rPr lang="sv-SE" dirty="0">
                <a:cs typeface="+mn-lt"/>
              </a:rPr>
            </a:br>
            <a:br>
              <a:rPr lang="sv-SE" dirty="0">
                <a:cs typeface="+mn-lt"/>
              </a:rPr>
            </a:br>
            <a:r>
              <a:rPr lang="sv-SE" dirty="0"/>
              <a:t>Den animerade filmen innehåller berättelser från barn och unga som flytt från olika länder. Filmen skildrar ett barns liv på flykt och kan vara ett bra alternativ om klassen behöver ett visuellt stöd. Det är ett tungt ämne, så prata om det med försiktighet och varsamhet, särskilt om någon i klassen tidigare har tvingats vara på flykt eller känner någon som har det. </a:t>
            </a:r>
          </a:p>
        </p:txBody>
      </p:sp>
      <p:sp>
        <p:nvSpPr>
          <p:cNvPr id="4" name="Platshållare för bildnummer 3">
            <a:extLst>
              <a:ext uri="{FF2B5EF4-FFF2-40B4-BE49-F238E27FC236}">
                <a16:creationId xmlns:a16="http://schemas.microsoft.com/office/drawing/2014/main" id="{F4BF8BD5-31A8-489A-E567-AFEE790F4864}"/>
              </a:ext>
            </a:extLst>
          </p:cNvPr>
          <p:cNvSpPr>
            <a:spLocks noGrp="1"/>
          </p:cNvSpPr>
          <p:nvPr>
            <p:ph type="sldNum" sz="quarter" idx="5"/>
          </p:nvPr>
        </p:nvSpPr>
        <p:spPr/>
        <p:txBody>
          <a:bodyPr/>
          <a:lstStyle/>
          <a:p>
            <a:fld id="{A3124675-221A-4A41-85CF-4D6859F2DD89}" type="slidenum">
              <a:rPr lang="sv-SE" smtClean="0"/>
              <a:t>6</a:t>
            </a:fld>
            <a:endParaRPr lang="sv-SE"/>
          </a:p>
        </p:txBody>
      </p:sp>
    </p:spTree>
    <p:extLst>
      <p:ext uri="{BB962C8B-B14F-4D97-AF65-F5344CB8AC3E}">
        <p14:creationId xmlns:p14="http://schemas.microsoft.com/office/powerpoint/2010/main" val="1943248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B7B67-A481-6E59-58C5-2B622B9538E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57D7E50-DF7C-CB0D-C6A3-C59F0B8CA9E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054943A-A638-C806-C36C-20F53A3CD4D6}"/>
              </a:ext>
            </a:extLst>
          </p:cNvPr>
          <p:cNvSpPr>
            <a:spLocks noGrp="1"/>
          </p:cNvSpPr>
          <p:nvPr>
            <p:ph type="body" idx="1"/>
          </p:nvPr>
        </p:nvSpPr>
        <p:spPr/>
        <p:txBody>
          <a:bodyPr/>
          <a:lstStyle/>
          <a:p>
            <a:pPr>
              <a:defRPr/>
            </a:pPr>
            <a:r>
              <a:rPr lang="sv-SE">
                <a:cs typeface="+mn-lt"/>
              </a:rPr>
              <a:t>Efter filmen dela upp eleverna i grupper och låt dem diskuttera filmen. Summera elevernas tankar sedan i helklass. </a:t>
            </a:r>
            <a:endParaRPr lang="sv-SE" dirty="0">
              <a:cs typeface="+mn-lt"/>
            </a:endParaRPr>
          </a:p>
        </p:txBody>
      </p:sp>
      <p:sp>
        <p:nvSpPr>
          <p:cNvPr id="4" name="Platshållare för bildnummer 3">
            <a:extLst>
              <a:ext uri="{FF2B5EF4-FFF2-40B4-BE49-F238E27FC236}">
                <a16:creationId xmlns:a16="http://schemas.microsoft.com/office/drawing/2014/main" id="{5DB220CF-CCC2-036D-2082-E9AEF90C3061}"/>
              </a:ext>
            </a:extLst>
          </p:cNvPr>
          <p:cNvSpPr>
            <a:spLocks noGrp="1"/>
          </p:cNvSpPr>
          <p:nvPr>
            <p:ph type="sldNum" sz="quarter" idx="5"/>
          </p:nvPr>
        </p:nvSpPr>
        <p:spPr/>
        <p:txBody>
          <a:bodyPr/>
          <a:lstStyle/>
          <a:p>
            <a:fld id="{A3124675-221A-4A41-85CF-4D6859F2DD89}" type="slidenum">
              <a:rPr lang="sv-SE" smtClean="0"/>
              <a:t>7</a:t>
            </a:fld>
            <a:endParaRPr lang="sv-SE"/>
          </a:p>
        </p:txBody>
      </p:sp>
    </p:spTree>
    <p:extLst>
      <p:ext uri="{BB962C8B-B14F-4D97-AF65-F5344CB8AC3E}">
        <p14:creationId xmlns:p14="http://schemas.microsoft.com/office/powerpoint/2010/main" val="676266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74E79-C8CD-0E3B-8120-135941A9602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12007CF-8A9F-FB7B-C3C9-9C42886F34F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1361FC7-1C2A-8D2A-A823-24C09F3239CB}"/>
              </a:ext>
            </a:extLst>
          </p:cNvPr>
          <p:cNvSpPr>
            <a:spLocks noGrp="1"/>
          </p:cNvSpPr>
          <p:nvPr>
            <p:ph type="body" idx="1"/>
          </p:nvPr>
        </p:nvSpPr>
        <p:spPr/>
        <p:txBody>
          <a:bodyPr/>
          <a:lstStyle/>
          <a:p>
            <a:r>
              <a:rPr lang="sv-SE" dirty="0"/>
              <a:t>Om ni vill visa ytterligare en film så kan ni visa ”Min skola mitt i kriget – Längtan efter skolan”</a:t>
            </a:r>
            <a:br>
              <a:rPr lang="sv-SE" dirty="0">
                <a:cs typeface="+mn-lt"/>
              </a:rPr>
            </a:br>
            <a:br>
              <a:rPr lang="sv-SE" dirty="0">
                <a:cs typeface="+mn-lt"/>
              </a:rPr>
            </a:br>
            <a:r>
              <a:rPr lang="sv-SE" dirty="0">
                <a:hlinkClick r:id="rId3"/>
              </a:rPr>
              <a:t>https://urplay.se/program/197726-min-skola-mitt-i-kriget-langtan-efter-skolan</a:t>
            </a:r>
            <a:r>
              <a:rPr lang="sv-SE" dirty="0">
                <a:cs typeface="+mn-lt"/>
              </a:rPr>
              <a:t> (05:00 min) </a:t>
            </a:r>
            <a:br>
              <a:rPr lang="sv-SE" dirty="0">
                <a:cs typeface="+mn-lt"/>
              </a:rPr>
            </a:br>
            <a:endParaRPr lang="sv-SE" dirty="0"/>
          </a:p>
          <a:p>
            <a:r>
              <a:rPr lang="sv-SE" dirty="0"/>
              <a:t>I avsnittet </a:t>
            </a:r>
            <a:r>
              <a:rPr lang="sv-SE" i="1" dirty="0"/>
              <a:t>Längtan efter skolan</a:t>
            </a:r>
            <a:r>
              <a:rPr lang="sv-SE" dirty="0"/>
              <a:t> möter vi barn i ett flyktingläger i Grekland. De berättar om flykten över havet och saknaden efter livet i Syrien före kriget. Barnen drömmer om att få gå i skolan igen, medan familjerna väntar i ovisshet på framtiden. Allt tal i programmet är på svenska.</a:t>
            </a:r>
          </a:p>
        </p:txBody>
      </p:sp>
      <p:sp>
        <p:nvSpPr>
          <p:cNvPr id="4" name="Platshållare för bildnummer 3">
            <a:extLst>
              <a:ext uri="{FF2B5EF4-FFF2-40B4-BE49-F238E27FC236}">
                <a16:creationId xmlns:a16="http://schemas.microsoft.com/office/drawing/2014/main" id="{7787BC24-5AB2-D8E8-55B9-1C35036B536B}"/>
              </a:ext>
            </a:extLst>
          </p:cNvPr>
          <p:cNvSpPr>
            <a:spLocks noGrp="1"/>
          </p:cNvSpPr>
          <p:nvPr>
            <p:ph type="sldNum" sz="quarter" idx="5"/>
          </p:nvPr>
        </p:nvSpPr>
        <p:spPr/>
        <p:txBody>
          <a:bodyPr/>
          <a:lstStyle/>
          <a:p>
            <a:fld id="{A3124675-221A-4A41-85CF-4D6859F2DD89}" type="slidenum">
              <a:rPr lang="sv-SE" smtClean="0"/>
              <a:t>8</a:t>
            </a:fld>
            <a:endParaRPr lang="sv-SE"/>
          </a:p>
        </p:txBody>
      </p:sp>
    </p:spTree>
    <p:extLst>
      <p:ext uri="{BB962C8B-B14F-4D97-AF65-F5344CB8AC3E}">
        <p14:creationId xmlns:p14="http://schemas.microsoft.com/office/powerpoint/2010/main" val="831752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2D59A-AE87-98C2-10A2-1CACE73A093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6FB6385-7026-1549-EBB0-5E602EE9FDB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D56B023-829B-8A7D-373A-89155023D60C}"/>
              </a:ext>
            </a:extLst>
          </p:cNvPr>
          <p:cNvSpPr>
            <a:spLocks noGrp="1"/>
          </p:cNvSpPr>
          <p:nvPr>
            <p:ph type="body" idx="1"/>
          </p:nvPr>
        </p:nvSpPr>
        <p:spPr/>
        <p:txBody>
          <a:bodyPr/>
          <a:lstStyle/>
          <a:p>
            <a:pPr>
              <a:defRPr/>
            </a:pPr>
            <a:r>
              <a:rPr lang="sv-SE"/>
              <a:t>Samtala gärna om filmerna med eleverna efteråt. Ge eleverna möjlighet först att tänka och skriva ned sina tankar själv. Samtala gärna i par eller mindre grupper och avsluta samtalet i helklass.</a:t>
            </a:r>
            <a:endParaRPr lang="sv-SE" dirty="0">
              <a:ea typeface="+mn-ea"/>
              <a:cs typeface="+mn-cs"/>
            </a:endParaRPr>
          </a:p>
        </p:txBody>
      </p:sp>
      <p:sp>
        <p:nvSpPr>
          <p:cNvPr id="4" name="Platshållare för bildnummer 3">
            <a:extLst>
              <a:ext uri="{FF2B5EF4-FFF2-40B4-BE49-F238E27FC236}">
                <a16:creationId xmlns:a16="http://schemas.microsoft.com/office/drawing/2014/main" id="{3B3F43D2-990C-61FF-2B68-4AAE87A5071D}"/>
              </a:ext>
            </a:extLst>
          </p:cNvPr>
          <p:cNvSpPr>
            <a:spLocks noGrp="1"/>
          </p:cNvSpPr>
          <p:nvPr>
            <p:ph type="sldNum" sz="quarter" idx="5"/>
          </p:nvPr>
        </p:nvSpPr>
        <p:spPr/>
        <p:txBody>
          <a:bodyPr/>
          <a:lstStyle/>
          <a:p>
            <a:fld id="{A3124675-221A-4A41-85CF-4D6859F2DD89}" type="slidenum">
              <a:rPr lang="sv-SE" smtClean="0"/>
              <a:t>9</a:t>
            </a:fld>
            <a:endParaRPr lang="sv-SE"/>
          </a:p>
        </p:txBody>
      </p:sp>
    </p:spTree>
    <p:extLst>
      <p:ext uri="{BB962C8B-B14F-4D97-AF65-F5344CB8AC3E}">
        <p14:creationId xmlns:p14="http://schemas.microsoft.com/office/powerpoint/2010/main" val="2279041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EAB924E-87BB-3B2F-4749-4CD00F41CC7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264B045D-E4F7-8650-58D4-DD6B9CB5BB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38D3814F-3C62-54EE-D060-DE5216D351D6}"/>
              </a:ext>
            </a:extLst>
          </p:cNvPr>
          <p:cNvSpPr>
            <a:spLocks noGrp="1"/>
          </p:cNvSpPr>
          <p:nvPr>
            <p:ph type="dt" sz="half" idx="10"/>
          </p:nvPr>
        </p:nvSpPr>
        <p:spPr/>
        <p:txBody>
          <a:bodyPr/>
          <a:lstStyle/>
          <a:p>
            <a:fld id="{DBCCBDF5-3119-134D-B71C-307233C8DA0A}" type="datetimeFigureOut">
              <a:rPr lang="sv-SE" smtClean="0"/>
              <a:t>2026-06-15</a:t>
            </a:fld>
            <a:endParaRPr lang="sv-SE"/>
          </a:p>
        </p:txBody>
      </p:sp>
      <p:sp>
        <p:nvSpPr>
          <p:cNvPr id="5" name="Platshållare för sidfot 4">
            <a:extLst>
              <a:ext uri="{FF2B5EF4-FFF2-40B4-BE49-F238E27FC236}">
                <a16:creationId xmlns:a16="http://schemas.microsoft.com/office/drawing/2014/main" id="{30725D90-70C6-236F-E4E0-0092C529A84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A002707-5232-113A-9D1C-C7530A398066}"/>
              </a:ext>
            </a:extLst>
          </p:cNvPr>
          <p:cNvSpPr>
            <a:spLocks noGrp="1"/>
          </p:cNvSpPr>
          <p:nvPr>
            <p:ph type="sldNum" sz="quarter" idx="12"/>
          </p:nvPr>
        </p:nvSpPr>
        <p:spPr/>
        <p:txBody>
          <a:bodyPr/>
          <a:lstStyle/>
          <a:p>
            <a:fld id="{5A54F23A-174C-7C40-9ECB-428D98CA3CCC}" type="slidenum">
              <a:rPr lang="sv-SE" smtClean="0"/>
              <a:t>‹#›</a:t>
            </a:fld>
            <a:endParaRPr lang="sv-SE"/>
          </a:p>
        </p:txBody>
      </p:sp>
    </p:spTree>
    <p:extLst>
      <p:ext uri="{BB962C8B-B14F-4D97-AF65-F5344CB8AC3E}">
        <p14:creationId xmlns:p14="http://schemas.microsoft.com/office/powerpoint/2010/main" val="1825512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66149FD-3102-4E04-3667-BC7F1B140D0A}"/>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D32AADC-1124-83D8-A424-DA7CAED52805}"/>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6872ED8-AE5B-930A-8816-C81ACFD21279}"/>
              </a:ext>
            </a:extLst>
          </p:cNvPr>
          <p:cNvSpPr>
            <a:spLocks noGrp="1"/>
          </p:cNvSpPr>
          <p:nvPr>
            <p:ph type="dt" sz="half" idx="10"/>
          </p:nvPr>
        </p:nvSpPr>
        <p:spPr/>
        <p:txBody>
          <a:bodyPr/>
          <a:lstStyle/>
          <a:p>
            <a:fld id="{DBCCBDF5-3119-134D-B71C-307233C8DA0A}" type="datetimeFigureOut">
              <a:rPr lang="sv-SE" smtClean="0"/>
              <a:t>2026-06-15</a:t>
            </a:fld>
            <a:endParaRPr lang="sv-SE"/>
          </a:p>
        </p:txBody>
      </p:sp>
      <p:sp>
        <p:nvSpPr>
          <p:cNvPr id="5" name="Platshållare för sidfot 4">
            <a:extLst>
              <a:ext uri="{FF2B5EF4-FFF2-40B4-BE49-F238E27FC236}">
                <a16:creationId xmlns:a16="http://schemas.microsoft.com/office/drawing/2014/main" id="{972D174F-AA33-3756-508F-56BAA13BA8B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9390475-A231-CA07-DCFB-BEEF6764D75E}"/>
              </a:ext>
            </a:extLst>
          </p:cNvPr>
          <p:cNvSpPr>
            <a:spLocks noGrp="1"/>
          </p:cNvSpPr>
          <p:nvPr>
            <p:ph type="sldNum" sz="quarter" idx="12"/>
          </p:nvPr>
        </p:nvSpPr>
        <p:spPr/>
        <p:txBody>
          <a:bodyPr/>
          <a:lstStyle/>
          <a:p>
            <a:fld id="{5A54F23A-174C-7C40-9ECB-428D98CA3CCC}" type="slidenum">
              <a:rPr lang="sv-SE" smtClean="0"/>
              <a:t>‹#›</a:t>
            </a:fld>
            <a:endParaRPr lang="sv-SE"/>
          </a:p>
        </p:txBody>
      </p:sp>
    </p:spTree>
    <p:extLst>
      <p:ext uri="{BB962C8B-B14F-4D97-AF65-F5344CB8AC3E}">
        <p14:creationId xmlns:p14="http://schemas.microsoft.com/office/powerpoint/2010/main" val="3259075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424BA74C-D5DB-D889-DAB2-C8367ABE4A11}"/>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8E5BE3D-F055-2B04-EDC3-AACCC2A2229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8A4C3DF-43E5-76FE-4AB4-09AA0A9593E7}"/>
              </a:ext>
            </a:extLst>
          </p:cNvPr>
          <p:cNvSpPr>
            <a:spLocks noGrp="1"/>
          </p:cNvSpPr>
          <p:nvPr>
            <p:ph type="dt" sz="half" idx="10"/>
          </p:nvPr>
        </p:nvSpPr>
        <p:spPr/>
        <p:txBody>
          <a:bodyPr/>
          <a:lstStyle/>
          <a:p>
            <a:fld id="{DBCCBDF5-3119-134D-B71C-307233C8DA0A}" type="datetimeFigureOut">
              <a:rPr lang="sv-SE" smtClean="0"/>
              <a:t>2026-06-15</a:t>
            </a:fld>
            <a:endParaRPr lang="sv-SE"/>
          </a:p>
        </p:txBody>
      </p:sp>
      <p:sp>
        <p:nvSpPr>
          <p:cNvPr id="5" name="Platshållare för sidfot 4">
            <a:extLst>
              <a:ext uri="{FF2B5EF4-FFF2-40B4-BE49-F238E27FC236}">
                <a16:creationId xmlns:a16="http://schemas.microsoft.com/office/drawing/2014/main" id="{CAD9C9DE-A133-8A43-D169-72D9CE33E9E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287816E-B9D1-6617-9F7A-283078F872CE}"/>
              </a:ext>
            </a:extLst>
          </p:cNvPr>
          <p:cNvSpPr>
            <a:spLocks noGrp="1"/>
          </p:cNvSpPr>
          <p:nvPr>
            <p:ph type="sldNum" sz="quarter" idx="12"/>
          </p:nvPr>
        </p:nvSpPr>
        <p:spPr/>
        <p:txBody>
          <a:bodyPr/>
          <a:lstStyle/>
          <a:p>
            <a:fld id="{5A54F23A-174C-7C40-9ECB-428D98CA3CCC}" type="slidenum">
              <a:rPr lang="sv-SE" smtClean="0"/>
              <a:t>‹#›</a:t>
            </a:fld>
            <a:endParaRPr lang="sv-SE"/>
          </a:p>
        </p:txBody>
      </p:sp>
    </p:spTree>
    <p:extLst>
      <p:ext uri="{BB962C8B-B14F-4D97-AF65-F5344CB8AC3E}">
        <p14:creationId xmlns:p14="http://schemas.microsoft.com/office/powerpoint/2010/main" val="3297087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ild med bildtext">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9F73951C-7C88-EC43-E9F3-95B3D1E84A3C}"/>
              </a:ext>
            </a:extLst>
          </p:cNvPr>
          <p:cNvSpPr>
            <a:spLocks noGrp="1"/>
          </p:cNvSpPr>
          <p:nvPr>
            <p:ph type="pic" idx="1"/>
          </p:nvPr>
        </p:nvSpPr>
        <p:spPr>
          <a:xfrm>
            <a:off x="0" y="0"/>
            <a:ext cx="12192000" cy="659567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pic>
        <p:nvPicPr>
          <p:cNvPr id="9" name="Bild 8">
            <a:extLst>
              <a:ext uri="{FF2B5EF4-FFF2-40B4-BE49-F238E27FC236}">
                <a16:creationId xmlns:a16="http://schemas.microsoft.com/office/drawing/2014/main" id="{A56EAE46-C152-D7FB-D119-32C8D5CC350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822622" y="0"/>
            <a:ext cx="1651000" cy="2057400"/>
          </a:xfrm>
          <a:prstGeom prst="rect">
            <a:avLst/>
          </a:prstGeom>
        </p:spPr>
      </p:pic>
      <p:sp>
        <p:nvSpPr>
          <p:cNvPr id="10" name="Underrubrik 2">
            <a:extLst>
              <a:ext uri="{FF2B5EF4-FFF2-40B4-BE49-F238E27FC236}">
                <a16:creationId xmlns:a16="http://schemas.microsoft.com/office/drawing/2014/main" id="{27870686-2F71-D7FD-FB17-C2C04E97D815}"/>
              </a:ext>
            </a:extLst>
          </p:cNvPr>
          <p:cNvSpPr>
            <a:spLocks noGrp="1"/>
          </p:cNvSpPr>
          <p:nvPr>
            <p:ph type="subTitle" idx="13"/>
          </p:nvPr>
        </p:nvSpPr>
        <p:spPr>
          <a:xfrm>
            <a:off x="1698078" y="3711545"/>
            <a:ext cx="8795841" cy="496237"/>
          </a:xfrm>
          <a:prstGeom prst="rect">
            <a:avLst/>
          </a:prstGeom>
        </p:spPr>
        <p:txBody>
          <a:bodyPr/>
          <a:lstStyle>
            <a:lvl1pPr marL="0" indent="0" algn="ctr">
              <a:buNone/>
              <a:defRPr sz="3200">
                <a:latin typeface="Trade Gothic LT Std Cn" panose="020B0806020502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2" name="Bild 1">
            <a:extLst>
              <a:ext uri="{FF2B5EF4-FFF2-40B4-BE49-F238E27FC236}">
                <a16:creationId xmlns:a16="http://schemas.microsoft.com/office/drawing/2014/main" id="{AB864D96-8E10-F1F2-71E8-F6C209DFE33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822622" y="0"/>
            <a:ext cx="1651000" cy="2057400"/>
          </a:xfrm>
          <a:prstGeom prst="rect">
            <a:avLst/>
          </a:prstGeom>
        </p:spPr>
      </p:pic>
      <p:pic>
        <p:nvPicPr>
          <p:cNvPr id="5" name="Bildobjekt 4">
            <a:extLst>
              <a:ext uri="{FF2B5EF4-FFF2-40B4-BE49-F238E27FC236}">
                <a16:creationId xmlns:a16="http://schemas.microsoft.com/office/drawing/2014/main" id="{82219856-3909-8BA9-A0BA-45BFFEA7A59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 y="6598324"/>
            <a:ext cx="12192001" cy="266380"/>
          </a:xfrm>
          <a:prstGeom prst="rect">
            <a:avLst/>
          </a:prstGeom>
        </p:spPr>
      </p:pic>
    </p:spTree>
    <p:extLst>
      <p:ext uri="{BB962C8B-B14F-4D97-AF65-F5344CB8AC3E}">
        <p14:creationId xmlns:p14="http://schemas.microsoft.com/office/powerpoint/2010/main" val="1898406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B93DE0-3F44-CFBB-1EFE-9E460EB3127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F106D95-F91B-187B-4F9C-CF81B3002B98}"/>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4573BBC-57EB-9D1F-9913-C025AC37BC4B}"/>
              </a:ext>
            </a:extLst>
          </p:cNvPr>
          <p:cNvSpPr>
            <a:spLocks noGrp="1"/>
          </p:cNvSpPr>
          <p:nvPr>
            <p:ph type="dt" sz="half" idx="10"/>
          </p:nvPr>
        </p:nvSpPr>
        <p:spPr/>
        <p:txBody>
          <a:bodyPr/>
          <a:lstStyle/>
          <a:p>
            <a:fld id="{DBCCBDF5-3119-134D-B71C-307233C8DA0A}" type="datetimeFigureOut">
              <a:rPr lang="sv-SE" smtClean="0"/>
              <a:t>2026-06-15</a:t>
            </a:fld>
            <a:endParaRPr lang="sv-SE"/>
          </a:p>
        </p:txBody>
      </p:sp>
      <p:sp>
        <p:nvSpPr>
          <p:cNvPr id="5" name="Platshållare för sidfot 4">
            <a:extLst>
              <a:ext uri="{FF2B5EF4-FFF2-40B4-BE49-F238E27FC236}">
                <a16:creationId xmlns:a16="http://schemas.microsoft.com/office/drawing/2014/main" id="{D3A0515A-BB41-A05A-49A2-FDC321940F2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083618E-FCB7-A256-9063-C2253C69D90B}"/>
              </a:ext>
            </a:extLst>
          </p:cNvPr>
          <p:cNvSpPr>
            <a:spLocks noGrp="1"/>
          </p:cNvSpPr>
          <p:nvPr>
            <p:ph type="sldNum" sz="quarter" idx="12"/>
          </p:nvPr>
        </p:nvSpPr>
        <p:spPr/>
        <p:txBody>
          <a:bodyPr/>
          <a:lstStyle/>
          <a:p>
            <a:fld id="{5A54F23A-174C-7C40-9ECB-428D98CA3CCC}" type="slidenum">
              <a:rPr lang="sv-SE" smtClean="0"/>
              <a:t>‹#›</a:t>
            </a:fld>
            <a:endParaRPr lang="sv-SE"/>
          </a:p>
        </p:txBody>
      </p:sp>
    </p:spTree>
    <p:extLst>
      <p:ext uri="{BB962C8B-B14F-4D97-AF65-F5344CB8AC3E}">
        <p14:creationId xmlns:p14="http://schemas.microsoft.com/office/powerpoint/2010/main" val="609092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FBEFFC-C661-C23F-0E37-5510E61C47AC}"/>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46EEDFEA-5E99-E354-4FAB-A0E2160064D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BB8968F2-00DD-F963-E701-F695FF234193}"/>
              </a:ext>
            </a:extLst>
          </p:cNvPr>
          <p:cNvSpPr>
            <a:spLocks noGrp="1"/>
          </p:cNvSpPr>
          <p:nvPr>
            <p:ph type="dt" sz="half" idx="10"/>
          </p:nvPr>
        </p:nvSpPr>
        <p:spPr/>
        <p:txBody>
          <a:bodyPr/>
          <a:lstStyle/>
          <a:p>
            <a:fld id="{DBCCBDF5-3119-134D-B71C-307233C8DA0A}" type="datetimeFigureOut">
              <a:rPr lang="sv-SE" smtClean="0"/>
              <a:t>2026-06-15</a:t>
            </a:fld>
            <a:endParaRPr lang="sv-SE"/>
          </a:p>
        </p:txBody>
      </p:sp>
      <p:sp>
        <p:nvSpPr>
          <p:cNvPr id="5" name="Platshållare för sidfot 4">
            <a:extLst>
              <a:ext uri="{FF2B5EF4-FFF2-40B4-BE49-F238E27FC236}">
                <a16:creationId xmlns:a16="http://schemas.microsoft.com/office/drawing/2014/main" id="{10E6B5BA-42FA-E608-2E56-79E7CAE7777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08CDCE8-569C-DF12-E271-0BE9E0B9FB95}"/>
              </a:ext>
            </a:extLst>
          </p:cNvPr>
          <p:cNvSpPr>
            <a:spLocks noGrp="1"/>
          </p:cNvSpPr>
          <p:nvPr>
            <p:ph type="sldNum" sz="quarter" idx="12"/>
          </p:nvPr>
        </p:nvSpPr>
        <p:spPr/>
        <p:txBody>
          <a:bodyPr/>
          <a:lstStyle/>
          <a:p>
            <a:fld id="{5A54F23A-174C-7C40-9ECB-428D98CA3CCC}" type="slidenum">
              <a:rPr lang="sv-SE" smtClean="0"/>
              <a:t>‹#›</a:t>
            </a:fld>
            <a:endParaRPr lang="sv-SE"/>
          </a:p>
        </p:txBody>
      </p:sp>
    </p:spTree>
    <p:extLst>
      <p:ext uri="{BB962C8B-B14F-4D97-AF65-F5344CB8AC3E}">
        <p14:creationId xmlns:p14="http://schemas.microsoft.com/office/powerpoint/2010/main" val="3933279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AC3437-B04B-072F-E4A1-5DB17721922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3B9D7E2-806C-CF22-6AED-C66F5A0C8D1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91324039-7567-4215-4271-FBBC4FD30535}"/>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EE1CA521-5E08-C806-4512-43E51940C21A}"/>
              </a:ext>
            </a:extLst>
          </p:cNvPr>
          <p:cNvSpPr>
            <a:spLocks noGrp="1"/>
          </p:cNvSpPr>
          <p:nvPr>
            <p:ph type="dt" sz="half" idx="10"/>
          </p:nvPr>
        </p:nvSpPr>
        <p:spPr/>
        <p:txBody>
          <a:bodyPr/>
          <a:lstStyle/>
          <a:p>
            <a:fld id="{DBCCBDF5-3119-134D-B71C-307233C8DA0A}" type="datetimeFigureOut">
              <a:rPr lang="sv-SE" smtClean="0"/>
              <a:t>2026-06-15</a:t>
            </a:fld>
            <a:endParaRPr lang="sv-SE"/>
          </a:p>
        </p:txBody>
      </p:sp>
      <p:sp>
        <p:nvSpPr>
          <p:cNvPr id="6" name="Platshållare för sidfot 5">
            <a:extLst>
              <a:ext uri="{FF2B5EF4-FFF2-40B4-BE49-F238E27FC236}">
                <a16:creationId xmlns:a16="http://schemas.microsoft.com/office/drawing/2014/main" id="{1C6D640E-2048-D0CA-FE14-0B60E3A1447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F4E502E-3B21-BB42-8EFE-5B35C67B919E}"/>
              </a:ext>
            </a:extLst>
          </p:cNvPr>
          <p:cNvSpPr>
            <a:spLocks noGrp="1"/>
          </p:cNvSpPr>
          <p:nvPr>
            <p:ph type="sldNum" sz="quarter" idx="12"/>
          </p:nvPr>
        </p:nvSpPr>
        <p:spPr/>
        <p:txBody>
          <a:bodyPr/>
          <a:lstStyle/>
          <a:p>
            <a:fld id="{5A54F23A-174C-7C40-9ECB-428D98CA3CCC}" type="slidenum">
              <a:rPr lang="sv-SE" smtClean="0"/>
              <a:t>‹#›</a:t>
            </a:fld>
            <a:endParaRPr lang="sv-SE"/>
          </a:p>
        </p:txBody>
      </p:sp>
    </p:spTree>
    <p:extLst>
      <p:ext uri="{BB962C8B-B14F-4D97-AF65-F5344CB8AC3E}">
        <p14:creationId xmlns:p14="http://schemas.microsoft.com/office/powerpoint/2010/main" val="106982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BB987EB-4EC8-1796-A915-5F4C251D2510}"/>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A029A1D-C5E2-21B0-C11F-97D958A755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D5458EF5-D4D9-9EEA-249E-CCF87846F3C6}"/>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170CA88F-8F0F-1D57-9EAB-86947087CA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C5749662-26DC-D974-6B52-E62FAC57FDE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B27A70D-2A96-D8BC-668C-B5C3219845FE}"/>
              </a:ext>
            </a:extLst>
          </p:cNvPr>
          <p:cNvSpPr>
            <a:spLocks noGrp="1"/>
          </p:cNvSpPr>
          <p:nvPr>
            <p:ph type="dt" sz="half" idx="10"/>
          </p:nvPr>
        </p:nvSpPr>
        <p:spPr/>
        <p:txBody>
          <a:bodyPr/>
          <a:lstStyle/>
          <a:p>
            <a:fld id="{DBCCBDF5-3119-134D-B71C-307233C8DA0A}" type="datetimeFigureOut">
              <a:rPr lang="sv-SE" smtClean="0"/>
              <a:t>2026-06-15</a:t>
            </a:fld>
            <a:endParaRPr lang="sv-SE"/>
          </a:p>
        </p:txBody>
      </p:sp>
      <p:sp>
        <p:nvSpPr>
          <p:cNvPr id="8" name="Platshållare för sidfot 7">
            <a:extLst>
              <a:ext uri="{FF2B5EF4-FFF2-40B4-BE49-F238E27FC236}">
                <a16:creationId xmlns:a16="http://schemas.microsoft.com/office/drawing/2014/main" id="{9E0B7F46-1809-1BF0-EB03-661CDDB25262}"/>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780A84FB-8B80-8A46-A3CA-1FF90A9779B6}"/>
              </a:ext>
            </a:extLst>
          </p:cNvPr>
          <p:cNvSpPr>
            <a:spLocks noGrp="1"/>
          </p:cNvSpPr>
          <p:nvPr>
            <p:ph type="sldNum" sz="quarter" idx="12"/>
          </p:nvPr>
        </p:nvSpPr>
        <p:spPr/>
        <p:txBody>
          <a:bodyPr/>
          <a:lstStyle/>
          <a:p>
            <a:fld id="{5A54F23A-174C-7C40-9ECB-428D98CA3CCC}" type="slidenum">
              <a:rPr lang="sv-SE" smtClean="0"/>
              <a:t>‹#›</a:t>
            </a:fld>
            <a:endParaRPr lang="sv-SE"/>
          </a:p>
        </p:txBody>
      </p:sp>
    </p:spTree>
    <p:extLst>
      <p:ext uri="{BB962C8B-B14F-4D97-AF65-F5344CB8AC3E}">
        <p14:creationId xmlns:p14="http://schemas.microsoft.com/office/powerpoint/2010/main" val="1760959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D08CA89-F9C7-6732-B92E-814279A1351B}"/>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A1CFF208-44E6-83AB-D1A5-3EFFF36F2028}"/>
              </a:ext>
            </a:extLst>
          </p:cNvPr>
          <p:cNvSpPr>
            <a:spLocks noGrp="1"/>
          </p:cNvSpPr>
          <p:nvPr>
            <p:ph type="dt" sz="half" idx="10"/>
          </p:nvPr>
        </p:nvSpPr>
        <p:spPr/>
        <p:txBody>
          <a:bodyPr/>
          <a:lstStyle/>
          <a:p>
            <a:fld id="{DBCCBDF5-3119-134D-B71C-307233C8DA0A}" type="datetimeFigureOut">
              <a:rPr lang="sv-SE" smtClean="0"/>
              <a:t>2026-06-15</a:t>
            </a:fld>
            <a:endParaRPr lang="sv-SE"/>
          </a:p>
        </p:txBody>
      </p:sp>
      <p:sp>
        <p:nvSpPr>
          <p:cNvPr id="4" name="Platshållare för sidfot 3">
            <a:extLst>
              <a:ext uri="{FF2B5EF4-FFF2-40B4-BE49-F238E27FC236}">
                <a16:creationId xmlns:a16="http://schemas.microsoft.com/office/drawing/2014/main" id="{E04666D8-C08B-3323-CFA3-99F106A09CE1}"/>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AD98E56-51E6-FAE3-7FA9-1F7EFC174C3C}"/>
              </a:ext>
            </a:extLst>
          </p:cNvPr>
          <p:cNvSpPr>
            <a:spLocks noGrp="1"/>
          </p:cNvSpPr>
          <p:nvPr>
            <p:ph type="sldNum" sz="quarter" idx="12"/>
          </p:nvPr>
        </p:nvSpPr>
        <p:spPr/>
        <p:txBody>
          <a:bodyPr/>
          <a:lstStyle/>
          <a:p>
            <a:fld id="{5A54F23A-174C-7C40-9ECB-428D98CA3CCC}" type="slidenum">
              <a:rPr lang="sv-SE" smtClean="0"/>
              <a:t>‹#›</a:t>
            </a:fld>
            <a:endParaRPr lang="sv-SE"/>
          </a:p>
        </p:txBody>
      </p:sp>
    </p:spTree>
    <p:extLst>
      <p:ext uri="{BB962C8B-B14F-4D97-AF65-F5344CB8AC3E}">
        <p14:creationId xmlns:p14="http://schemas.microsoft.com/office/powerpoint/2010/main" val="3091284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AEA48976-7001-285B-8E18-44704B738D3E}"/>
              </a:ext>
            </a:extLst>
          </p:cNvPr>
          <p:cNvSpPr>
            <a:spLocks noGrp="1"/>
          </p:cNvSpPr>
          <p:nvPr>
            <p:ph type="dt" sz="half" idx="10"/>
          </p:nvPr>
        </p:nvSpPr>
        <p:spPr/>
        <p:txBody>
          <a:bodyPr/>
          <a:lstStyle/>
          <a:p>
            <a:fld id="{DBCCBDF5-3119-134D-B71C-307233C8DA0A}" type="datetimeFigureOut">
              <a:rPr lang="sv-SE" smtClean="0"/>
              <a:t>2026-06-15</a:t>
            </a:fld>
            <a:endParaRPr lang="sv-SE"/>
          </a:p>
        </p:txBody>
      </p:sp>
      <p:sp>
        <p:nvSpPr>
          <p:cNvPr id="3" name="Platshållare för sidfot 2">
            <a:extLst>
              <a:ext uri="{FF2B5EF4-FFF2-40B4-BE49-F238E27FC236}">
                <a16:creationId xmlns:a16="http://schemas.microsoft.com/office/drawing/2014/main" id="{37BA195B-E0C9-734A-E74E-0168ADBC2175}"/>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E84E1EFE-602E-6CD6-FABB-2C939A02E0F0}"/>
              </a:ext>
            </a:extLst>
          </p:cNvPr>
          <p:cNvSpPr>
            <a:spLocks noGrp="1"/>
          </p:cNvSpPr>
          <p:nvPr>
            <p:ph type="sldNum" sz="quarter" idx="12"/>
          </p:nvPr>
        </p:nvSpPr>
        <p:spPr/>
        <p:txBody>
          <a:bodyPr/>
          <a:lstStyle/>
          <a:p>
            <a:fld id="{5A54F23A-174C-7C40-9ECB-428D98CA3CCC}" type="slidenum">
              <a:rPr lang="sv-SE" smtClean="0"/>
              <a:t>‹#›</a:t>
            </a:fld>
            <a:endParaRPr lang="sv-SE"/>
          </a:p>
        </p:txBody>
      </p:sp>
    </p:spTree>
    <p:extLst>
      <p:ext uri="{BB962C8B-B14F-4D97-AF65-F5344CB8AC3E}">
        <p14:creationId xmlns:p14="http://schemas.microsoft.com/office/powerpoint/2010/main" val="358516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9C353EB-C017-6CA9-5016-56D0F15A15C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81D4E0C-0749-7BAB-9FBE-7E74BE96B7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DE61E04A-5AF5-6C65-2D83-E1314B5EA6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99C83C2-3E4B-AFF6-9FEE-6D08CF5732F7}"/>
              </a:ext>
            </a:extLst>
          </p:cNvPr>
          <p:cNvSpPr>
            <a:spLocks noGrp="1"/>
          </p:cNvSpPr>
          <p:nvPr>
            <p:ph type="dt" sz="half" idx="10"/>
          </p:nvPr>
        </p:nvSpPr>
        <p:spPr/>
        <p:txBody>
          <a:bodyPr/>
          <a:lstStyle/>
          <a:p>
            <a:fld id="{DBCCBDF5-3119-134D-B71C-307233C8DA0A}" type="datetimeFigureOut">
              <a:rPr lang="sv-SE" smtClean="0"/>
              <a:t>2026-06-15</a:t>
            </a:fld>
            <a:endParaRPr lang="sv-SE"/>
          </a:p>
        </p:txBody>
      </p:sp>
      <p:sp>
        <p:nvSpPr>
          <p:cNvPr id="6" name="Platshållare för sidfot 5">
            <a:extLst>
              <a:ext uri="{FF2B5EF4-FFF2-40B4-BE49-F238E27FC236}">
                <a16:creationId xmlns:a16="http://schemas.microsoft.com/office/drawing/2014/main" id="{A726821B-65A9-7B2C-6B36-90498EC3944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A97CC58-98C9-61CD-FF9B-7A91DB368214}"/>
              </a:ext>
            </a:extLst>
          </p:cNvPr>
          <p:cNvSpPr>
            <a:spLocks noGrp="1"/>
          </p:cNvSpPr>
          <p:nvPr>
            <p:ph type="sldNum" sz="quarter" idx="12"/>
          </p:nvPr>
        </p:nvSpPr>
        <p:spPr/>
        <p:txBody>
          <a:bodyPr/>
          <a:lstStyle/>
          <a:p>
            <a:fld id="{5A54F23A-174C-7C40-9ECB-428D98CA3CCC}" type="slidenum">
              <a:rPr lang="sv-SE" smtClean="0"/>
              <a:t>‹#›</a:t>
            </a:fld>
            <a:endParaRPr lang="sv-SE"/>
          </a:p>
        </p:txBody>
      </p:sp>
    </p:spTree>
    <p:extLst>
      <p:ext uri="{BB962C8B-B14F-4D97-AF65-F5344CB8AC3E}">
        <p14:creationId xmlns:p14="http://schemas.microsoft.com/office/powerpoint/2010/main" val="85622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E35C2F-0599-C83A-A823-479F4064C07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9F73951C-7C88-EC43-E9F3-95B3D1E84A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BAE42A72-6C71-1975-1CE0-B3AC6DBEC2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D797FD0B-5F15-15F9-AE62-228CDB46E0B1}"/>
              </a:ext>
            </a:extLst>
          </p:cNvPr>
          <p:cNvSpPr>
            <a:spLocks noGrp="1"/>
          </p:cNvSpPr>
          <p:nvPr>
            <p:ph type="dt" sz="half" idx="10"/>
          </p:nvPr>
        </p:nvSpPr>
        <p:spPr/>
        <p:txBody>
          <a:bodyPr/>
          <a:lstStyle/>
          <a:p>
            <a:fld id="{DBCCBDF5-3119-134D-B71C-307233C8DA0A}" type="datetimeFigureOut">
              <a:rPr lang="sv-SE" smtClean="0"/>
              <a:t>2026-06-15</a:t>
            </a:fld>
            <a:endParaRPr lang="sv-SE"/>
          </a:p>
        </p:txBody>
      </p:sp>
      <p:sp>
        <p:nvSpPr>
          <p:cNvPr id="6" name="Platshållare för sidfot 5">
            <a:extLst>
              <a:ext uri="{FF2B5EF4-FFF2-40B4-BE49-F238E27FC236}">
                <a16:creationId xmlns:a16="http://schemas.microsoft.com/office/drawing/2014/main" id="{1E9823D2-C7D1-22FE-7CD7-C19B282BC19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42E1F07-A0A4-AD21-4B42-EABDD20740B3}"/>
              </a:ext>
            </a:extLst>
          </p:cNvPr>
          <p:cNvSpPr>
            <a:spLocks noGrp="1"/>
          </p:cNvSpPr>
          <p:nvPr>
            <p:ph type="sldNum" sz="quarter" idx="12"/>
          </p:nvPr>
        </p:nvSpPr>
        <p:spPr/>
        <p:txBody>
          <a:bodyPr/>
          <a:lstStyle/>
          <a:p>
            <a:fld id="{5A54F23A-174C-7C40-9ECB-428D98CA3CCC}" type="slidenum">
              <a:rPr lang="sv-SE" smtClean="0"/>
              <a:t>‹#›</a:t>
            </a:fld>
            <a:endParaRPr lang="sv-SE"/>
          </a:p>
        </p:txBody>
      </p:sp>
    </p:spTree>
    <p:extLst>
      <p:ext uri="{BB962C8B-B14F-4D97-AF65-F5344CB8AC3E}">
        <p14:creationId xmlns:p14="http://schemas.microsoft.com/office/powerpoint/2010/main" val="2607999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393B3EB-D34E-5E21-DDED-6E18B7D608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94C41008-4C9F-E3A8-923E-CB127908EB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1F7E945-1E68-57E4-A087-51EAEEE88F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BCCBDF5-3119-134D-B71C-307233C8DA0A}" type="datetimeFigureOut">
              <a:rPr lang="sv-SE" smtClean="0"/>
              <a:t>2026-06-15</a:t>
            </a:fld>
            <a:endParaRPr lang="sv-SE"/>
          </a:p>
        </p:txBody>
      </p:sp>
      <p:sp>
        <p:nvSpPr>
          <p:cNvPr id="5" name="Platshållare för sidfot 4">
            <a:extLst>
              <a:ext uri="{FF2B5EF4-FFF2-40B4-BE49-F238E27FC236}">
                <a16:creationId xmlns:a16="http://schemas.microsoft.com/office/drawing/2014/main" id="{1D411D50-83D9-1E30-C182-F7EBAB3472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020436C3-0AC3-401C-ABCE-94A6D62CB2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A54F23A-174C-7C40-9ECB-428D98CA3CCC}" type="slidenum">
              <a:rPr lang="sv-SE" smtClean="0"/>
              <a:t>‹#›</a:t>
            </a:fld>
            <a:endParaRPr lang="sv-SE"/>
          </a:p>
        </p:txBody>
      </p:sp>
    </p:spTree>
    <p:extLst>
      <p:ext uri="{BB962C8B-B14F-4D97-AF65-F5344CB8AC3E}">
        <p14:creationId xmlns:p14="http://schemas.microsoft.com/office/powerpoint/2010/main" val="31406800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18/10/relationships/comments" Target="../comments/modernComment_100_688A9701.xml"/><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sv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svg"/></Relationships>
</file>

<file path=ppt/slides/_rels/slide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svg"/></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svg"/></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svg"/></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svg"/></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svg"/></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svg"/></Relationships>
</file>

<file path=ppt/slides/_rels/slide2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sv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sv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4"/>
          <a:stretch>
            <a:fillRect t="-37000" b="-37000"/>
          </a:stretch>
        </a:blipFill>
        <a:effectLst/>
      </p:bgPr>
    </p:bg>
    <p:spTree>
      <p:nvGrpSpPr>
        <p:cNvPr id="1" name=""/>
        <p:cNvGrpSpPr/>
        <p:nvPr/>
      </p:nvGrpSpPr>
      <p:grpSpPr>
        <a:xfrm>
          <a:off x="0" y="0"/>
          <a:ext cx="0" cy="0"/>
          <a:chOff x="0" y="0"/>
          <a:chExt cx="0" cy="0"/>
        </a:xfrm>
      </p:grpSpPr>
      <p:pic>
        <p:nvPicPr>
          <p:cNvPr id="5" name="Bild 4">
            <a:extLst>
              <a:ext uri="{FF2B5EF4-FFF2-40B4-BE49-F238E27FC236}">
                <a16:creationId xmlns:a16="http://schemas.microsoft.com/office/drawing/2014/main" id="{AC35B41B-F28F-FD8A-A135-894AFE9CEC18}"/>
              </a:ext>
            </a:extLst>
          </p:cNvPr>
          <p:cNvPicPr>
            <a:picLocks noChangeAspect="1"/>
          </p:cNvPicPr>
          <p:nvPr/>
        </p:nvPicPr>
        <p:blipFill>
          <a:blip>
            <a:extLst>
              <a:ext uri="{96DAC541-7B7A-43D3-8B79-37D633B846F1}">
                <asvg:svgBlip xmlns:asvg="http://schemas.microsoft.com/office/drawing/2016/SVG/main" r:embed="rId5"/>
              </a:ext>
            </a:extLst>
          </a:blip>
          <a:srcRect t="-965" b="45568"/>
          <a:stretch>
            <a:fillRect/>
          </a:stretch>
        </p:blipFill>
        <p:spPr>
          <a:xfrm>
            <a:off x="0" y="4131692"/>
            <a:ext cx="12192000" cy="2726307"/>
          </a:xfrm>
          <a:prstGeom prst="rect">
            <a:avLst/>
          </a:prstGeom>
        </p:spPr>
      </p:pic>
      <p:pic>
        <p:nvPicPr>
          <p:cNvPr id="11" name="Bild 10">
            <a:extLst>
              <a:ext uri="{FF2B5EF4-FFF2-40B4-BE49-F238E27FC236}">
                <a16:creationId xmlns:a16="http://schemas.microsoft.com/office/drawing/2014/main" id="{2A898615-F83E-9046-7F98-CF83629B427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822622" y="0"/>
            <a:ext cx="1651000" cy="2057400"/>
          </a:xfrm>
          <a:prstGeom prst="rect">
            <a:avLst/>
          </a:prstGeom>
        </p:spPr>
      </p:pic>
      <p:sp>
        <p:nvSpPr>
          <p:cNvPr id="2" name="textruta 1">
            <a:extLst>
              <a:ext uri="{FF2B5EF4-FFF2-40B4-BE49-F238E27FC236}">
                <a16:creationId xmlns:a16="http://schemas.microsoft.com/office/drawing/2014/main" id="{D20E6EAB-6409-1C0B-3BBC-E1FD37A2B842}"/>
              </a:ext>
            </a:extLst>
          </p:cNvPr>
          <p:cNvSpPr txBox="1"/>
          <p:nvPr/>
        </p:nvSpPr>
        <p:spPr>
          <a:xfrm>
            <a:off x="0" y="4268897"/>
            <a:ext cx="12191999" cy="1323439"/>
          </a:xfrm>
          <a:prstGeom prst="rect">
            <a:avLst/>
          </a:prstGeom>
          <a:noFill/>
        </p:spPr>
        <p:txBody>
          <a:bodyPr wrap="square" lIns="91440" tIns="45720" rIns="91440" bIns="45720" rtlCol="0" anchor="t">
            <a:spAutoFit/>
          </a:bodyPr>
          <a:lstStyle/>
          <a:p>
            <a:pPr algn="ctr"/>
            <a:r>
              <a:rPr lang="sv-SE" sz="8000" dirty="0">
                <a:solidFill>
                  <a:schemeClr val="bg1"/>
                </a:solidFill>
                <a:latin typeface="Trade Gothic LT Std Cn"/>
              </a:rPr>
              <a:t>Barn på flykt</a:t>
            </a:r>
          </a:p>
        </p:txBody>
      </p:sp>
      <p:sp>
        <p:nvSpPr>
          <p:cNvPr id="3" name="textruta 2">
            <a:extLst>
              <a:ext uri="{FF2B5EF4-FFF2-40B4-BE49-F238E27FC236}">
                <a16:creationId xmlns:a16="http://schemas.microsoft.com/office/drawing/2014/main" id="{B39067FF-C27B-6A98-52EF-E7EEA8D6457F}"/>
              </a:ext>
            </a:extLst>
          </p:cNvPr>
          <p:cNvSpPr txBox="1"/>
          <p:nvPr/>
        </p:nvSpPr>
        <p:spPr>
          <a:xfrm>
            <a:off x="-1" y="5543701"/>
            <a:ext cx="12191999" cy="461665"/>
          </a:xfrm>
          <a:prstGeom prst="rect">
            <a:avLst/>
          </a:prstGeom>
          <a:noFill/>
        </p:spPr>
        <p:txBody>
          <a:bodyPr wrap="square" rtlCol="0">
            <a:spAutoFit/>
          </a:bodyPr>
          <a:lstStyle/>
          <a:p>
            <a:pPr algn="ctr"/>
            <a:r>
              <a:rPr lang="sv-SE" sz="2400">
                <a:solidFill>
                  <a:schemeClr val="bg1"/>
                </a:solidFill>
                <a:latin typeface="Trade Gothic LT Std Cn" panose="020B0806020502020204" pitchFamily="34" charset="77"/>
              </a:rPr>
              <a:t>FN-rollspel i grundskolan</a:t>
            </a:r>
          </a:p>
        </p:txBody>
      </p:sp>
      <p:pic>
        <p:nvPicPr>
          <p:cNvPr id="4" name="Picture 2">
            <a:extLst>
              <a:ext uri="{FF2B5EF4-FFF2-40B4-BE49-F238E27FC236}">
                <a16:creationId xmlns:a16="http://schemas.microsoft.com/office/drawing/2014/main" id="{4A044FE9-1111-8587-CE62-D96C04E43C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74603" y="6127483"/>
            <a:ext cx="2442794" cy="588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3913089"/>
      </p:ext>
    </p:extLst>
  </p:cSld>
  <p:clrMapOvr>
    <a:masterClrMapping/>
  </p:clrMapOvr>
  <p:extLst>
    <p:ext uri="{6950BFC3-D8DA-4A85-94F7-54DA5524770B}">
      <p188:commentRel xmlns:p188="http://schemas.microsoft.com/office/powerpoint/2018/8/main" r:id="rId3"/>
    </p:ext>
  </p:extLs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8BD2"/>
        </a:solidFill>
        <a:effectLst/>
      </p:bgPr>
    </p:bg>
    <p:spTree>
      <p:nvGrpSpPr>
        <p:cNvPr id="1" name="">
          <a:extLst>
            <a:ext uri="{FF2B5EF4-FFF2-40B4-BE49-F238E27FC236}">
              <a16:creationId xmlns:a16="http://schemas.microsoft.com/office/drawing/2014/main" id="{0E72A4F5-3397-0004-B68B-970213B10A9A}"/>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27E4FC04-9A97-182D-8DC1-BB36E71A959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9" name="Rektangel 8">
            <a:extLst>
              <a:ext uri="{FF2B5EF4-FFF2-40B4-BE49-F238E27FC236}">
                <a16:creationId xmlns:a16="http://schemas.microsoft.com/office/drawing/2014/main" id="{B86C4178-CC70-077B-C95F-03894F4AC983}"/>
              </a:ext>
            </a:extLst>
          </p:cNvPr>
          <p:cNvSpPr/>
          <p:nvPr/>
        </p:nvSpPr>
        <p:spPr>
          <a:xfrm>
            <a:off x="3" y="0"/>
            <a:ext cx="12191997" cy="6582995"/>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B7096627-5E40-92D7-8FE4-06535874E83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22622" y="0"/>
            <a:ext cx="1651000" cy="2057400"/>
          </a:xfrm>
          <a:prstGeom prst="rect">
            <a:avLst/>
          </a:prstGeom>
        </p:spPr>
      </p:pic>
      <p:sp>
        <p:nvSpPr>
          <p:cNvPr id="3" name="Underrubrik 2">
            <a:extLst>
              <a:ext uri="{FF2B5EF4-FFF2-40B4-BE49-F238E27FC236}">
                <a16:creationId xmlns:a16="http://schemas.microsoft.com/office/drawing/2014/main" id="{82FE8564-D99F-221B-2EEA-D41B926F7D18}"/>
              </a:ext>
            </a:extLst>
          </p:cNvPr>
          <p:cNvSpPr txBox="1">
            <a:spLocks/>
          </p:cNvSpPr>
          <p:nvPr/>
        </p:nvSpPr>
        <p:spPr>
          <a:xfrm>
            <a:off x="3936875" y="2797569"/>
            <a:ext cx="8795841" cy="496237"/>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6000">
                <a:solidFill>
                  <a:schemeClr val="bg1"/>
                </a:solidFill>
                <a:latin typeface="Trade Gothic LT Std Cn"/>
              </a:rPr>
              <a:t>Presentation:</a:t>
            </a:r>
            <a:br>
              <a:rPr lang="sv-SE" sz="6000" dirty="0">
                <a:solidFill>
                  <a:schemeClr val="bg1"/>
                </a:solidFill>
                <a:latin typeface="Trade Gothic LT Std Cn"/>
              </a:rPr>
            </a:br>
            <a:r>
              <a:rPr lang="sv-SE" sz="6000">
                <a:solidFill>
                  <a:schemeClr val="bg1"/>
                </a:solidFill>
                <a:latin typeface="Trade Gothic LT Std Cn"/>
              </a:rPr>
              <a:t>Barn på flykt</a:t>
            </a:r>
            <a:endParaRPr lang="en-US">
              <a:solidFill>
                <a:schemeClr val="bg1"/>
              </a:solidFill>
              <a:latin typeface="Trade Gothic LT Std Cn"/>
            </a:endParaRPr>
          </a:p>
        </p:txBody>
      </p:sp>
    </p:spTree>
    <p:extLst>
      <p:ext uri="{BB962C8B-B14F-4D97-AF65-F5344CB8AC3E}">
        <p14:creationId xmlns:p14="http://schemas.microsoft.com/office/powerpoint/2010/main" val="718345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96285-F5AF-C6DA-C2A9-F467C83EB9D9}"/>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2367A6D6-22AE-E7DA-2790-7A0D894F2901}"/>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1D31340C-88A0-90D5-1146-029F5A53DBA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53F00352-2095-C81C-2F29-457EFCF9D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9FA41CF0-C66F-9821-54F8-CC44FC20B2FE}"/>
              </a:ext>
            </a:extLst>
          </p:cNvPr>
          <p:cNvSpPr txBox="1"/>
          <p:nvPr/>
        </p:nvSpPr>
        <p:spPr>
          <a:xfrm>
            <a:off x="718378" y="508425"/>
            <a:ext cx="8176196" cy="584775"/>
          </a:xfrm>
          <a:prstGeom prst="rect">
            <a:avLst/>
          </a:prstGeom>
          <a:noFill/>
        </p:spPr>
        <p:txBody>
          <a:bodyPr wrap="square" lIns="91440" tIns="45720" rIns="91440" bIns="45720" rtlCol="0" anchor="t">
            <a:spAutoFit/>
          </a:bodyPr>
          <a:lstStyle/>
          <a:p>
            <a:r>
              <a:rPr lang="nb-NO" sz="3200" dirty="0">
                <a:latin typeface="Trade Gothic LT Std Cn"/>
              </a:rPr>
              <a:t>Barn på flykt</a:t>
            </a:r>
            <a:endParaRPr lang="sv-SE" dirty="0"/>
          </a:p>
        </p:txBody>
      </p:sp>
      <p:sp>
        <p:nvSpPr>
          <p:cNvPr id="3" name="textruta 2">
            <a:extLst>
              <a:ext uri="{FF2B5EF4-FFF2-40B4-BE49-F238E27FC236}">
                <a16:creationId xmlns:a16="http://schemas.microsoft.com/office/drawing/2014/main" id="{20324173-59D6-FA99-E011-AC54A92BAC55}"/>
              </a:ext>
            </a:extLst>
          </p:cNvPr>
          <p:cNvSpPr txBox="1"/>
          <p:nvPr/>
        </p:nvSpPr>
        <p:spPr>
          <a:xfrm>
            <a:off x="496652" y="2450617"/>
            <a:ext cx="5601997" cy="3908762"/>
          </a:xfrm>
          <a:prstGeom prst="rect">
            <a:avLst/>
          </a:prstGeom>
          <a:noFill/>
        </p:spPr>
        <p:txBody>
          <a:bodyPr wrap="square" lIns="91440" tIns="45720" rIns="91440" bIns="45720" rtlCol="0" anchor="t">
            <a:spAutoFit/>
          </a:bodyPr>
          <a:lstStyle/>
          <a:p>
            <a:r>
              <a:rPr lang="sv-SE" sz="2000" dirty="0">
                <a:highlight>
                  <a:srgbClr val="FFFFFF"/>
                </a:highlight>
                <a:latin typeface="Arial"/>
                <a:ea typeface="+mn-lt"/>
                <a:cs typeface="Arial"/>
              </a:rPr>
              <a:t>Aldrig tidigare har så många människor varit på flykt </a:t>
            </a:r>
            <a:r>
              <a:rPr lang="sv-SE" sz="2000">
                <a:highlight>
                  <a:srgbClr val="FFFFFF"/>
                </a:highlight>
                <a:latin typeface="Arial"/>
                <a:ea typeface="+mn-lt"/>
                <a:cs typeface="Arial"/>
              </a:rPr>
              <a:t>som idag. År 2025 var omkring 122 miljoner </a:t>
            </a:r>
            <a:r>
              <a:rPr lang="sv-SE" sz="2000" dirty="0">
                <a:highlight>
                  <a:srgbClr val="FFFFFF"/>
                </a:highlight>
                <a:latin typeface="Arial"/>
                <a:ea typeface="+mn-lt"/>
                <a:cs typeface="Arial"/>
              </a:rPr>
              <a:t>människor på flykt på grund av krig, förföljelse, svält eller naturkatastrofer. Nästan hälften av dem är barn.</a:t>
            </a:r>
            <a:endParaRPr lang="sv-SE" sz="2000" dirty="0">
              <a:highlight>
                <a:srgbClr val="FFFFFF"/>
              </a:highlight>
              <a:latin typeface="Arial"/>
              <a:cs typeface="Arial"/>
            </a:endParaRPr>
          </a:p>
          <a:p>
            <a:endParaRPr lang="sv-SE" sz="2000" dirty="0">
              <a:highlight>
                <a:srgbClr val="FFFFFF"/>
              </a:highlight>
              <a:latin typeface="Arial"/>
              <a:ea typeface="+mn-lt"/>
              <a:cs typeface="Arial"/>
            </a:endParaRPr>
          </a:p>
          <a:p>
            <a:r>
              <a:rPr lang="sv-SE" sz="2000">
                <a:highlight>
                  <a:srgbClr val="FFFFFF"/>
                </a:highlight>
                <a:latin typeface="Arial"/>
                <a:ea typeface="+mn-lt"/>
                <a:cs typeface="Arial"/>
              </a:rPr>
              <a:t>Många av dessa barn går inte i skolan – nästan hälften av alla flyktingbarn i skolåldern saknar utbildning. Det betyder att miljontals barn inte får lära sig och leva en trygg vardag.</a:t>
            </a:r>
            <a:endParaRPr lang="sv-SE" sz="2000">
              <a:latin typeface="Arial"/>
              <a:cs typeface="Arial"/>
            </a:endParaRPr>
          </a:p>
          <a:p>
            <a:endParaRPr lang="sv-SE" sz="2000" dirty="0">
              <a:highlight>
                <a:srgbClr val="FFFFFF"/>
              </a:highlight>
              <a:latin typeface="Arial"/>
              <a:ea typeface="+mn-lt"/>
              <a:cs typeface="+mn-lt"/>
            </a:endParaRPr>
          </a:p>
          <a:p>
            <a:endParaRPr lang="sv-SE" sz="2800" dirty="0">
              <a:highlight>
                <a:srgbClr val="FFFFFF"/>
              </a:highlight>
              <a:latin typeface="Arial"/>
              <a:ea typeface="+mn-lt"/>
              <a:cs typeface="+mn-lt"/>
            </a:endParaRPr>
          </a:p>
        </p:txBody>
      </p:sp>
    </p:spTree>
    <p:extLst>
      <p:ext uri="{BB962C8B-B14F-4D97-AF65-F5344CB8AC3E}">
        <p14:creationId xmlns:p14="http://schemas.microsoft.com/office/powerpoint/2010/main" val="2502042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26E1D-6478-2E2E-5F73-BFB3D689008A}"/>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6B1505C7-52FC-3627-E2EA-03AE1389DBDE}"/>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A7F258F8-6A5D-5A79-DC8D-497F359E5D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01C68643-4D93-13B1-591B-5ECC5BC7B46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D5C99C02-2D52-97E2-EB92-7BCD2349D500}"/>
              </a:ext>
            </a:extLst>
          </p:cNvPr>
          <p:cNvSpPr txBox="1"/>
          <p:nvPr/>
        </p:nvSpPr>
        <p:spPr>
          <a:xfrm>
            <a:off x="718378" y="508425"/>
            <a:ext cx="8176196" cy="584775"/>
          </a:xfrm>
          <a:prstGeom prst="rect">
            <a:avLst/>
          </a:prstGeom>
          <a:noFill/>
        </p:spPr>
        <p:txBody>
          <a:bodyPr wrap="square" lIns="91440" tIns="45720" rIns="91440" bIns="45720" rtlCol="0" anchor="t">
            <a:spAutoFit/>
          </a:bodyPr>
          <a:lstStyle/>
          <a:p>
            <a:r>
              <a:rPr lang="nb-NO" sz="3200" dirty="0">
                <a:latin typeface="Trade Gothic LT Std Cn"/>
              </a:rPr>
              <a:t>Skydd i </a:t>
            </a:r>
            <a:r>
              <a:rPr lang="sv-SE" sz="3200" dirty="0">
                <a:latin typeface="Trade Gothic LT Std Cn"/>
              </a:rPr>
              <a:t>internationell</a:t>
            </a:r>
            <a:r>
              <a:rPr lang="nb-NO" sz="3200" dirty="0">
                <a:latin typeface="Trade Gothic LT Std Cn"/>
              </a:rPr>
              <a:t> lag</a:t>
            </a:r>
            <a:endParaRPr lang="sv-SE" dirty="0"/>
          </a:p>
        </p:txBody>
      </p:sp>
      <p:sp>
        <p:nvSpPr>
          <p:cNvPr id="3" name="textruta 2">
            <a:extLst>
              <a:ext uri="{FF2B5EF4-FFF2-40B4-BE49-F238E27FC236}">
                <a16:creationId xmlns:a16="http://schemas.microsoft.com/office/drawing/2014/main" id="{B874457E-2E25-74DE-466A-719E45B42F5C}"/>
              </a:ext>
            </a:extLst>
          </p:cNvPr>
          <p:cNvSpPr txBox="1"/>
          <p:nvPr/>
        </p:nvSpPr>
        <p:spPr>
          <a:xfrm>
            <a:off x="718379" y="2280768"/>
            <a:ext cx="7828530" cy="3477875"/>
          </a:xfrm>
          <a:prstGeom prst="rect">
            <a:avLst/>
          </a:prstGeom>
          <a:noFill/>
        </p:spPr>
        <p:txBody>
          <a:bodyPr wrap="square" lIns="91440" tIns="45720" rIns="91440" bIns="45720" rtlCol="0" anchor="t">
            <a:spAutoFit/>
          </a:bodyPr>
          <a:lstStyle/>
          <a:p>
            <a:r>
              <a:rPr lang="sv-SE" sz="2200" b="1">
                <a:latin typeface="Arial"/>
                <a:cs typeface="Arial"/>
              </a:rPr>
              <a:t>Vad är internationella lagar? </a:t>
            </a:r>
            <a:br>
              <a:rPr lang="sv-SE" sz="2200" dirty="0">
                <a:latin typeface="Arial"/>
                <a:cs typeface="Arial"/>
              </a:rPr>
            </a:br>
            <a:r>
              <a:rPr lang="sv-SE" sz="2200">
                <a:latin typeface="Arial"/>
                <a:ea typeface="+mn-lt"/>
                <a:cs typeface="Arial"/>
              </a:rPr>
              <a:t>Internationell lag, eller folkrätt, är regler och principer som länder och internationella organisationer kommer överens om att följa när de samarbetar med varandra. Tanken är att skapa ordning, fred och säkerhet i världen.</a:t>
            </a:r>
            <a:br>
              <a:rPr lang="sv-SE" sz="2200" dirty="0">
                <a:latin typeface="Arial"/>
                <a:ea typeface="+mn-lt"/>
                <a:cs typeface="Arial"/>
              </a:rPr>
            </a:br>
            <a:endParaRPr lang="sv-SE" sz="2200" dirty="0">
              <a:latin typeface="Arial"/>
              <a:ea typeface="+mn-lt"/>
              <a:cs typeface="Arial"/>
            </a:endParaRPr>
          </a:p>
          <a:p>
            <a:r>
              <a:rPr lang="sv-SE" sz="2200">
                <a:latin typeface="Arial"/>
                <a:ea typeface="+mn-lt"/>
                <a:cs typeface="Arial"/>
              </a:rPr>
              <a:t>Dessa regler kan komma från:</a:t>
            </a:r>
            <a:endParaRPr lang="sv-SE">
              <a:latin typeface="Arial"/>
              <a:ea typeface="+mn-lt"/>
              <a:cs typeface="Arial"/>
            </a:endParaRPr>
          </a:p>
          <a:p>
            <a:pPr>
              <a:buFont typeface="Arial" panose="020B0604020202020204" pitchFamily="34" charset="0"/>
              <a:buChar char="•"/>
            </a:pPr>
            <a:r>
              <a:rPr lang="sv-SE" sz="2200">
                <a:latin typeface="Arial"/>
                <a:ea typeface="+mn-lt"/>
                <a:cs typeface="Arial"/>
              </a:rPr>
              <a:t> Avtal mellan länder (kallas traktater eller konventioner)</a:t>
            </a:r>
            <a:endParaRPr lang="sv-SE">
              <a:latin typeface="Arial"/>
              <a:ea typeface="+mn-lt"/>
              <a:cs typeface="Arial"/>
            </a:endParaRPr>
          </a:p>
          <a:p>
            <a:pPr>
              <a:buFont typeface="Arial" panose="020B0604020202020204" pitchFamily="34" charset="0"/>
              <a:buChar char="•"/>
            </a:pPr>
            <a:r>
              <a:rPr lang="sv-SE" sz="2200">
                <a:latin typeface="Arial"/>
                <a:ea typeface="+mn-lt"/>
                <a:cs typeface="Arial"/>
              </a:rPr>
              <a:t> Sedvanerätt, som är regler som länder brukar följa, även om de inte står skrivna någonstans.</a:t>
            </a:r>
            <a:endParaRPr lang="sv-SE" dirty="0">
              <a:latin typeface="Arial"/>
              <a:ea typeface="+mn-lt"/>
              <a:cs typeface="Arial"/>
            </a:endParaRPr>
          </a:p>
        </p:txBody>
      </p:sp>
      <p:pic>
        <p:nvPicPr>
          <p:cNvPr id="5" name="Bildobjekt 4" descr="En bild som visar text, brev, dokument, Teckensnitt&#10;&#10;AI-genererat innehåll kan vara felaktigt.">
            <a:extLst>
              <a:ext uri="{FF2B5EF4-FFF2-40B4-BE49-F238E27FC236}">
                <a16:creationId xmlns:a16="http://schemas.microsoft.com/office/drawing/2014/main" id="{08F6A7FA-D116-9034-672A-1A3A4F798AC1}"/>
              </a:ext>
            </a:extLst>
          </p:cNvPr>
          <p:cNvPicPr>
            <a:picLocks noChangeAspect="1"/>
          </p:cNvPicPr>
          <p:nvPr/>
        </p:nvPicPr>
        <p:blipFill>
          <a:blip r:embed="rId5"/>
          <a:stretch>
            <a:fillRect/>
          </a:stretch>
        </p:blipFill>
        <p:spPr>
          <a:xfrm>
            <a:off x="8658562" y="2422186"/>
            <a:ext cx="2818149" cy="3452957"/>
          </a:xfrm>
          <a:prstGeom prst="rect">
            <a:avLst/>
          </a:prstGeom>
        </p:spPr>
      </p:pic>
    </p:spTree>
    <p:extLst>
      <p:ext uri="{BB962C8B-B14F-4D97-AF65-F5344CB8AC3E}">
        <p14:creationId xmlns:p14="http://schemas.microsoft.com/office/powerpoint/2010/main" val="4030417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0683C-088E-EE82-5B29-B09CB3CCFFD7}"/>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F4FEE688-B99A-A787-4D36-A0E6270FDE80}"/>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833C1F1A-1EAF-8444-A120-5A67F540811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5B88F4C9-24BC-7B57-A622-C300A301758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70911FBD-B821-8F2B-EB8B-16864B38BC01}"/>
              </a:ext>
            </a:extLst>
          </p:cNvPr>
          <p:cNvSpPr txBox="1"/>
          <p:nvPr/>
        </p:nvSpPr>
        <p:spPr>
          <a:xfrm>
            <a:off x="718378" y="508425"/>
            <a:ext cx="8176196" cy="584775"/>
          </a:xfrm>
          <a:prstGeom prst="rect">
            <a:avLst/>
          </a:prstGeom>
          <a:noFill/>
        </p:spPr>
        <p:txBody>
          <a:bodyPr wrap="square" lIns="91440" tIns="45720" rIns="91440" bIns="45720" rtlCol="0" anchor="t">
            <a:spAutoFit/>
          </a:bodyPr>
          <a:lstStyle/>
          <a:p>
            <a:r>
              <a:rPr lang="sv-SE" sz="3200" dirty="0">
                <a:latin typeface="Trade Gothic LT Std Cn"/>
              </a:rPr>
              <a:t>Skydd i internationell lag</a:t>
            </a:r>
            <a:endParaRPr lang="sv-SE" dirty="0"/>
          </a:p>
        </p:txBody>
      </p:sp>
      <p:sp>
        <p:nvSpPr>
          <p:cNvPr id="3" name="textruta 2">
            <a:extLst>
              <a:ext uri="{FF2B5EF4-FFF2-40B4-BE49-F238E27FC236}">
                <a16:creationId xmlns:a16="http://schemas.microsoft.com/office/drawing/2014/main" id="{701F7E5E-5C30-39CD-B9DE-99415E912740}"/>
              </a:ext>
            </a:extLst>
          </p:cNvPr>
          <p:cNvSpPr txBox="1"/>
          <p:nvPr/>
        </p:nvSpPr>
        <p:spPr>
          <a:xfrm>
            <a:off x="722691" y="1902981"/>
            <a:ext cx="7034253" cy="3665106"/>
          </a:xfrm>
          <a:prstGeom prst="rect">
            <a:avLst/>
          </a:prstGeom>
          <a:noFill/>
        </p:spPr>
        <p:txBody>
          <a:bodyPr wrap="square" lIns="91440" tIns="45720" rIns="91440" bIns="45720" rtlCol="0" anchor="t">
            <a:spAutoFit/>
          </a:bodyPr>
          <a:lstStyle/>
          <a:p>
            <a:pPr>
              <a:spcBef>
                <a:spcPts val="500"/>
              </a:spcBef>
            </a:pPr>
            <a:r>
              <a:rPr lang="sv-SE" sz="2400" b="1">
                <a:latin typeface="Arial"/>
                <a:ea typeface="+mn-lt"/>
                <a:cs typeface="Arial"/>
              </a:rPr>
              <a:t>Vad är en konvention?</a:t>
            </a:r>
            <a:br>
              <a:rPr lang="sv-SE" sz="2400" b="1" dirty="0">
                <a:latin typeface="Arial"/>
                <a:ea typeface="+mn-lt"/>
                <a:cs typeface="Arial"/>
              </a:rPr>
            </a:br>
            <a:endParaRPr lang="sv-SE" sz="2400" b="1">
              <a:latin typeface="Arial"/>
              <a:ea typeface="+mn-lt"/>
              <a:cs typeface="Arial"/>
            </a:endParaRPr>
          </a:p>
          <a:p>
            <a:pPr>
              <a:spcBef>
                <a:spcPts val="500"/>
              </a:spcBef>
            </a:pPr>
            <a:r>
              <a:rPr lang="sv-SE" sz="2000" dirty="0">
                <a:latin typeface="Arial"/>
                <a:ea typeface="+mn-lt"/>
                <a:cs typeface="Arial"/>
              </a:rPr>
              <a:t>En konvention är en överenskommelse mellan flera länder.</a:t>
            </a:r>
            <a:br>
              <a:rPr lang="sv-SE" sz="2000" dirty="0">
                <a:latin typeface="Arial"/>
                <a:ea typeface="+mn-lt"/>
                <a:cs typeface="Arial"/>
              </a:rPr>
            </a:br>
            <a:r>
              <a:rPr lang="sv-SE" sz="2000" dirty="0">
                <a:latin typeface="Arial"/>
                <a:ea typeface="+mn-lt"/>
                <a:cs typeface="Arial"/>
              </a:rPr>
              <a:t>När länder skriver under en konvention lovar de att följa reglerna i den. Konventioner skyddar människor, djur och </a:t>
            </a:r>
            <a:r>
              <a:rPr lang="sv-SE" sz="2000">
                <a:latin typeface="Arial"/>
                <a:ea typeface="+mn-lt"/>
                <a:cs typeface="Arial"/>
              </a:rPr>
              <a:t>natur och skapar fred och samarbete i världen.</a:t>
            </a:r>
            <a:br>
              <a:rPr lang="sv-SE" sz="2000" dirty="0">
                <a:latin typeface="Arial"/>
                <a:ea typeface="+mn-lt"/>
                <a:cs typeface="Arial"/>
              </a:rPr>
            </a:br>
            <a:br>
              <a:rPr lang="sv-SE" sz="2000" dirty="0">
                <a:latin typeface="Arial"/>
                <a:ea typeface="+mn-lt"/>
                <a:cs typeface="Arial"/>
              </a:rPr>
            </a:br>
            <a:r>
              <a:rPr lang="sv-SE" sz="2000" dirty="0">
                <a:latin typeface="Arial"/>
                <a:ea typeface="+mn-lt"/>
                <a:cs typeface="Arial"/>
              </a:rPr>
              <a:t>Exempel på viktiga FN konventioner:</a:t>
            </a:r>
            <a:br>
              <a:rPr lang="sv-SE" sz="2000" dirty="0">
                <a:latin typeface="Arial"/>
                <a:ea typeface="+mn-lt"/>
                <a:cs typeface="Arial"/>
              </a:rPr>
            </a:br>
            <a:r>
              <a:rPr lang="sv-SE" sz="2000" dirty="0">
                <a:latin typeface="Arial"/>
                <a:ea typeface="+mn-lt"/>
                <a:cs typeface="Arial"/>
              </a:rPr>
              <a:t>- Barnkonventionen</a:t>
            </a:r>
            <a:br>
              <a:rPr lang="sv-SE" sz="2000" dirty="0">
                <a:latin typeface="Arial"/>
                <a:ea typeface="+mn-lt"/>
                <a:cs typeface="Arial"/>
              </a:rPr>
            </a:br>
            <a:r>
              <a:rPr lang="sv-SE" sz="2000" dirty="0">
                <a:latin typeface="Arial"/>
                <a:ea typeface="+mn-lt"/>
                <a:cs typeface="Arial"/>
              </a:rPr>
              <a:t>- Flyktingkonventionen</a:t>
            </a:r>
            <a:br>
              <a:rPr lang="sv-SE" sz="2000" dirty="0">
                <a:latin typeface="Arial"/>
                <a:ea typeface="+mn-lt"/>
                <a:cs typeface="Arial"/>
              </a:rPr>
            </a:br>
            <a:r>
              <a:rPr lang="sv-SE" sz="2000" dirty="0">
                <a:latin typeface="Arial"/>
                <a:ea typeface="+mn-lt"/>
                <a:cs typeface="Arial"/>
              </a:rPr>
              <a:t>- Kvinnokonventionen</a:t>
            </a:r>
          </a:p>
        </p:txBody>
      </p:sp>
      <p:pic>
        <p:nvPicPr>
          <p:cNvPr id="7" name="Bildobjekt 4" descr="En bild som visar text, brev, dokument, Teckensnitt&#10;&#10;AI-genererat innehåll kan vara felaktigt.">
            <a:extLst>
              <a:ext uri="{FF2B5EF4-FFF2-40B4-BE49-F238E27FC236}">
                <a16:creationId xmlns:a16="http://schemas.microsoft.com/office/drawing/2014/main" id="{8FC7768D-DFB8-7850-F30B-8B449AB8E3E7}"/>
              </a:ext>
            </a:extLst>
          </p:cNvPr>
          <p:cNvPicPr>
            <a:picLocks noChangeAspect="1"/>
          </p:cNvPicPr>
          <p:nvPr/>
        </p:nvPicPr>
        <p:blipFill>
          <a:blip r:embed="rId5"/>
          <a:stretch>
            <a:fillRect/>
          </a:stretch>
        </p:blipFill>
        <p:spPr>
          <a:xfrm>
            <a:off x="8658562" y="2422186"/>
            <a:ext cx="2818149" cy="3452957"/>
          </a:xfrm>
          <a:prstGeom prst="rect">
            <a:avLst/>
          </a:prstGeom>
        </p:spPr>
      </p:pic>
    </p:spTree>
    <p:extLst>
      <p:ext uri="{BB962C8B-B14F-4D97-AF65-F5344CB8AC3E}">
        <p14:creationId xmlns:p14="http://schemas.microsoft.com/office/powerpoint/2010/main" val="3354781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27620-6429-B2E3-E7EC-D651316C5477}"/>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ADF6F390-62B4-BE4B-99DF-9686222A6224}"/>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EEDB4666-6A9B-79D7-E699-8A60716BF28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3C21EF89-84F4-75CC-AAA3-427B9D0487E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7705F104-A527-9F1D-F203-509CDB884F1A}"/>
              </a:ext>
            </a:extLst>
          </p:cNvPr>
          <p:cNvSpPr txBox="1"/>
          <p:nvPr/>
        </p:nvSpPr>
        <p:spPr>
          <a:xfrm>
            <a:off x="718378" y="508425"/>
            <a:ext cx="8176196" cy="584775"/>
          </a:xfrm>
          <a:prstGeom prst="rect">
            <a:avLst/>
          </a:prstGeom>
          <a:noFill/>
        </p:spPr>
        <p:txBody>
          <a:bodyPr wrap="square" lIns="91440" tIns="45720" rIns="91440" bIns="45720" rtlCol="0" anchor="t">
            <a:spAutoFit/>
          </a:bodyPr>
          <a:lstStyle/>
          <a:p>
            <a:r>
              <a:rPr lang="sv-SE" sz="3200" dirty="0">
                <a:latin typeface="Trade Gothic LT Std Cn"/>
              </a:rPr>
              <a:t>Skydd i internationell lag</a:t>
            </a:r>
            <a:endParaRPr lang="sv-SE" dirty="0"/>
          </a:p>
        </p:txBody>
      </p:sp>
      <p:sp>
        <p:nvSpPr>
          <p:cNvPr id="3" name="textruta 2">
            <a:extLst>
              <a:ext uri="{FF2B5EF4-FFF2-40B4-BE49-F238E27FC236}">
                <a16:creationId xmlns:a16="http://schemas.microsoft.com/office/drawing/2014/main" id="{B9EDB6EA-185E-BDDF-28CC-2E26DA212330}"/>
              </a:ext>
            </a:extLst>
          </p:cNvPr>
          <p:cNvSpPr txBox="1"/>
          <p:nvPr/>
        </p:nvSpPr>
        <p:spPr>
          <a:xfrm>
            <a:off x="2146494" y="2050466"/>
            <a:ext cx="7126742" cy="3780704"/>
          </a:xfrm>
          <a:prstGeom prst="rect">
            <a:avLst/>
          </a:prstGeom>
          <a:noFill/>
        </p:spPr>
        <p:txBody>
          <a:bodyPr wrap="square" lIns="91440" tIns="45720" rIns="91440" bIns="45720" rtlCol="0" anchor="t">
            <a:spAutoFit/>
          </a:bodyPr>
          <a:lstStyle/>
          <a:p>
            <a:r>
              <a:rPr lang="sv-SE" sz="2400" b="1">
                <a:latin typeface="Arial"/>
                <a:cs typeface="Arial"/>
              </a:rPr>
              <a:t>Vilka konventioner skyddar barn på flykt?</a:t>
            </a:r>
            <a:endParaRPr lang="sv-SE" sz="2400">
              <a:latin typeface="Arial"/>
              <a:cs typeface="Arial"/>
            </a:endParaRPr>
          </a:p>
          <a:p>
            <a:br>
              <a:rPr lang="sv-SE" sz="2000" b="1" dirty="0">
                <a:latin typeface="Arial"/>
                <a:cs typeface="Arial"/>
              </a:rPr>
            </a:br>
            <a:r>
              <a:rPr lang="sv-SE" sz="2000" b="1">
                <a:latin typeface="Arial"/>
                <a:cs typeface="Arial"/>
              </a:rPr>
              <a:t>Barnkonventionen: </a:t>
            </a:r>
            <a:r>
              <a:rPr lang="sv-SE" sz="2000">
                <a:latin typeface="Arial"/>
                <a:cs typeface="Arial"/>
              </a:rPr>
              <a:t>Barnkonventionen handlar om barns rättigheter. Den säger att barn har rätt till till exempel: skola, hälsa och skydd från våld.</a:t>
            </a:r>
          </a:p>
          <a:p>
            <a:br>
              <a:rPr lang="sv-SE" sz="2000" dirty="0">
                <a:latin typeface="Arial"/>
                <a:cs typeface="Arial"/>
              </a:rPr>
            </a:br>
            <a:r>
              <a:rPr lang="sv-SE" sz="2000" b="1">
                <a:latin typeface="Arial"/>
                <a:cs typeface="Arial"/>
              </a:rPr>
              <a:t>Flyktingkonventionen: </a:t>
            </a:r>
            <a:r>
              <a:rPr lang="sv-SE" sz="2000">
                <a:latin typeface="Arial"/>
                <a:cs typeface="Arial"/>
              </a:rPr>
              <a:t>Flyktingkonventionen skyddar personer som har tvingats fly från sitt land, till exempel på grund av krig eller fara. Den säger att de ska få hjälp, skydd och grundläggande rättigheter.</a:t>
            </a:r>
            <a:br>
              <a:rPr lang="nb-NO" sz="2200" dirty="0">
                <a:latin typeface="Arial"/>
                <a:ea typeface="+mn-lt"/>
                <a:cs typeface="Arial"/>
              </a:rPr>
            </a:br>
            <a:endParaRPr lang="nb-NO" sz="1400">
              <a:latin typeface="Arial"/>
              <a:cs typeface="Arial"/>
            </a:endParaRPr>
          </a:p>
          <a:p>
            <a:endParaRPr lang="nb-NO" sz="2000" dirty="0">
              <a:ea typeface="+mn-lt"/>
              <a:cs typeface="+mn-lt"/>
            </a:endParaRPr>
          </a:p>
        </p:txBody>
      </p:sp>
    </p:spTree>
    <p:extLst>
      <p:ext uri="{BB962C8B-B14F-4D97-AF65-F5344CB8AC3E}">
        <p14:creationId xmlns:p14="http://schemas.microsoft.com/office/powerpoint/2010/main" val="1361081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5C645-8A4B-6720-AE1B-1482DAA681F5}"/>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6899ED7C-04BE-49E7-BFE6-BE2031CAEC2A}"/>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6A574334-FC7C-118F-534B-E29DF992FB0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C7BC3F9B-DD9B-DA24-44AD-E6184179BB6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F6D73228-2817-383D-E6D7-723C472522F2}"/>
              </a:ext>
            </a:extLst>
          </p:cNvPr>
          <p:cNvSpPr txBox="1"/>
          <p:nvPr/>
        </p:nvSpPr>
        <p:spPr>
          <a:xfrm>
            <a:off x="718378" y="508425"/>
            <a:ext cx="8176196" cy="584775"/>
          </a:xfrm>
          <a:prstGeom prst="rect">
            <a:avLst/>
          </a:prstGeom>
          <a:noFill/>
        </p:spPr>
        <p:txBody>
          <a:bodyPr wrap="square" lIns="91440" tIns="45720" rIns="91440" bIns="45720" rtlCol="0" anchor="t">
            <a:spAutoFit/>
          </a:bodyPr>
          <a:lstStyle/>
          <a:p>
            <a:r>
              <a:rPr lang="sv-SE" sz="3200" dirty="0">
                <a:latin typeface="Trade Gothic LT Std Cn"/>
              </a:rPr>
              <a:t>Vad säger flyktingkonventionen </a:t>
            </a:r>
            <a:endParaRPr lang="sv-SE" dirty="0"/>
          </a:p>
        </p:txBody>
      </p:sp>
      <p:sp>
        <p:nvSpPr>
          <p:cNvPr id="8" name="textruta 7">
            <a:extLst>
              <a:ext uri="{FF2B5EF4-FFF2-40B4-BE49-F238E27FC236}">
                <a16:creationId xmlns:a16="http://schemas.microsoft.com/office/drawing/2014/main" id="{E2EBB5F7-D2C3-ECC5-A7AA-709679FDE745}"/>
              </a:ext>
            </a:extLst>
          </p:cNvPr>
          <p:cNvSpPr txBox="1"/>
          <p:nvPr/>
        </p:nvSpPr>
        <p:spPr>
          <a:xfrm>
            <a:off x="847049" y="2397158"/>
            <a:ext cx="7942766" cy="3200876"/>
          </a:xfrm>
          <a:prstGeom prst="rect">
            <a:avLst/>
          </a:prstGeom>
          <a:noFill/>
        </p:spPr>
        <p:txBody>
          <a:bodyPr wrap="square" lIns="91440" tIns="45720" rIns="91440" bIns="45720" rtlCol="0" anchor="t">
            <a:spAutoFit/>
          </a:bodyPr>
          <a:lstStyle/>
          <a:p>
            <a:pPr marL="342900" indent="-342900">
              <a:buFont typeface="Arial"/>
              <a:buChar char="•"/>
            </a:pPr>
            <a:endParaRPr lang="nb-NO" sz="2000" dirty="0">
              <a:latin typeface="Arial"/>
              <a:cs typeface="Arial"/>
            </a:endParaRPr>
          </a:p>
          <a:p>
            <a:pPr marL="342900" indent="-342900">
              <a:buFont typeface="Arial" panose="020B0604020202020204" pitchFamily="34" charset="0"/>
              <a:buChar char="•"/>
            </a:pPr>
            <a:r>
              <a:rPr lang="nb-NO" sz="2000" dirty="0">
                <a:latin typeface="Arial"/>
                <a:ea typeface="+mn-lt"/>
                <a:cs typeface="Arial"/>
              </a:rPr>
              <a:t>Flyktingkonventionen är en överenskommelse mellan länder.</a:t>
            </a:r>
            <a:endParaRPr lang="nb-NO" sz="2000" dirty="0">
              <a:latin typeface="Arial"/>
              <a:cs typeface="Arial"/>
            </a:endParaRPr>
          </a:p>
          <a:p>
            <a:pPr marL="342900" indent="-342900">
              <a:buFont typeface="Arial" panose="020B0604020202020204" pitchFamily="34" charset="0"/>
              <a:buChar char="•"/>
            </a:pPr>
            <a:r>
              <a:rPr lang="nb-NO" sz="2000" dirty="0">
                <a:latin typeface="Arial"/>
                <a:ea typeface="+mn-lt"/>
                <a:cs typeface="Arial"/>
              </a:rPr>
              <a:t>Den förklarar vem som är en flykting och vilket skydd de ska få.</a:t>
            </a:r>
            <a:endParaRPr lang="nb-NO" sz="2000" dirty="0">
              <a:latin typeface="Arial"/>
              <a:cs typeface="Arial"/>
            </a:endParaRPr>
          </a:p>
          <a:p>
            <a:pPr marL="342900" indent="-342900">
              <a:buFont typeface="Arial" panose="020B0604020202020204" pitchFamily="34" charset="0"/>
              <a:buChar char="•"/>
            </a:pPr>
            <a:r>
              <a:rPr lang="nb-NO" sz="2000" dirty="0">
                <a:latin typeface="Arial"/>
                <a:ea typeface="+mn-lt"/>
                <a:cs typeface="Arial"/>
              </a:rPr>
              <a:t>En flykting är en person som har tvingats lämna sitt land på grund av krig, fara eller förföljelse.</a:t>
            </a:r>
            <a:endParaRPr lang="nb-NO" sz="2000" dirty="0">
              <a:latin typeface="Arial"/>
              <a:cs typeface="Arial"/>
            </a:endParaRPr>
          </a:p>
          <a:p>
            <a:pPr marL="342900" indent="-342900">
              <a:buFont typeface="Arial" panose="020B0604020202020204" pitchFamily="34" charset="0"/>
              <a:buChar char="•"/>
            </a:pPr>
            <a:r>
              <a:rPr lang="nb-NO" sz="2000" dirty="0">
                <a:latin typeface="Arial"/>
                <a:ea typeface="+mn-lt"/>
                <a:cs typeface="Arial"/>
              </a:rPr>
              <a:t>Alla människor på flykt har rätt att söka skydd (asyl) i ett annat land.</a:t>
            </a:r>
            <a:endParaRPr lang="nb-NO" sz="2000" dirty="0">
              <a:latin typeface="Arial"/>
              <a:cs typeface="Arial"/>
            </a:endParaRPr>
          </a:p>
          <a:p>
            <a:pPr marL="342900" indent="-342900">
              <a:buFont typeface="Arial" panose="020B0604020202020204" pitchFamily="34" charset="0"/>
              <a:buChar char="•"/>
            </a:pPr>
            <a:r>
              <a:rPr lang="nb-NO" sz="2000" dirty="0">
                <a:latin typeface="Arial"/>
                <a:ea typeface="+mn-lt"/>
                <a:cs typeface="Arial"/>
              </a:rPr>
              <a:t>Länder måste hjälpa en person som riskerar att bli skadad eller behandlad illa i sitt hemland. </a:t>
            </a:r>
            <a:endParaRPr lang="nb-NO" sz="2000" dirty="0">
              <a:latin typeface="Arial"/>
              <a:cs typeface="Arial"/>
            </a:endParaRPr>
          </a:p>
          <a:p>
            <a:pPr>
              <a:buFont typeface="Arial" panose="020B0604020202020204" pitchFamily="34" charset="0"/>
              <a:buChar char="•"/>
            </a:pPr>
            <a:endParaRPr lang="nb-NO" sz="2200" dirty="0">
              <a:latin typeface="Arial"/>
              <a:cs typeface="Arial"/>
            </a:endParaRPr>
          </a:p>
        </p:txBody>
      </p:sp>
      <p:pic>
        <p:nvPicPr>
          <p:cNvPr id="5" name="Bildobjekt 4" descr="Datei:UNHCR Logo.svg – Wikipedia">
            <a:extLst>
              <a:ext uri="{FF2B5EF4-FFF2-40B4-BE49-F238E27FC236}">
                <a16:creationId xmlns:a16="http://schemas.microsoft.com/office/drawing/2014/main" id="{E5CF6465-82FE-2C7A-8BBA-2B323179CEC7}"/>
              </a:ext>
            </a:extLst>
          </p:cNvPr>
          <p:cNvPicPr>
            <a:picLocks noChangeAspect="1"/>
          </p:cNvPicPr>
          <p:nvPr/>
        </p:nvPicPr>
        <p:blipFill>
          <a:blip r:embed="rId5"/>
          <a:stretch>
            <a:fillRect/>
          </a:stretch>
        </p:blipFill>
        <p:spPr>
          <a:xfrm>
            <a:off x="8621579" y="2748143"/>
            <a:ext cx="2845942" cy="2844566"/>
          </a:xfrm>
          <a:prstGeom prst="rect">
            <a:avLst/>
          </a:prstGeom>
        </p:spPr>
      </p:pic>
    </p:spTree>
    <p:extLst>
      <p:ext uri="{BB962C8B-B14F-4D97-AF65-F5344CB8AC3E}">
        <p14:creationId xmlns:p14="http://schemas.microsoft.com/office/powerpoint/2010/main" val="3839127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93213-7204-10EC-742F-824E825628C4}"/>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8688C8A5-D573-C252-80F0-5E5D1A5A4FCF}"/>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0F6B3D82-12D1-04EF-0442-BFFBD2A9D00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69DE59FF-87C6-B672-2866-D09D4256A7B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pic>
        <p:nvPicPr>
          <p:cNvPr id="7" name="Bildobjekt 6" descr="En bild som visar text, skärmbild, Grafik, grafisk design&#10;&#10;AI-genererat innehåll kan vara felaktigt.">
            <a:extLst>
              <a:ext uri="{FF2B5EF4-FFF2-40B4-BE49-F238E27FC236}">
                <a16:creationId xmlns:a16="http://schemas.microsoft.com/office/drawing/2014/main" id="{5049A2C1-8E7F-DC0A-6BE8-F2AF351512B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00257" y="2204295"/>
            <a:ext cx="2751781" cy="3685235"/>
          </a:xfrm>
          <a:prstGeom prst="rect">
            <a:avLst/>
          </a:prstGeom>
        </p:spPr>
      </p:pic>
      <p:sp>
        <p:nvSpPr>
          <p:cNvPr id="8" name="textruta 7">
            <a:extLst>
              <a:ext uri="{FF2B5EF4-FFF2-40B4-BE49-F238E27FC236}">
                <a16:creationId xmlns:a16="http://schemas.microsoft.com/office/drawing/2014/main" id="{1D51E46E-BCFC-2112-A82F-40B957BED1B0}"/>
              </a:ext>
            </a:extLst>
          </p:cNvPr>
          <p:cNvSpPr txBox="1"/>
          <p:nvPr/>
        </p:nvSpPr>
        <p:spPr>
          <a:xfrm>
            <a:off x="718379" y="2295185"/>
            <a:ext cx="7474469" cy="3203441"/>
          </a:xfrm>
          <a:prstGeom prst="rect">
            <a:avLst/>
          </a:prstGeom>
          <a:noFill/>
        </p:spPr>
        <p:txBody>
          <a:bodyPr wrap="square" lIns="91440" tIns="45720" rIns="91440" bIns="45720" rtlCol="0" anchor="t">
            <a:spAutoFit/>
          </a:bodyPr>
          <a:lstStyle/>
          <a:p>
            <a:endParaRPr lang="nb-NO" sz="2000" dirty="0">
              <a:latin typeface="Arial"/>
              <a:cs typeface="Arial"/>
            </a:endParaRPr>
          </a:p>
          <a:p>
            <a:pPr>
              <a:buFont typeface="Arial" panose="020B0604020202020204" pitchFamily="34" charset="0"/>
              <a:buChar char="•"/>
            </a:pPr>
            <a:r>
              <a:rPr lang="sv-SE" sz="2000" b="1" dirty="0">
                <a:latin typeface="Arial"/>
                <a:ea typeface="+mn-lt"/>
                <a:cs typeface="+mn-lt"/>
              </a:rPr>
              <a:t>Artikel 1:</a:t>
            </a:r>
            <a:r>
              <a:rPr lang="sv-SE" sz="2000">
                <a:latin typeface="Arial"/>
                <a:ea typeface="+mn-lt"/>
                <a:cs typeface="+mn-lt"/>
              </a:rPr>
              <a:t> Alla under 18 år räknas som barn och har rätt till konventionens rättigheter</a:t>
            </a:r>
            <a:br>
              <a:rPr lang="sv-SE" sz="2000" dirty="0">
                <a:latin typeface="Arial"/>
                <a:ea typeface="+mn-lt"/>
                <a:cs typeface="+mn-lt"/>
              </a:rPr>
            </a:br>
            <a:endParaRPr lang="sv-SE" sz="2000" dirty="0">
              <a:latin typeface="Arial"/>
              <a:ea typeface="+mn-lt"/>
              <a:cs typeface="+mn-lt"/>
            </a:endParaRPr>
          </a:p>
          <a:p>
            <a:pPr>
              <a:buFont typeface="Arial" panose="020B0604020202020204" pitchFamily="34" charset="0"/>
              <a:buChar char="•"/>
            </a:pPr>
            <a:r>
              <a:rPr lang="sv-SE" sz="2000" b="1" dirty="0">
                <a:latin typeface="Arial"/>
                <a:ea typeface="+mn-lt"/>
                <a:cs typeface="+mn-lt"/>
              </a:rPr>
              <a:t>Artikel 22:</a:t>
            </a:r>
            <a:r>
              <a:rPr lang="sv-SE" sz="2000" dirty="0">
                <a:latin typeface="Arial"/>
                <a:ea typeface="+mn-lt"/>
                <a:cs typeface="+mn-lt"/>
              </a:rPr>
              <a:t> Särskilt skydd för barn på flykt:</a:t>
            </a:r>
            <a:endParaRPr lang="sv-SE" sz="2000" dirty="0">
              <a:latin typeface="Arial"/>
              <a:cs typeface="Arial"/>
            </a:endParaRPr>
          </a:p>
          <a:p>
            <a:pPr>
              <a:buFont typeface="Arial" panose="020B0604020202020204" pitchFamily="34" charset="0"/>
              <a:buChar char="•"/>
            </a:pPr>
            <a:r>
              <a:rPr lang="sv-SE" sz="2000">
                <a:latin typeface="Arial"/>
                <a:ea typeface="+mn-lt"/>
                <a:cs typeface="+mn-lt"/>
              </a:rPr>
              <a:t>Rätt till hjälp att återförenas med sin familj</a:t>
            </a:r>
            <a:endParaRPr lang="sv-SE" sz="2000" dirty="0">
              <a:latin typeface="Arial"/>
              <a:cs typeface="Arial"/>
            </a:endParaRPr>
          </a:p>
          <a:p>
            <a:pPr>
              <a:buFont typeface="Arial" panose="020B0604020202020204" pitchFamily="34" charset="0"/>
              <a:buChar char="•"/>
            </a:pPr>
            <a:r>
              <a:rPr lang="sv-SE" sz="2000" dirty="0">
                <a:latin typeface="Arial"/>
                <a:ea typeface="+mn-lt"/>
                <a:cs typeface="+mn-lt"/>
              </a:rPr>
              <a:t>Rätt till liv, lek, religionsfrihet och skydd mot våld och övergrepp</a:t>
            </a:r>
            <a:br>
              <a:rPr lang="sv-SE" sz="2000" dirty="0">
                <a:latin typeface="Arial"/>
                <a:ea typeface="+mn-lt"/>
                <a:cs typeface="+mn-lt"/>
              </a:rPr>
            </a:br>
            <a:endParaRPr lang="sv-SE" sz="2000">
              <a:latin typeface="Arial"/>
              <a:cs typeface="Arial"/>
            </a:endParaRPr>
          </a:p>
          <a:p>
            <a:pPr>
              <a:spcBef>
                <a:spcPts val="500"/>
              </a:spcBef>
            </a:pPr>
            <a:br>
              <a:rPr lang="nb-NO" sz="2200" dirty="0">
                <a:latin typeface="Arial"/>
                <a:cs typeface="Arial"/>
              </a:rPr>
            </a:br>
            <a:endParaRPr lang="nb-NO" sz="1600">
              <a:latin typeface="Arial"/>
              <a:cs typeface="Arial"/>
            </a:endParaRPr>
          </a:p>
        </p:txBody>
      </p:sp>
      <p:sp>
        <p:nvSpPr>
          <p:cNvPr id="5" name="textruta 1">
            <a:extLst>
              <a:ext uri="{FF2B5EF4-FFF2-40B4-BE49-F238E27FC236}">
                <a16:creationId xmlns:a16="http://schemas.microsoft.com/office/drawing/2014/main" id="{58896026-50E5-0F00-CEB3-290039E059C2}"/>
              </a:ext>
            </a:extLst>
          </p:cNvPr>
          <p:cNvSpPr txBox="1"/>
          <p:nvPr/>
        </p:nvSpPr>
        <p:spPr>
          <a:xfrm>
            <a:off x="718378" y="508425"/>
            <a:ext cx="8176196" cy="584775"/>
          </a:xfrm>
          <a:prstGeom prst="rect">
            <a:avLst/>
          </a:prstGeom>
          <a:noFill/>
        </p:spPr>
        <p:txBody>
          <a:bodyPr wrap="square" lIns="91440" tIns="45720" rIns="91440" bIns="45720" rtlCol="0" anchor="t">
            <a:spAutoFit/>
          </a:bodyPr>
          <a:lstStyle/>
          <a:p>
            <a:r>
              <a:rPr lang="sv-SE" sz="3200">
                <a:latin typeface="Trade Gothic LT Std Cn"/>
              </a:rPr>
              <a:t>Barnkonventionen</a:t>
            </a:r>
            <a:endParaRPr lang="en-US"/>
          </a:p>
        </p:txBody>
      </p:sp>
    </p:spTree>
    <p:extLst>
      <p:ext uri="{BB962C8B-B14F-4D97-AF65-F5344CB8AC3E}">
        <p14:creationId xmlns:p14="http://schemas.microsoft.com/office/powerpoint/2010/main" val="3995120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31A13-8069-BADE-58EC-6DBA8E3DAA6F}"/>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8B2DD0AF-C392-86EB-1E9F-217086C5E391}"/>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D637C6E6-489F-EC3B-739F-C32455E93A3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AD049901-8460-268B-DE8B-3336D921D01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E3227C4C-64A1-C7B9-AA53-074DD9840510}"/>
              </a:ext>
            </a:extLst>
          </p:cNvPr>
          <p:cNvSpPr txBox="1"/>
          <p:nvPr/>
        </p:nvSpPr>
        <p:spPr>
          <a:xfrm>
            <a:off x="718378" y="508425"/>
            <a:ext cx="8176196" cy="584775"/>
          </a:xfrm>
          <a:prstGeom prst="rect">
            <a:avLst/>
          </a:prstGeom>
          <a:noFill/>
        </p:spPr>
        <p:txBody>
          <a:bodyPr wrap="square" lIns="91440" tIns="45720" rIns="91440" bIns="45720" rtlCol="0" anchor="t">
            <a:spAutoFit/>
          </a:bodyPr>
          <a:lstStyle/>
          <a:p>
            <a:r>
              <a:rPr lang="sv-SE" sz="3200">
                <a:latin typeface="Trade Gothic LT Std Cn"/>
              </a:rPr>
              <a:t>Vad gör FN för barn på flykt</a:t>
            </a:r>
            <a:endParaRPr lang="sv-SE"/>
          </a:p>
        </p:txBody>
      </p:sp>
      <p:sp>
        <p:nvSpPr>
          <p:cNvPr id="7" name="textruta 6">
            <a:extLst>
              <a:ext uri="{FF2B5EF4-FFF2-40B4-BE49-F238E27FC236}">
                <a16:creationId xmlns:a16="http://schemas.microsoft.com/office/drawing/2014/main" id="{40BF1B92-4CD1-1294-4FFC-1643B6E71FF6}"/>
              </a:ext>
            </a:extLst>
          </p:cNvPr>
          <p:cNvSpPr txBox="1"/>
          <p:nvPr/>
        </p:nvSpPr>
        <p:spPr>
          <a:xfrm>
            <a:off x="435702" y="2279800"/>
            <a:ext cx="6454500" cy="3447098"/>
          </a:xfrm>
          <a:prstGeom prst="rect">
            <a:avLst/>
          </a:prstGeom>
          <a:noFill/>
        </p:spPr>
        <p:txBody>
          <a:bodyPr wrap="square" lIns="91440" tIns="45720" rIns="91440" bIns="45720" rtlCol="0" anchor="t">
            <a:spAutoFit/>
          </a:bodyPr>
          <a:lstStyle/>
          <a:p>
            <a:pPr>
              <a:spcBef>
                <a:spcPts val="500"/>
              </a:spcBef>
            </a:pPr>
            <a:br>
              <a:rPr lang="sv-SE" sz="2000" dirty="0">
                <a:latin typeface="Arial"/>
                <a:ea typeface="+mn-lt"/>
                <a:cs typeface="Arial"/>
              </a:rPr>
            </a:br>
            <a:endParaRPr lang="sv-SE" sz="2000" dirty="0">
              <a:latin typeface="Arial"/>
              <a:ea typeface="+mn-lt"/>
              <a:cs typeface="Arial"/>
            </a:endParaRPr>
          </a:p>
          <a:p>
            <a:r>
              <a:rPr lang="sv-SE" sz="2000" b="1" dirty="0">
                <a:latin typeface="Arial"/>
                <a:ea typeface="+mn-lt"/>
                <a:cs typeface="Arial"/>
              </a:rPr>
              <a:t>Generalförsamlingen</a:t>
            </a:r>
            <a:r>
              <a:rPr lang="sv-SE" sz="2000" dirty="0">
                <a:latin typeface="Arial"/>
                <a:ea typeface="+mn-lt"/>
                <a:cs typeface="Arial"/>
              </a:rPr>
              <a:t>: Här träffas alla länder i FN och samtala och samarbete om viktiga sakfrågor. </a:t>
            </a:r>
            <a:br>
              <a:rPr lang="sv-SE" sz="2000" dirty="0">
                <a:latin typeface="Arial"/>
                <a:ea typeface="+mn-lt"/>
                <a:cs typeface="Arial"/>
              </a:rPr>
            </a:br>
            <a:r>
              <a:rPr lang="sv-SE" sz="2000" dirty="0">
                <a:latin typeface="Arial"/>
                <a:ea typeface="+mn-lt"/>
                <a:cs typeface="Arial"/>
              </a:rPr>
              <a:t>I generalförsamlingen arbetar man för mänskliga rättigheter och folkrätt.</a:t>
            </a:r>
            <a:br>
              <a:rPr lang="sv-SE" sz="2000" dirty="0">
                <a:latin typeface="Arial"/>
                <a:ea typeface="+mn-lt"/>
                <a:cs typeface="Arial"/>
              </a:rPr>
            </a:br>
            <a:endParaRPr lang="sv-SE" sz="2000" dirty="0">
              <a:latin typeface="Arial"/>
              <a:cs typeface="Arial"/>
            </a:endParaRPr>
          </a:p>
          <a:p>
            <a:r>
              <a:rPr lang="sv-SE" sz="2000" b="1" dirty="0">
                <a:latin typeface="Arial"/>
                <a:ea typeface="+mn-lt"/>
                <a:cs typeface="Arial"/>
              </a:rPr>
              <a:t>Säkerhetsrådet:</a:t>
            </a:r>
            <a:r>
              <a:rPr lang="sv-SE" sz="2000" dirty="0">
                <a:latin typeface="Arial"/>
                <a:ea typeface="+mn-lt"/>
                <a:cs typeface="Arial"/>
              </a:rPr>
              <a:t> Arbetar för fred och säkerhet i världen. </a:t>
            </a:r>
            <a:endParaRPr lang="sv-SE" sz="2000" dirty="0">
              <a:latin typeface="Arial"/>
              <a:cs typeface="Arial"/>
            </a:endParaRPr>
          </a:p>
          <a:p>
            <a:br>
              <a:rPr lang="nb-NO" sz="2200" dirty="0">
                <a:latin typeface="Arial"/>
                <a:cs typeface="Arial"/>
              </a:rPr>
            </a:br>
            <a:endParaRPr lang="nb-NO" sz="1600" dirty="0">
              <a:latin typeface="Arial"/>
              <a:cs typeface="Arial"/>
            </a:endParaRPr>
          </a:p>
        </p:txBody>
      </p:sp>
      <p:pic>
        <p:nvPicPr>
          <p:cNvPr id="5" name="Picture 4">
            <a:extLst>
              <a:ext uri="{FF2B5EF4-FFF2-40B4-BE49-F238E27FC236}">
                <a16:creationId xmlns:a16="http://schemas.microsoft.com/office/drawing/2014/main" id="{E0129455-4BA4-4342-AFAD-1B3AD33A32E3}"/>
              </a:ext>
            </a:extLst>
          </p:cNvPr>
          <p:cNvPicPr>
            <a:picLocks noChangeAspect="1"/>
          </p:cNvPicPr>
          <p:nvPr/>
        </p:nvPicPr>
        <p:blipFill>
          <a:blip r:embed="rId5"/>
          <a:stretch>
            <a:fillRect/>
          </a:stretch>
        </p:blipFill>
        <p:spPr>
          <a:xfrm>
            <a:off x="7182407" y="2667000"/>
            <a:ext cx="4427089" cy="2949678"/>
          </a:xfrm>
          <a:prstGeom prst="rect">
            <a:avLst/>
          </a:prstGeom>
        </p:spPr>
      </p:pic>
    </p:spTree>
    <p:extLst>
      <p:ext uri="{BB962C8B-B14F-4D97-AF65-F5344CB8AC3E}">
        <p14:creationId xmlns:p14="http://schemas.microsoft.com/office/powerpoint/2010/main" val="21883793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5AC6E-53CD-2CFA-B4C5-7C97C0DA3E50}"/>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71B4D06F-E980-5742-79FE-3A3198550897}"/>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793B3BC2-5062-56C1-57E7-5587877AA39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BB9C03DA-2538-64EF-5936-FD5B8BC78C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80C74F86-E6FD-9137-2576-668F9A9DBBD1}"/>
              </a:ext>
            </a:extLst>
          </p:cNvPr>
          <p:cNvSpPr txBox="1"/>
          <p:nvPr/>
        </p:nvSpPr>
        <p:spPr>
          <a:xfrm>
            <a:off x="718378" y="508425"/>
            <a:ext cx="8176196" cy="584775"/>
          </a:xfrm>
          <a:prstGeom prst="rect">
            <a:avLst/>
          </a:prstGeom>
          <a:noFill/>
        </p:spPr>
        <p:txBody>
          <a:bodyPr wrap="square" lIns="91440" tIns="45720" rIns="91440" bIns="45720" rtlCol="0" anchor="t">
            <a:spAutoFit/>
          </a:bodyPr>
          <a:lstStyle/>
          <a:p>
            <a:r>
              <a:rPr lang="sv-SE" sz="3200">
                <a:latin typeface="Trade Gothic LT Std Cn"/>
              </a:rPr>
              <a:t>Vad gör FN för barn på flykt</a:t>
            </a:r>
            <a:endParaRPr lang="sv-SE"/>
          </a:p>
        </p:txBody>
      </p:sp>
      <p:sp>
        <p:nvSpPr>
          <p:cNvPr id="7" name="textruta 6">
            <a:extLst>
              <a:ext uri="{FF2B5EF4-FFF2-40B4-BE49-F238E27FC236}">
                <a16:creationId xmlns:a16="http://schemas.microsoft.com/office/drawing/2014/main" id="{8ED1A6C0-AEE2-7243-D82F-6531C95526D1}"/>
              </a:ext>
            </a:extLst>
          </p:cNvPr>
          <p:cNvSpPr txBox="1"/>
          <p:nvPr/>
        </p:nvSpPr>
        <p:spPr>
          <a:xfrm>
            <a:off x="1120945" y="2599348"/>
            <a:ext cx="5796031" cy="2831544"/>
          </a:xfrm>
          <a:prstGeom prst="rect">
            <a:avLst/>
          </a:prstGeom>
          <a:noFill/>
        </p:spPr>
        <p:txBody>
          <a:bodyPr wrap="square" lIns="91440" tIns="45720" rIns="91440" bIns="45720" rtlCol="0" anchor="t">
            <a:spAutoFit/>
          </a:bodyPr>
          <a:lstStyle/>
          <a:p>
            <a:pPr>
              <a:spcBef>
                <a:spcPts val="500"/>
              </a:spcBef>
            </a:pPr>
            <a:endParaRPr lang="sv-SE" sz="2000" b="1" dirty="0">
              <a:latin typeface="Arial"/>
              <a:ea typeface="+mn-lt"/>
              <a:cs typeface="+mn-lt"/>
            </a:endParaRPr>
          </a:p>
          <a:p>
            <a:r>
              <a:rPr lang="nb-NO" sz="2000" b="1">
                <a:latin typeface="Arial"/>
                <a:cs typeface="Arial"/>
              </a:rPr>
              <a:t>Andra viktiga delar av FN:</a:t>
            </a:r>
            <a:endParaRPr lang="nb-NO" sz="2000">
              <a:latin typeface="Arial"/>
              <a:cs typeface="Arial"/>
            </a:endParaRPr>
          </a:p>
          <a:p>
            <a:pPr marL="285750" indent="-285750">
              <a:buFont typeface="Arial"/>
              <a:buChar char="•"/>
            </a:pPr>
            <a:r>
              <a:rPr lang="nb-NO" sz="2000" b="1">
                <a:latin typeface="Arial"/>
                <a:ea typeface="+mn-lt"/>
                <a:cs typeface="Arial"/>
              </a:rPr>
              <a:t>UNHCR</a:t>
            </a:r>
            <a:r>
              <a:rPr lang="nb-NO" sz="2000">
                <a:latin typeface="Arial"/>
                <a:ea typeface="+mn-lt"/>
                <a:cs typeface="Arial"/>
              </a:rPr>
              <a:t> – hjälper människor på flykt </a:t>
            </a:r>
            <a:endParaRPr lang="nb-NO" sz="2000">
              <a:latin typeface="Arial"/>
              <a:cs typeface="Arial"/>
            </a:endParaRPr>
          </a:p>
          <a:p>
            <a:pPr marL="285750" indent="-285750">
              <a:buFont typeface="Arial"/>
              <a:buChar char="•"/>
            </a:pPr>
            <a:r>
              <a:rPr lang="nb-NO" sz="2000" b="1">
                <a:latin typeface="Arial"/>
                <a:ea typeface="+mn-lt"/>
                <a:cs typeface="Arial"/>
              </a:rPr>
              <a:t>UNICEF</a:t>
            </a:r>
            <a:r>
              <a:rPr lang="nb-NO" sz="2000">
                <a:latin typeface="Arial"/>
                <a:ea typeface="+mn-lt"/>
                <a:cs typeface="Arial"/>
              </a:rPr>
              <a:t> – arbetar för barnets rättigheter </a:t>
            </a:r>
            <a:endParaRPr lang="nb-NO" sz="2000">
              <a:latin typeface="Arial"/>
              <a:cs typeface="Arial"/>
            </a:endParaRPr>
          </a:p>
          <a:p>
            <a:pPr marL="285750" indent="-285750">
              <a:buFont typeface="Arial"/>
              <a:buChar char="•"/>
            </a:pPr>
            <a:r>
              <a:rPr lang="nb-NO" sz="2000" b="1">
                <a:latin typeface="Arial"/>
                <a:ea typeface="+mn-lt"/>
                <a:cs typeface="Arial"/>
              </a:rPr>
              <a:t>WFP</a:t>
            </a:r>
            <a:r>
              <a:rPr lang="nb-NO" sz="2000">
                <a:latin typeface="Arial"/>
                <a:ea typeface="+mn-lt"/>
                <a:cs typeface="Arial"/>
              </a:rPr>
              <a:t> – hjälper med mat </a:t>
            </a:r>
          </a:p>
          <a:p>
            <a:pPr marL="285750" indent="-285750">
              <a:buFont typeface="Arial"/>
              <a:buChar char="•"/>
            </a:pPr>
            <a:r>
              <a:rPr lang="nb-NO" sz="2000" b="1">
                <a:latin typeface="Arial"/>
                <a:ea typeface="+mn-lt"/>
                <a:cs typeface="Arial"/>
              </a:rPr>
              <a:t>UNDP, UNFPA, UNOCHA</a:t>
            </a:r>
            <a:r>
              <a:rPr lang="nb-NO" sz="2000">
                <a:latin typeface="Arial"/>
                <a:ea typeface="+mn-lt"/>
                <a:cs typeface="Arial"/>
              </a:rPr>
              <a:t> – arbetar </a:t>
            </a:r>
            <a:br>
              <a:rPr lang="nb-NO" sz="2000" dirty="0">
                <a:latin typeface="Arial"/>
                <a:ea typeface="+mn-lt"/>
                <a:cs typeface="Arial"/>
              </a:rPr>
            </a:br>
            <a:r>
              <a:rPr lang="nb-NO" sz="2000">
                <a:latin typeface="Arial"/>
                <a:ea typeface="+mn-lt"/>
                <a:cs typeface="Arial"/>
              </a:rPr>
              <a:t>med hjälp och utveckling i olika länder</a:t>
            </a:r>
            <a:endParaRPr lang="nb-NO" sz="2000">
              <a:latin typeface="Arial"/>
              <a:cs typeface="Arial"/>
            </a:endParaRPr>
          </a:p>
          <a:p>
            <a:br>
              <a:rPr lang="nb-NO" sz="2200" dirty="0">
                <a:latin typeface="Arial"/>
                <a:cs typeface="Arial"/>
              </a:rPr>
            </a:br>
            <a:endParaRPr lang="nb-NO" sz="1600">
              <a:latin typeface="Arial"/>
              <a:cs typeface="Arial"/>
            </a:endParaRPr>
          </a:p>
        </p:txBody>
      </p:sp>
      <p:pic>
        <p:nvPicPr>
          <p:cNvPr id="3" name="Picture 2" descr="En bild som visar klädsel, himmel, person, mark&#10;&#10;AI-genererat innehåll kan vara felaktigt.">
            <a:extLst>
              <a:ext uri="{FF2B5EF4-FFF2-40B4-BE49-F238E27FC236}">
                <a16:creationId xmlns:a16="http://schemas.microsoft.com/office/drawing/2014/main" id="{0DCF8B14-87FB-5FB1-BD61-1581E4A2EE0B}"/>
              </a:ext>
            </a:extLst>
          </p:cNvPr>
          <p:cNvPicPr>
            <a:picLocks noChangeAspect="1"/>
          </p:cNvPicPr>
          <p:nvPr/>
        </p:nvPicPr>
        <p:blipFill>
          <a:blip r:embed="rId5"/>
          <a:stretch>
            <a:fillRect/>
          </a:stretch>
        </p:blipFill>
        <p:spPr>
          <a:xfrm>
            <a:off x="6915502" y="2595302"/>
            <a:ext cx="4553654" cy="2844559"/>
          </a:xfrm>
          <a:prstGeom prst="rect">
            <a:avLst/>
          </a:prstGeom>
        </p:spPr>
      </p:pic>
    </p:spTree>
    <p:extLst>
      <p:ext uri="{BB962C8B-B14F-4D97-AF65-F5344CB8AC3E}">
        <p14:creationId xmlns:p14="http://schemas.microsoft.com/office/powerpoint/2010/main" val="38198461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6F954-BA6D-00BB-1915-0C79839040DC}"/>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389401B1-8BBA-518F-6A98-73ECA7A4C896}"/>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328BAF69-55EE-7A40-CFDB-CE1AC5CC2DF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CD044856-DE75-4F2F-6202-8156271CAC0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0361D79E-53F5-0040-E006-D2F298914862}"/>
              </a:ext>
            </a:extLst>
          </p:cNvPr>
          <p:cNvSpPr txBox="1"/>
          <p:nvPr/>
        </p:nvSpPr>
        <p:spPr>
          <a:xfrm>
            <a:off x="718378" y="508425"/>
            <a:ext cx="8176196" cy="584775"/>
          </a:xfrm>
          <a:prstGeom prst="rect">
            <a:avLst/>
          </a:prstGeom>
          <a:noFill/>
        </p:spPr>
        <p:txBody>
          <a:bodyPr wrap="square" lIns="91440" tIns="45720" rIns="91440" bIns="45720" rtlCol="0" anchor="t">
            <a:spAutoFit/>
          </a:bodyPr>
          <a:lstStyle/>
          <a:p>
            <a:r>
              <a:rPr lang="sv-SE" sz="3200">
                <a:latin typeface="Trade Gothic LT Std Cn"/>
              </a:rPr>
              <a:t>Rätten till familjeåterförening</a:t>
            </a:r>
            <a:endParaRPr lang="en-US"/>
          </a:p>
        </p:txBody>
      </p:sp>
      <p:sp>
        <p:nvSpPr>
          <p:cNvPr id="7" name="textruta 6">
            <a:extLst>
              <a:ext uri="{FF2B5EF4-FFF2-40B4-BE49-F238E27FC236}">
                <a16:creationId xmlns:a16="http://schemas.microsoft.com/office/drawing/2014/main" id="{CB57CE59-5A47-4D7B-4751-059E9421E5B2}"/>
              </a:ext>
            </a:extLst>
          </p:cNvPr>
          <p:cNvSpPr txBox="1"/>
          <p:nvPr/>
        </p:nvSpPr>
        <p:spPr>
          <a:xfrm>
            <a:off x="534024" y="2489663"/>
            <a:ext cx="9281273" cy="2492990"/>
          </a:xfrm>
          <a:prstGeom prst="rect">
            <a:avLst/>
          </a:prstGeom>
          <a:noFill/>
        </p:spPr>
        <p:txBody>
          <a:bodyPr wrap="square" lIns="91440" tIns="45720" rIns="91440" bIns="45720" rtlCol="0" anchor="t">
            <a:spAutoFit/>
          </a:bodyPr>
          <a:lstStyle/>
          <a:p>
            <a:pPr>
              <a:spcBef>
                <a:spcPts val="500"/>
              </a:spcBef>
            </a:pPr>
            <a:endParaRPr lang="sv-SE" sz="2000" dirty="0">
              <a:latin typeface="Arial"/>
              <a:ea typeface="+mn-lt"/>
              <a:cs typeface="Arial"/>
            </a:endParaRPr>
          </a:p>
          <a:p>
            <a:pPr marL="342900" indent="-342900">
              <a:buFont typeface="Arial"/>
              <a:buChar char="•"/>
            </a:pPr>
            <a:r>
              <a:rPr lang="sv-SE" sz="2000" dirty="0">
                <a:latin typeface="Arial"/>
                <a:ea typeface="+mn-lt"/>
                <a:cs typeface="Arial"/>
              </a:rPr>
              <a:t>Barn har rätt att vara tillsammans med sin familj </a:t>
            </a:r>
          </a:p>
          <a:p>
            <a:pPr marL="342900" indent="-342900">
              <a:buFont typeface="Arial"/>
              <a:buChar char="•"/>
            </a:pPr>
            <a:r>
              <a:rPr lang="sv-SE" sz="2000" dirty="0">
                <a:latin typeface="Arial"/>
                <a:ea typeface="+mn-lt"/>
                <a:cs typeface="Arial"/>
              </a:rPr>
              <a:t>Om ett barn har tvingats fly till ett annat land ska barnet få träffa sin familj igen </a:t>
            </a:r>
            <a:endParaRPr lang="sv-SE" sz="2000" dirty="0">
              <a:latin typeface="Arial"/>
              <a:cs typeface="Arial"/>
            </a:endParaRPr>
          </a:p>
          <a:p>
            <a:pPr marL="342900" indent="-342900">
              <a:buFont typeface="Arial"/>
              <a:buChar char="•"/>
            </a:pPr>
            <a:r>
              <a:rPr lang="sv-SE" sz="2000" dirty="0">
                <a:latin typeface="Arial"/>
                <a:ea typeface="+mn-lt"/>
                <a:cs typeface="Arial"/>
              </a:rPr>
              <a:t>Länder ska hjälpa familjer att återförenas så snabbt som möjligt </a:t>
            </a:r>
            <a:endParaRPr lang="sv-SE" sz="2000" dirty="0">
              <a:latin typeface="Arial"/>
              <a:cs typeface="Arial"/>
            </a:endParaRPr>
          </a:p>
          <a:p>
            <a:pPr marL="342900" indent="-342900">
              <a:buFont typeface="Arial"/>
              <a:buChar char="•"/>
            </a:pPr>
            <a:r>
              <a:rPr lang="sv-SE" sz="2000" dirty="0">
                <a:latin typeface="Arial"/>
                <a:ea typeface="+mn-lt"/>
                <a:cs typeface="Arial"/>
              </a:rPr>
              <a:t>Barnets bästa ska alltid vara det viktigaste </a:t>
            </a:r>
            <a:endParaRPr lang="sv-SE" sz="2000" dirty="0">
              <a:latin typeface="Arial"/>
              <a:cs typeface="Arial"/>
            </a:endParaRPr>
          </a:p>
          <a:p>
            <a:pPr marL="342900" indent="-342900">
              <a:buFont typeface="Arial"/>
              <a:buChar char="•"/>
            </a:pPr>
            <a:r>
              <a:rPr lang="sv-SE" sz="2000" dirty="0">
                <a:latin typeface="Arial"/>
                <a:ea typeface="+mn-lt"/>
                <a:cs typeface="Arial"/>
              </a:rPr>
              <a:t>Barn har rätt att ha kontakt med sin familj</a:t>
            </a:r>
            <a:endParaRPr lang="sv-SE" sz="2000" dirty="0">
              <a:latin typeface="Arial"/>
              <a:cs typeface="Arial"/>
            </a:endParaRPr>
          </a:p>
          <a:p>
            <a:pPr marL="342900" indent="-342900">
              <a:buFont typeface="Arial"/>
              <a:buChar char="•"/>
            </a:pPr>
            <a:r>
              <a:rPr lang="sv-SE" sz="2000" dirty="0">
                <a:latin typeface="Arial"/>
                <a:ea typeface="+mn-lt"/>
                <a:cs typeface="Arial"/>
              </a:rPr>
              <a:t>FN arbetar för rätten till familjeåterföreningar</a:t>
            </a:r>
            <a:br>
              <a:rPr lang="nb-NO" sz="2200" dirty="0">
                <a:latin typeface="Arial"/>
                <a:cs typeface="Arial"/>
              </a:rPr>
            </a:br>
            <a:endParaRPr lang="nb-NO" sz="1600" dirty="0">
              <a:latin typeface="Arial"/>
              <a:cs typeface="Arial"/>
            </a:endParaRPr>
          </a:p>
        </p:txBody>
      </p:sp>
      <p:pic>
        <p:nvPicPr>
          <p:cNvPr id="3" name="Bildobjekt 2" descr="Datei:UNHCR Logo.svg – Wikipedia">
            <a:extLst>
              <a:ext uri="{FF2B5EF4-FFF2-40B4-BE49-F238E27FC236}">
                <a16:creationId xmlns:a16="http://schemas.microsoft.com/office/drawing/2014/main" id="{5829A9B9-AFC1-A984-6870-F4580E40125D}"/>
              </a:ext>
            </a:extLst>
          </p:cNvPr>
          <p:cNvPicPr>
            <a:picLocks noChangeAspect="1"/>
          </p:cNvPicPr>
          <p:nvPr/>
        </p:nvPicPr>
        <p:blipFill>
          <a:blip r:embed="rId5"/>
          <a:stretch>
            <a:fillRect/>
          </a:stretch>
        </p:blipFill>
        <p:spPr>
          <a:xfrm>
            <a:off x="9622923" y="2858196"/>
            <a:ext cx="2051242" cy="2055837"/>
          </a:xfrm>
          <a:prstGeom prst="rect">
            <a:avLst/>
          </a:prstGeom>
        </p:spPr>
      </p:pic>
    </p:spTree>
    <p:extLst>
      <p:ext uri="{BB962C8B-B14F-4D97-AF65-F5344CB8AC3E}">
        <p14:creationId xmlns:p14="http://schemas.microsoft.com/office/powerpoint/2010/main" val="4236967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DD285-4EFE-3E90-568C-81ECE26CC267}"/>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1B2C5119-4340-DD31-5423-AD4210ADB183}"/>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88ABDA9A-7665-DB5D-E34B-638ACE4F114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7DA3A291-362F-BA7E-DA5B-90A966516D0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7E9A2B1D-42E2-A6A5-10F3-F0A58BABE879}"/>
              </a:ext>
            </a:extLst>
          </p:cNvPr>
          <p:cNvSpPr txBox="1"/>
          <p:nvPr/>
        </p:nvSpPr>
        <p:spPr>
          <a:xfrm>
            <a:off x="718378" y="508425"/>
            <a:ext cx="8176196" cy="584775"/>
          </a:xfrm>
          <a:prstGeom prst="rect">
            <a:avLst/>
          </a:prstGeom>
          <a:noFill/>
        </p:spPr>
        <p:txBody>
          <a:bodyPr wrap="square" lIns="91440" tIns="45720" rIns="91440" bIns="45720" rtlCol="0" anchor="t">
            <a:spAutoFit/>
          </a:bodyPr>
          <a:lstStyle/>
          <a:p>
            <a:r>
              <a:rPr lang="sv-SE" sz="3200" dirty="0">
                <a:latin typeface="Trade Gothic LT Std Cn"/>
              </a:rPr>
              <a:t>Centrala begrepp</a:t>
            </a:r>
            <a:endParaRPr lang="sv-SE" dirty="0"/>
          </a:p>
        </p:txBody>
      </p:sp>
      <p:sp>
        <p:nvSpPr>
          <p:cNvPr id="3" name="textruta 2">
            <a:extLst>
              <a:ext uri="{FF2B5EF4-FFF2-40B4-BE49-F238E27FC236}">
                <a16:creationId xmlns:a16="http://schemas.microsoft.com/office/drawing/2014/main" id="{A0ED5876-64E6-C273-6636-FC30EBC0DE4C}"/>
              </a:ext>
            </a:extLst>
          </p:cNvPr>
          <p:cNvSpPr txBox="1"/>
          <p:nvPr/>
        </p:nvSpPr>
        <p:spPr>
          <a:xfrm>
            <a:off x="438979" y="1532623"/>
            <a:ext cx="9378699" cy="4434547"/>
          </a:xfrm>
          <a:prstGeom prst="rect">
            <a:avLst/>
          </a:prstGeom>
          <a:noFill/>
        </p:spPr>
        <p:txBody>
          <a:bodyPr wrap="square" lIns="91440" tIns="45720" rIns="91440" bIns="45720" rtlCol="0" anchor="t">
            <a:spAutoFit/>
          </a:bodyPr>
          <a:lstStyle/>
          <a:p>
            <a:pPr marL="342900" indent="-342900">
              <a:buFont typeface="Arial"/>
              <a:buChar char="•"/>
            </a:pPr>
            <a:r>
              <a:rPr lang="sv-SE" b="1" dirty="0">
                <a:highlight>
                  <a:srgbClr val="FFFFFF"/>
                </a:highlight>
                <a:latin typeface="Arial"/>
                <a:cs typeface="Times New Roman"/>
              </a:rPr>
              <a:t>FN (Förenta nationerna): </a:t>
            </a:r>
            <a:r>
              <a:rPr lang="sv-SE" dirty="0">
                <a:highlight>
                  <a:srgbClr val="FFFFFF"/>
                </a:highlight>
                <a:latin typeface="Arial"/>
                <a:cs typeface="Times New Roman"/>
              </a:rPr>
              <a:t>är en internationell organisation där nästan alla världens länder samarbetar för fred, säkerhet och mänskliga rättigheter </a:t>
            </a:r>
            <a:br>
              <a:rPr lang="sv-SE" dirty="0">
                <a:highlight>
                  <a:srgbClr val="FFFFFF"/>
                </a:highlight>
                <a:latin typeface="Arial"/>
                <a:cs typeface="Times New Roman"/>
              </a:rPr>
            </a:br>
            <a:endParaRPr lang="sv-SE" dirty="0">
              <a:latin typeface="Arial"/>
              <a:cs typeface="Arial"/>
            </a:endParaRPr>
          </a:p>
          <a:p>
            <a:pPr marL="342900" indent="-342900">
              <a:buFont typeface="Arial"/>
              <a:buChar char="•"/>
            </a:pPr>
            <a:r>
              <a:rPr lang="sv-SE" b="1" dirty="0">
                <a:highlight>
                  <a:srgbClr val="FFFFFF"/>
                </a:highlight>
                <a:latin typeface="Arial"/>
                <a:cs typeface="Times New Roman"/>
              </a:rPr>
              <a:t>FN-stadgan: </a:t>
            </a:r>
            <a:r>
              <a:rPr lang="sv-SE" dirty="0">
                <a:highlight>
                  <a:srgbClr val="FFFFFF"/>
                </a:highlight>
                <a:latin typeface="Arial"/>
                <a:cs typeface="Times New Roman"/>
              </a:rPr>
              <a:t>är FN:s viktigaste regelverk. I den står regler som länder ska följa som till exempel att länder inte får starta krig mot andra länder.</a:t>
            </a:r>
          </a:p>
          <a:p>
            <a:endParaRPr lang="sv-SE" dirty="0">
              <a:highlight>
                <a:srgbClr val="FFFFFF"/>
              </a:highlight>
              <a:latin typeface="Arial"/>
              <a:cs typeface="Arial"/>
            </a:endParaRPr>
          </a:p>
          <a:p>
            <a:pPr marL="285750" indent="-285750">
              <a:buFont typeface="Symbol,Sans-Serif"/>
              <a:buChar char="•"/>
            </a:pPr>
            <a:r>
              <a:rPr lang="sv-SE" b="1" dirty="0">
                <a:highlight>
                  <a:srgbClr val="FFFFFF"/>
                </a:highlight>
                <a:latin typeface="Arial"/>
                <a:cs typeface="Arial"/>
              </a:rPr>
              <a:t>Mänskliga rättigheter: </a:t>
            </a:r>
            <a:r>
              <a:rPr lang="sv-SE" dirty="0">
                <a:highlight>
                  <a:srgbClr val="FFFFFF"/>
                </a:highlight>
                <a:latin typeface="Arial"/>
                <a:cs typeface="Arial"/>
              </a:rPr>
              <a:t>handlar om alla människors grundläggande rättigheter som till exempel rätt till liv, frihet och jämlikhet.</a:t>
            </a:r>
            <a:br>
              <a:rPr lang="sv-SE" dirty="0">
                <a:highlight>
                  <a:srgbClr val="FFFFFF"/>
                </a:highlight>
                <a:latin typeface="Arial"/>
                <a:cs typeface="Arial"/>
              </a:rPr>
            </a:br>
            <a:endParaRPr lang="sv-SE" dirty="0">
              <a:highlight>
                <a:srgbClr val="FFFFFF"/>
              </a:highlight>
              <a:latin typeface="Arial"/>
              <a:cs typeface="Arial"/>
            </a:endParaRPr>
          </a:p>
          <a:p>
            <a:pPr marL="285750" indent="-285750">
              <a:buFont typeface="Symbol,Sans-Serif"/>
              <a:buChar char="•"/>
            </a:pPr>
            <a:r>
              <a:rPr lang="sv-SE" b="1" dirty="0">
                <a:highlight>
                  <a:srgbClr val="FFFFFF"/>
                </a:highlight>
                <a:latin typeface="Arial"/>
                <a:cs typeface="Arial"/>
              </a:rPr>
              <a:t>Barnkonventionen: </a:t>
            </a:r>
            <a:r>
              <a:rPr lang="sv-SE" dirty="0">
                <a:highlight>
                  <a:srgbClr val="FFFFFF"/>
                </a:highlight>
                <a:latin typeface="Arial"/>
                <a:cs typeface="Arial"/>
              </a:rPr>
              <a:t>Ett avtal från FN som handlar om barnets rättigheter och vad barn har rätt till. I Sverige är barnkonventionen lag sedan 2020.</a:t>
            </a:r>
          </a:p>
          <a:p>
            <a:endParaRPr lang="nb-NO" sz="2000" dirty="0">
              <a:latin typeface="Arial"/>
              <a:cs typeface="Arial"/>
            </a:endParaRPr>
          </a:p>
          <a:p>
            <a:pPr>
              <a:buFont typeface="Arial" panose="020B0604020202020204" pitchFamily="34" charset="0"/>
              <a:buChar char="•"/>
            </a:pPr>
            <a:endParaRPr lang="sv-SE" sz="2000" dirty="0">
              <a:highlight>
                <a:srgbClr val="FFFFFF"/>
              </a:highlight>
              <a:latin typeface="Arial"/>
              <a:cs typeface="Times New Roman"/>
            </a:endParaRPr>
          </a:p>
          <a:p>
            <a:pPr>
              <a:buFont typeface="Arial" panose="020B0604020202020204" pitchFamily="34" charset="0"/>
              <a:buChar char="•"/>
            </a:pPr>
            <a:endParaRPr lang="sv-SE" sz="2000" dirty="0">
              <a:highlight>
                <a:srgbClr val="FFFFFF"/>
              </a:highlight>
              <a:latin typeface="Arial"/>
              <a:cs typeface="Times New Roman"/>
            </a:endParaRPr>
          </a:p>
          <a:p>
            <a:pPr marL="342900" indent="-342900">
              <a:spcBef>
                <a:spcPts val="500"/>
              </a:spcBef>
              <a:buFont typeface="Arial" panose="020B0604020202020204" pitchFamily="34" charset="0"/>
              <a:buChar char="•"/>
            </a:pPr>
            <a:endParaRPr lang="nb-NO" sz="2000" dirty="0">
              <a:latin typeface="Arial"/>
              <a:cs typeface="Arial"/>
            </a:endParaRPr>
          </a:p>
        </p:txBody>
      </p:sp>
    </p:spTree>
    <p:extLst>
      <p:ext uri="{BB962C8B-B14F-4D97-AF65-F5344CB8AC3E}">
        <p14:creationId xmlns:p14="http://schemas.microsoft.com/office/powerpoint/2010/main" val="28777867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CA141-DE96-EE22-BBC8-661C2EC97B65}"/>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20D0C8C2-192B-057C-327F-009651B4074D}"/>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8042FFD9-EACC-6AA3-0BCB-F8BA063AC42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47274E60-C83E-0EFD-14F7-F6301686AAE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AC40C5B7-0551-B272-0EAE-A2437F1F1959}"/>
              </a:ext>
            </a:extLst>
          </p:cNvPr>
          <p:cNvSpPr txBox="1"/>
          <p:nvPr/>
        </p:nvSpPr>
        <p:spPr>
          <a:xfrm>
            <a:off x="718378" y="508425"/>
            <a:ext cx="8176196" cy="584775"/>
          </a:xfrm>
          <a:prstGeom prst="rect">
            <a:avLst/>
          </a:prstGeom>
          <a:noFill/>
        </p:spPr>
        <p:txBody>
          <a:bodyPr wrap="square" lIns="91440" tIns="45720" rIns="91440" bIns="45720" rtlCol="0" anchor="t">
            <a:spAutoFit/>
          </a:bodyPr>
          <a:lstStyle/>
          <a:p>
            <a:r>
              <a:rPr lang="sv-SE" sz="3200">
                <a:latin typeface="Trade Gothic LT Std Cn"/>
              </a:rPr>
              <a:t>Frågor för deletagaterna under rollspelet:</a:t>
            </a:r>
            <a:endParaRPr lang="sv-SE"/>
          </a:p>
        </p:txBody>
      </p:sp>
      <p:sp>
        <p:nvSpPr>
          <p:cNvPr id="7" name="textruta 6">
            <a:extLst>
              <a:ext uri="{FF2B5EF4-FFF2-40B4-BE49-F238E27FC236}">
                <a16:creationId xmlns:a16="http://schemas.microsoft.com/office/drawing/2014/main" id="{A2933786-1B38-264B-9A00-785CDF8F3420}"/>
              </a:ext>
            </a:extLst>
          </p:cNvPr>
          <p:cNvSpPr txBox="1"/>
          <p:nvPr/>
        </p:nvSpPr>
        <p:spPr>
          <a:xfrm>
            <a:off x="718379" y="2250099"/>
            <a:ext cx="9281273" cy="3231654"/>
          </a:xfrm>
          <a:prstGeom prst="rect">
            <a:avLst/>
          </a:prstGeom>
          <a:noFill/>
        </p:spPr>
        <p:txBody>
          <a:bodyPr wrap="square" lIns="91440" tIns="45720" rIns="91440" bIns="45720" rtlCol="0" anchor="t">
            <a:spAutoFit/>
          </a:bodyPr>
          <a:lstStyle/>
          <a:p>
            <a:pPr lvl="1"/>
            <a:endParaRPr lang="sv-SE" sz="2400" dirty="0">
              <a:latin typeface="Arial"/>
              <a:ea typeface="+mn-lt"/>
              <a:cs typeface="Arial"/>
            </a:endParaRPr>
          </a:p>
          <a:p>
            <a:pPr lvl="1"/>
            <a:r>
              <a:rPr lang="sv-SE" sz="2400" dirty="0">
                <a:latin typeface="Arial"/>
                <a:ea typeface="+mn-lt"/>
                <a:cs typeface="Arial"/>
              </a:rPr>
              <a:t> • Hur kan landet göra det lättare för barn på flykt att </a:t>
            </a:r>
            <a:br>
              <a:rPr lang="sv-SE" sz="2400" dirty="0">
                <a:latin typeface="Arial"/>
                <a:ea typeface="+mn-lt"/>
                <a:cs typeface="Arial"/>
              </a:rPr>
            </a:br>
            <a:r>
              <a:rPr lang="sv-SE" sz="2400" dirty="0">
                <a:latin typeface="Arial"/>
                <a:ea typeface="+mn-lt"/>
                <a:cs typeface="Arial"/>
              </a:rPr>
              <a:t>återförenas med sina familjer? </a:t>
            </a:r>
          </a:p>
          <a:p>
            <a:pPr lvl="1"/>
            <a:endParaRPr lang="sv-SE" sz="2400" dirty="0">
              <a:latin typeface="Arial"/>
              <a:ea typeface="+mn-lt"/>
              <a:cs typeface="Arial"/>
            </a:endParaRPr>
          </a:p>
          <a:p>
            <a:pPr lvl="1"/>
            <a:r>
              <a:rPr lang="sv-SE" sz="2400" dirty="0">
                <a:latin typeface="Arial"/>
                <a:ea typeface="+mn-lt"/>
                <a:cs typeface="Arial"/>
              </a:rPr>
              <a:t>• Ska medlemsländerna i FN bestämma hur alla länder ska skydda barn på flykt? Eller ska varje land bestämma själv?</a:t>
            </a:r>
            <a:endParaRPr lang="sv-SE" sz="2400" dirty="0">
              <a:latin typeface="Arial"/>
              <a:cs typeface="Arial"/>
            </a:endParaRPr>
          </a:p>
          <a:p>
            <a:pPr lvl="1"/>
            <a:br>
              <a:rPr lang="nb-NO" sz="2200" dirty="0">
                <a:latin typeface="Arial"/>
                <a:cs typeface="Arial"/>
              </a:rPr>
            </a:br>
            <a:br>
              <a:rPr lang="nb-NO" sz="2200" dirty="0">
                <a:latin typeface="Arial"/>
                <a:cs typeface="Arial"/>
              </a:rPr>
            </a:br>
            <a:endParaRPr lang="nb-NO" sz="1600" dirty="0">
              <a:latin typeface="Arial"/>
              <a:cs typeface="Arial"/>
            </a:endParaRPr>
          </a:p>
        </p:txBody>
      </p:sp>
    </p:spTree>
    <p:extLst>
      <p:ext uri="{BB962C8B-B14F-4D97-AF65-F5344CB8AC3E}">
        <p14:creationId xmlns:p14="http://schemas.microsoft.com/office/powerpoint/2010/main" val="11738159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F8EC1-24E5-1D47-EAEC-48B5C6720FEB}"/>
            </a:ext>
          </a:extLst>
        </p:cNvPr>
        <p:cNvGrpSpPr/>
        <p:nvPr/>
      </p:nvGrpSpPr>
      <p:grpSpPr>
        <a:xfrm>
          <a:off x="0" y="0"/>
          <a:ext cx="0" cy="0"/>
          <a:chOff x="0" y="0"/>
          <a:chExt cx="0" cy="0"/>
        </a:xfrm>
      </p:grpSpPr>
      <p:pic>
        <p:nvPicPr>
          <p:cNvPr id="7" name="Bildobjekt 6" descr="En bild som visar klocka, inomhus, möbler, bok&#10;&#10;AI-genererat innehåll kan vara felaktigt.">
            <a:extLst>
              <a:ext uri="{FF2B5EF4-FFF2-40B4-BE49-F238E27FC236}">
                <a16:creationId xmlns:a16="http://schemas.microsoft.com/office/drawing/2014/main" id="{7224ACAC-E3D3-6288-7039-9F9ABC1B0C8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0" y="0"/>
            <a:ext cx="12191997" cy="6582995"/>
          </a:xfrm>
          <a:prstGeom prst="rect">
            <a:avLst/>
          </a:prstGeom>
        </p:spPr>
      </p:pic>
      <p:sp>
        <p:nvSpPr>
          <p:cNvPr id="9" name="Rektangel 8">
            <a:extLst>
              <a:ext uri="{FF2B5EF4-FFF2-40B4-BE49-F238E27FC236}">
                <a16:creationId xmlns:a16="http://schemas.microsoft.com/office/drawing/2014/main" id="{A31DED00-EAF3-B0EE-B66F-4FDAB2240F27}"/>
              </a:ext>
            </a:extLst>
          </p:cNvPr>
          <p:cNvSpPr/>
          <p:nvPr/>
        </p:nvSpPr>
        <p:spPr>
          <a:xfrm>
            <a:off x="3" y="-1"/>
            <a:ext cx="12191997" cy="6582995"/>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3A0846A2-7FDD-60A5-5504-09557DFE048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0E5CA30F-D3C2-465E-FB04-E78A9B0936D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5" name="textruta 4">
            <a:extLst>
              <a:ext uri="{FF2B5EF4-FFF2-40B4-BE49-F238E27FC236}">
                <a16:creationId xmlns:a16="http://schemas.microsoft.com/office/drawing/2014/main" id="{3E823762-3D9D-7160-1415-A3CE409B5C3D}"/>
              </a:ext>
            </a:extLst>
          </p:cNvPr>
          <p:cNvSpPr txBox="1"/>
          <p:nvPr/>
        </p:nvSpPr>
        <p:spPr>
          <a:xfrm>
            <a:off x="-9" y="2919010"/>
            <a:ext cx="12191999" cy="1015663"/>
          </a:xfrm>
          <a:prstGeom prst="rect">
            <a:avLst/>
          </a:prstGeom>
          <a:noFill/>
        </p:spPr>
        <p:txBody>
          <a:bodyPr wrap="square" rtlCol="0">
            <a:spAutoFit/>
          </a:bodyPr>
          <a:lstStyle/>
          <a:p>
            <a:pPr algn="ctr"/>
            <a:r>
              <a:rPr lang="sv-SE" sz="6000">
                <a:solidFill>
                  <a:schemeClr val="bg1"/>
                </a:solidFill>
                <a:latin typeface="Trade Gothic LT Std Cn" panose="020B0806020502020204" pitchFamily="34" charset="77"/>
              </a:rPr>
              <a:t>FN-rollspelet startar</a:t>
            </a:r>
          </a:p>
        </p:txBody>
      </p:sp>
    </p:spTree>
    <p:extLst>
      <p:ext uri="{BB962C8B-B14F-4D97-AF65-F5344CB8AC3E}">
        <p14:creationId xmlns:p14="http://schemas.microsoft.com/office/powerpoint/2010/main" val="26142021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A2102-B46D-A8BA-2A2C-9210C55D1053}"/>
            </a:ext>
          </a:extLst>
        </p:cNvPr>
        <p:cNvGrpSpPr/>
        <p:nvPr/>
      </p:nvGrpSpPr>
      <p:grpSpPr>
        <a:xfrm>
          <a:off x="0" y="0"/>
          <a:ext cx="0" cy="0"/>
          <a:chOff x="0" y="0"/>
          <a:chExt cx="0" cy="0"/>
        </a:xfrm>
      </p:grpSpPr>
      <p:pic>
        <p:nvPicPr>
          <p:cNvPr id="7" name="Bildobjekt 6" descr="En bild som visar klädsel, person, möbler, inomhus&#10;&#10;AI-genererat innehåll kan vara felaktigt.">
            <a:extLst>
              <a:ext uri="{FF2B5EF4-FFF2-40B4-BE49-F238E27FC236}">
                <a16:creationId xmlns:a16="http://schemas.microsoft.com/office/drawing/2014/main" id="{841843E8-9F26-0D79-8AC2-3E7B2BE4E8C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910" y="0"/>
            <a:ext cx="12191997" cy="6582995"/>
          </a:xfrm>
          <a:prstGeom prst="rect">
            <a:avLst/>
          </a:prstGeom>
        </p:spPr>
      </p:pic>
      <p:sp>
        <p:nvSpPr>
          <p:cNvPr id="9" name="Rektangel 8">
            <a:extLst>
              <a:ext uri="{FF2B5EF4-FFF2-40B4-BE49-F238E27FC236}">
                <a16:creationId xmlns:a16="http://schemas.microsoft.com/office/drawing/2014/main" id="{0EFF4E18-09FF-FBA8-1348-5582ECCAF530}"/>
              </a:ext>
            </a:extLst>
          </p:cNvPr>
          <p:cNvSpPr/>
          <p:nvPr/>
        </p:nvSpPr>
        <p:spPr>
          <a:xfrm>
            <a:off x="-17823" y="4313"/>
            <a:ext cx="12191997" cy="6582995"/>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AE4F56ED-B907-1876-62C2-7E83217EEB7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1B688084-437E-3E8A-5408-0894A7B8983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5" name="textruta 4">
            <a:extLst>
              <a:ext uri="{FF2B5EF4-FFF2-40B4-BE49-F238E27FC236}">
                <a16:creationId xmlns:a16="http://schemas.microsoft.com/office/drawing/2014/main" id="{85931022-D473-5AEE-B6E3-30B0EF8047B1}"/>
              </a:ext>
            </a:extLst>
          </p:cNvPr>
          <p:cNvSpPr txBox="1"/>
          <p:nvPr/>
        </p:nvSpPr>
        <p:spPr>
          <a:xfrm>
            <a:off x="-9" y="2919010"/>
            <a:ext cx="12191999" cy="1015663"/>
          </a:xfrm>
          <a:prstGeom prst="rect">
            <a:avLst/>
          </a:prstGeom>
          <a:noFill/>
        </p:spPr>
        <p:txBody>
          <a:bodyPr wrap="square" rtlCol="0">
            <a:spAutoFit/>
          </a:bodyPr>
          <a:lstStyle/>
          <a:p>
            <a:pPr algn="ctr"/>
            <a:r>
              <a:rPr lang="sv-SE" sz="6000">
                <a:solidFill>
                  <a:schemeClr val="bg1"/>
                </a:solidFill>
                <a:latin typeface="Trade Gothic LT Std Cn" panose="020B0806020502020204" pitchFamily="34" charset="77"/>
              </a:rPr>
              <a:t>Mötet öppnas</a:t>
            </a:r>
          </a:p>
        </p:txBody>
      </p:sp>
    </p:spTree>
    <p:extLst>
      <p:ext uri="{BB962C8B-B14F-4D97-AF65-F5344CB8AC3E}">
        <p14:creationId xmlns:p14="http://schemas.microsoft.com/office/powerpoint/2010/main" val="23528624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80FEA-5F3B-68E2-3E98-798FF47538D4}"/>
            </a:ext>
          </a:extLst>
        </p:cNvPr>
        <p:cNvGrpSpPr/>
        <p:nvPr/>
      </p:nvGrpSpPr>
      <p:grpSpPr>
        <a:xfrm>
          <a:off x="0" y="0"/>
          <a:ext cx="0" cy="0"/>
          <a:chOff x="0" y="0"/>
          <a:chExt cx="0" cy="0"/>
        </a:xfrm>
      </p:grpSpPr>
      <p:pic>
        <p:nvPicPr>
          <p:cNvPr id="3" name="Bildobjekt 2" descr="En bild som visar klädsel, person, Människoansikte, vägg&#10;&#10;AI-genererat innehåll kan vara felaktigt.">
            <a:extLst>
              <a:ext uri="{FF2B5EF4-FFF2-40B4-BE49-F238E27FC236}">
                <a16:creationId xmlns:a16="http://schemas.microsoft.com/office/drawing/2014/main" id="{7C6F2DDB-8C5B-11CD-2946-400307F4B74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0"/>
            <a:ext cx="12185882" cy="6582994"/>
          </a:xfrm>
          <a:prstGeom prst="rect">
            <a:avLst/>
          </a:prstGeom>
        </p:spPr>
      </p:pic>
      <p:sp>
        <p:nvSpPr>
          <p:cNvPr id="9" name="Rektangel 8">
            <a:extLst>
              <a:ext uri="{FF2B5EF4-FFF2-40B4-BE49-F238E27FC236}">
                <a16:creationId xmlns:a16="http://schemas.microsoft.com/office/drawing/2014/main" id="{396331D8-E0F0-0076-E4B3-16724E1F732B}"/>
              </a:ext>
            </a:extLst>
          </p:cNvPr>
          <p:cNvSpPr/>
          <p:nvPr/>
        </p:nvSpPr>
        <p:spPr>
          <a:xfrm>
            <a:off x="6118" y="-1"/>
            <a:ext cx="12191997" cy="6582995"/>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A00BADDC-7270-82F6-27CD-15BB8B51F97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B320C897-DDDA-D271-1EEB-EEB4F0D5E36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5" name="textruta 4">
            <a:extLst>
              <a:ext uri="{FF2B5EF4-FFF2-40B4-BE49-F238E27FC236}">
                <a16:creationId xmlns:a16="http://schemas.microsoft.com/office/drawing/2014/main" id="{C0F3C233-2394-36FC-986E-18125B3B8AA5}"/>
              </a:ext>
            </a:extLst>
          </p:cNvPr>
          <p:cNvSpPr txBox="1"/>
          <p:nvPr/>
        </p:nvSpPr>
        <p:spPr>
          <a:xfrm>
            <a:off x="-9" y="2919010"/>
            <a:ext cx="12191999" cy="1015663"/>
          </a:xfrm>
          <a:prstGeom prst="rect">
            <a:avLst/>
          </a:prstGeom>
          <a:noFill/>
        </p:spPr>
        <p:txBody>
          <a:bodyPr wrap="square" rtlCol="0">
            <a:spAutoFit/>
          </a:bodyPr>
          <a:lstStyle/>
          <a:p>
            <a:pPr algn="ctr"/>
            <a:r>
              <a:rPr lang="sv-SE" sz="6000">
                <a:solidFill>
                  <a:schemeClr val="bg1"/>
                </a:solidFill>
                <a:latin typeface="Trade Gothic LT Std Cn" panose="020B0806020502020204" pitchFamily="34" charset="77"/>
              </a:rPr>
              <a:t>Öppningstal</a:t>
            </a:r>
          </a:p>
        </p:txBody>
      </p:sp>
    </p:spTree>
    <p:extLst>
      <p:ext uri="{BB962C8B-B14F-4D97-AF65-F5344CB8AC3E}">
        <p14:creationId xmlns:p14="http://schemas.microsoft.com/office/powerpoint/2010/main" val="29174919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C8F37-4C20-DD52-0A3E-6FB7C3D60F7F}"/>
            </a:ext>
          </a:extLst>
        </p:cNvPr>
        <p:cNvGrpSpPr/>
        <p:nvPr/>
      </p:nvGrpSpPr>
      <p:grpSpPr>
        <a:xfrm>
          <a:off x="0" y="0"/>
          <a:ext cx="0" cy="0"/>
          <a:chOff x="0" y="0"/>
          <a:chExt cx="0" cy="0"/>
        </a:xfrm>
      </p:grpSpPr>
      <p:pic>
        <p:nvPicPr>
          <p:cNvPr id="7" name="Bildobjekt 6" descr="En bild som visar klädsel, person, möbler, inomhus&#10;&#10;AI-genererat innehåll kan vara felaktigt.">
            <a:extLst>
              <a:ext uri="{FF2B5EF4-FFF2-40B4-BE49-F238E27FC236}">
                <a16:creationId xmlns:a16="http://schemas.microsoft.com/office/drawing/2014/main" id="{9DBA0988-0D98-81BB-D950-6E4CD02A08CB}"/>
              </a:ext>
            </a:extLst>
          </p:cNvPr>
          <p:cNvPicPr>
            <a:picLocks noChangeAspect="1"/>
          </p:cNvPicPr>
          <p:nvPr/>
        </p:nvPicPr>
        <p:blipFill>
          <a:blip r:embed="rId3"/>
          <a:srcRect t="7889" b="15794"/>
          <a:stretch>
            <a:fillRect/>
          </a:stretch>
        </p:blipFill>
        <p:spPr>
          <a:xfrm>
            <a:off x="-8910" y="0"/>
            <a:ext cx="12191997" cy="6582995"/>
          </a:xfrm>
          <a:prstGeom prst="rect">
            <a:avLst/>
          </a:prstGeom>
        </p:spPr>
      </p:pic>
      <p:sp>
        <p:nvSpPr>
          <p:cNvPr id="9" name="Rektangel 8">
            <a:extLst>
              <a:ext uri="{FF2B5EF4-FFF2-40B4-BE49-F238E27FC236}">
                <a16:creationId xmlns:a16="http://schemas.microsoft.com/office/drawing/2014/main" id="{95B29FAE-F408-4C7C-86BB-3840D8183C5F}"/>
              </a:ext>
            </a:extLst>
          </p:cNvPr>
          <p:cNvSpPr/>
          <p:nvPr/>
        </p:nvSpPr>
        <p:spPr>
          <a:xfrm>
            <a:off x="-17823" y="4313"/>
            <a:ext cx="12191997" cy="6582995"/>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9CD62952-0107-7EAC-AAA4-BA78AB35D0D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C81DB357-5F3A-EBCF-5CC9-0BF9FD7C3B35}"/>
              </a:ext>
            </a:extLst>
          </p:cNvPr>
          <p:cNvPicPr>
            <a:picLocks noChangeAspect="1"/>
          </p:cNvPicPr>
          <p:nvPr/>
        </p:nvPicPr>
        <p:blipFill>
          <a:blip r:embed="rId5"/>
          <a:stretch>
            <a:fillRect/>
          </a:stretch>
        </p:blipFill>
        <p:spPr>
          <a:xfrm>
            <a:off x="-1" y="6587307"/>
            <a:ext cx="12192001" cy="266380"/>
          </a:xfrm>
          <a:prstGeom prst="rect">
            <a:avLst/>
          </a:prstGeom>
        </p:spPr>
      </p:pic>
      <p:sp>
        <p:nvSpPr>
          <p:cNvPr id="5" name="textruta 4">
            <a:extLst>
              <a:ext uri="{FF2B5EF4-FFF2-40B4-BE49-F238E27FC236}">
                <a16:creationId xmlns:a16="http://schemas.microsoft.com/office/drawing/2014/main" id="{458F596E-8A96-F034-3F32-88CF6CD4C0FA}"/>
              </a:ext>
            </a:extLst>
          </p:cNvPr>
          <p:cNvSpPr txBox="1"/>
          <p:nvPr/>
        </p:nvSpPr>
        <p:spPr>
          <a:xfrm>
            <a:off x="-9" y="2919010"/>
            <a:ext cx="12191999" cy="1015663"/>
          </a:xfrm>
          <a:prstGeom prst="rect">
            <a:avLst/>
          </a:prstGeom>
          <a:noFill/>
        </p:spPr>
        <p:txBody>
          <a:bodyPr wrap="square" lIns="91440" tIns="45720" rIns="91440" bIns="45720" rtlCol="0" anchor="t">
            <a:spAutoFit/>
          </a:bodyPr>
          <a:lstStyle/>
          <a:p>
            <a:pPr algn="ctr"/>
            <a:r>
              <a:rPr lang="sv-SE" sz="6000">
                <a:solidFill>
                  <a:schemeClr val="bg1"/>
                </a:solidFill>
                <a:latin typeface="Trade Gothic LT Std Cn"/>
              </a:rPr>
              <a:t>Debatt</a:t>
            </a:r>
            <a:endParaRPr lang="sv-SE">
              <a:solidFill>
                <a:schemeClr val="bg1"/>
              </a:solidFill>
            </a:endParaRPr>
          </a:p>
        </p:txBody>
      </p:sp>
    </p:spTree>
    <p:extLst>
      <p:ext uri="{BB962C8B-B14F-4D97-AF65-F5344CB8AC3E}">
        <p14:creationId xmlns:p14="http://schemas.microsoft.com/office/powerpoint/2010/main" val="4060402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BE925-7AFD-E7A2-5A7D-617FA7DC3776}"/>
            </a:ext>
          </a:extLst>
        </p:cNvPr>
        <p:cNvGrpSpPr/>
        <p:nvPr/>
      </p:nvGrpSpPr>
      <p:grpSpPr>
        <a:xfrm>
          <a:off x="0" y="0"/>
          <a:ext cx="0" cy="0"/>
          <a:chOff x="0" y="0"/>
          <a:chExt cx="0" cy="0"/>
        </a:xfrm>
      </p:grpSpPr>
      <p:pic>
        <p:nvPicPr>
          <p:cNvPr id="7" name="Bildobjekt 6" descr="En bild som visar klädsel, person, möbler, inomhus&#10;&#10;AI-genererat innehåll kan vara felaktigt.">
            <a:extLst>
              <a:ext uri="{FF2B5EF4-FFF2-40B4-BE49-F238E27FC236}">
                <a16:creationId xmlns:a16="http://schemas.microsoft.com/office/drawing/2014/main" id="{B3416334-FC73-0610-A8CB-6D8851837112}"/>
              </a:ext>
            </a:extLst>
          </p:cNvPr>
          <p:cNvPicPr>
            <a:picLocks noChangeAspect="1"/>
          </p:cNvPicPr>
          <p:nvPr/>
        </p:nvPicPr>
        <p:blipFill>
          <a:blip r:embed="rId3"/>
          <a:srcRect t="7889" b="15794"/>
          <a:stretch>
            <a:fillRect/>
          </a:stretch>
        </p:blipFill>
        <p:spPr>
          <a:xfrm>
            <a:off x="-8910" y="0"/>
            <a:ext cx="12191997" cy="6582995"/>
          </a:xfrm>
          <a:prstGeom prst="rect">
            <a:avLst/>
          </a:prstGeom>
        </p:spPr>
      </p:pic>
      <p:sp>
        <p:nvSpPr>
          <p:cNvPr id="9" name="Rektangel 8">
            <a:extLst>
              <a:ext uri="{FF2B5EF4-FFF2-40B4-BE49-F238E27FC236}">
                <a16:creationId xmlns:a16="http://schemas.microsoft.com/office/drawing/2014/main" id="{702CB6E3-9FA6-D84F-0B26-8B6CE9B4FF4D}"/>
              </a:ext>
            </a:extLst>
          </p:cNvPr>
          <p:cNvSpPr/>
          <p:nvPr/>
        </p:nvSpPr>
        <p:spPr>
          <a:xfrm>
            <a:off x="-17823" y="4313"/>
            <a:ext cx="12191997" cy="6582995"/>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AF54F2EF-3A05-5C15-1B8F-38B022877DF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8DB9A457-D250-FEDA-FFEB-68912590E55B}"/>
              </a:ext>
            </a:extLst>
          </p:cNvPr>
          <p:cNvPicPr>
            <a:picLocks noChangeAspect="1"/>
          </p:cNvPicPr>
          <p:nvPr/>
        </p:nvPicPr>
        <p:blipFill>
          <a:blip r:embed="rId5"/>
          <a:stretch>
            <a:fillRect/>
          </a:stretch>
        </p:blipFill>
        <p:spPr>
          <a:xfrm>
            <a:off x="-1" y="6587307"/>
            <a:ext cx="12192001" cy="266380"/>
          </a:xfrm>
          <a:prstGeom prst="rect">
            <a:avLst/>
          </a:prstGeom>
        </p:spPr>
      </p:pic>
      <p:sp>
        <p:nvSpPr>
          <p:cNvPr id="5" name="textruta 4">
            <a:extLst>
              <a:ext uri="{FF2B5EF4-FFF2-40B4-BE49-F238E27FC236}">
                <a16:creationId xmlns:a16="http://schemas.microsoft.com/office/drawing/2014/main" id="{176B888B-87A1-6B20-8F67-B5B7111575AC}"/>
              </a:ext>
            </a:extLst>
          </p:cNvPr>
          <p:cNvSpPr txBox="1"/>
          <p:nvPr/>
        </p:nvSpPr>
        <p:spPr>
          <a:xfrm>
            <a:off x="-9" y="2919010"/>
            <a:ext cx="12191999" cy="1015663"/>
          </a:xfrm>
          <a:prstGeom prst="rect">
            <a:avLst/>
          </a:prstGeom>
          <a:noFill/>
        </p:spPr>
        <p:txBody>
          <a:bodyPr wrap="square" lIns="91440" tIns="45720" rIns="91440" bIns="45720" rtlCol="0" anchor="t">
            <a:spAutoFit/>
          </a:bodyPr>
          <a:lstStyle/>
          <a:p>
            <a:pPr algn="ctr"/>
            <a:r>
              <a:rPr lang="sv-SE" sz="6000">
                <a:solidFill>
                  <a:schemeClr val="bg1"/>
                </a:solidFill>
                <a:latin typeface="Trade Gothic LT Std Cn"/>
              </a:rPr>
              <a:t>Resolution</a:t>
            </a:r>
            <a:endParaRPr lang="sv-SE">
              <a:solidFill>
                <a:schemeClr val="bg1"/>
              </a:solidFill>
            </a:endParaRPr>
          </a:p>
        </p:txBody>
      </p:sp>
    </p:spTree>
    <p:extLst>
      <p:ext uri="{BB962C8B-B14F-4D97-AF65-F5344CB8AC3E}">
        <p14:creationId xmlns:p14="http://schemas.microsoft.com/office/powerpoint/2010/main" val="6208376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C8F37-4C20-DD52-0A3E-6FB7C3D60F7F}"/>
            </a:ext>
          </a:extLst>
        </p:cNvPr>
        <p:cNvGrpSpPr/>
        <p:nvPr/>
      </p:nvGrpSpPr>
      <p:grpSpPr>
        <a:xfrm>
          <a:off x="0" y="0"/>
          <a:ext cx="0" cy="0"/>
          <a:chOff x="0" y="0"/>
          <a:chExt cx="0" cy="0"/>
        </a:xfrm>
      </p:grpSpPr>
      <p:pic>
        <p:nvPicPr>
          <p:cNvPr id="7" name="Bildobjekt 6" descr="En bild som visar klädsel, person, möbler, inomhus&#10;&#10;AI-genererat innehåll kan vara felaktigt.">
            <a:extLst>
              <a:ext uri="{FF2B5EF4-FFF2-40B4-BE49-F238E27FC236}">
                <a16:creationId xmlns:a16="http://schemas.microsoft.com/office/drawing/2014/main" id="{9DBA0988-0D98-81BB-D950-6E4CD02A08C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910" y="0"/>
            <a:ext cx="12191997" cy="6582995"/>
          </a:xfrm>
          <a:prstGeom prst="rect">
            <a:avLst/>
          </a:prstGeom>
        </p:spPr>
      </p:pic>
      <p:sp>
        <p:nvSpPr>
          <p:cNvPr id="9" name="Rektangel 8">
            <a:extLst>
              <a:ext uri="{FF2B5EF4-FFF2-40B4-BE49-F238E27FC236}">
                <a16:creationId xmlns:a16="http://schemas.microsoft.com/office/drawing/2014/main" id="{95B29FAE-F408-4C7C-86BB-3840D8183C5F}"/>
              </a:ext>
            </a:extLst>
          </p:cNvPr>
          <p:cNvSpPr/>
          <p:nvPr/>
        </p:nvSpPr>
        <p:spPr>
          <a:xfrm>
            <a:off x="-17823" y="4313"/>
            <a:ext cx="12191997" cy="6582995"/>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9CD62952-0107-7EAC-AAA4-BA78AB35D0D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C81DB357-5F3A-EBCF-5CC9-0BF9FD7C3B3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5" name="textruta 4">
            <a:extLst>
              <a:ext uri="{FF2B5EF4-FFF2-40B4-BE49-F238E27FC236}">
                <a16:creationId xmlns:a16="http://schemas.microsoft.com/office/drawing/2014/main" id="{458F596E-8A96-F034-3F32-88CF6CD4C0FA}"/>
              </a:ext>
            </a:extLst>
          </p:cNvPr>
          <p:cNvSpPr txBox="1"/>
          <p:nvPr/>
        </p:nvSpPr>
        <p:spPr>
          <a:xfrm>
            <a:off x="-9" y="2919010"/>
            <a:ext cx="12191999" cy="1015663"/>
          </a:xfrm>
          <a:prstGeom prst="rect">
            <a:avLst/>
          </a:prstGeom>
          <a:noFill/>
        </p:spPr>
        <p:txBody>
          <a:bodyPr wrap="square" rtlCol="0">
            <a:spAutoFit/>
          </a:bodyPr>
          <a:lstStyle/>
          <a:p>
            <a:pPr algn="ctr"/>
            <a:r>
              <a:rPr lang="sv-SE" sz="6000">
                <a:solidFill>
                  <a:schemeClr val="bg1"/>
                </a:solidFill>
                <a:latin typeface="Trade Gothic LT Std Cn" panose="020B0806020502020204" pitchFamily="34" charset="77"/>
              </a:rPr>
              <a:t>Omröstning</a:t>
            </a:r>
          </a:p>
        </p:txBody>
      </p:sp>
    </p:spTree>
    <p:extLst>
      <p:ext uri="{BB962C8B-B14F-4D97-AF65-F5344CB8AC3E}">
        <p14:creationId xmlns:p14="http://schemas.microsoft.com/office/powerpoint/2010/main" val="40970571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D637F-7949-D3C6-8C0E-09DF6125E102}"/>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03ABC267-77C7-C10F-CB6C-820169AD9BD2}"/>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1" name="Bild 10">
            <a:extLst>
              <a:ext uri="{FF2B5EF4-FFF2-40B4-BE49-F238E27FC236}">
                <a16:creationId xmlns:a16="http://schemas.microsoft.com/office/drawing/2014/main" id="{19B0B3BA-51AF-516E-8DCE-8C2B79FC81F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E7C8E41A-9E6C-35BA-4C29-656A3A15288F}"/>
              </a:ext>
            </a:extLst>
          </p:cNvPr>
          <p:cNvPicPr>
            <a:picLocks noChangeAspect="1"/>
          </p:cNvPicPr>
          <p:nvPr/>
        </p:nvPicPr>
        <p:blipFill>
          <a:blip r:embed="rId4"/>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C6752328-AE64-8B09-DFCD-1459BB8F1D49}"/>
              </a:ext>
            </a:extLst>
          </p:cNvPr>
          <p:cNvSpPr txBox="1"/>
          <p:nvPr/>
        </p:nvSpPr>
        <p:spPr>
          <a:xfrm>
            <a:off x="718378" y="508425"/>
            <a:ext cx="8176196" cy="646331"/>
          </a:xfrm>
          <a:prstGeom prst="rect">
            <a:avLst/>
          </a:prstGeom>
          <a:noFill/>
        </p:spPr>
        <p:txBody>
          <a:bodyPr wrap="square" rtlCol="0">
            <a:spAutoFit/>
          </a:bodyPr>
          <a:lstStyle/>
          <a:p>
            <a:r>
              <a:rPr lang="nb-NO" sz="3600" dirty="0">
                <a:latin typeface="Trade Gothic LT Std Cn" panose="020B0806020502020204" pitchFamily="34" charset="77"/>
              </a:rPr>
              <a:t>Efter FN-</a:t>
            </a:r>
            <a:r>
              <a:rPr lang="nb-NO" sz="3600" dirty="0" err="1">
                <a:latin typeface="Trade Gothic LT Std Cn" panose="020B0806020502020204" pitchFamily="34" charset="77"/>
              </a:rPr>
              <a:t>rollspelet</a:t>
            </a:r>
            <a:endParaRPr lang="sv-SE" sz="3600" dirty="0">
              <a:latin typeface="Trade Gothic LT Std Cn" panose="020B0806020502020204" pitchFamily="34" charset="77"/>
            </a:endParaRPr>
          </a:p>
        </p:txBody>
      </p:sp>
      <p:sp>
        <p:nvSpPr>
          <p:cNvPr id="3" name="textruta 2">
            <a:extLst>
              <a:ext uri="{FF2B5EF4-FFF2-40B4-BE49-F238E27FC236}">
                <a16:creationId xmlns:a16="http://schemas.microsoft.com/office/drawing/2014/main" id="{44D5213F-39E4-A040-3868-6A37A125CD12}"/>
              </a:ext>
            </a:extLst>
          </p:cNvPr>
          <p:cNvSpPr txBox="1"/>
          <p:nvPr/>
        </p:nvSpPr>
        <p:spPr>
          <a:xfrm>
            <a:off x="1145433" y="2876439"/>
            <a:ext cx="7744304" cy="1697901"/>
          </a:xfrm>
          <a:prstGeom prst="rect">
            <a:avLst/>
          </a:prstGeom>
          <a:noFill/>
        </p:spPr>
        <p:txBody>
          <a:bodyPr wrap="square" lIns="91440" tIns="45720" rIns="91440" bIns="45720" rtlCol="0" anchor="t">
            <a:spAutoFit/>
          </a:bodyPr>
          <a:lstStyle/>
          <a:p>
            <a:pPr marL="342900" indent="-342900">
              <a:spcBef>
                <a:spcPts val="500"/>
              </a:spcBef>
              <a:buFont typeface="Arial" panose="020B0604020202020204" pitchFamily="34" charset="0"/>
              <a:buChar char="•"/>
            </a:pPr>
            <a:r>
              <a:rPr lang="sv-SE" sz="2400" dirty="0">
                <a:latin typeface="Arial" panose="020B0604020202020204" pitchFamily="34" charset="0"/>
                <a:ea typeface="+mn-lt"/>
                <a:cs typeface="Arial" panose="020B0604020202020204" pitchFamily="34" charset="0"/>
              </a:rPr>
              <a:t>Hur var det att gå in en roll?</a:t>
            </a:r>
          </a:p>
          <a:p>
            <a:pPr marL="342900" indent="-342900">
              <a:spcBef>
                <a:spcPts val="500"/>
              </a:spcBef>
              <a:buFont typeface="Arial" panose="020B0604020202020204" pitchFamily="34" charset="0"/>
              <a:buChar char="•"/>
            </a:pPr>
            <a:r>
              <a:rPr lang="sv-SE" sz="2400" dirty="0">
                <a:latin typeface="Arial" panose="020B0604020202020204" pitchFamily="34" charset="0"/>
                <a:ea typeface="+mn-lt"/>
                <a:cs typeface="Arial" panose="020B0604020202020204" pitchFamily="34" charset="0"/>
              </a:rPr>
              <a:t>Vad tar du med dig från rollspelet?</a:t>
            </a:r>
            <a:endParaRPr lang="en-US" sz="2400" dirty="0">
              <a:latin typeface="Arial" panose="020B0604020202020204" pitchFamily="34" charset="0"/>
              <a:ea typeface="+mn-lt"/>
              <a:cs typeface="Arial" panose="020B0604020202020204" pitchFamily="34" charset="0"/>
            </a:endParaRPr>
          </a:p>
          <a:p>
            <a:pPr marL="342900" indent="-342900">
              <a:spcBef>
                <a:spcPts val="500"/>
              </a:spcBef>
              <a:buFont typeface="Arial" panose="020B0604020202020204" pitchFamily="34" charset="0"/>
              <a:buChar char="•"/>
            </a:pPr>
            <a:r>
              <a:rPr lang="sv-SE" sz="2400" dirty="0">
                <a:latin typeface="Arial"/>
                <a:cs typeface="Arial"/>
              </a:rPr>
              <a:t>Hur kändes det att representera en åsikt som kanske inte var din egen?</a:t>
            </a:r>
          </a:p>
        </p:txBody>
      </p:sp>
    </p:spTree>
    <p:extLst>
      <p:ext uri="{BB962C8B-B14F-4D97-AF65-F5344CB8AC3E}">
        <p14:creationId xmlns:p14="http://schemas.microsoft.com/office/powerpoint/2010/main" val="7482492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484C3-2C0E-AC29-E3E6-E570ED72D5C4}"/>
            </a:ext>
          </a:extLst>
        </p:cNvPr>
        <p:cNvGrpSpPr/>
        <p:nvPr/>
      </p:nvGrpSpPr>
      <p:grpSpPr>
        <a:xfrm>
          <a:off x="0" y="0"/>
          <a:ext cx="0" cy="0"/>
          <a:chOff x="0" y="0"/>
          <a:chExt cx="0" cy="0"/>
        </a:xfrm>
      </p:grpSpPr>
      <p:pic>
        <p:nvPicPr>
          <p:cNvPr id="5" name="Platshållare för bild 4">
            <a:extLst>
              <a:ext uri="{FF2B5EF4-FFF2-40B4-BE49-F238E27FC236}">
                <a16:creationId xmlns:a16="http://schemas.microsoft.com/office/drawing/2014/main" id="{1DCF86B4-10A4-6DDC-EA1A-438BC1DB5A9C}"/>
              </a:ext>
            </a:extLst>
          </p:cNvPr>
          <p:cNvPicPr>
            <a:picLocks noGrp="1" noChangeAspect="1"/>
          </p:cNvPicPr>
          <p:nvPr>
            <p:ph type="pic" idx="1"/>
          </p:nvPr>
        </p:nvPicPr>
        <p:blipFill>
          <a:blip r:embed="rId2"/>
          <a:srcRect t="9478" b="9478"/>
          <a:stretch>
            <a:fillRect/>
          </a:stretch>
        </p:blipFill>
        <p:spPr>
          <a:prstGeom prst="rect">
            <a:avLst/>
          </a:prstGeom>
        </p:spPr>
      </p:pic>
      <p:sp>
        <p:nvSpPr>
          <p:cNvPr id="6" name="Rektangel 5">
            <a:extLst>
              <a:ext uri="{FF2B5EF4-FFF2-40B4-BE49-F238E27FC236}">
                <a16:creationId xmlns:a16="http://schemas.microsoft.com/office/drawing/2014/main" id="{2C07D932-3BD4-51F9-F0AA-28AC12739873}"/>
              </a:ext>
            </a:extLst>
          </p:cNvPr>
          <p:cNvSpPr/>
          <p:nvPr/>
        </p:nvSpPr>
        <p:spPr>
          <a:xfrm>
            <a:off x="3" y="-4898"/>
            <a:ext cx="12191997" cy="6600570"/>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dirty="0"/>
          </a:p>
        </p:txBody>
      </p:sp>
      <p:sp>
        <p:nvSpPr>
          <p:cNvPr id="3" name="Underrubrik 2">
            <a:extLst>
              <a:ext uri="{FF2B5EF4-FFF2-40B4-BE49-F238E27FC236}">
                <a16:creationId xmlns:a16="http://schemas.microsoft.com/office/drawing/2014/main" id="{6B325EAE-D641-45E4-EB70-E06ABD679E6C}"/>
              </a:ext>
            </a:extLst>
          </p:cNvPr>
          <p:cNvSpPr>
            <a:spLocks noGrp="1"/>
          </p:cNvSpPr>
          <p:nvPr>
            <p:ph type="subTitle" idx="13"/>
          </p:nvPr>
        </p:nvSpPr>
        <p:spPr>
          <a:xfrm>
            <a:off x="1698079" y="2932763"/>
            <a:ext cx="8795841" cy="496237"/>
          </a:xfrm>
        </p:spPr>
        <p:txBody>
          <a:bodyPr>
            <a:normAutofit fontScale="55000" lnSpcReduction="20000"/>
          </a:bodyPr>
          <a:lstStyle/>
          <a:p>
            <a:r>
              <a:rPr lang="sv-SE" sz="6000" dirty="0">
                <a:solidFill>
                  <a:schemeClr val="bg1"/>
                </a:solidFill>
              </a:rPr>
              <a:t>Tack för idag!</a:t>
            </a:r>
          </a:p>
        </p:txBody>
      </p:sp>
    </p:spTree>
    <p:extLst>
      <p:ext uri="{BB962C8B-B14F-4D97-AF65-F5344CB8AC3E}">
        <p14:creationId xmlns:p14="http://schemas.microsoft.com/office/powerpoint/2010/main" val="396304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52229-E5D2-67C5-1A20-C894E91C6AB0}"/>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17D72C7A-C0E0-025B-9E7E-B97B46FF7EE1}"/>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24070F31-E836-664D-03EA-5C2A4B22D4F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33E84C6F-D1C5-C807-4744-EE362246149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FCBF899F-18D4-E52D-C686-F04C1B84E5FE}"/>
              </a:ext>
            </a:extLst>
          </p:cNvPr>
          <p:cNvSpPr txBox="1"/>
          <p:nvPr/>
        </p:nvSpPr>
        <p:spPr>
          <a:xfrm>
            <a:off x="718378" y="508425"/>
            <a:ext cx="8176196" cy="584775"/>
          </a:xfrm>
          <a:prstGeom prst="rect">
            <a:avLst/>
          </a:prstGeom>
          <a:noFill/>
        </p:spPr>
        <p:txBody>
          <a:bodyPr wrap="square" lIns="91440" tIns="45720" rIns="91440" bIns="45720" rtlCol="0" anchor="t">
            <a:spAutoFit/>
          </a:bodyPr>
          <a:lstStyle/>
          <a:p>
            <a:r>
              <a:rPr lang="sv-SE" sz="3200">
                <a:latin typeface="Trade Gothic LT Std Cn"/>
              </a:rPr>
              <a:t>Centrala begrepp</a:t>
            </a:r>
            <a:endParaRPr lang="sv-SE"/>
          </a:p>
        </p:txBody>
      </p:sp>
      <p:sp>
        <p:nvSpPr>
          <p:cNvPr id="3" name="textruta 2">
            <a:extLst>
              <a:ext uri="{FF2B5EF4-FFF2-40B4-BE49-F238E27FC236}">
                <a16:creationId xmlns:a16="http://schemas.microsoft.com/office/drawing/2014/main" id="{AE714846-140B-8128-FC7A-532FD1B363F3}"/>
              </a:ext>
            </a:extLst>
          </p:cNvPr>
          <p:cNvSpPr txBox="1"/>
          <p:nvPr/>
        </p:nvSpPr>
        <p:spPr>
          <a:xfrm>
            <a:off x="448215" y="1875908"/>
            <a:ext cx="10602517" cy="4680769"/>
          </a:xfrm>
          <a:prstGeom prst="rect">
            <a:avLst/>
          </a:prstGeom>
          <a:noFill/>
        </p:spPr>
        <p:txBody>
          <a:bodyPr wrap="square" lIns="91440" tIns="45720" rIns="91440" bIns="45720" rtlCol="0" anchor="t">
            <a:spAutoFit/>
          </a:bodyPr>
          <a:lstStyle/>
          <a:p>
            <a:r>
              <a:rPr lang="sv-SE" b="1" dirty="0">
                <a:highlight>
                  <a:srgbClr val="FFFFFF"/>
                </a:highlight>
                <a:latin typeface="Arial"/>
                <a:cs typeface="Times New Roman"/>
              </a:rPr>
              <a:t>Asyl:</a:t>
            </a:r>
            <a:r>
              <a:rPr lang="sv-SE" dirty="0">
                <a:highlight>
                  <a:srgbClr val="FFFFFF"/>
                </a:highlight>
                <a:latin typeface="Arial"/>
                <a:cs typeface="Times New Roman"/>
              </a:rPr>
              <a:t> Skydd som en person söker om den tvingats från sitt hemland. </a:t>
            </a:r>
          </a:p>
          <a:p>
            <a:br>
              <a:rPr lang="sv-SE" b="1" dirty="0">
                <a:highlight>
                  <a:srgbClr val="FFFFFF"/>
                </a:highlight>
                <a:latin typeface="Arial"/>
                <a:cs typeface="Times New Roman"/>
              </a:rPr>
            </a:br>
            <a:r>
              <a:rPr lang="sv-SE" b="1" dirty="0">
                <a:highlight>
                  <a:srgbClr val="FFFFFF"/>
                </a:highlight>
                <a:latin typeface="Arial"/>
                <a:cs typeface="Times New Roman"/>
              </a:rPr>
              <a:t>Asylsökande:</a:t>
            </a:r>
            <a:r>
              <a:rPr lang="sv-SE" dirty="0">
                <a:highlight>
                  <a:srgbClr val="FFFFFF"/>
                </a:highlight>
                <a:latin typeface="Arial"/>
                <a:cs typeface="Times New Roman"/>
              </a:rPr>
              <a:t> En person som har flytt till ett annat land och väntar på svar om den kan stanna.</a:t>
            </a:r>
          </a:p>
          <a:p>
            <a:endParaRPr lang="sv-SE" dirty="0">
              <a:highlight>
                <a:srgbClr val="FFFFFF"/>
              </a:highlight>
              <a:latin typeface="Arial"/>
              <a:cs typeface="Times New Roman"/>
            </a:endParaRPr>
          </a:p>
          <a:p>
            <a:r>
              <a:rPr lang="sv-SE" b="1" dirty="0">
                <a:highlight>
                  <a:srgbClr val="FFFFFF"/>
                </a:highlight>
                <a:latin typeface="Arial"/>
                <a:cs typeface="Times New Roman"/>
              </a:rPr>
              <a:t>Barn på flykt:</a:t>
            </a:r>
            <a:r>
              <a:rPr lang="sv-SE" dirty="0">
                <a:highlight>
                  <a:srgbClr val="FFFFFF"/>
                </a:highlight>
                <a:latin typeface="Arial"/>
                <a:cs typeface="Times New Roman"/>
              </a:rPr>
              <a:t> Barn som har tvingats lämna sitt hem eller land. Ofta på grund av krig, våld eller fara.</a:t>
            </a:r>
            <a:br>
              <a:rPr lang="sv-SE" dirty="0">
                <a:highlight>
                  <a:srgbClr val="FFFFFF"/>
                </a:highlight>
                <a:latin typeface="Arial"/>
                <a:cs typeface="Times New Roman"/>
              </a:rPr>
            </a:br>
            <a:endParaRPr lang="sv-SE" dirty="0">
              <a:highlight>
                <a:srgbClr val="FFFFFF"/>
              </a:highlight>
              <a:latin typeface="Arial"/>
              <a:cs typeface="Times New Roman"/>
            </a:endParaRPr>
          </a:p>
          <a:p>
            <a:r>
              <a:rPr lang="sv-SE" b="1" dirty="0">
                <a:highlight>
                  <a:srgbClr val="FFFFFF"/>
                </a:highlight>
                <a:latin typeface="Arial"/>
                <a:cs typeface="Times New Roman"/>
              </a:rPr>
              <a:t>Flykting:</a:t>
            </a:r>
            <a:r>
              <a:rPr lang="sv-SE" dirty="0">
                <a:highlight>
                  <a:srgbClr val="FFFFFF"/>
                </a:highlight>
                <a:latin typeface="Arial"/>
                <a:cs typeface="Times New Roman"/>
              </a:rPr>
              <a:t> En person som tvingats fly sitt land och fått rätt att stanna i ett annat land. </a:t>
            </a:r>
            <a:br>
              <a:rPr lang="sv-SE" dirty="0">
                <a:highlight>
                  <a:srgbClr val="FFFFFF"/>
                </a:highlight>
                <a:latin typeface="Arial"/>
                <a:cs typeface="Times New Roman"/>
              </a:rPr>
            </a:br>
            <a:endParaRPr lang="sv-SE" dirty="0">
              <a:highlight>
                <a:srgbClr val="FFFFFF"/>
              </a:highlight>
              <a:latin typeface="Arial"/>
              <a:cs typeface="Times New Roman"/>
            </a:endParaRPr>
          </a:p>
          <a:p>
            <a:r>
              <a:rPr lang="sv-SE" b="1" dirty="0">
                <a:highlight>
                  <a:srgbClr val="FFFFFF"/>
                </a:highlight>
                <a:latin typeface="Arial"/>
                <a:cs typeface="Times New Roman"/>
              </a:rPr>
              <a:t>Flyktingläger:</a:t>
            </a:r>
            <a:r>
              <a:rPr lang="sv-SE" dirty="0">
                <a:highlight>
                  <a:srgbClr val="FFFFFF"/>
                </a:highlight>
                <a:latin typeface="Arial"/>
                <a:cs typeface="Times New Roman"/>
              </a:rPr>
              <a:t> Ett tillfälligt bostadsområde där människor på flykt bor med hjälp från organisationer som till exempel FN.</a:t>
            </a:r>
            <a:br>
              <a:rPr lang="sv-SE" dirty="0">
                <a:highlight>
                  <a:srgbClr val="FFFFFF"/>
                </a:highlight>
                <a:latin typeface="Arial"/>
                <a:cs typeface="Times New Roman"/>
              </a:rPr>
            </a:br>
            <a:endParaRPr lang="sv-SE" dirty="0">
              <a:highlight>
                <a:srgbClr val="FFFFFF"/>
              </a:highlight>
              <a:latin typeface="Arial"/>
              <a:cs typeface="Times New Roman"/>
            </a:endParaRPr>
          </a:p>
          <a:p>
            <a:r>
              <a:rPr lang="sv-SE" b="1" dirty="0">
                <a:highlight>
                  <a:srgbClr val="FFFFFF"/>
                </a:highlight>
                <a:latin typeface="Arial"/>
                <a:cs typeface="Times New Roman"/>
              </a:rPr>
              <a:t>Familjeåterförening:</a:t>
            </a:r>
            <a:r>
              <a:rPr lang="sv-SE" dirty="0">
                <a:highlight>
                  <a:srgbClr val="FFFFFF"/>
                </a:highlight>
                <a:latin typeface="Arial"/>
                <a:cs typeface="Times New Roman"/>
              </a:rPr>
              <a:t> Rätten för barn och vuxna att få återförenas med sina familjemedlemmar om de tvingats fly från sina hem. </a:t>
            </a:r>
          </a:p>
          <a:p>
            <a:pPr>
              <a:buFont typeface="Arial" panose="020B0604020202020204" pitchFamily="34" charset="0"/>
              <a:buChar char="•"/>
            </a:pPr>
            <a:endParaRPr lang="sv-SE" sz="2000" dirty="0">
              <a:highlight>
                <a:srgbClr val="FFFFFF"/>
              </a:highlight>
              <a:latin typeface="Arial"/>
              <a:cs typeface="Times New Roman"/>
            </a:endParaRPr>
          </a:p>
          <a:p>
            <a:pPr>
              <a:buFont typeface="Arial" panose="020B0604020202020204" pitchFamily="34" charset="0"/>
              <a:buChar char="•"/>
            </a:pPr>
            <a:endParaRPr lang="sv-SE" sz="2000" dirty="0">
              <a:highlight>
                <a:srgbClr val="FFFFFF"/>
              </a:highlight>
              <a:latin typeface="Arial"/>
              <a:cs typeface="Times New Roman"/>
            </a:endParaRPr>
          </a:p>
          <a:p>
            <a:pPr marL="342900" indent="-342900">
              <a:spcBef>
                <a:spcPts val="500"/>
              </a:spcBef>
              <a:buFont typeface="Arial" panose="020B0604020202020204" pitchFamily="34" charset="0"/>
              <a:buChar char="•"/>
            </a:pPr>
            <a:endParaRPr lang="nb-NO" sz="2000" dirty="0">
              <a:latin typeface="Arial"/>
              <a:cs typeface="Arial"/>
            </a:endParaRPr>
          </a:p>
        </p:txBody>
      </p:sp>
    </p:spTree>
    <p:extLst>
      <p:ext uri="{BB962C8B-B14F-4D97-AF65-F5344CB8AC3E}">
        <p14:creationId xmlns:p14="http://schemas.microsoft.com/office/powerpoint/2010/main" val="4027743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a:extLst>
              <a:ext uri="{FF2B5EF4-FFF2-40B4-BE49-F238E27FC236}">
                <a16:creationId xmlns:a16="http://schemas.microsoft.com/office/drawing/2014/main" id="{28F65141-B7C8-D562-0DE4-F7A9BD977540}"/>
              </a:ext>
            </a:extLst>
          </p:cNvPr>
          <p:cNvPicPr>
            <a:picLocks noGrp="1" noChangeAspect="1"/>
          </p:cNvPicPr>
          <p:nvPr>
            <p:ph type="pic" idx="1"/>
          </p:nvPr>
        </p:nvPicPr>
        <p:blipFill>
          <a:blip r:embed="rId3"/>
          <a:srcRect t="9478" b="9478"/>
          <a:stretch>
            <a:fillRect/>
          </a:stretch>
        </p:blipFill>
        <p:spPr>
          <a:prstGeom prst="rect">
            <a:avLst/>
          </a:prstGeom>
        </p:spPr>
      </p:pic>
      <p:sp>
        <p:nvSpPr>
          <p:cNvPr id="6" name="Rektangel 5">
            <a:extLst>
              <a:ext uri="{FF2B5EF4-FFF2-40B4-BE49-F238E27FC236}">
                <a16:creationId xmlns:a16="http://schemas.microsoft.com/office/drawing/2014/main" id="{2C25D253-4D7B-8458-7AB1-C1F4296EE6E6}"/>
              </a:ext>
            </a:extLst>
          </p:cNvPr>
          <p:cNvSpPr/>
          <p:nvPr/>
        </p:nvSpPr>
        <p:spPr>
          <a:xfrm>
            <a:off x="2" y="0"/>
            <a:ext cx="12191997" cy="6720497"/>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sv-S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sv-SE" dirty="0"/>
          </a:p>
        </p:txBody>
      </p:sp>
      <p:sp>
        <p:nvSpPr>
          <p:cNvPr id="3" name="Underrubrik 2">
            <a:extLst>
              <a:ext uri="{FF2B5EF4-FFF2-40B4-BE49-F238E27FC236}">
                <a16:creationId xmlns:a16="http://schemas.microsoft.com/office/drawing/2014/main" id="{790C1512-9405-1CF9-A16F-08168ACAEE6A}"/>
              </a:ext>
            </a:extLst>
          </p:cNvPr>
          <p:cNvSpPr>
            <a:spLocks noGrp="1"/>
          </p:cNvSpPr>
          <p:nvPr>
            <p:ph type="subTitle" idx="13"/>
          </p:nvPr>
        </p:nvSpPr>
        <p:spPr>
          <a:xfrm>
            <a:off x="1698079" y="2932763"/>
            <a:ext cx="8795841" cy="496237"/>
          </a:xfrm>
        </p:spPr>
        <p:txBody>
          <a:bodyPr>
            <a:normAutofit fontScale="55000" lnSpcReduction="20000"/>
          </a:bodyPr>
          <a:lstStyle/>
          <a:p>
            <a:r>
              <a:rPr lang="sv-SE" sz="6000" dirty="0">
                <a:solidFill>
                  <a:schemeClr val="bg1"/>
                </a:solidFill>
              </a:rPr>
              <a:t>Vad är Förenta Nationerna?</a:t>
            </a:r>
          </a:p>
        </p:txBody>
      </p:sp>
    </p:spTree>
    <p:extLst>
      <p:ext uri="{BB962C8B-B14F-4D97-AF65-F5344CB8AC3E}">
        <p14:creationId xmlns:p14="http://schemas.microsoft.com/office/powerpoint/2010/main" val="860741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F5D9C-715E-BC7F-5588-FA72085BF9AD}"/>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3DA5F551-C37B-281C-C96A-948697EFC2C8}"/>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C2A3322D-1A07-FAF6-0D63-E3D3ECEDEF5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26BD9914-4A82-7056-08BB-73C1BC6AFE1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2CE3AEBB-31E0-6418-81F6-0A03EB2DA9CE}"/>
              </a:ext>
            </a:extLst>
          </p:cNvPr>
          <p:cNvSpPr txBox="1"/>
          <p:nvPr/>
        </p:nvSpPr>
        <p:spPr>
          <a:xfrm>
            <a:off x="718378" y="508425"/>
            <a:ext cx="8176196" cy="646331"/>
          </a:xfrm>
          <a:prstGeom prst="rect">
            <a:avLst/>
          </a:prstGeom>
          <a:noFill/>
        </p:spPr>
        <p:txBody>
          <a:bodyPr wrap="square" lIns="91440" tIns="45720" rIns="91440" bIns="45720" rtlCol="0" anchor="t">
            <a:spAutoFit/>
          </a:bodyPr>
          <a:lstStyle/>
          <a:p>
            <a:r>
              <a:rPr lang="sv-SE" sz="3600">
                <a:latin typeface="Trade Gothic LT Std Cn"/>
              </a:rPr>
              <a:t>Diskussionsfrågor till filmen</a:t>
            </a:r>
            <a:endParaRPr lang="sv-SE" sz="3600"/>
          </a:p>
        </p:txBody>
      </p:sp>
      <p:sp>
        <p:nvSpPr>
          <p:cNvPr id="3" name="textruta 2">
            <a:extLst>
              <a:ext uri="{FF2B5EF4-FFF2-40B4-BE49-F238E27FC236}">
                <a16:creationId xmlns:a16="http://schemas.microsoft.com/office/drawing/2014/main" id="{E8FDEAE0-94B3-9BC5-9464-6629F7D2DE96}"/>
              </a:ext>
            </a:extLst>
          </p:cNvPr>
          <p:cNvSpPr txBox="1"/>
          <p:nvPr/>
        </p:nvSpPr>
        <p:spPr>
          <a:xfrm>
            <a:off x="538270" y="1816641"/>
            <a:ext cx="5767282" cy="4773102"/>
          </a:xfrm>
          <a:prstGeom prst="rect">
            <a:avLst/>
          </a:prstGeom>
          <a:noFill/>
        </p:spPr>
        <p:txBody>
          <a:bodyPr wrap="square" lIns="91440" tIns="45720" rIns="91440" bIns="45720" rtlCol="0" anchor="t">
            <a:spAutoFit/>
          </a:bodyPr>
          <a:lstStyle/>
          <a:p>
            <a:br>
              <a:rPr lang="sv-SE" sz="2000" b="1">
                <a:highlight>
                  <a:srgbClr val="FFFFFF"/>
                </a:highlight>
                <a:latin typeface="Arial"/>
                <a:cs typeface="Times New Roman"/>
              </a:rPr>
            </a:br>
            <a:r>
              <a:rPr lang="sv-SE" sz="2000" b="1">
                <a:highlight>
                  <a:srgbClr val="FFFFFF"/>
                </a:highlight>
                <a:latin typeface="Arial"/>
                <a:cs typeface="Arial"/>
              </a:rPr>
              <a:t>Var det något som var nytt för er?</a:t>
            </a:r>
            <a:br>
              <a:rPr lang="sv-SE" sz="2000">
                <a:highlight>
                  <a:srgbClr val="FFFFFF"/>
                </a:highlight>
                <a:latin typeface="Arial"/>
                <a:cs typeface="Arial"/>
              </a:rPr>
            </a:br>
            <a:r>
              <a:rPr lang="sv-SE" sz="2000">
                <a:highlight>
                  <a:srgbClr val="FFFFFF"/>
                </a:highlight>
                <a:latin typeface="Arial"/>
                <a:cs typeface="Arial"/>
              </a:rPr>
              <a:t>– Var det något i filmen som var svårt?</a:t>
            </a:r>
          </a:p>
          <a:p>
            <a:endParaRPr lang="sv-SE" sz="2000">
              <a:highlight>
                <a:srgbClr val="FFFFFF"/>
              </a:highlight>
              <a:latin typeface="Arial"/>
              <a:cs typeface="Arial"/>
            </a:endParaRPr>
          </a:p>
          <a:p>
            <a:r>
              <a:rPr lang="sv-SE" sz="2000" b="1">
                <a:highlight>
                  <a:srgbClr val="FFFFFF"/>
                </a:highlight>
                <a:latin typeface="Arial"/>
                <a:cs typeface="Arial"/>
              </a:rPr>
              <a:t>Vad är FN och varför finns FN?</a:t>
            </a:r>
            <a:br>
              <a:rPr lang="sv-SE" sz="2000">
                <a:highlight>
                  <a:srgbClr val="FFFFFF"/>
                </a:highlight>
                <a:latin typeface="Arial"/>
                <a:cs typeface="Arial"/>
              </a:rPr>
            </a:br>
            <a:r>
              <a:rPr lang="sv-SE" sz="2000">
                <a:highlight>
                  <a:srgbClr val="FFFFFF"/>
                </a:highlight>
                <a:latin typeface="Arial"/>
                <a:cs typeface="Arial"/>
              </a:rPr>
              <a:t>– Varför tror ni att länderna ville skapa FN efter andra världskriget?</a:t>
            </a:r>
            <a:br>
              <a:rPr lang="sv-SE" sz="2000">
                <a:highlight>
                  <a:srgbClr val="FFFFFF"/>
                </a:highlight>
                <a:latin typeface="Arial"/>
                <a:cs typeface="Arial"/>
              </a:rPr>
            </a:br>
            <a:r>
              <a:rPr lang="sv-SE" sz="2000">
                <a:highlight>
                  <a:srgbClr val="FFFFFF"/>
                </a:highlight>
                <a:latin typeface="Arial"/>
                <a:cs typeface="Arial"/>
              </a:rPr>
              <a:t>– Vad hade hänt om länder inte samarbetade alls?</a:t>
            </a:r>
          </a:p>
          <a:p>
            <a:endParaRPr lang="sv-SE" sz="2000">
              <a:highlight>
                <a:srgbClr val="FFFFFF"/>
              </a:highlight>
              <a:latin typeface="Arial"/>
              <a:cs typeface="Arial"/>
            </a:endParaRPr>
          </a:p>
          <a:p>
            <a:r>
              <a:rPr lang="sv-SE" sz="2000" b="1">
                <a:highlight>
                  <a:srgbClr val="FFFFFF"/>
                </a:highlight>
                <a:latin typeface="Arial"/>
                <a:cs typeface="Arial"/>
              </a:rPr>
              <a:t>Vad arbetar FN med?</a:t>
            </a:r>
            <a:br>
              <a:rPr lang="sv-SE" sz="2000">
                <a:highlight>
                  <a:srgbClr val="FFFFFF"/>
                </a:highlight>
                <a:latin typeface="Arial"/>
                <a:cs typeface="Arial"/>
              </a:rPr>
            </a:br>
            <a:r>
              <a:rPr lang="sv-SE" sz="2000">
                <a:highlight>
                  <a:srgbClr val="FFFFFF"/>
                </a:highlight>
                <a:latin typeface="Arial"/>
                <a:cs typeface="Arial"/>
              </a:rPr>
              <a:t>– På vilket sätt kan FN påverka människors vardag, till exempel barns liv?</a:t>
            </a:r>
          </a:p>
          <a:p>
            <a:endParaRPr lang="sv-SE" sz="2000" b="1">
              <a:highlight>
                <a:srgbClr val="FFFFFF"/>
              </a:highlight>
              <a:latin typeface="Arial"/>
              <a:cs typeface="Times New Roman"/>
            </a:endParaRPr>
          </a:p>
          <a:p>
            <a:pPr>
              <a:spcBef>
                <a:spcPts val="500"/>
              </a:spcBef>
            </a:pPr>
            <a:endParaRPr lang="nb-NO" sz="2000">
              <a:latin typeface="Arial"/>
              <a:cs typeface="Arial"/>
            </a:endParaRPr>
          </a:p>
        </p:txBody>
      </p:sp>
      <p:pic>
        <p:nvPicPr>
          <p:cNvPr id="15" name="Bildobjekt 14" descr="En bild som visar flagga, himmel, utomhus, pol&#10;&#10;AI-genererat innehåll kan vara felaktigt.">
            <a:extLst>
              <a:ext uri="{FF2B5EF4-FFF2-40B4-BE49-F238E27FC236}">
                <a16:creationId xmlns:a16="http://schemas.microsoft.com/office/drawing/2014/main" id="{BF65BF90-632A-A834-8704-2AA5794AC4CC}"/>
              </a:ext>
            </a:extLst>
          </p:cNvPr>
          <p:cNvPicPr>
            <a:picLocks noChangeAspect="1"/>
          </p:cNvPicPr>
          <p:nvPr/>
        </p:nvPicPr>
        <p:blipFill>
          <a:blip r:embed="rId5"/>
          <a:stretch>
            <a:fillRect/>
          </a:stretch>
        </p:blipFill>
        <p:spPr>
          <a:xfrm>
            <a:off x="6611986" y="2590801"/>
            <a:ext cx="4849284" cy="3228110"/>
          </a:xfrm>
          <a:prstGeom prst="rect">
            <a:avLst/>
          </a:prstGeom>
        </p:spPr>
      </p:pic>
    </p:spTree>
    <p:extLst>
      <p:ext uri="{BB962C8B-B14F-4D97-AF65-F5344CB8AC3E}">
        <p14:creationId xmlns:p14="http://schemas.microsoft.com/office/powerpoint/2010/main" val="533580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8CA9CB"/>
        </a:solidFill>
        <a:effectLst/>
      </p:bgPr>
    </p:bg>
    <p:spTree>
      <p:nvGrpSpPr>
        <p:cNvPr id="1" name="">
          <a:extLst>
            <a:ext uri="{FF2B5EF4-FFF2-40B4-BE49-F238E27FC236}">
              <a16:creationId xmlns:a16="http://schemas.microsoft.com/office/drawing/2014/main" id="{5370ECD2-68CB-6847-6FCA-E6D26E6AA251}"/>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C5E46F1D-5E08-7395-5D3D-D01C49E2279C}"/>
              </a:ext>
            </a:extLst>
          </p:cNvPr>
          <p:cNvPicPr>
            <a:picLocks noChangeAspect="1"/>
          </p:cNvPicPr>
          <p:nvPr/>
        </p:nvPicPr>
        <p:blipFill>
          <a:blip r:embed="rId3"/>
          <a:srcRect/>
          <a:stretch/>
        </p:blipFill>
        <p:spPr>
          <a:xfrm>
            <a:off x="1227653" y="-5474"/>
            <a:ext cx="9912787" cy="6592781"/>
          </a:xfrm>
          <a:prstGeom prst="rect">
            <a:avLst/>
          </a:prstGeom>
        </p:spPr>
      </p:pic>
      <p:pic>
        <p:nvPicPr>
          <p:cNvPr id="4" name="Bildobjekt 3">
            <a:extLst>
              <a:ext uri="{FF2B5EF4-FFF2-40B4-BE49-F238E27FC236}">
                <a16:creationId xmlns:a16="http://schemas.microsoft.com/office/drawing/2014/main" id="{E7F0537F-0DA3-6644-F61E-26E0D45A90C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9" name="Rektangel 8">
            <a:extLst>
              <a:ext uri="{FF2B5EF4-FFF2-40B4-BE49-F238E27FC236}">
                <a16:creationId xmlns:a16="http://schemas.microsoft.com/office/drawing/2014/main" id="{7532E0A3-DD8A-9DE9-0E54-AFDCA0E5F9B5}"/>
              </a:ext>
            </a:extLst>
          </p:cNvPr>
          <p:cNvSpPr/>
          <p:nvPr/>
        </p:nvSpPr>
        <p:spPr>
          <a:xfrm>
            <a:off x="-9" y="-5474"/>
            <a:ext cx="12191997" cy="6582995"/>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textruta 4">
            <a:extLst>
              <a:ext uri="{FF2B5EF4-FFF2-40B4-BE49-F238E27FC236}">
                <a16:creationId xmlns:a16="http://schemas.microsoft.com/office/drawing/2014/main" id="{49E71B03-6EED-E173-9CED-06935CFEFC90}"/>
              </a:ext>
            </a:extLst>
          </p:cNvPr>
          <p:cNvSpPr txBox="1"/>
          <p:nvPr/>
        </p:nvSpPr>
        <p:spPr>
          <a:xfrm>
            <a:off x="-9" y="3291495"/>
            <a:ext cx="12191999" cy="1938992"/>
          </a:xfrm>
          <a:prstGeom prst="rect">
            <a:avLst/>
          </a:prstGeom>
          <a:noFill/>
        </p:spPr>
        <p:txBody>
          <a:bodyPr wrap="square" lIns="91440" tIns="45720" rIns="91440" bIns="45720" rtlCol="0" anchor="t">
            <a:spAutoFit/>
          </a:bodyPr>
          <a:lstStyle/>
          <a:p>
            <a:pPr algn="ctr"/>
            <a:r>
              <a:rPr lang="sv-SE" sz="6000">
                <a:solidFill>
                  <a:schemeClr val="bg1"/>
                </a:solidFill>
                <a:latin typeface="Trade Gothic LT Std Cn"/>
              </a:rPr>
              <a:t>Kortfilm: </a:t>
            </a:r>
            <a:br>
              <a:rPr lang="sv-SE" sz="6000" dirty="0">
                <a:solidFill>
                  <a:schemeClr val="bg1"/>
                </a:solidFill>
                <a:latin typeface="Trade Gothic LT Std Cn"/>
              </a:rPr>
            </a:br>
            <a:r>
              <a:rPr lang="sv-SE" sz="6000">
                <a:solidFill>
                  <a:schemeClr val="bg1"/>
                </a:solidFill>
                <a:latin typeface="Trade Gothic LT Std Cn"/>
              </a:rPr>
              <a:t>Unga flyktingar - Alis berättelse</a:t>
            </a:r>
            <a:endParaRPr lang="sv-SE">
              <a:solidFill>
                <a:schemeClr val="bg1"/>
              </a:solidFill>
            </a:endParaRPr>
          </a:p>
        </p:txBody>
      </p:sp>
      <p:pic>
        <p:nvPicPr>
          <p:cNvPr id="11" name="Bild 10">
            <a:extLst>
              <a:ext uri="{FF2B5EF4-FFF2-40B4-BE49-F238E27FC236}">
                <a16:creationId xmlns:a16="http://schemas.microsoft.com/office/drawing/2014/main" id="{3AB8822A-99EF-F634-801E-8144731A61B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822622" y="0"/>
            <a:ext cx="1651000" cy="2057400"/>
          </a:xfrm>
          <a:prstGeom prst="rect">
            <a:avLst/>
          </a:prstGeom>
        </p:spPr>
      </p:pic>
    </p:spTree>
    <p:extLst>
      <p:ext uri="{BB962C8B-B14F-4D97-AF65-F5344CB8AC3E}">
        <p14:creationId xmlns:p14="http://schemas.microsoft.com/office/powerpoint/2010/main" val="1165274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DEFCC-3524-C04D-BDBE-15F23BF7876E}"/>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359ED591-F0FE-6558-E310-4B34C5BC5710}"/>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696DB8C1-2683-0943-D290-96D9AF84E0D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DAC97B86-2C42-2276-3633-195E360871A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A227A716-99B4-02EB-F714-C9B360B4672A}"/>
              </a:ext>
            </a:extLst>
          </p:cNvPr>
          <p:cNvSpPr txBox="1"/>
          <p:nvPr/>
        </p:nvSpPr>
        <p:spPr>
          <a:xfrm>
            <a:off x="718378" y="508425"/>
            <a:ext cx="8176196" cy="646331"/>
          </a:xfrm>
          <a:prstGeom prst="rect">
            <a:avLst/>
          </a:prstGeom>
          <a:noFill/>
        </p:spPr>
        <p:txBody>
          <a:bodyPr wrap="square" lIns="91440" tIns="45720" rIns="91440" bIns="45720" rtlCol="0" anchor="t">
            <a:spAutoFit/>
          </a:bodyPr>
          <a:lstStyle/>
          <a:p>
            <a:r>
              <a:rPr lang="sv-SE" sz="3600">
                <a:latin typeface="Trade Gothic LT Std Cn"/>
              </a:rPr>
              <a:t>Diskussionsfrågor till filmen</a:t>
            </a:r>
            <a:endParaRPr lang="sv-SE" sz="3600"/>
          </a:p>
        </p:txBody>
      </p:sp>
      <p:sp>
        <p:nvSpPr>
          <p:cNvPr id="3" name="textruta 2">
            <a:extLst>
              <a:ext uri="{FF2B5EF4-FFF2-40B4-BE49-F238E27FC236}">
                <a16:creationId xmlns:a16="http://schemas.microsoft.com/office/drawing/2014/main" id="{BA1E83F4-5F61-CE84-A987-B5ABFB58E3B0}"/>
              </a:ext>
            </a:extLst>
          </p:cNvPr>
          <p:cNvSpPr txBox="1"/>
          <p:nvPr/>
        </p:nvSpPr>
        <p:spPr>
          <a:xfrm>
            <a:off x="372015" y="2259988"/>
            <a:ext cx="6709391" cy="4157548"/>
          </a:xfrm>
          <a:prstGeom prst="rect">
            <a:avLst/>
          </a:prstGeom>
          <a:noFill/>
        </p:spPr>
        <p:txBody>
          <a:bodyPr wrap="square" lIns="91440" tIns="45720" rIns="91440" bIns="45720" rtlCol="0" anchor="t">
            <a:spAutoFit/>
          </a:bodyPr>
          <a:lstStyle/>
          <a:p>
            <a:pPr marL="285750" indent="-285750">
              <a:buFont typeface="Arial,Sans-Serif"/>
              <a:buChar char="•"/>
            </a:pPr>
            <a:r>
              <a:rPr lang="sv-SE" sz="2000">
                <a:highlight>
                  <a:srgbClr val="FFFFFF"/>
                </a:highlight>
                <a:latin typeface="Arial"/>
                <a:cs typeface="Arial"/>
              </a:rPr>
              <a:t>Varför tvingades Ali lämna Afghanistan? – Vad berättar han om situationen i sitt hemland?</a:t>
            </a:r>
            <a:br>
              <a:rPr lang="sv-SE" sz="2000" dirty="0">
                <a:highlight>
                  <a:srgbClr val="FFFFFF"/>
                </a:highlight>
                <a:latin typeface="Arial"/>
                <a:cs typeface="Arial"/>
              </a:rPr>
            </a:br>
            <a:endParaRPr lang="sv-SE" sz="2000">
              <a:highlight>
                <a:srgbClr val="FFFFFF"/>
              </a:highlight>
              <a:latin typeface="Arial"/>
              <a:cs typeface="Arial"/>
            </a:endParaRPr>
          </a:p>
          <a:p>
            <a:pPr marL="285750" indent="-285750">
              <a:buFont typeface="Arial,Sans-Serif"/>
              <a:buChar char="•"/>
            </a:pPr>
            <a:r>
              <a:rPr lang="sv-SE" sz="2000">
                <a:highlight>
                  <a:srgbClr val="FFFFFF"/>
                </a:highlight>
                <a:latin typeface="Arial"/>
                <a:cs typeface="Arial"/>
              </a:rPr>
              <a:t>Hur beskriver Ali tiden när han var ensam och skild från sin familj? – Vilka känslor tror ni att han hade?</a:t>
            </a:r>
            <a:br>
              <a:rPr lang="sv-SE" sz="2000" dirty="0">
                <a:highlight>
                  <a:srgbClr val="FFFFFF"/>
                </a:highlight>
                <a:latin typeface="Arial"/>
                <a:cs typeface="Arial"/>
              </a:rPr>
            </a:br>
            <a:endParaRPr lang="sv-SE" sz="2000">
              <a:highlight>
                <a:srgbClr val="FFFFFF"/>
              </a:highlight>
              <a:latin typeface="Arial"/>
              <a:cs typeface="Arial"/>
            </a:endParaRPr>
          </a:p>
          <a:p>
            <a:pPr marL="285750" indent="-285750">
              <a:buFont typeface="Arial,Sans-Serif"/>
              <a:buChar char="•"/>
            </a:pPr>
            <a:r>
              <a:rPr lang="sv-SE" sz="2000">
                <a:highlight>
                  <a:srgbClr val="FFFFFF"/>
                </a:highlight>
                <a:latin typeface="Arial"/>
                <a:cs typeface="Arial"/>
              </a:rPr>
              <a:t>Vilka svårigheter möter Ali när han kommer till ett nytt land? – Ge exempel från filmen.</a:t>
            </a:r>
            <a:br>
              <a:rPr lang="sv-SE" sz="2000" dirty="0">
                <a:highlight>
                  <a:srgbClr val="FFFFFF"/>
                </a:highlight>
                <a:latin typeface="Arial"/>
                <a:cs typeface="Arial"/>
              </a:rPr>
            </a:br>
            <a:endParaRPr lang="sv-SE" sz="2000">
              <a:highlight>
                <a:srgbClr val="FFFFFF"/>
              </a:highlight>
              <a:latin typeface="Arial"/>
              <a:cs typeface="Arial"/>
            </a:endParaRPr>
          </a:p>
          <a:p>
            <a:pPr marL="285750" indent="-285750">
              <a:buFont typeface="Arial,Sans-Serif"/>
              <a:buChar char="•"/>
            </a:pPr>
            <a:r>
              <a:rPr lang="sv-SE" sz="2000">
                <a:highlight>
                  <a:srgbClr val="FFFFFF"/>
                </a:highlight>
                <a:latin typeface="Arial"/>
                <a:cs typeface="Arial"/>
              </a:rPr>
              <a:t>Vad vill Ali att vi som tittar ska förstå genom att berätta sin historia? – Vad tar ni med er efter att ha sett filmen?</a:t>
            </a:r>
            <a:endParaRPr lang="sv-SE" sz="2000"/>
          </a:p>
          <a:p>
            <a:endParaRPr lang="sv-SE" sz="2000" b="1">
              <a:highlight>
                <a:srgbClr val="FFFFFF"/>
              </a:highlight>
              <a:latin typeface="Arial"/>
              <a:cs typeface="Times New Roman"/>
            </a:endParaRPr>
          </a:p>
          <a:p>
            <a:pPr>
              <a:spcBef>
                <a:spcPts val="500"/>
              </a:spcBef>
            </a:pPr>
            <a:endParaRPr lang="nb-NO" sz="2000">
              <a:latin typeface="Arial"/>
              <a:cs typeface="Arial"/>
            </a:endParaRPr>
          </a:p>
        </p:txBody>
      </p:sp>
      <p:pic>
        <p:nvPicPr>
          <p:cNvPr id="15" name="Bildobjekt 14" descr="En bild som visar flagga, himmel, utomhus, pol&#10;&#10;AI-genererat innehåll kan vara felaktigt.">
            <a:extLst>
              <a:ext uri="{FF2B5EF4-FFF2-40B4-BE49-F238E27FC236}">
                <a16:creationId xmlns:a16="http://schemas.microsoft.com/office/drawing/2014/main" id="{2D8FB438-430D-76B2-A4B0-0090DF7A5B02}"/>
              </a:ext>
            </a:extLst>
          </p:cNvPr>
          <p:cNvPicPr>
            <a:picLocks noChangeAspect="1"/>
          </p:cNvPicPr>
          <p:nvPr/>
        </p:nvPicPr>
        <p:blipFill>
          <a:blip r:embed="rId5"/>
          <a:stretch>
            <a:fillRect/>
          </a:stretch>
        </p:blipFill>
        <p:spPr>
          <a:xfrm>
            <a:off x="7318566" y="2964873"/>
            <a:ext cx="4156558" cy="2757056"/>
          </a:xfrm>
          <a:prstGeom prst="rect">
            <a:avLst/>
          </a:prstGeom>
        </p:spPr>
      </p:pic>
    </p:spTree>
    <p:extLst>
      <p:ext uri="{BB962C8B-B14F-4D97-AF65-F5344CB8AC3E}">
        <p14:creationId xmlns:p14="http://schemas.microsoft.com/office/powerpoint/2010/main" val="3400606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8CA9CB"/>
        </a:solidFill>
        <a:effectLst/>
      </p:bgPr>
    </p:bg>
    <p:spTree>
      <p:nvGrpSpPr>
        <p:cNvPr id="1" name="">
          <a:extLst>
            <a:ext uri="{FF2B5EF4-FFF2-40B4-BE49-F238E27FC236}">
              <a16:creationId xmlns:a16="http://schemas.microsoft.com/office/drawing/2014/main" id="{F99D48EB-01AA-9F0E-CD1D-6AAAF4E9D3DF}"/>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D4C5CDF0-DD67-0353-40E0-99B40E6C618C}"/>
              </a:ext>
            </a:extLst>
          </p:cNvPr>
          <p:cNvPicPr>
            <a:picLocks noChangeAspect="1"/>
          </p:cNvPicPr>
          <p:nvPr/>
        </p:nvPicPr>
        <p:blipFill>
          <a:blip r:embed="rId3"/>
          <a:srcRect/>
          <a:stretch/>
        </p:blipFill>
        <p:spPr>
          <a:xfrm>
            <a:off x="1227653" y="-5474"/>
            <a:ext cx="9912787" cy="6592781"/>
          </a:xfrm>
          <a:prstGeom prst="rect">
            <a:avLst/>
          </a:prstGeom>
        </p:spPr>
      </p:pic>
      <p:pic>
        <p:nvPicPr>
          <p:cNvPr id="4" name="Bildobjekt 3">
            <a:extLst>
              <a:ext uri="{FF2B5EF4-FFF2-40B4-BE49-F238E27FC236}">
                <a16:creationId xmlns:a16="http://schemas.microsoft.com/office/drawing/2014/main" id="{C60055D7-299A-936D-1608-DA6EFAF3DCE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9" name="Rektangel 8">
            <a:extLst>
              <a:ext uri="{FF2B5EF4-FFF2-40B4-BE49-F238E27FC236}">
                <a16:creationId xmlns:a16="http://schemas.microsoft.com/office/drawing/2014/main" id="{AED45754-1ED9-3530-1948-2386E69E8EF6}"/>
              </a:ext>
            </a:extLst>
          </p:cNvPr>
          <p:cNvSpPr/>
          <p:nvPr/>
        </p:nvSpPr>
        <p:spPr>
          <a:xfrm>
            <a:off x="3" y="-5474"/>
            <a:ext cx="12191997" cy="6582995"/>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textruta 4">
            <a:extLst>
              <a:ext uri="{FF2B5EF4-FFF2-40B4-BE49-F238E27FC236}">
                <a16:creationId xmlns:a16="http://schemas.microsoft.com/office/drawing/2014/main" id="{9B9AD71E-5FEE-349F-0B32-FD80F0338306}"/>
              </a:ext>
            </a:extLst>
          </p:cNvPr>
          <p:cNvSpPr txBox="1"/>
          <p:nvPr/>
        </p:nvSpPr>
        <p:spPr>
          <a:xfrm>
            <a:off x="-9" y="3291495"/>
            <a:ext cx="12191999" cy="1938992"/>
          </a:xfrm>
          <a:prstGeom prst="rect">
            <a:avLst/>
          </a:prstGeom>
          <a:noFill/>
        </p:spPr>
        <p:txBody>
          <a:bodyPr wrap="square" lIns="91440" tIns="45720" rIns="91440" bIns="45720" rtlCol="0" anchor="t">
            <a:spAutoFit/>
          </a:bodyPr>
          <a:lstStyle/>
          <a:p>
            <a:pPr algn="ctr"/>
            <a:r>
              <a:rPr lang="sv-SE" sz="6000" dirty="0">
                <a:solidFill>
                  <a:schemeClr val="bg1"/>
                </a:solidFill>
                <a:latin typeface="Trade Gothic LT Std Cn"/>
              </a:rPr>
              <a:t>Film: </a:t>
            </a:r>
            <a:br>
              <a:rPr lang="sv-SE" sz="6000" dirty="0">
                <a:solidFill>
                  <a:schemeClr val="bg1"/>
                </a:solidFill>
                <a:latin typeface="Trade Gothic LT Std Cn"/>
              </a:rPr>
            </a:br>
            <a:r>
              <a:rPr lang="sv-SE" sz="6000" dirty="0">
                <a:solidFill>
                  <a:schemeClr val="bg1"/>
                </a:solidFill>
                <a:latin typeface="Trade Gothic LT Std Cn"/>
              </a:rPr>
              <a:t>Min skola mitt i kriget Längtan efter skolan</a:t>
            </a:r>
            <a:endParaRPr lang="sv-SE" dirty="0">
              <a:solidFill>
                <a:schemeClr val="bg1"/>
              </a:solidFill>
            </a:endParaRPr>
          </a:p>
        </p:txBody>
      </p:sp>
      <p:pic>
        <p:nvPicPr>
          <p:cNvPr id="11" name="Bild 10">
            <a:extLst>
              <a:ext uri="{FF2B5EF4-FFF2-40B4-BE49-F238E27FC236}">
                <a16:creationId xmlns:a16="http://schemas.microsoft.com/office/drawing/2014/main" id="{A18AF0D6-D4CF-8143-0FAE-EE30AFAC37C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822622" y="0"/>
            <a:ext cx="1651000" cy="2057400"/>
          </a:xfrm>
          <a:prstGeom prst="rect">
            <a:avLst/>
          </a:prstGeom>
        </p:spPr>
      </p:pic>
    </p:spTree>
    <p:extLst>
      <p:ext uri="{BB962C8B-B14F-4D97-AF65-F5344CB8AC3E}">
        <p14:creationId xmlns:p14="http://schemas.microsoft.com/office/powerpoint/2010/main" val="833553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6D57D-98F2-9F9C-B98D-76251A75F541}"/>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15A17975-7E9D-256B-9F16-2094A4FE5180}"/>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0CEC6AB5-F918-7E97-696F-6E5FAB3646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35CB8DC9-4FDA-A363-5ABA-2840CFFF3AB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1835EFA4-3B93-18A4-7C7A-995429EEAAFD}"/>
              </a:ext>
            </a:extLst>
          </p:cNvPr>
          <p:cNvSpPr txBox="1"/>
          <p:nvPr/>
        </p:nvSpPr>
        <p:spPr>
          <a:xfrm>
            <a:off x="718378" y="508425"/>
            <a:ext cx="8176196" cy="584775"/>
          </a:xfrm>
          <a:prstGeom prst="rect">
            <a:avLst/>
          </a:prstGeom>
          <a:noFill/>
        </p:spPr>
        <p:txBody>
          <a:bodyPr wrap="square" lIns="91440" tIns="45720" rIns="91440" bIns="45720" rtlCol="0" anchor="t">
            <a:spAutoFit/>
          </a:bodyPr>
          <a:lstStyle/>
          <a:p>
            <a:r>
              <a:rPr lang="sv-SE" sz="3200" dirty="0">
                <a:latin typeface="Trade Gothic LT Std Cn"/>
              </a:rPr>
              <a:t>Diskussionsfrågor- Längtan efter skolan</a:t>
            </a:r>
          </a:p>
        </p:txBody>
      </p:sp>
      <p:sp>
        <p:nvSpPr>
          <p:cNvPr id="5" name="textruta 4">
            <a:extLst>
              <a:ext uri="{FF2B5EF4-FFF2-40B4-BE49-F238E27FC236}">
                <a16:creationId xmlns:a16="http://schemas.microsoft.com/office/drawing/2014/main" id="{47AE1624-D12E-A424-53C6-8134E59246BE}"/>
              </a:ext>
            </a:extLst>
          </p:cNvPr>
          <p:cNvSpPr txBox="1"/>
          <p:nvPr/>
        </p:nvSpPr>
        <p:spPr>
          <a:xfrm>
            <a:off x="466040" y="1436981"/>
            <a:ext cx="7676605" cy="51463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sv-SE" sz="2000" dirty="0">
              <a:highlight>
                <a:srgbClr val="FFFFFF"/>
              </a:highlight>
              <a:latin typeface="Arial"/>
              <a:ea typeface="Times New Roman"/>
              <a:cs typeface="Arial"/>
            </a:endParaRPr>
          </a:p>
          <a:p>
            <a:pPr marL="285750" indent="-285750">
              <a:buFont typeface="Arial"/>
              <a:buChar char="•"/>
            </a:pPr>
            <a:r>
              <a:rPr lang="sv-SE" sz="2000" dirty="0">
                <a:highlight>
                  <a:srgbClr val="FFFFFF"/>
                </a:highlight>
                <a:latin typeface="Arial"/>
                <a:ea typeface="+mn-lt"/>
                <a:cs typeface="+mn-lt"/>
              </a:rPr>
              <a:t>Hur kände du när du såg filmen?</a:t>
            </a:r>
            <a:br>
              <a:rPr lang="sv-SE" sz="2000" dirty="0">
                <a:highlight>
                  <a:srgbClr val="FFFFFF"/>
                </a:highlight>
                <a:latin typeface="Arial"/>
                <a:ea typeface="+mn-lt"/>
                <a:cs typeface="+mn-lt"/>
              </a:rPr>
            </a:br>
            <a:r>
              <a:rPr lang="sv-SE" sz="2000" i="1" dirty="0">
                <a:highlight>
                  <a:srgbClr val="FFFFFF"/>
                </a:highlight>
                <a:latin typeface="Arial"/>
                <a:ea typeface="+mn-lt"/>
                <a:cs typeface="+mn-lt"/>
              </a:rPr>
              <a:t> Var det något som gjorde dig särskilt berörd, ledsen eller hoppfull?</a:t>
            </a:r>
            <a:br>
              <a:rPr lang="sv-SE" sz="2000" i="1" dirty="0">
                <a:highlight>
                  <a:srgbClr val="FFFFFF"/>
                </a:highlight>
                <a:latin typeface="Arial"/>
                <a:ea typeface="+mn-lt"/>
                <a:cs typeface="+mn-lt"/>
              </a:rPr>
            </a:br>
            <a:endParaRPr lang="sv-SE" i="1" dirty="0">
              <a:latin typeface="Arial"/>
              <a:ea typeface="+mn-lt"/>
              <a:cs typeface="+mn-lt"/>
            </a:endParaRPr>
          </a:p>
          <a:p>
            <a:pPr marL="285750" indent="-285750">
              <a:buFont typeface="Arial"/>
              <a:buChar char="•"/>
            </a:pPr>
            <a:r>
              <a:rPr lang="sv-SE" sz="2000" dirty="0">
                <a:highlight>
                  <a:srgbClr val="FFFFFF"/>
                </a:highlight>
                <a:latin typeface="Arial"/>
                <a:ea typeface="+mn-lt"/>
                <a:cs typeface="+mn-lt"/>
              </a:rPr>
              <a:t>Varför är skolan så viktig för barnen i filmen?</a:t>
            </a:r>
            <a:br>
              <a:rPr lang="sv-SE" sz="2000" dirty="0">
                <a:highlight>
                  <a:srgbClr val="FFFFFF"/>
                </a:highlight>
                <a:latin typeface="Arial"/>
                <a:ea typeface="+mn-lt"/>
                <a:cs typeface="+mn-lt"/>
              </a:rPr>
            </a:br>
            <a:r>
              <a:rPr lang="sv-SE" sz="2000" dirty="0">
                <a:highlight>
                  <a:srgbClr val="FFFFFF"/>
                </a:highlight>
                <a:latin typeface="Arial"/>
                <a:ea typeface="+mn-lt"/>
                <a:cs typeface="+mn-lt"/>
              </a:rPr>
              <a:t> </a:t>
            </a:r>
            <a:r>
              <a:rPr lang="sv-SE" sz="2000" i="1" dirty="0">
                <a:highlight>
                  <a:srgbClr val="FFFFFF"/>
                </a:highlight>
                <a:latin typeface="Arial"/>
                <a:ea typeface="+mn-lt"/>
                <a:cs typeface="+mn-lt"/>
              </a:rPr>
              <a:t>Vad saknar de mest och varför tror du att skolan betyder så mycket för dem?</a:t>
            </a:r>
            <a:br>
              <a:rPr lang="sv-SE" sz="2000" dirty="0">
                <a:highlight>
                  <a:srgbClr val="FFFFFF"/>
                </a:highlight>
                <a:latin typeface="Arial"/>
                <a:ea typeface="+mn-lt"/>
                <a:cs typeface="+mn-lt"/>
              </a:rPr>
            </a:br>
            <a:endParaRPr lang="sv-SE">
              <a:latin typeface="Arial"/>
              <a:ea typeface="+mn-lt"/>
              <a:cs typeface="+mn-lt"/>
            </a:endParaRPr>
          </a:p>
          <a:p>
            <a:pPr marL="285750" indent="-285750">
              <a:buFont typeface="Arial"/>
              <a:buChar char="•"/>
            </a:pPr>
            <a:r>
              <a:rPr lang="sv-SE" sz="2000" dirty="0">
                <a:highlight>
                  <a:srgbClr val="FFFFFF"/>
                </a:highlight>
                <a:latin typeface="Arial"/>
                <a:ea typeface="+mn-lt"/>
                <a:cs typeface="+mn-lt"/>
              </a:rPr>
              <a:t>Vilka rättigheter borde barn på flykt ha, enligt dig?</a:t>
            </a:r>
            <a:br>
              <a:rPr lang="sv-SE" sz="2000" dirty="0">
                <a:highlight>
                  <a:srgbClr val="FFFFFF"/>
                </a:highlight>
                <a:latin typeface="Arial"/>
                <a:ea typeface="+mn-lt"/>
                <a:cs typeface="+mn-lt"/>
              </a:rPr>
            </a:br>
            <a:r>
              <a:rPr lang="sv-SE" sz="2000" dirty="0">
                <a:highlight>
                  <a:srgbClr val="FFFFFF"/>
                </a:highlight>
                <a:latin typeface="Arial"/>
                <a:ea typeface="+mn-lt"/>
                <a:cs typeface="+mn-lt"/>
              </a:rPr>
              <a:t> </a:t>
            </a:r>
            <a:r>
              <a:rPr lang="sv-SE" sz="2000" i="1" dirty="0">
                <a:highlight>
                  <a:srgbClr val="FFFFFF"/>
                </a:highlight>
                <a:latin typeface="Arial"/>
                <a:ea typeface="+mn-lt"/>
                <a:cs typeface="+mn-lt"/>
              </a:rPr>
              <a:t>Får barnen i filmen sina rättigheter uppfyllda? Ge exempel.</a:t>
            </a:r>
            <a:br>
              <a:rPr lang="sv-SE" sz="2000" dirty="0">
                <a:highlight>
                  <a:srgbClr val="FFFFFF"/>
                </a:highlight>
                <a:latin typeface="Arial"/>
                <a:ea typeface="+mn-lt"/>
                <a:cs typeface="+mn-lt"/>
              </a:rPr>
            </a:br>
            <a:endParaRPr lang="sv-SE">
              <a:latin typeface="Arial"/>
              <a:ea typeface="+mn-lt"/>
              <a:cs typeface="+mn-lt"/>
            </a:endParaRPr>
          </a:p>
          <a:p>
            <a:pPr marL="285750" indent="-285750">
              <a:buFont typeface="Arial"/>
              <a:buChar char="•"/>
            </a:pPr>
            <a:r>
              <a:rPr lang="sv-SE" sz="2000" dirty="0">
                <a:highlight>
                  <a:srgbClr val="FFFFFF"/>
                </a:highlight>
                <a:latin typeface="Arial"/>
                <a:ea typeface="+mn-lt"/>
                <a:cs typeface="+mn-lt"/>
              </a:rPr>
              <a:t>Vilken roll kan FN eller andra organisationer ha för att hjälpa barn som lever i flykt?</a:t>
            </a:r>
            <a:br>
              <a:rPr lang="sv-SE" sz="2000" dirty="0">
                <a:highlight>
                  <a:srgbClr val="FFFFFF"/>
                </a:highlight>
                <a:latin typeface="Arial"/>
                <a:ea typeface="+mn-lt"/>
                <a:cs typeface="+mn-lt"/>
              </a:rPr>
            </a:br>
            <a:r>
              <a:rPr lang="sv-SE" sz="2000" dirty="0">
                <a:highlight>
                  <a:srgbClr val="FFFFFF"/>
                </a:highlight>
                <a:latin typeface="Arial"/>
                <a:ea typeface="+mn-lt"/>
                <a:cs typeface="+mn-lt"/>
              </a:rPr>
              <a:t> </a:t>
            </a:r>
            <a:r>
              <a:rPr lang="sv-SE" sz="2000" i="1" dirty="0">
                <a:highlight>
                  <a:srgbClr val="FFFFFF"/>
                </a:highlight>
                <a:latin typeface="Arial"/>
                <a:ea typeface="+mn-lt"/>
                <a:cs typeface="+mn-lt"/>
              </a:rPr>
              <a:t>Vad skulle de kunna göra för att förbättra barnens situation?</a:t>
            </a:r>
            <a:endParaRPr lang="sv-SE" i="1" dirty="0">
              <a:latin typeface="Arial"/>
              <a:ea typeface="+mn-lt"/>
              <a:cs typeface="+mn-lt"/>
            </a:endParaRPr>
          </a:p>
          <a:p>
            <a:endParaRPr lang="sv-SE" sz="2000" dirty="0">
              <a:highlight>
                <a:srgbClr val="FFFFFF"/>
              </a:highlight>
              <a:latin typeface="Arial"/>
              <a:ea typeface="Times New Roman"/>
              <a:cs typeface="Arial"/>
            </a:endParaRPr>
          </a:p>
          <a:p>
            <a:pPr>
              <a:lnSpc>
                <a:spcPts val="1657"/>
              </a:lnSpc>
            </a:pPr>
            <a:endParaRPr lang="sv-SE" sz="2000" b="0" i="0" dirty="0">
              <a:solidFill>
                <a:srgbClr val="000000"/>
              </a:solidFill>
              <a:latin typeface="Arial"/>
              <a:ea typeface="Times New Roman"/>
              <a:cs typeface="Segoe UI"/>
            </a:endParaRPr>
          </a:p>
        </p:txBody>
      </p:sp>
      <p:pic>
        <p:nvPicPr>
          <p:cNvPr id="8" name="Picture 7">
            <a:extLst>
              <a:ext uri="{FF2B5EF4-FFF2-40B4-BE49-F238E27FC236}">
                <a16:creationId xmlns:a16="http://schemas.microsoft.com/office/drawing/2014/main" id="{750DA65C-D890-74EC-7DE7-F967B555386A}"/>
              </a:ext>
            </a:extLst>
          </p:cNvPr>
          <p:cNvPicPr>
            <a:picLocks noChangeAspect="1"/>
          </p:cNvPicPr>
          <p:nvPr/>
        </p:nvPicPr>
        <p:blipFill>
          <a:blip r:embed="rId5"/>
          <a:srcRect l="41198" t="12111" r="5616"/>
          <a:stretch>
            <a:fillRect/>
          </a:stretch>
        </p:blipFill>
        <p:spPr>
          <a:xfrm>
            <a:off x="8149169" y="2403724"/>
            <a:ext cx="3350096" cy="3778313"/>
          </a:xfrm>
          <a:prstGeom prst="rect">
            <a:avLst/>
          </a:prstGeom>
        </p:spPr>
      </p:pic>
    </p:spTree>
    <p:extLst>
      <p:ext uri="{BB962C8B-B14F-4D97-AF65-F5344CB8AC3E}">
        <p14:creationId xmlns:p14="http://schemas.microsoft.com/office/powerpoint/2010/main" val="150458905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2ab7631914f40ed8b1d89c864e4d218 xmlns="9a900101-d6ac-4793-8c2c-7395c524be11">
      <Terms xmlns="http://schemas.microsoft.com/office/infopath/2007/PartnerControls"/>
    </d2ab7631914f40ed8b1d89c864e4d218>
    <lcf76f155ced4ddcb4097134ff3c332f xmlns="f85e7af3-38a1-497c-9864-88e5057667a1">
      <Terms xmlns="http://schemas.microsoft.com/office/infopath/2007/PartnerControls"/>
    </lcf76f155ced4ddcb4097134ff3c332f>
    <TaxCatchAll xmlns="9a900101-d6ac-4793-8c2c-7395c524be1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66605FD30484444DAE75A381AEDB07BF" ma:contentTypeVersion="18" ma:contentTypeDescription="Skapa ett nytt dokument." ma:contentTypeScope="" ma:versionID="ba39c500de4e834ed5c6a1fbfe20fab6">
  <xsd:schema xmlns:xsd="http://www.w3.org/2001/XMLSchema" xmlns:xs="http://www.w3.org/2001/XMLSchema" xmlns:p="http://schemas.microsoft.com/office/2006/metadata/properties" xmlns:ns2="9a900101-d6ac-4793-8c2c-7395c524be11" xmlns:ns4="f85e7af3-38a1-497c-9864-88e5057667a1" targetNamespace="http://schemas.microsoft.com/office/2006/metadata/properties" ma:root="true" ma:fieldsID="fd934d1005770fbfdac467a1100e1899" ns2:_="" ns4:_="">
    <xsd:import namespace="9a900101-d6ac-4793-8c2c-7395c524be11"/>
    <xsd:import namespace="f85e7af3-38a1-497c-9864-88e5057667a1"/>
    <xsd:element name="properties">
      <xsd:complexType>
        <xsd:sequence>
          <xsd:element name="documentManagement">
            <xsd:complexType>
              <xsd:all>
                <xsd:element ref="ns2:d2ab7631914f40ed8b1d89c864e4d218" minOccurs="0"/>
                <xsd:element ref="ns2:TaxCatchAll" minOccurs="0"/>
                <xsd:element ref="ns4:MediaServiceMetadata" minOccurs="0"/>
                <xsd:element ref="ns4:MediaServiceFastMetadata" minOccurs="0"/>
                <xsd:element ref="ns4:MediaLengthInSeconds" minOccurs="0"/>
                <xsd:element ref="ns4:MediaServiceDateTaken" minOccurs="0"/>
                <xsd:element ref="ns4:lcf76f155ced4ddcb4097134ff3c332f" minOccurs="0"/>
                <xsd:element ref="ns4:MediaServiceGenerationTime" minOccurs="0"/>
                <xsd:element ref="ns4:MediaServiceEventHashCode" minOccurs="0"/>
                <xsd:element ref="ns4:MediaServiceOCR" minOccurs="0"/>
                <xsd:element ref="ns2:SharedWithUsers" minOccurs="0"/>
                <xsd:element ref="ns2:SharedWithDetails" minOccurs="0"/>
                <xsd:element ref="ns4:MediaServiceLocation" minOccurs="0"/>
                <xsd:element ref="ns4:MediaServiceObjectDetectorVersion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900101-d6ac-4793-8c2c-7395c524be11" elementFormDefault="qualified">
    <xsd:import namespace="http://schemas.microsoft.com/office/2006/documentManagement/types"/>
    <xsd:import namespace="http://schemas.microsoft.com/office/infopath/2007/PartnerControls"/>
    <xsd:element name="d2ab7631914f40ed8b1d89c864e4d218" ma:index="9" nillable="true" ma:taxonomy="true" ma:internalName="d2ab7631914f40ed8b1d89c864e4d218" ma:taxonomyFieldName="Dokumentkategori" ma:displayName="Dokumentkategori" ma:default="" ma:fieldId="{d2ab7631-914f-40ed-8b1d-89c864e4d218}" ma:taxonomyMulti="true" ma:sspId="f38b39c3-ecf8-4982-925a-9c875ff0d6d0" ma:termSetId="738e1ad4-6648-4193-8e90-5432e38dc98e" ma:anchorId="00000000-0000-0000-0000-000000000000" ma:open="false" ma:isKeyword="false">
      <xsd:complexType>
        <xsd:sequence>
          <xsd:element ref="pc:Terms" minOccurs="0" maxOccurs="1"/>
        </xsd:sequence>
      </xsd:complexType>
    </xsd:element>
    <xsd:element name="TaxCatchAll" ma:index="10" nillable="true" ma:displayName="Taxonomy Catch All Column" ma:hidden="true" ma:list="{5a91cb1c-47c4-4336-b9d8-d1a047cfa3a4}" ma:internalName="TaxCatchAll" ma:showField="CatchAllData" ma:web="9a900101-d6ac-4793-8c2c-7395c524be11">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Delat med informa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85e7af3-38a1-497c-9864-88e5057667a1"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f38b39c3-ecf8-4982-925a-9c875ff0d6d0"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3" nillable="true" ma:displayName="Location" ma:description="" ma:indexed="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ma:index="11" ma:displayName="Ämne"/>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AEB1A5-AE2D-4398-86F2-72AD52BA7523}">
  <ds:schemaRefs>
    <ds:schemaRef ds:uri="http://schemas.microsoft.com/sharepoint/v3/contenttype/forms"/>
  </ds:schemaRefs>
</ds:datastoreItem>
</file>

<file path=customXml/itemProps2.xml><?xml version="1.0" encoding="utf-8"?>
<ds:datastoreItem xmlns:ds="http://schemas.openxmlformats.org/officeDocument/2006/customXml" ds:itemID="{D32BC6F3-7BD3-4CE1-A9CB-F904CA46D285}">
  <ds:schemaRefs>
    <ds:schemaRef ds:uri="9a900101-d6ac-4793-8c2c-7395c524be11"/>
    <ds:schemaRef ds:uri="f85e7af3-38a1-497c-9864-88e5057667a1"/>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19EC0887-F50E-403C-A2D8-8A3911678AD7}">
  <ds:schemaRefs>
    <ds:schemaRef ds:uri="9a900101-d6ac-4793-8c2c-7395c524be11"/>
    <ds:schemaRef ds:uri="f85e7af3-38a1-497c-9864-88e5057667a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24</TotalTime>
  <Words>2789</Words>
  <Application>Microsoft Office PowerPoint</Application>
  <PresentationFormat>Bredbild</PresentationFormat>
  <Paragraphs>182</Paragraphs>
  <Slides>28</Slides>
  <Notes>27</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28</vt:i4>
      </vt:variant>
    </vt:vector>
  </HeadingPairs>
  <TitlesOfParts>
    <vt:vector size="36" baseType="lpstr">
      <vt:lpstr>Aptos</vt:lpstr>
      <vt:lpstr>Aptos Display</vt:lpstr>
      <vt:lpstr>Arial</vt:lpstr>
      <vt:lpstr>Arial,Sans-Serif</vt:lpstr>
      <vt:lpstr>Calibri</vt:lpstr>
      <vt:lpstr>Symbol,Sans-Serif</vt:lpstr>
      <vt:lpstr>Trade Gothic LT Std Cn</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Mattias Wihlgaard</dc:creator>
  <cp:lastModifiedBy>Charlotte Andersson</cp:lastModifiedBy>
  <cp:revision>1132</cp:revision>
  <dcterms:created xsi:type="dcterms:W3CDTF">2025-08-29T11:58:15Z</dcterms:created>
  <dcterms:modified xsi:type="dcterms:W3CDTF">2026-06-15T13:56:35Z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0x01010066605FD30484444DAE75A381AEDB07BF</vt:lpwstr>
  </property>
  <property fmtid="{D5CDD505-2E9C-101B-9397-08002B2CF9AE}" pid="3" name="MediaServiceImageTags">
    <vt:lpwstr/>
  </property>
  <property fmtid="{D5CDD505-2E9C-101B-9397-08002B2CF9AE}" pid="4" name="Dokumentkategori">
    <vt:lpwstr/>
  </property>
</Properties>
</file>