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9"/>
  </p:notesMasterIdLst>
  <p:sldIdLst>
    <p:sldId id="256" r:id="rId5"/>
    <p:sldId id="293" r:id="rId6"/>
    <p:sldId id="305" r:id="rId7"/>
    <p:sldId id="257" r:id="rId8"/>
    <p:sldId id="316" r:id="rId9"/>
    <p:sldId id="310" r:id="rId10"/>
    <p:sldId id="308" r:id="rId11"/>
    <p:sldId id="307" r:id="rId12"/>
    <p:sldId id="314" r:id="rId13"/>
    <p:sldId id="297" r:id="rId14"/>
    <p:sldId id="313" r:id="rId15"/>
    <p:sldId id="309" r:id="rId16"/>
    <p:sldId id="261" r:id="rId17"/>
    <p:sldId id="294" r:id="rId18"/>
    <p:sldId id="295" r:id="rId19"/>
    <p:sldId id="296" r:id="rId20"/>
    <p:sldId id="259" r:id="rId21"/>
    <p:sldId id="298" r:id="rId22"/>
    <p:sldId id="299" r:id="rId23"/>
    <p:sldId id="301" r:id="rId24"/>
    <p:sldId id="304" r:id="rId25"/>
    <p:sldId id="302" r:id="rId26"/>
    <p:sldId id="303" r:id="rId27"/>
    <p:sldId id="315" r:id="rId2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58140F73-961B-D67E-44BD-4F810882F4FA}" name="Malin Swartling" initials="MS" userId="S::malin.swartling@fn.se::42646ef9-7d1a-47b4-8294-04dc60bf6f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9F7"/>
    <a:srgbClr val="692D97"/>
    <a:srgbClr val="92D051"/>
    <a:srgbClr val="DE1368"/>
    <a:srgbClr val="F59B2B"/>
    <a:srgbClr val="008BD2"/>
    <a:srgbClr val="E325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2BED55-C0EB-8CEA-2CB4-78F4EC47CC95}" v="1336" dt="2026-06-09T07:52:51.1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Andersson" userId="S::charlotte.andersson@fn.se::684c863a-7db9-41c2-86e1-9a6e02c83c93" providerId="AD" clId="Web-{092BED55-C0EB-8CEA-2CB4-78F4EC47CC95}"/>
    <pc:docChg chg="addSld delSld modSld sldOrd">
      <pc:chgData name="Charlotte Andersson" userId="S::charlotte.andersson@fn.se::684c863a-7db9-41c2-86e1-9a6e02c83c93" providerId="AD" clId="Web-{092BED55-C0EB-8CEA-2CB4-78F4EC47CC95}" dt="2026-06-09T07:52:49.835" v="1253" actId="20577"/>
      <pc:docMkLst>
        <pc:docMk/>
      </pc:docMkLst>
      <pc:sldChg chg="modSp">
        <pc:chgData name="Charlotte Andersson" userId="S::charlotte.andersson@fn.se::684c863a-7db9-41c2-86e1-9a6e02c83c93" providerId="AD" clId="Web-{092BED55-C0EB-8CEA-2CB4-78F4EC47CC95}" dt="2026-06-09T07:52:49.835" v="1253" actId="20577"/>
        <pc:sldMkLst>
          <pc:docMk/>
          <pc:sldMk cId="1753913089" sldId="256"/>
        </pc:sldMkLst>
        <pc:spChg chg="mod">
          <ac:chgData name="Charlotte Andersson" userId="S::charlotte.andersson@fn.se::684c863a-7db9-41c2-86e1-9a6e02c83c93" providerId="AD" clId="Web-{092BED55-C0EB-8CEA-2CB4-78F4EC47CC95}" dt="2026-06-09T07:52:49.835" v="1253" actId="20577"/>
          <ac:spMkLst>
            <pc:docMk/>
            <pc:sldMk cId="1753913089" sldId="256"/>
            <ac:spMk id="2" creationId="{D20E6EAB-6409-1C0B-3BBC-E1FD37A2B842}"/>
          </ac:spMkLst>
        </pc:spChg>
      </pc:sldChg>
      <pc:sldChg chg="modNotes">
        <pc:chgData name="Charlotte Andersson" userId="S::charlotte.andersson@fn.se::684c863a-7db9-41c2-86e1-9a6e02c83c93" providerId="AD" clId="Web-{092BED55-C0EB-8CEA-2CB4-78F4EC47CC95}" dt="2026-06-09T07:39:54.321" v="809"/>
        <pc:sldMkLst>
          <pc:docMk/>
          <pc:sldMk cId="2630037828" sldId="261"/>
        </pc:sldMkLst>
      </pc:sldChg>
      <pc:sldChg chg="addSp delSp modSp modNotes">
        <pc:chgData name="Charlotte Andersson" userId="S::charlotte.andersson@fn.se::684c863a-7db9-41c2-86e1-9a6e02c83c93" providerId="AD" clId="Web-{092BED55-C0EB-8CEA-2CB4-78F4EC47CC95}" dt="2026-06-09T07:51:23.101" v="1234"/>
        <pc:sldMkLst>
          <pc:docMk/>
          <pc:sldMk cId="2877786766" sldId="293"/>
        </pc:sldMkLst>
        <pc:spChg chg="mod">
          <ac:chgData name="Charlotte Andersson" userId="S::charlotte.andersson@fn.se::684c863a-7db9-41c2-86e1-9a6e02c83c93" providerId="AD" clId="Web-{092BED55-C0EB-8CEA-2CB4-78F4EC47CC95}" dt="2026-06-09T07:20:28.559" v="296" actId="20577"/>
          <ac:spMkLst>
            <pc:docMk/>
            <pc:sldMk cId="2877786766" sldId="293"/>
            <ac:spMk id="3" creationId="{A0ED5876-64E6-C273-6636-FC30EBC0DE4C}"/>
          </ac:spMkLst>
        </pc:spChg>
        <pc:picChg chg="add del mod">
          <ac:chgData name="Charlotte Andersson" userId="S::charlotte.andersson@fn.se::684c863a-7db9-41c2-86e1-9a6e02c83c93" providerId="AD" clId="Web-{092BED55-C0EB-8CEA-2CB4-78F4EC47CC95}" dt="2026-06-09T07:51:23.101" v="1234"/>
          <ac:picMkLst>
            <pc:docMk/>
            <pc:sldMk cId="2877786766" sldId="293"/>
            <ac:picMk id="7" creationId="{44922B9C-E949-9AB0-9CB1-539BF800B307}"/>
          </ac:picMkLst>
        </pc:picChg>
      </pc:sldChg>
      <pc:sldChg chg="modNotes">
        <pc:chgData name="Charlotte Andersson" userId="S::charlotte.andersson@fn.se::684c863a-7db9-41c2-86e1-9a6e02c83c93" providerId="AD" clId="Web-{092BED55-C0EB-8CEA-2CB4-78F4EC47CC95}" dt="2026-06-09T07:40:31.868" v="821"/>
        <pc:sldMkLst>
          <pc:docMk/>
          <pc:sldMk cId="1469719486" sldId="294"/>
        </pc:sldMkLst>
      </pc:sldChg>
      <pc:sldChg chg="modSp">
        <pc:chgData name="Charlotte Andersson" userId="S::charlotte.andersson@fn.se::684c863a-7db9-41c2-86e1-9a6e02c83c93" providerId="AD" clId="Web-{092BED55-C0EB-8CEA-2CB4-78F4EC47CC95}" dt="2026-06-09T07:40:44.071" v="823" actId="20577"/>
        <pc:sldMkLst>
          <pc:docMk/>
          <pc:sldMk cId="2103615798" sldId="295"/>
        </pc:sldMkLst>
        <pc:spChg chg="mod">
          <ac:chgData name="Charlotte Andersson" userId="S::charlotte.andersson@fn.se::684c863a-7db9-41c2-86e1-9a6e02c83c93" providerId="AD" clId="Web-{092BED55-C0EB-8CEA-2CB4-78F4EC47CC95}" dt="2026-06-09T07:40:44.071" v="823" actId="20577"/>
          <ac:spMkLst>
            <pc:docMk/>
            <pc:sldMk cId="2103615798" sldId="295"/>
            <ac:spMk id="2" creationId="{CAB417AF-18B4-4DC9-C225-C0C250C4C857}"/>
          </ac:spMkLst>
        </pc:spChg>
      </pc:sldChg>
      <pc:sldChg chg="modSp ord modNotes">
        <pc:chgData name="Charlotte Andersson" userId="S::charlotte.andersson@fn.se::684c863a-7db9-41c2-86e1-9a6e02c83c93" providerId="AD" clId="Web-{092BED55-C0EB-8CEA-2CB4-78F4EC47CC95}" dt="2026-06-09T07:43:20.743" v="843"/>
        <pc:sldMkLst>
          <pc:docMk/>
          <pc:sldMk cId="354494870" sldId="297"/>
        </pc:sldMkLst>
        <pc:spChg chg="mod">
          <ac:chgData name="Charlotte Andersson" userId="S::charlotte.andersson@fn.se::684c863a-7db9-41c2-86e1-9a6e02c83c93" providerId="AD" clId="Web-{092BED55-C0EB-8CEA-2CB4-78F4EC47CC95}" dt="2026-06-09T07:42:26.962" v="838" actId="20577"/>
          <ac:spMkLst>
            <pc:docMk/>
            <pc:sldMk cId="354494870" sldId="297"/>
            <ac:spMk id="2" creationId="{BE424405-ACB4-2DF1-7D79-730AF16BBEE1}"/>
          </ac:spMkLst>
        </pc:spChg>
        <pc:spChg chg="mod">
          <ac:chgData name="Charlotte Andersson" userId="S::charlotte.andersson@fn.se::684c863a-7db9-41c2-86e1-9a6e02c83c93" providerId="AD" clId="Web-{092BED55-C0EB-8CEA-2CB4-78F4EC47CC95}" dt="2026-06-09T07:42:12.524" v="836" actId="14100"/>
          <ac:spMkLst>
            <pc:docMk/>
            <pc:sldMk cId="354494870" sldId="297"/>
            <ac:spMk id="34" creationId="{64F7D367-F149-6F2B-1B54-124065B04B64}"/>
          </ac:spMkLst>
        </pc:spChg>
        <pc:spChg chg="mod">
          <ac:chgData name="Charlotte Andersson" userId="S::charlotte.andersson@fn.se::684c863a-7db9-41c2-86e1-9a6e02c83c93" providerId="AD" clId="Web-{092BED55-C0EB-8CEA-2CB4-78F4EC47CC95}" dt="2026-06-09T07:42:21.602" v="837" actId="20577"/>
          <ac:spMkLst>
            <pc:docMk/>
            <pc:sldMk cId="354494870" sldId="297"/>
            <ac:spMk id="38" creationId="{F9B17A61-F4F2-DCD1-9611-88DE3A0B5FCD}"/>
          </ac:spMkLst>
        </pc:spChg>
        <pc:picChg chg="mod">
          <ac:chgData name="Charlotte Andersson" userId="S::charlotte.andersson@fn.se::684c863a-7db9-41c2-86e1-9a6e02c83c93" providerId="AD" clId="Web-{092BED55-C0EB-8CEA-2CB4-78F4EC47CC95}" dt="2026-06-09T07:41:33.649" v="830" actId="1076"/>
          <ac:picMkLst>
            <pc:docMk/>
            <pc:sldMk cId="354494870" sldId="297"/>
            <ac:picMk id="4" creationId="{C2CD079C-1397-C3C6-3702-7FC9AC9EA771}"/>
          </ac:picMkLst>
        </pc:picChg>
      </pc:sldChg>
      <pc:sldChg chg="modNotes">
        <pc:chgData name="Charlotte Andersson" userId="S::charlotte.andersson@fn.se::684c863a-7db9-41c2-86e1-9a6e02c83c93" providerId="AD" clId="Web-{092BED55-C0EB-8CEA-2CB4-78F4EC47CC95}" dt="2026-06-09T07:47:24.211" v="1135"/>
        <pc:sldMkLst>
          <pc:docMk/>
          <pc:sldMk cId="2917491980" sldId="299"/>
        </pc:sldMkLst>
      </pc:sldChg>
      <pc:sldChg chg="modSp modNotes">
        <pc:chgData name="Charlotte Andersson" userId="S::charlotte.andersson@fn.se::684c863a-7db9-41c2-86e1-9a6e02c83c93" providerId="AD" clId="Web-{092BED55-C0EB-8CEA-2CB4-78F4EC47CC95}" dt="2026-06-09T07:48:11.742" v="1159"/>
        <pc:sldMkLst>
          <pc:docMk/>
          <pc:sldMk cId="2247817174" sldId="301"/>
        </pc:sldMkLst>
        <pc:spChg chg="mod">
          <ac:chgData name="Charlotte Andersson" userId="S::charlotte.andersson@fn.se::684c863a-7db9-41c2-86e1-9a6e02c83c93" providerId="AD" clId="Web-{092BED55-C0EB-8CEA-2CB4-78F4EC47CC95}" dt="2026-06-09T07:43:42.415" v="845" actId="20577"/>
          <ac:spMkLst>
            <pc:docMk/>
            <pc:sldMk cId="2247817174" sldId="301"/>
            <ac:spMk id="5" creationId="{D243681C-C9FD-B659-0BC3-33162DDC973A}"/>
          </ac:spMkLst>
        </pc:spChg>
      </pc:sldChg>
      <pc:sldChg chg="modNotes">
        <pc:chgData name="Charlotte Andersson" userId="S::charlotte.andersson@fn.se::684c863a-7db9-41c2-86e1-9a6e02c83c93" providerId="AD" clId="Web-{092BED55-C0EB-8CEA-2CB4-78F4EC47CC95}" dt="2026-06-09T07:50:44.695" v="1205"/>
        <pc:sldMkLst>
          <pc:docMk/>
          <pc:sldMk cId="4097057162" sldId="302"/>
        </pc:sldMkLst>
      </pc:sldChg>
      <pc:sldChg chg="modNotes">
        <pc:chgData name="Charlotte Andersson" userId="S::charlotte.andersson@fn.se::684c863a-7db9-41c2-86e1-9a6e02c83c93" providerId="AD" clId="Web-{092BED55-C0EB-8CEA-2CB4-78F4EC47CC95}" dt="2026-06-09T07:51:10.320" v="1231"/>
        <pc:sldMkLst>
          <pc:docMk/>
          <pc:sldMk cId="2862965683" sldId="303"/>
        </pc:sldMkLst>
      </pc:sldChg>
      <pc:sldChg chg="modSp modNotes">
        <pc:chgData name="Charlotte Andersson" userId="S::charlotte.andersson@fn.se::684c863a-7db9-41c2-86e1-9a6e02c83c93" providerId="AD" clId="Web-{092BED55-C0EB-8CEA-2CB4-78F4EC47CC95}" dt="2026-06-09T07:50:31.929" v="1204"/>
        <pc:sldMkLst>
          <pc:docMk/>
          <pc:sldMk cId="4060402429" sldId="304"/>
        </pc:sldMkLst>
        <pc:spChg chg="mod">
          <ac:chgData name="Charlotte Andersson" userId="S::charlotte.andersson@fn.se::684c863a-7db9-41c2-86e1-9a6e02c83c93" providerId="AD" clId="Web-{092BED55-C0EB-8CEA-2CB4-78F4EC47CC95}" dt="2026-06-09T07:43:57.368" v="859" actId="20577"/>
          <ac:spMkLst>
            <pc:docMk/>
            <pc:sldMk cId="4060402429" sldId="304"/>
            <ac:spMk id="5" creationId="{458F596E-8A96-F034-3F32-88CF6CD4C0FA}"/>
          </ac:spMkLst>
        </pc:spChg>
      </pc:sldChg>
      <pc:sldChg chg="modSp modNotes">
        <pc:chgData name="Charlotte Andersson" userId="S::charlotte.andersson@fn.se::684c863a-7db9-41c2-86e1-9a6e02c83c93" providerId="AD" clId="Web-{092BED55-C0EB-8CEA-2CB4-78F4EC47CC95}" dt="2026-06-09T07:25:54.964" v="518"/>
        <pc:sldMkLst>
          <pc:docMk/>
          <pc:sldMk cId="3007133511" sldId="305"/>
        </pc:sldMkLst>
        <pc:spChg chg="mod">
          <ac:chgData name="Charlotte Andersson" userId="S::charlotte.andersson@fn.se::684c863a-7db9-41c2-86e1-9a6e02c83c93" providerId="AD" clId="Web-{092BED55-C0EB-8CEA-2CB4-78F4EC47CC95}" dt="2026-06-09T07:25:11.964" v="516" actId="20577"/>
          <ac:spMkLst>
            <pc:docMk/>
            <pc:sldMk cId="3007133511" sldId="305"/>
            <ac:spMk id="3" creationId="{9E0D23C0-45CD-10C7-B393-731525EBE623}"/>
          </ac:spMkLst>
        </pc:spChg>
      </pc:sldChg>
      <pc:sldChg chg="addSp delSp modSp modNotes">
        <pc:chgData name="Charlotte Andersson" userId="S::charlotte.andersson@fn.se::684c863a-7db9-41c2-86e1-9a6e02c83c93" providerId="AD" clId="Web-{092BED55-C0EB-8CEA-2CB4-78F4EC47CC95}" dt="2026-06-09T07:37:02.291" v="673" actId="14100"/>
        <pc:sldMkLst>
          <pc:docMk/>
          <pc:sldMk cId="2502042643" sldId="307"/>
        </pc:sldMkLst>
        <pc:spChg chg="add del mod">
          <ac:chgData name="Charlotte Andersson" userId="S::charlotte.andersson@fn.se::684c863a-7db9-41c2-86e1-9a6e02c83c93" providerId="AD" clId="Web-{092BED55-C0EB-8CEA-2CB4-78F4EC47CC95}" dt="2026-06-09T07:37:02.291" v="673" actId="14100"/>
          <ac:spMkLst>
            <pc:docMk/>
            <pc:sldMk cId="2502042643" sldId="307"/>
            <ac:spMk id="3" creationId="{20324173-59D6-FA99-E011-AC54A92BAC55}"/>
          </ac:spMkLst>
        </pc:spChg>
        <pc:spChg chg="add del mod">
          <ac:chgData name="Charlotte Andersson" userId="S::charlotte.andersson@fn.se::684c863a-7db9-41c2-86e1-9a6e02c83c93" providerId="AD" clId="Web-{092BED55-C0EB-8CEA-2CB4-78F4EC47CC95}" dt="2026-06-09T07:36:13.978" v="655"/>
          <ac:spMkLst>
            <pc:docMk/>
            <pc:sldMk cId="2502042643" sldId="307"/>
            <ac:spMk id="5" creationId="{56C77F16-2D69-A068-B5E5-4760A007F010}"/>
          </ac:spMkLst>
        </pc:spChg>
        <pc:picChg chg="del">
          <ac:chgData name="Charlotte Andersson" userId="S::charlotte.andersson@fn.se::684c863a-7db9-41c2-86e1-9a6e02c83c93" providerId="AD" clId="Web-{092BED55-C0EB-8CEA-2CB4-78F4EC47CC95}" dt="2026-06-09T07:36:06.197" v="651"/>
          <ac:picMkLst>
            <pc:docMk/>
            <pc:sldMk cId="2502042643" sldId="307"/>
            <ac:picMk id="7" creationId="{E9410134-8EDD-C8C4-C350-1F25ECCF3C54}"/>
          </ac:picMkLst>
        </pc:picChg>
        <pc:picChg chg="add">
          <ac:chgData name="Charlotte Andersson" userId="S::charlotte.andersson@fn.se::684c863a-7db9-41c2-86e1-9a6e02c83c93" providerId="AD" clId="Web-{092BED55-C0EB-8CEA-2CB4-78F4EC47CC95}" dt="2026-06-09T07:36:35.666" v="659"/>
          <ac:picMkLst>
            <pc:docMk/>
            <pc:sldMk cId="2502042643" sldId="307"/>
            <ac:picMk id="9" creationId="{1407EB24-CF10-41CB-D15C-90F6FAAF6ECB}"/>
          </ac:picMkLst>
        </pc:picChg>
      </pc:sldChg>
      <pc:sldChg chg="addSp delSp modSp add del ord modNotes">
        <pc:chgData name="Charlotte Andersson" userId="S::charlotte.andersson@fn.se::684c863a-7db9-41c2-86e1-9a6e02c83c93" providerId="AD" clId="Web-{092BED55-C0EB-8CEA-2CB4-78F4EC47CC95}" dt="2026-06-09T07:36:28.025" v="658"/>
        <pc:sldMkLst>
          <pc:docMk/>
          <pc:sldMk cId="3200402552" sldId="308"/>
        </pc:sldMkLst>
        <pc:spChg chg="mod">
          <ac:chgData name="Charlotte Andersson" userId="S::charlotte.andersson@fn.se::684c863a-7db9-41c2-86e1-9a6e02c83c93" providerId="AD" clId="Web-{092BED55-C0EB-8CEA-2CB4-78F4EC47CC95}" dt="2026-06-09T07:33:36.229" v="637" actId="20577"/>
          <ac:spMkLst>
            <pc:docMk/>
            <pc:sldMk cId="3200402552" sldId="308"/>
            <ac:spMk id="3" creationId="{FD92D874-DADF-47B7-FCB0-DFFC056A14B0}"/>
          </ac:spMkLst>
        </pc:spChg>
        <pc:picChg chg="add del mod">
          <ac:chgData name="Charlotte Andersson" userId="S::charlotte.andersson@fn.se::684c863a-7db9-41c2-86e1-9a6e02c83c93" providerId="AD" clId="Web-{092BED55-C0EB-8CEA-2CB4-78F4EC47CC95}" dt="2026-06-09T07:31:52.995" v="630"/>
          <ac:picMkLst>
            <pc:docMk/>
            <pc:sldMk cId="3200402552" sldId="308"/>
            <ac:picMk id="5" creationId="{007039E8-E0F3-B925-06F5-5347CB000E59}"/>
          </ac:picMkLst>
        </pc:picChg>
        <pc:picChg chg="add mod">
          <ac:chgData name="Charlotte Andersson" userId="S::charlotte.andersson@fn.se::684c863a-7db9-41c2-86e1-9a6e02c83c93" providerId="AD" clId="Web-{092BED55-C0EB-8CEA-2CB4-78F4EC47CC95}" dt="2026-06-09T07:33:51.276" v="641" actId="1076"/>
          <ac:picMkLst>
            <pc:docMk/>
            <pc:sldMk cId="3200402552" sldId="308"/>
            <ac:picMk id="7" creationId="{3C154DBB-CB56-7B72-9E70-D180F572BC78}"/>
          </ac:picMkLst>
        </pc:picChg>
        <pc:picChg chg="add del">
          <ac:chgData name="Charlotte Andersson" userId="S::charlotte.andersson@fn.se::684c863a-7db9-41c2-86e1-9a6e02c83c93" providerId="AD" clId="Web-{092BED55-C0EB-8CEA-2CB4-78F4EC47CC95}" dt="2026-06-09T07:32:24.354" v="632"/>
          <ac:picMkLst>
            <pc:docMk/>
            <pc:sldMk cId="3200402552" sldId="308"/>
            <ac:picMk id="8" creationId="{A87F2D12-FA74-B956-C55E-5B998A960375}"/>
          </ac:picMkLst>
        </pc:picChg>
      </pc:sldChg>
      <pc:sldChg chg="ord modNotes">
        <pc:chgData name="Charlotte Andersson" userId="S::charlotte.andersson@fn.se::684c863a-7db9-41c2-86e1-9a6e02c83c93" providerId="AD" clId="Web-{092BED55-C0EB-8CEA-2CB4-78F4EC47CC95}" dt="2026-06-09T07:35:14.119" v="645"/>
        <pc:sldMkLst>
          <pc:docMk/>
          <pc:sldMk cId="100202884" sldId="309"/>
        </pc:sldMkLst>
      </pc:sldChg>
      <pc:sldChg chg="modSp modNotes">
        <pc:chgData name="Charlotte Andersson" userId="S::charlotte.andersson@fn.se::684c863a-7db9-41c2-86e1-9a6e02c83c93" providerId="AD" clId="Web-{092BED55-C0EB-8CEA-2CB4-78F4EC47CC95}" dt="2026-06-09T07:30:14.260" v="627" actId="20577"/>
        <pc:sldMkLst>
          <pc:docMk/>
          <pc:sldMk cId="3253202581" sldId="310"/>
        </pc:sldMkLst>
        <pc:spChg chg="mod">
          <ac:chgData name="Charlotte Andersson" userId="S::charlotte.andersson@fn.se::684c863a-7db9-41c2-86e1-9a6e02c83c93" providerId="AD" clId="Web-{092BED55-C0EB-8CEA-2CB4-78F4EC47CC95}" dt="2026-06-09T07:30:14.260" v="627" actId="20577"/>
          <ac:spMkLst>
            <pc:docMk/>
            <pc:sldMk cId="3253202581" sldId="310"/>
            <ac:spMk id="5" creationId="{03CEF313-4450-D134-67F9-D55CB13B423A}"/>
          </ac:spMkLst>
        </pc:spChg>
      </pc:sldChg>
      <pc:sldChg chg="ord">
        <pc:chgData name="Charlotte Andersson" userId="S::charlotte.andersson@fn.se::684c863a-7db9-41c2-86e1-9a6e02c83c93" providerId="AD" clId="Web-{092BED55-C0EB-8CEA-2CB4-78F4EC47CC95}" dt="2026-06-09T07:43:20.743" v="842"/>
        <pc:sldMkLst>
          <pc:docMk/>
          <pc:sldMk cId="818161517" sldId="313"/>
        </pc:sldMkLst>
      </pc:sldChg>
      <pc:sldChg chg="modSp ord">
        <pc:chgData name="Charlotte Andersson" userId="S::charlotte.andersson@fn.se::684c863a-7db9-41c2-86e1-9a6e02c83c93" providerId="AD" clId="Web-{092BED55-C0EB-8CEA-2CB4-78F4EC47CC95}" dt="2026-06-09T07:43:20.743" v="844"/>
        <pc:sldMkLst>
          <pc:docMk/>
          <pc:sldMk cId="3460445935" sldId="314"/>
        </pc:sldMkLst>
        <pc:spChg chg="mod">
          <ac:chgData name="Charlotte Andersson" userId="S::charlotte.andersson@fn.se::684c863a-7db9-41c2-86e1-9a6e02c83c93" providerId="AD" clId="Web-{092BED55-C0EB-8CEA-2CB4-78F4EC47CC95}" dt="2026-06-09T07:41:16.181" v="828" actId="20577"/>
          <ac:spMkLst>
            <pc:docMk/>
            <pc:sldMk cId="3460445935" sldId="314"/>
            <ac:spMk id="3" creationId="{4432FEED-588C-7464-634B-ECAFD310F370}"/>
          </ac:spMkLst>
        </pc:spChg>
      </pc:sldChg>
      <pc:sldChg chg="addSp modSp">
        <pc:chgData name="Charlotte Andersson" userId="S::charlotte.andersson@fn.se::684c863a-7db9-41c2-86e1-9a6e02c83c93" providerId="AD" clId="Web-{092BED55-C0EB-8CEA-2CB4-78F4EC47CC95}" dt="2026-06-09T07:52:36.866" v="1249" actId="1076"/>
        <pc:sldMkLst>
          <pc:docMk/>
          <pc:sldMk cId="3459690830" sldId="315"/>
        </pc:sldMkLst>
        <pc:spChg chg="mod">
          <ac:chgData name="Charlotte Andersson" userId="S::charlotte.andersson@fn.se::684c863a-7db9-41c2-86e1-9a6e02c83c93" providerId="AD" clId="Web-{092BED55-C0EB-8CEA-2CB4-78F4EC47CC95}" dt="2026-06-09T07:52:32.444" v="1248" actId="20577"/>
          <ac:spMkLst>
            <pc:docMk/>
            <pc:sldMk cId="3459690830" sldId="315"/>
            <ac:spMk id="7" creationId="{3162393F-9CA3-FAC8-887E-C85A63034766}"/>
          </ac:spMkLst>
        </pc:spChg>
        <pc:picChg chg="add mod">
          <ac:chgData name="Charlotte Andersson" userId="S::charlotte.andersson@fn.se::684c863a-7db9-41c2-86e1-9a6e02c83c93" providerId="AD" clId="Web-{092BED55-C0EB-8CEA-2CB4-78F4EC47CC95}" dt="2026-06-09T07:52:36.866" v="1249" actId="1076"/>
          <ac:picMkLst>
            <pc:docMk/>
            <pc:sldMk cId="3459690830" sldId="315"/>
            <ac:picMk id="5" creationId="{57EFBB20-6143-0322-1BCD-C069FF9F1007}"/>
          </ac:picMkLst>
        </pc:picChg>
      </pc:sldChg>
      <pc:sldChg chg="modSp modNotes">
        <pc:chgData name="Charlotte Andersson" userId="S::charlotte.andersson@fn.se::684c863a-7db9-41c2-86e1-9a6e02c83c93" providerId="AD" clId="Web-{092BED55-C0EB-8CEA-2CB4-78F4EC47CC95}" dt="2026-06-09T07:27:16.886" v="566"/>
        <pc:sldMkLst>
          <pc:docMk/>
          <pc:sldMk cId="533580247" sldId="316"/>
        </pc:sldMkLst>
        <pc:spChg chg="mod">
          <ac:chgData name="Charlotte Andersson" userId="S::charlotte.andersson@fn.se::684c863a-7db9-41c2-86e1-9a6e02c83c93" providerId="AD" clId="Web-{092BED55-C0EB-8CEA-2CB4-78F4EC47CC95}" dt="2026-06-09T07:26:41.073" v="532" actId="20577"/>
          <ac:spMkLst>
            <pc:docMk/>
            <pc:sldMk cId="533580247" sldId="316"/>
            <ac:spMk id="3" creationId="{E8FDEAE0-94B3-9BC5-9464-6629F7D2DE96}"/>
          </ac:spMkLst>
        </pc:spChg>
      </pc:sldChg>
      <pc:sldChg chg="add del replId">
        <pc:chgData name="Charlotte Andersson" userId="S::charlotte.andersson@fn.se::684c863a-7db9-41c2-86e1-9a6e02c83c93" providerId="AD" clId="Web-{092BED55-C0EB-8CEA-2CB4-78F4EC47CC95}" dt="2026-06-09T07:12:45.779" v="1"/>
        <pc:sldMkLst>
          <pc:docMk/>
          <pc:sldMk cId="210274429" sldId="317"/>
        </pc:sldMkLst>
      </pc:sldChg>
    </pc:docChg>
  </pc:docChgLst>
  <pc:docChgLst>
    <pc:chgData name="Malin Swartling" userId="S::malin.swartling@fn.se::42646ef9-7d1a-47b4-8294-04dc60bf6f9a" providerId="AD" clId="Web-{B3A888E3-D8B2-0102-BCC2-D43ED28C1612}"/>
    <pc:docChg chg="modSld sldOrd">
      <pc:chgData name="Malin Swartling" userId="S::malin.swartling@fn.se::42646ef9-7d1a-47b4-8294-04dc60bf6f9a" providerId="AD" clId="Web-{B3A888E3-D8B2-0102-BCC2-D43ED28C1612}" dt="2026-05-21T12:38:44.750" v="54" actId="1076"/>
      <pc:docMkLst>
        <pc:docMk/>
      </pc:docMkLst>
      <pc:sldChg chg="modSp">
        <pc:chgData name="Malin Swartling" userId="S::malin.swartling@fn.se::42646ef9-7d1a-47b4-8294-04dc60bf6f9a" providerId="AD" clId="Web-{B3A888E3-D8B2-0102-BCC2-D43ED28C1612}" dt="2026-05-21T12:38:17.906" v="46" actId="20577"/>
        <pc:sldMkLst>
          <pc:docMk/>
          <pc:sldMk cId="2877786766" sldId="293"/>
        </pc:sldMkLst>
        <pc:spChg chg="mod">
          <ac:chgData name="Malin Swartling" userId="S::malin.swartling@fn.se::42646ef9-7d1a-47b4-8294-04dc60bf6f9a" providerId="AD" clId="Web-{B3A888E3-D8B2-0102-BCC2-D43ED28C1612}" dt="2026-05-21T12:38:17.906" v="46" actId="20577"/>
          <ac:spMkLst>
            <pc:docMk/>
            <pc:sldMk cId="2877786766" sldId="293"/>
            <ac:spMk id="3" creationId="{A0ED5876-64E6-C273-6636-FC30EBC0DE4C}"/>
          </ac:spMkLst>
        </pc:spChg>
      </pc:sldChg>
      <pc:sldChg chg="delSp modSp">
        <pc:chgData name="Malin Swartling" userId="S::malin.swartling@fn.se::42646ef9-7d1a-47b4-8294-04dc60bf6f9a" providerId="AD" clId="Web-{B3A888E3-D8B2-0102-BCC2-D43ED28C1612}" dt="2026-05-21T12:35:49.812" v="26" actId="1076"/>
        <pc:sldMkLst>
          <pc:docMk/>
          <pc:sldMk cId="354494870" sldId="297"/>
        </pc:sldMkLst>
        <pc:spChg chg="mod">
          <ac:chgData name="Malin Swartling" userId="S::malin.swartling@fn.se::42646ef9-7d1a-47b4-8294-04dc60bf6f9a" providerId="AD" clId="Web-{B3A888E3-D8B2-0102-BCC2-D43ED28C1612}" dt="2026-05-21T12:34:54.451" v="5" actId="1076"/>
          <ac:spMkLst>
            <pc:docMk/>
            <pc:sldMk cId="354494870" sldId="297"/>
            <ac:spMk id="5" creationId="{9CF8047B-A194-D570-B80C-A5BB4B8A4F8A}"/>
          </ac:spMkLst>
        </pc:spChg>
        <pc:spChg chg="mod">
          <ac:chgData name="Malin Swartling" userId="S::malin.swartling@fn.se::42646ef9-7d1a-47b4-8294-04dc60bf6f9a" providerId="AD" clId="Web-{B3A888E3-D8B2-0102-BCC2-D43ED28C1612}" dt="2026-05-21T12:34:54.467" v="6" actId="1076"/>
          <ac:spMkLst>
            <pc:docMk/>
            <pc:sldMk cId="354494870" sldId="297"/>
            <ac:spMk id="8" creationId="{048A86DB-A6BA-79D1-F79C-F183636576DF}"/>
          </ac:spMkLst>
        </pc:spChg>
        <pc:spChg chg="mod">
          <ac:chgData name="Malin Swartling" userId="S::malin.swartling@fn.se::42646ef9-7d1a-47b4-8294-04dc60bf6f9a" providerId="AD" clId="Web-{B3A888E3-D8B2-0102-BCC2-D43ED28C1612}" dt="2026-05-21T12:35:42.030" v="24" actId="1076"/>
          <ac:spMkLst>
            <pc:docMk/>
            <pc:sldMk cId="354494870" sldId="297"/>
            <ac:spMk id="10" creationId="{B27F66E1-4781-3AB6-69D0-CE517DE1DDDB}"/>
          </ac:spMkLst>
        </pc:spChg>
        <pc:spChg chg="mod">
          <ac:chgData name="Malin Swartling" userId="S::malin.swartling@fn.se::42646ef9-7d1a-47b4-8294-04dc60bf6f9a" providerId="AD" clId="Web-{B3A888E3-D8B2-0102-BCC2-D43ED28C1612}" dt="2026-05-21T12:34:54.483" v="7" actId="1076"/>
          <ac:spMkLst>
            <pc:docMk/>
            <pc:sldMk cId="354494870" sldId="297"/>
            <ac:spMk id="19" creationId="{B472C599-284A-E7A4-9B04-A3BC54030507}"/>
          </ac:spMkLst>
        </pc:spChg>
        <pc:spChg chg="mod">
          <ac:chgData name="Malin Swartling" userId="S::malin.swartling@fn.se::42646ef9-7d1a-47b4-8294-04dc60bf6f9a" providerId="AD" clId="Web-{B3A888E3-D8B2-0102-BCC2-D43ED28C1612}" dt="2026-05-21T12:34:54.498" v="8" actId="1076"/>
          <ac:spMkLst>
            <pc:docMk/>
            <pc:sldMk cId="354494870" sldId="297"/>
            <ac:spMk id="20" creationId="{C3B94E04-A47B-DE80-D59A-BDF038065671}"/>
          </ac:spMkLst>
        </pc:spChg>
        <pc:spChg chg="mod">
          <ac:chgData name="Malin Swartling" userId="S::malin.swartling@fn.se::42646ef9-7d1a-47b4-8294-04dc60bf6f9a" providerId="AD" clId="Web-{B3A888E3-D8B2-0102-BCC2-D43ED28C1612}" dt="2026-05-21T12:34:54.514" v="9" actId="1076"/>
          <ac:spMkLst>
            <pc:docMk/>
            <pc:sldMk cId="354494870" sldId="297"/>
            <ac:spMk id="32" creationId="{CF28C19D-5517-6EDA-CC54-E411C6507D81}"/>
          </ac:spMkLst>
        </pc:spChg>
        <pc:spChg chg="mod">
          <ac:chgData name="Malin Swartling" userId="S::malin.swartling@fn.se::42646ef9-7d1a-47b4-8294-04dc60bf6f9a" providerId="AD" clId="Web-{B3A888E3-D8B2-0102-BCC2-D43ED28C1612}" dt="2026-05-21T12:34:54.530" v="10" actId="1076"/>
          <ac:spMkLst>
            <pc:docMk/>
            <pc:sldMk cId="354494870" sldId="297"/>
            <ac:spMk id="33" creationId="{E8FE2EA5-83A4-CDF4-D11A-170E661C81A2}"/>
          </ac:spMkLst>
        </pc:spChg>
        <pc:spChg chg="mod">
          <ac:chgData name="Malin Swartling" userId="S::malin.swartling@fn.se::42646ef9-7d1a-47b4-8294-04dc60bf6f9a" providerId="AD" clId="Web-{B3A888E3-D8B2-0102-BCC2-D43ED28C1612}" dt="2026-05-21T12:35:49.812" v="26" actId="1076"/>
          <ac:spMkLst>
            <pc:docMk/>
            <pc:sldMk cId="354494870" sldId="297"/>
            <ac:spMk id="34" creationId="{64F7D367-F149-6F2B-1B54-124065B04B64}"/>
          </ac:spMkLst>
        </pc:spChg>
        <pc:spChg chg="mod">
          <ac:chgData name="Malin Swartling" userId="S::malin.swartling@fn.se::42646ef9-7d1a-47b4-8294-04dc60bf6f9a" providerId="AD" clId="Web-{B3A888E3-D8B2-0102-BCC2-D43ED28C1612}" dt="2026-05-21T12:34:54.545" v="11" actId="1076"/>
          <ac:spMkLst>
            <pc:docMk/>
            <pc:sldMk cId="354494870" sldId="297"/>
            <ac:spMk id="35" creationId="{CFB7F3C8-3E1C-AA05-1BAF-B966734CED9D}"/>
          </ac:spMkLst>
        </pc:spChg>
        <pc:spChg chg="mod">
          <ac:chgData name="Malin Swartling" userId="S::malin.swartling@fn.se::42646ef9-7d1a-47b4-8294-04dc60bf6f9a" providerId="AD" clId="Web-{B3A888E3-D8B2-0102-BCC2-D43ED28C1612}" dt="2026-05-21T12:34:54.561" v="12" actId="1076"/>
          <ac:spMkLst>
            <pc:docMk/>
            <pc:sldMk cId="354494870" sldId="297"/>
            <ac:spMk id="36" creationId="{31C6B019-3148-591F-E329-F3728B0E7DFC}"/>
          </ac:spMkLst>
        </pc:spChg>
        <pc:spChg chg="mod">
          <ac:chgData name="Malin Swartling" userId="S::malin.swartling@fn.se::42646ef9-7d1a-47b4-8294-04dc60bf6f9a" providerId="AD" clId="Web-{B3A888E3-D8B2-0102-BCC2-D43ED28C1612}" dt="2026-05-21T12:34:54.592" v="13" actId="1076"/>
          <ac:spMkLst>
            <pc:docMk/>
            <pc:sldMk cId="354494870" sldId="297"/>
            <ac:spMk id="37" creationId="{6A7CE4BA-335E-A6B9-DB53-6542954AF1D9}"/>
          </ac:spMkLst>
        </pc:spChg>
        <pc:spChg chg="mod">
          <ac:chgData name="Malin Swartling" userId="S::malin.swartling@fn.se::42646ef9-7d1a-47b4-8294-04dc60bf6f9a" providerId="AD" clId="Web-{B3A888E3-D8B2-0102-BCC2-D43ED28C1612}" dt="2026-05-21T12:34:54.608" v="14" actId="1076"/>
          <ac:spMkLst>
            <pc:docMk/>
            <pc:sldMk cId="354494870" sldId="297"/>
            <ac:spMk id="38" creationId="{F9B17A61-F4F2-DCD1-9611-88DE3A0B5FCD}"/>
          </ac:spMkLst>
        </pc:spChg>
        <pc:spChg chg="mod">
          <ac:chgData name="Malin Swartling" userId="S::malin.swartling@fn.se::42646ef9-7d1a-47b4-8294-04dc60bf6f9a" providerId="AD" clId="Web-{B3A888E3-D8B2-0102-BCC2-D43ED28C1612}" dt="2026-05-21T12:35:45.671" v="25" actId="1076"/>
          <ac:spMkLst>
            <pc:docMk/>
            <pc:sldMk cId="354494870" sldId="297"/>
            <ac:spMk id="39" creationId="{60E88FA2-C03C-6E77-834E-357DA4109C69}"/>
          </ac:spMkLst>
        </pc:spChg>
        <pc:spChg chg="mod">
          <ac:chgData name="Malin Swartling" userId="S::malin.swartling@fn.se::42646ef9-7d1a-47b4-8294-04dc60bf6f9a" providerId="AD" clId="Web-{B3A888E3-D8B2-0102-BCC2-D43ED28C1612}" dt="2026-05-21T12:34:54.623" v="15" actId="1076"/>
          <ac:spMkLst>
            <pc:docMk/>
            <pc:sldMk cId="354494870" sldId="297"/>
            <ac:spMk id="40" creationId="{4049BFF3-BE50-6E3B-A5B3-1E248EEB0D69}"/>
          </ac:spMkLst>
        </pc:spChg>
        <pc:spChg chg="mod">
          <ac:chgData name="Malin Swartling" userId="S::malin.swartling@fn.se::42646ef9-7d1a-47b4-8294-04dc60bf6f9a" providerId="AD" clId="Web-{B3A888E3-D8B2-0102-BCC2-D43ED28C1612}" dt="2026-05-21T12:34:54.639" v="16" actId="1076"/>
          <ac:spMkLst>
            <pc:docMk/>
            <pc:sldMk cId="354494870" sldId="297"/>
            <ac:spMk id="41" creationId="{49E29FBA-60C5-CE3F-1585-F8FC1246B7D6}"/>
          </ac:spMkLst>
        </pc:spChg>
      </pc:sldChg>
      <pc:sldChg chg="modSp ord">
        <pc:chgData name="Malin Swartling" userId="S::malin.swartling@fn.se::42646ef9-7d1a-47b4-8294-04dc60bf6f9a" providerId="AD" clId="Web-{B3A888E3-D8B2-0102-BCC2-D43ED28C1612}" dt="2026-05-21T12:37:24.203" v="39" actId="20577"/>
        <pc:sldMkLst>
          <pc:docMk/>
          <pc:sldMk cId="2247817174" sldId="301"/>
        </pc:sldMkLst>
        <pc:spChg chg="mod">
          <ac:chgData name="Malin Swartling" userId="S::malin.swartling@fn.se::42646ef9-7d1a-47b4-8294-04dc60bf6f9a" providerId="AD" clId="Web-{B3A888E3-D8B2-0102-BCC2-D43ED28C1612}" dt="2026-05-21T12:37:24.203" v="39" actId="20577"/>
          <ac:spMkLst>
            <pc:docMk/>
            <pc:sldMk cId="2247817174" sldId="301"/>
            <ac:spMk id="5" creationId="{D243681C-C9FD-B659-0BC3-33162DDC973A}"/>
          </ac:spMkLst>
        </pc:spChg>
      </pc:sldChg>
      <pc:sldChg chg="modSp">
        <pc:chgData name="Malin Swartling" userId="S::malin.swartling@fn.se::42646ef9-7d1a-47b4-8294-04dc60bf6f9a" providerId="AD" clId="Web-{B3A888E3-D8B2-0102-BCC2-D43ED28C1612}" dt="2026-05-21T12:38:44.750" v="54" actId="1076"/>
        <pc:sldMkLst>
          <pc:docMk/>
          <pc:sldMk cId="3007133511" sldId="305"/>
        </pc:sldMkLst>
        <pc:spChg chg="mod">
          <ac:chgData name="Malin Swartling" userId="S::malin.swartling@fn.se::42646ef9-7d1a-47b4-8294-04dc60bf6f9a" providerId="AD" clId="Web-{B3A888E3-D8B2-0102-BCC2-D43ED28C1612}" dt="2026-05-21T12:38:44.750" v="54" actId="1076"/>
          <ac:spMkLst>
            <pc:docMk/>
            <pc:sldMk cId="3007133511" sldId="305"/>
            <ac:spMk id="3" creationId="{9E0D23C0-45CD-10C7-B393-731525EBE62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C42E0-4DE6-D84F-9AC8-1E7B2C4592ED}" type="datetimeFigureOut">
              <a:rPr lang="sv-SE" smtClean="0"/>
              <a:t>2026-06-09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124675-221A-4A41-85CF-4D6859F2DD89}" type="slidenum">
              <a:rPr lang="sv-SE" smtClean="0"/>
              <a:t>‹#›</a:t>
            </a:fld>
            <a:endParaRPr lang="sv-SE"/>
          </a:p>
        </p:txBody>
      </p:sp>
    </p:spTree>
    <p:extLst>
      <p:ext uri="{BB962C8B-B14F-4D97-AF65-F5344CB8AC3E}">
        <p14:creationId xmlns:p14="http://schemas.microsoft.com/office/powerpoint/2010/main" val="3273426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svt.se/nyheter/barnkonventionen-blir-svensk-lag"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minarattigheter.se/teman/sveriges-barnrattsarbete/sveriges-rekommendationer/"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Rz7HaIniTL8"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_L6SayFVYLQ"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youtu.be/Bvt10uFh6Qc"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unicef.se/barnkonventionen"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Barns rättigheter i Sverige är ett FN-rollspel som vill inspirera och stödja dig som lärare att öka elevernas kunskap och engagemang för sina rättigheter. Hur klarar Sverige att skydda barns rättigheter? Sverige är bra på mycket, men behöver också bli bättre inom flera områden. Rollspelet ger eleverna en inblick i dessa frågor samtidigt som eleverna, genom att </a:t>
            </a:r>
            <a:r>
              <a:rPr lang="sv-SE" err="1"/>
              <a:t>rollspela</a:t>
            </a:r>
            <a:r>
              <a:rPr lang="sv-SE"/>
              <a:t>, får öva på hur länder samarbetar i FN.</a:t>
            </a:r>
            <a:r>
              <a:rPr lang="nb-NO"/>
              <a:t>ch viktiga begrepp förklaras. </a:t>
            </a:r>
            <a:endParaRPr lang="en-US"/>
          </a:p>
        </p:txBody>
      </p:sp>
      <p:sp>
        <p:nvSpPr>
          <p:cNvPr id="4" name="Platshållare för bildnummer 3"/>
          <p:cNvSpPr>
            <a:spLocks noGrp="1"/>
          </p:cNvSpPr>
          <p:nvPr>
            <p:ph type="sldNum" sz="quarter" idx="5"/>
          </p:nvPr>
        </p:nvSpPr>
        <p:spPr/>
        <p:txBody>
          <a:bodyPr/>
          <a:lstStyle/>
          <a:p>
            <a:fld id="{A3124675-221A-4A41-85CF-4D6859F2DD89}" type="slidenum">
              <a:rPr lang="sv-SE" smtClean="0"/>
              <a:t>1</a:t>
            </a:fld>
            <a:endParaRPr lang="sv-SE"/>
          </a:p>
        </p:txBody>
      </p:sp>
    </p:spTree>
    <p:extLst>
      <p:ext uri="{BB962C8B-B14F-4D97-AF65-F5344CB8AC3E}">
        <p14:creationId xmlns:p14="http://schemas.microsoft.com/office/powerpoint/2010/main" val="39906296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FF53C5-3233-E97E-AF08-E4A458D2291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439F787-63B4-7F40-7463-274878C77D8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39424BA-DA75-35FF-51D3-E3D450E827AA}"/>
              </a:ext>
            </a:extLst>
          </p:cNvPr>
          <p:cNvSpPr>
            <a:spLocks noGrp="1"/>
          </p:cNvSpPr>
          <p:nvPr>
            <p:ph type="body" idx="1"/>
          </p:nvPr>
        </p:nvSpPr>
        <p:spPr/>
        <p:txBody>
          <a:bodyPr/>
          <a:lstStyle/>
          <a:p>
            <a:pPr>
              <a:defRPr/>
            </a:pPr>
            <a:r>
              <a:rPr lang="sv-SE" b="1"/>
              <a:t>Förberedelse och instruktioner:</a:t>
            </a:r>
            <a:endParaRPr lang="sv-SE" dirty="0"/>
          </a:p>
          <a:p>
            <a:pPr>
              <a:defRPr/>
            </a:pPr>
            <a:r>
              <a:rPr lang="sv-SE"/>
              <a:t>Gå igenom korten med påståenden och låt eleverna gissa om varje påstående är en rättighet eller ett önskemål. </a:t>
            </a:r>
            <a:br>
              <a:rPr lang="sv-SE" dirty="0">
                <a:cs typeface="+mn-lt"/>
              </a:rPr>
            </a:br>
            <a:r>
              <a:rPr lang="sv-SE"/>
              <a:t>Dessa påståenden kan väcka diskussion därför kan det vara bra att efteråt samtala om varför alla påståenden inte är rättigheter med hjälp av frågorna nedan. </a:t>
            </a:r>
            <a:br>
              <a:rPr lang="sv-SE" dirty="0"/>
            </a:br>
            <a:r>
              <a:rPr lang="sv-SE"/>
              <a:t>Denna övning kan göras i hel- och halvklass samt att eleverna kan delas i mindre grupper.</a:t>
            </a:r>
            <a:r>
              <a:rPr lang="sv-SE" dirty="0">
                <a:solidFill>
                  <a:srgbClr val="FF0000"/>
                </a:solidFill>
              </a:rPr>
              <a:t> </a:t>
            </a:r>
            <a:endParaRPr lang="sv-SE" dirty="0"/>
          </a:p>
          <a:p>
            <a:pPr>
              <a:defRPr/>
            </a:pPr>
            <a:endParaRPr lang="sv-SE" dirty="0">
              <a:highlight>
                <a:srgbClr val="FFFFFF"/>
              </a:highlight>
            </a:endParaRPr>
          </a:p>
          <a:p>
            <a:pPr>
              <a:defRPr/>
            </a:pPr>
            <a:endParaRPr lang="sv-SE" dirty="0">
              <a:highlight>
                <a:srgbClr val="FFFFFF"/>
              </a:highlight>
            </a:endParaRPr>
          </a:p>
          <a:p>
            <a:pPr>
              <a:defRPr/>
            </a:pPr>
            <a:endParaRPr lang="sv-SE" dirty="0">
              <a:highlight>
                <a:srgbClr val="FFFFFF"/>
              </a:highlight>
            </a:endParaRPr>
          </a:p>
          <a:p>
            <a:pPr>
              <a:defRPr/>
            </a:pPr>
            <a:endParaRPr lang="sv-SE" dirty="0"/>
          </a:p>
        </p:txBody>
      </p:sp>
      <p:sp>
        <p:nvSpPr>
          <p:cNvPr id="4" name="Platshållare för bildnummer 3">
            <a:extLst>
              <a:ext uri="{FF2B5EF4-FFF2-40B4-BE49-F238E27FC236}">
                <a16:creationId xmlns:a16="http://schemas.microsoft.com/office/drawing/2014/main" id="{F189F900-9AF7-D598-4EB0-05D8C7F78F3B}"/>
              </a:ext>
            </a:extLst>
          </p:cNvPr>
          <p:cNvSpPr>
            <a:spLocks noGrp="1"/>
          </p:cNvSpPr>
          <p:nvPr>
            <p:ph type="sldNum" sz="quarter" idx="5"/>
          </p:nvPr>
        </p:nvSpPr>
        <p:spPr/>
        <p:txBody>
          <a:bodyPr/>
          <a:lstStyle/>
          <a:p>
            <a:fld id="{A3124675-221A-4A41-85CF-4D6859F2DD89}" type="slidenum">
              <a:rPr lang="sv-SE" smtClean="0"/>
              <a:t>15</a:t>
            </a:fld>
            <a:endParaRPr lang="sv-SE"/>
          </a:p>
        </p:txBody>
      </p:sp>
    </p:spTree>
    <p:extLst>
      <p:ext uri="{BB962C8B-B14F-4D97-AF65-F5344CB8AC3E}">
        <p14:creationId xmlns:p14="http://schemas.microsoft.com/office/powerpoint/2010/main" val="1818433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D4DD9-F4FE-A902-BCDD-5AB08605094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2ACC394-3E5C-C868-C83B-082788BB351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78A5DD1-08FD-3CCD-5422-43A8FA38F6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Dela in eleverna i olika grupper och dela ut rollkorten med tillhörande skyltar. Ge tid till eleverna att läsa sina rollkort och samtala om dem. Det underlättar för dem att gå in i rollen som barnrepresentanter i sin fråga. </a:t>
            </a:r>
            <a:endParaRPr lang="en-US"/>
          </a:p>
          <a:p>
            <a:pPr>
              <a:defRPr/>
            </a:pPr>
            <a:endParaRPr lang="en-US"/>
          </a:p>
        </p:txBody>
      </p:sp>
      <p:sp>
        <p:nvSpPr>
          <p:cNvPr id="4" name="Platshållare för bildnummer 3">
            <a:extLst>
              <a:ext uri="{FF2B5EF4-FFF2-40B4-BE49-F238E27FC236}">
                <a16:creationId xmlns:a16="http://schemas.microsoft.com/office/drawing/2014/main" id="{44117D0A-A4A8-BD57-A0AA-1D68419742C7}"/>
              </a:ext>
            </a:extLst>
          </p:cNvPr>
          <p:cNvSpPr>
            <a:spLocks noGrp="1"/>
          </p:cNvSpPr>
          <p:nvPr>
            <p:ph type="sldNum" sz="quarter" idx="5"/>
          </p:nvPr>
        </p:nvSpPr>
        <p:spPr/>
        <p:txBody>
          <a:bodyPr/>
          <a:lstStyle/>
          <a:p>
            <a:fld id="{A3124675-221A-4A41-85CF-4D6859F2DD89}" type="slidenum">
              <a:rPr lang="sv-SE" smtClean="0"/>
              <a:t>16</a:t>
            </a:fld>
            <a:endParaRPr lang="sv-SE"/>
          </a:p>
        </p:txBody>
      </p:sp>
    </p:spTree>
    <p:extLst>
      <p:ext uri="{BB962C8B-B14F-4D97-AF65-F5344CB8AC3E}">
        <p14:creationId xmlns:p14="http://schemas.microsoft.com/office/powerpoint/2010/main" val="3449907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F1777-C4EC-776D-A045-9334CC706DE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27D9A0F-EEEF-14FE-03D6-C7C9CB8E1A0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AC569FC-E838-8AF1-F316-3D4328939066}"/>
              </a:ext>
            </a:extLst>
          </p:cNvPr>
          <p:cNvSpPr>
            <a:spLocks noGrp="1"/>
          </p:cNvSpPr>
          <p:nvPr>
            <p:ph type="body" idx="1"/>
          </p:nvPr>
        </p:nvSpPr>
        <p:spPr/>
        <p:txBody>
          <a:bodyPr/>
          <a:lstStyle/>
          <a:p>
            <a:pPr>
              <a:defRPr/>
            </a:pPr>
            <a:endParaRPr lang="sv-SE" dirty="0">
              <a:ea typeface="Calibri"/>
              <a:cs typeface="Calibri"/>
            </a:endParaRPr>
          </a:p>
        </p:txBody>
      </p:sp>
      <p:sp>
        <p:nvSpPr>
          <p:cNvPr id="4" name="Platshållare för bildnummer 3">
            <a:extLst>
              <a:ext uri="{FF2B5EF4-FFF2-40B4-BE49-F238E27FC236}">
                <a16:creationId xmlns:a16="http://schemas.microsoft.com/office/drawing/2014/main" id="{FAD00A84-DADC-4156-6BF7-83B63D5BB108}"/>
              </a:ext>
            </a:extLst>
          </p:cNvPr>
          <p:cNvSpPr>
            <a:spLocks noGrp="1"/>
          </p:cNvSpPr>
          <p:nvPr>
            <p:ph type="sldNum" sz="quarter" idx="5"/>
          </p:nvPr>
        </p:nvSpPr>
        <p:spPr/>
        <p:txBody>
          <a:bodyPr/>
          <a:lstStyle/>
          <a:p>
            <a:fld id="{A3124675-221A-4A41-85CF-4D6859F2DD89}" type="slidenum">
              <a:rPr lang="sv-SE" smtClean="0"/>
              <a:t>8</a:t>
            </a:fld>
            <a:endParaRPr lang="sv-SE"/>
          </a:p>
        </p:txBody>
      </p:sp>
    </p:spTree>
    <p:extLst>
      <p:ext uri="{BB962C8B-B14F-4D97-AF65-F5344CB8AC3E}">
        <p14:creationId xmlns:p14="http://schemas.microsoft.com/office/powerpoint/2010/main" val="408147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solidFill>
                  <a:srgbClr val="000000"/>
                </a:solidFill>
              </a:rPr>
              <a:t>Berätta att förslaget på att lägga till barmkonventionen till svensk lag godkändes och började gälla 1 januari 2020. Det innebar att barnets rättigheter stärktes ännu mer. </a:t>
            </a:r>
            <a:br>
              <a:rPr lang="sv-SE" dirty="0">
                <a:cs typeface="+mn-lt"/>
              </a:rPr>
            </a:br>
            <a:br>
              <a:rPr lang="sv-SE" dirty="0">
                <a:cs typeface="+mn-lt"/>
              </a:rPr>
            </a:br>
            <a:r>
              <a:rPr lang="sv-SE">
                <a:solidFill>
                  <a:srgbClr val="000000"/>
                </a:solidFill>
              </a:rPr>
              <a:t>Barnkonventionen består av 54 artiklar, tre tilläggsprotokoll. Berätta att Sverige har inte skrivit under det tredje tillägget. Det betyder att Barn i Sverige inte kan lämna in klagomål till FN direkt. Barn i Sverige behöver vända sig till Barnombudsmannen först för att lämna in klagomål.</a:t>
            </a:r>
            <a:endParaRPr lang="sv-SE"/>
          </a:p>
          <a:p>
            <a:endParaRPr lang="sv-SE">
              <a:solidFill>
                <a:srgbClr val="000000"/>
              </a:solidFill>
              <a:cs typeface="+mn-lt"/>
            </a:endParaRPr>
          </a:p>
          <a:p>
            <a:r>
              <a:rPr lang="sv-SE" sz="1200" b="0" i="0" kern="1200" dirty="0">
                <a:solidFill>
                  <a:schemeClr val="tx1"/>
                </a:solidFill>
                <a:effectLst/>
                <a:latin typeface="+mn-lt"/>
                <a:ea typeface="+mn-ea"/>
                <a:cs typeface="+mn-cs"/>
                <a:hlinkClick r:id="rId3" tooltip="https://www.svt.se/nyheter/barnkonventionen-blir-svensk-lag"/>
              </a:rPr>
              <a:t>https://www.svt.se/nyheter/barnkonventionen-blir-svensk-lag</a:t>
            </a:r>
            <a:br>
              <a:rPr lang="sv-SE" dirty="0">
                <a:cs typeface="+mn-lt"/>
              </a:rPr>
            </a:br>
            <a:br>
              <a:rPr lang="sv-SE" dirty="0">
                <a:cs typeface="+mn-lt"/>
              </a:rPr>
            </a:br>
            <a:endParaRPr lang="sv-SE">
              <a:solidFill>
                <a:srgbClr val="000000"/>
              </a:solidFill>
              <a:ea typeface="Calibri"/>
              <a:cs typeface="Calibri"/>
            </a:endParaRPr>
          </a:p>
        </p:txBody>
      </p:sp>
      <p:sp>
        <p:nvSpPr>
          <p:cNvPr id="4" name="Platshållare för bildnummer 3"/>
          <p:cNvSpPr>
            <a:spLocks noGrp="1"/>
          </p:cNvSpPr>
          <p:nvPr>
            <p:ph type="sldNum" sz="quarter" idx="5"/>
          </p:nvPr>
        </p:nvSpPr>
        <p:spPr/>
        <p:txBody>
          <a:bodyPr/>
          <a:lstStyle/>
          <a:p>
            <a:fld id="{A3124675-221A-4A41-85CF-4D6859F2DD89}" type="slidenum">
              <a:rPr lang="sv-SE" smtClean="0"/>
              <a:t>10</a:t>
            </a:fld>
            <a:endParaRPr lang="sv-SE"/>
          </a:p>
        </p:txBody>
      </p:sp>
    </p:spTree>
    <p:extLst>
      <p:ext uri="{BB962C8B-B14F-4D97-AF65-F5344CB8AC3E}">
        <p14:creationId xmlns:p14="http://schemas.microsoft.com/office/powerpoint/2010/main" val="11121522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C9097-7062-88D1-616F-C6B0D3A6447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40757EB-75E1-8A51-B49B-BEFA972EA5A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C947615-3348-6934-8059-0B1081CD9786}"/>
              </a:ext>
            </a:extLst>
          </p:cNvPr>
          <p:cNvSpPr>
            <a:spLocks noGrp="1"/>
          </p:cNvSpPr>
          <p:nvPr>
            <p:ph type="body" idx="1"/>
          </p:nvPr>
        </p:nvSpPr>
        <p:spPr/>
        <p:txBody>
          <a:bodyPr/>
          <a:lstStyle/>
          <a:p>
            <a:pPr>
              <a:defRPr/>
            </a:pPr>
            <a:r>
              <a:rPr lang="nb-NO" dirty="0"/>
              <a:t>Fördjupning: </a:t>
            </a:r>
            <a:r>
              <a:rPr lang="sv-SE"/>
              <a:t>Till dig som lärare kan det vara intressant att läsa ett debattinlägg som är skriven av 19 organisationer angående det tredje tilläggsprotokollet. Organisationerna uppmanar regeringen till att skriva under det tredje tilläggsprotokollet.  </a:t>
            </a:r>
            <a:br>
              <a:rPr lang="nb-NO" dirty="0">
                <a:ea typeface="Calibri"/>
                <a:cs typeface="+mn-lt"/>
              </a:rPr>
            </a:br>
            <a:endParaRPr lang="sv-SE" sz="1200" kern="1200">
              <a:effectLst/>
              <a:ea typeface="Calibri"/>
              <a:cs typeface="+mn-lt"/>
            </a:endParaRPr>
          </a:p>
          <a:p>
            <a:pPr>
              <a:defRPr/>
            </a:pPr>
            <a:r>
              <a:rPr lang="nb-NO">
                <a:ea typeface="Calibri"/>
                <a:cs typeface="+mn-lt"/>
              </a:rPr>
              <a:t>Du som lärare kan välja att återberätta eller sammanfatta debatt-artikeln till eleverna. </a:t>
            </a:r>
            <a:br>
              <a:rPr lang="nb-NO" dirty="0">
                <a:ea typeface="Calibri"/>
                <a:cs typeface="+mn-lt"/>
              </a:rPr>
            </a:br>
            <a:r>
              <a:rPr lang="nb-NO">
                <a:ea typeface="Calibri"/>
                <a:cs typeface="+mn-lt"/>
              </a:rPr>
              <a:t>Länk till debattinlägg: https://www.aftonbladet.se/debatt/a/bmlkqd/barns-rattigheter-i-sverige-hotas-allt-mer </a:t>
            </a:r>
            <a:endParaRPr lang="sv-SE">
              <a:ea typeface="Calibri"/>
              <a:cs typeface="+mn-lt"/>
            </a:endParaRPr>
          </a:p>
        </p:txBody>
      </p:sp>
      <p:sp>
        <p:nvSpPr>
          <p:cNvPr id="4" name="Platshållare för bildnummer 3">
            <a:extLst>
              <a:ext uri="{FF2B5EF4-FFF2-40B4-BE49-F238E27FC236}">
                <a16:creationId xmlns:a16="http://schemas.microsoft.com/office/drawing/2014/main" id="{C4DFE10A-166F-B21E-5323-C77C8CE39AA9}"/>
              </a:ext>
            </a:extLst>
          </p:cNvPr>
          <p:cNvSpPr>
            <a:spLocks noGrp="1"/>
          </p:cNvSpPr>
          <p:nvPr>
            <p:ph type="sldNum" sz="quarter" idx="5"/>
          </p:nvPr>
        </p:nvSpPr>
        <p:spPr/>
        <p:txBody>
          <a:bodyPr/>
          <a:lstStyle/>
          <a:p>
            <a:fld id="{A3124675-221A-4A41-85CF-4D6859F2DD89}" type="slidenum">
              <a:rPr lang="sv-SE" smtClean="0"/>
              <a:t>11</a:t>
            </a:fld>
            <a:endParaRPr lang="sv-SE"/>
          </a:p>
        </p:txBody>
      </p:sp>
    </p:spTree>
    <p:extLst>
      <p:ext uri="{BB962C8B-B14F-4D97-AF65-F5344CB8AC3E}">
        <p14:creationId xmlns:p14="http://schemas.microsoft.com/office/powerpoint/2010/main" val="704784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01A43-D307-2F52-2420-D62CDBB79C6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29B8E09-130F-F2CD-15E0-4671F4A9210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6282888-BB00-3BE0-279D-5FEA2C6AB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Berätta för eleverna</a:t>
            </a:r>
            <a:r>
              <a:rPr lang="sv-SE" sz="1200" kern="1200">
                <a:effectLst/>
                <a:latin typeface="+mn-lt"/>
                <a:ea typeface="+mn-ea"/>
                <a:cs typeface="+mn-cs"/>
              </a:rPr>
              <a:t> att </a:t>
            </a:r>
            <a:r>
              <a:rPr lang="sv-SE"/>
              <a:t>I början av 2023 granskade FN:s barnrättskommitté Sverige och presenterade slutsatser och rekommendationer. Det innehåller förslag på vad Sverige kan utveckla och förbättra, samt vad landet gör bra. I samband med granskningen har Sveriges regering skrivit en rapport till FN:s barnrättskommitté om vad landet har gjort för att följa barnkonventionen. UNICEF har tillsammans med ett antal organisationer och barn lämnat in en parallellrapport, med fokus på barns röster och åsikter.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t>I den senaste granskningen av Sverige har FN:s barnrättskommitté haft anmärkningar på hur Sverige skyddar barns rättigheter inom följande områden: </a:t>
            </a:r>
            <a:endParaRPr lang="sv-SE" sz="1200" b="0" i="0" kern="1200">
              <a:solidFill>
                <a:schemeClr val="tx1"/>
              </a:solidFill>
              <a:effectLst/>
              <a:latin typeface="+mn-lt"/>
              <a:ea typeface="+mn-ea"/>
              <a:cs typeface="+mn-cs"/>
            </a:endParaRPr>
          </a:p>
          <a:p>
            <a:pPr>
              <a:defRPr/>
            </a:pPr>
            <a:r>
              <a:rPr lang="sv-SE">
                <a:ea typeface="Calibri" panose="020F0502020204030204"/>
                <a:cs typeface="Calibri" panose="020F0502020204030204"/>
              </a:rPr>
              <a:t>Källa: </a:t>
            </a:r>
            <a:r>
              <a:rPr lang="sv-SE">
                <a:hlinkClick r:id="rId3"/>
              </a:rPr>
              <a:t>Viktiga förslag till Sverige 2023 - Mina rättigheter</a:t>
            </a:r>
            <a:r>
              <a:rPr lang="sv-SE"/>
              <a:t> </a:t>
            </a:r>
            <a:endParaRPr lang="sv-SE" sz="1200" b="0" i="0" kern="1200">
              <a:solidFill>
                <a:schemeClr val="tx1"/>
              </a:solidFill>
              <a:effectLst/>
              <a:latin typeface="+mn-lt"/>
              <a:ea typeface="Calibri" panose="020F0502020204030204"/>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pPr>
              <a:defRPr/>
            </a:pPr>
            <a:endParaRPr lang="sv-SE">
              <a:ea typeface="Calibri" panose="020F0502020204030204"/>
              <a:cs typeface="Calibri" panose="020F0502020204030204"/>
            </a:endParaRPr>
          </a:p>
        </p:txBody>
      </p:sp>
      <p:sp>
        <p:nvSpPr>
          <p:cNvPr id="4" name="Platshållare för bildnummer 3">
            <a:extLst>
              <a:ext uri="{FF2B5EF4-FFF2-40B4-BE49-F238E27FC236}">
                <a16:creationId xmlns:a16="http://schemas.microsoft.com/office/drawing/2014/main" id="{02AD12E3-988D-FC82-43C8-A5AEC8EDD7A8}"/>
              </a:ext>
            </a:extLst>
          </p:cNvPr>
          <p:cNvSpPr>
            <a:spLocks noGrp="1"/>
          </p:cNvSpPr>
          <p:nvPr>
            <p:ph type="sldNum" sz="quarter" idx="5"/>
          </p:nvPr>
        </p:nvSpPr>
        <p:spPr/>
        <p:txBody>
          <a:bodyPr/>
          <a:lstStyle/>
          <a:p>
            <a:fld id="{A3124675-221A-4A41-85CF-4D6859F2DD89}" type="slidenum">
              <a:rPr lang="sv-SE" smtClean="0"/>
              <a:t>12</a:t>
            </a:fld>
            <a:endParaRPr lang="sv-SE"/>
          </a:p>
        </p:txBody>
      </p:sp>
    </p:spTree>
    <p:extLst>
      <p:ext uri="{BB962C8B-B14F-4D97-AF65-F5344CB8AC3E}">
        <p14:creationId xmlns:p14="http://schemas.microsoft.com/office/powerpoint/2010/main" val="1728013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0EA9F-EA6D-71A3-8B38-DB590B7E832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0E8F94F-7D17-C706-2A26-FEC89D3CE8F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19012CD-C14D-ED85-F717-2F6994B17CFD}"/>
              </a:ext>
            </a:extLst>
          </p:cNvPr>
          <p:cNvSpPr>
            <a:spLocks noGrp="1"/>
          </p:cNvSpPr>
          <p:nvPr>
            <p:ph type="body" idx="1"/>
          </p:nvPr>
        </p:nvSpPr>
        <p:spPr/>
        <p:txBody>
          <a:bodyPr/>
          <a:lstStyle/>
          <a:p>
            <a:pPr>
              <a:defRPr/>
            </a:pPr>
            <a:r>
              <a:rPr lang="sv-SE"/>
              <a:t>Rapporten från FN:s barnrättskommitté lyfter också fram positiva aspekter av Sveriges arbete.</a:t>
            </a:r>
            <a:endParaRPr lang="en-US"/>
          </a:p>
        </p:txBody>
      </p:sp>
      <p:sp>
        <p:nvSpPr>
          <p:cNvPr id="4" name="Platshållare för bildnummer 3">
            <a:extLst>
              <a:ext uri="{FF2B5EF4-FFF2-40B4-BE49-F238E27FC236}">
                <a16:creationId xmlns:a16="http://schemas.microsoft.com/office/drawing/2014/main" id="{357CF9AF-D45B-AA23-7998-F3DC4CE60D6D}"/>
              </a:ext>
            </a:extLst>
          </p:cNvPr>
          <p:cNvSpPr>
            <a:spLocks noGrp="1"/>
          </p:cNvSpPr>
          <p:nvPr>
            <p:ph type="sldNum" sz="quarter" idx="5"/>
          </p:nvPr>
        </p:nvSpPr>
        <p:spPr/>
        <p:txBody>
          <a:bodyPr/>
          <a:lstStyle/>
          <a:p>
            <a:fld id="{A3124675-221A-4A41-85CF-4D6859F2DD89}" type="slidenum">
              <a:rPr lang="sv-SE" smtClean="0"/>
              <a:t>13</a:t>
            </a:fld>
            <a:endParaRPr lang="sv-SE"/>
          </a:p>
        </p:txBody>
      </p:sp>
    </p:spTree>
    <p:extLst>
      <p:ext uri="{BB962C8B-B14F-4D97-AF65-F5344CB8AC3E}">
        <p14:creationId xmlns:p14="http://schemas.microsoft.com/office/powerpoint/2010/main" val="2165626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0B53F-5DEF-16A0-2D4D-6990A394D49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9450E1B-4231-6713-3D47-79FA11E86FC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E910F82-F9CE-BCAB-B62B-3B1802C0BA1E}"/>
              </a:ext>
            </a:extLst>
          </p:cNvPr>
          <p:cNvSpPr>
            <a:spLocks noGrp="1"/>
          </p:cNvSpPr>
          <p:nvPr>
            <p:ph type="body" idx="1"/>
          </p:nvPr>
        </p:nvSpPr>
        <p:spPr/>
        <p:txBody>
          <a:bodyPr/>
          <a:lstStyle/>
          <a:p>
            <a:r>
              <a:rPr lang="sv-SE"/>
              <a:t>Du som lärare är ordförande och leder rollspelet. Som ordförande välkomnar du alla till mötet, och berättar för alla hur mötet ska gå till och att du i rollen som ordförande kommer guida dem igenom de olika delarna</a:t>
            </a:r>
          </a:p>
          <a:p>
            <a:endParaRPr lang="nb-NO">
              <a:solidFill>
                <a:srgbClr val="000000"/>
              </a:solidFill>
              <a:ea typeface="Calibri"/>
              <a:cs typeface="Calibri"/>
            </a:endParaRPr>
          </a:p>
        </p:txBody>
      </p:sp>
      <p:sp>
        <p:nvSpPr>
          <p:cNvPr id="4" name="Platshållare för bildnummer 3">
            <a:extLst>
              <a:ext uri="{FF2B5EF4-FFF2-40B4-BE49-F238E27FC236}">
                <a16:creationId xmlns:a16="http://schemas.microsoft.com/office/drawing/2014/main" id="{A7991316-7487-0E87-1531-F869555581B3}"/>
              </a:ext>
            </a:extLst>
          </p:cNvPr>
          <p:cNvSpPr>
            <a:spLocks noGrp="1"/>
          </p:cNvSpPr>
          <p:nvPr>
            <p:ph type="sldNum" sz="quarter" idx="5"/>
          </p:nvPr>
        </p:nvSpPr>
        <p:spPr/>
        <p:txBody>
          <a:bodyPr/>
          <a:lstStyle/>
          <a:p>
            <a:fld id="{A3124675-221A-4A41-85CF-4D6859F2DD89}" type="slidenum">
              <a:rPr lang="sv-SE" smtClean="0"/>
              <a:t>17</a:t>
            </a:fld>
            <a:endParaRPr lang="sv-SE"/>
          </a:p>
        </p:txBody>
      </p:sp>
    </p:spTree>
    <p:extLst>
      <p:ext uri="{BB962C8B-B14F-4D97-AF65-F5344CB8AC3E}">
        <p14:creationId xmlns:p14="http://schemas.microsoft.com/office/powerpoint/2010/main" val="3904833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CDB6F-FF8A-9549-2695-498EEE22B48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D163F40-785D-B19A-C455-6CA7D0AC0EA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28515AE-BD3E-6782-6DEE-DC6DE0EC13C7}"/>
              </a:ext>
            </a:extLst>
          </p:cNvPr>
          <p:cNvSpPr>
            <a:spLocks noGrp="1"/>
          </p:cNvSpPr>
          <p:nvPr>
            <p:ph type="body" idx="1"/>
          </p:nvPr>
        </p:nvSpPr>
        <p:spPr/>
        <p:txBody>
          <a:bodyPr/>
          <a:lstStyle/>
          <a:p>
            <a:r>
              <a:rPr lang="sv-SE"/>
              <a:t>Hälsa deltagarna välkomna: “högt ärade deltagare som samlats för att förbättra situationen för barn och så att barn får sina åsikter hörda.” </a:t>
            </a:r>
            <a:endParaRPr lang="nb-NO">
              <a:solidFill>
                <a:srgbClr val="000000"/>
              </a:solidFill>
              <a:ea typeface="Calibri"/>
              <a:cs typeface="Calibri"/>
            </a:endParaRPr>
          </a:p>
        </p:txBody>
      </p:sp>
      <p:sp>
        <p:nvSpPr>
          <p:cNvPr id="4" name="Platshållare för bildnummer 3">
            <a:extLst>
              <a:ext uri="{FF2B5EF4-FFF2-40B4-BE49-F238E27FC236}">
                <a16:creationId xmlns:a16="http://schemas.microsoft.com/office/drawing/2014/main" id="{C108BB93-EA0C-C997-F337-11BAE177464D}"/>
              </a:ext>
            </a:extLst>
          </p:cNvPr>
          <p:cNvSpPr>
            <a:spLocks noGrp="1"/>
          </p:cNvSpPr>
          <p:nvPr>
            <p:ph type="sldNum" sz="quarter" idx="5"/>
          </p:nvPr>
        </p:nvSpPr>
        <p:spPr/>
        <p:txBody>
          <a:bodyPr/>
          <a:lstStyle/>
          <a:p>
            <a:fld id="{A3124675-221A-4A41-85CF-4D6859F2DD89}" type="slidenum">
              <a:rPr lang="sv-SE" smtClean="0"/>
              <a:t>18</a:t>
            </a:fld>
            <a:endParaRPr lang="sv-SE"/>
          </a:p>
        </p:txBody>
      </p:sp>
    </p:spTree>
    <p:extLst>
      <p:ext uri="{BB962C8B-B14F-4D97-AF65-F5344CB8AC3E}">
        <p14:creationId xmlns:p14="http://schemas.microsoft.com/office/powerpoint/2010/main" val="573568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191EB-C4F7-43E1-E50E-8FC022CE023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CBC0F78-DA80-04E5-70A1-824CA463F0A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B3C2FB4-26A4-12A6-D900-16170B004F5A}"/>
              </a:ext>
            </a:extLst>
          </p:cNvPr>
          <p:cNvSpPr>
            <a:spLocks noGrp="1"/>
          </p:cNvSpPr>
          <p:nvPr>
            <p:ph type="body" idx="1"/>
          </p:nvPr>
        </p:nvSpPr>
        <p:spPr/>
        <p:txBody>
          <a:bodyPr/>
          <a:lstStyle/>
          <a:p>
            <a:r>
              <a:rPr lang="sv-SE"/>
              <a:t>Dela ut mallen för öppningstal som finns längst bak i det här dokumentet. Varje grupp förbereder, med hjälp av mallen, ett öppningstal som de senare ska läsa upp under max en minut för resten av klassen. Öppningstalet visar vad grupperna tycker utifrån rollkorten.</a:t>
            </a:r>
            <a:endParaRPr lang="nb-NO">
              <a:ea typeface="Calibri"/>
              <a:cs typeface="Calibri"/>
            </a:endParaRPr>
          </a:p>
        </p:txBody>
      </p:sp>
      <p:sp>
        <p:nvSpPr>
          <p:cNvPr id="4" name="Platshållare för bildnummer 3">
            <a:extLst>
              <a:ext uri="{FF2B5EF4-FFF2-40B4-BE49-F238E27FC236}">
                <a16:creationId xmlns:a16="http://schemas.microsoft.com/office/drawing/2014/main" id="{F5C92085-758D-BCA9-8061-A9CCC72169D2}"/>
              </a:ext>
            </a:extLst>
          </p:cNvPr>
          <p:cNvSpPr>
            <a:spLocks noGrp="1"/>
          </p:cNvSpPr>
          <p:nvPr>
            <p:ph type="sldNum" sz="quarter" idx="5"/>
          </p:nvPr>
        </p:nvSpPr>
        <p:spPr/>
        <p:txBody>
          <a:bodyPr/>
          <a:lstStyle/>
          <a:p>
            <a:fld id="{A3124675-221A-4A41-85CF-4D6859F2DD89}" type="slidenum">
              <a:rPr lang="sv-SE" smtClean="0"/>
              <a:t>19</a:t>
            </a:fld>
            <a:endParaRPr lang="sv-SE"/>
          </a:p>
        </p:txBody>
      </p:sp>
    </p:spTree>
    <p:extLst>
      <p:ext uri="{BB962C8B-B14F-4D97-AF65-F5344CB8AC3E}">
        <p14:creationId xmlns:p14="http://schemas.microsoft.com/office/powerpoint/2010/main" val="3502743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DAA75-AD9A-DF64-9254-68E1E73CFC9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CAF36BA-2190-F623-E80B-5542E6BB0E3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26306CB-1ED6-85A7-0CEB-4B81BD42ED93}"/>
              </a:ext>
            </a:extLst>
          </p:cNvPr>
          <p:cNvSpPr>
            <a:spLocks noGrp="1"/>
          </p:cNvSpPr>
          <p:nvPr>
            <p:ph type="body" idx="1"/>
          </p:nvPr>
        </p:nvSpPr>
        <p:spPr/>
        <p:txBody>
          <a:bodyPr/>
          <a:lstStyle/>
          <a:p>
            <a:pPr>
              <a:defRPr/>
            </a:pPr>
            <a:endParaRPr lang="sv-SE" kern="1200" dirty="0">
              <a:solidFill>
                <a:srgbClr val="0070C0"/>
              </a:solidFill>
              <a:effectLst/>
            </a:endParaRPr>
          </a:p>
        </p:txBody>
      </p:sp>
      <p:sp>
        <p:nvSpPr>
          <p:cNvPr id="4" name="Platshållare för bildnummer 3">
            <a:extLst>
              <a:ext uri="{FF2B5EF4-FFF2-40B4-BE49-F238E27FC236}">
                <a16:creationId xmlns:a16="http://schemas.microsoft.com/office/drawing/2014/main" id="{9631A2EF-BC35-FCDC-6A36-A465322966D8}"/>
              </a:ext>
            </a:extLst>
          </p:cNvPr>
          <p:cNvSpPr>
            <a:spLocks noGrp="1"/>
          </p:cNvSpPr>
          <p:nvPr>
            <p:ph type="sldNum" sz="quarter" idx="5"/>
          </p:nvPr>
        </p:nvSpPr>
        <p:spPr/>
        <p:txBody>
          <a:bodyPr/>
          <a:lstStyle/>
          <a:p>
            <a:fld id="{A3124675-221A-4A41-85CF-4D6859F2DD89}" type="slidenum">
              <a:rPr lang="sv-SE" smtClean="0"/>
              <a:t>2</a:t>
            </a:fld>
            <a:endParaRPr lang="sv-SE"/>
          </a:p>
        </p:txBody>
      </p:sp>
    </p:spTree>
    <p:extLst>
      <p:ext uri="{BB962C8B-B14F-4D97-AF65-F5344CB8AC3E}">
        <p14:creationId xmlns:p14="http://schemas.microsoft.com/office/powerpoint/2010/main" val="38892234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B179A-629E-D9F4-506F-47624CA2E46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FE3E7F9-53D0-8A72-F917-B02F503EAB9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DD7ECA4-2CFB-0BF3-2E2F-786D3E52E3CD}"/>
              </a:ext>
            </a:extLst>
          </p:cNvPr>
          <p:cNvSpPr>
            <a:spLocks noGrp="1"/>
          </p:cNvSpPr>
          <p:nvPr>
            <p:ph type="body" idx="1"/>
          </p:nvPr>
        </p:nvSpPr>
        <p:spPr/>
        <p:txBody>
          <a:bodyPr/>
          <a:lstStyle/>
          <a:p>
            <a:r>
              <a:rPr lang="sv-SE"/>
              <a:t>Grupperna arbetar om sitt öppningstal till ett förslag på en text i punkform. Texten kan innehålla 5 –10 meningar, som sammanfattar gruppens åsikter. Det är viktigt att förslagen innehåller vad eleverna tycker är viktigast. </a:t>
            </a:r>
            <a:endParaRPr lang="en-US"/>
          </a:p>
        </p:txBody>
      </p:sp>
      <p:sp>
        <p:nvSpPr>
          <p:cNvPr id="4" name="Platshållare för bildnummer 3">
            <a:extLst>
              <a:ext uri="{FF2B5EF4-FFF2-40B4-BE49-F238E27FC236}">
                <a16:creationId xmlns:a16="http://schemas.microsoft.com/office/drawing/2014/main" id="{A2C9AAE2-31A2-6535-AB3A-57053FD85E12}"/>
              </a:ext>
            </a:extLst>
          </p:cNvPr>
          <p:cNvSpPr>
            <a:spLocks noGrp="1"/>
          </p:cNvSpPr>
          <p:nvPr>
            <p:ph type="sldNum" sz="quarter" idx="5"/>
          </p:nvPr>
        </p:nvSpPr>
        <p:spPr/>
        <p:txBody>
          <a:bodyPr/>
          <a:lstStyle/>
          <a:p>
            <a:fld id="{A3124675-221A-4A41-85CF-4D6859F2DD89}" type="slidenum">
              <a:rPr lang="sv-SE" smtClean="0"/>
              <a:t>20</a:t>
            </a:fld>
            <a:endParaRPr lang="sv-SE"/>
          </a:p>
        </p:txBody>
      </p:sp>
    </p:spTree>
    <p:extLst>
      <p:ext uri="{BB962C8B-B14F-4D97-AF65-F5344CB8AC3E}">
        <p14:creationId xmlns:p14="http://schemas.microsoft.com/office/powerpoint/2010/main" val="2251893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32449-CDF9-A031-D675-94B71609DE8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08C2E46-50EF-DB0B-3288-D6018192324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B6FAE4A-CF08-3477-426A-AD979B9A0A6C}"/>
              </a:ext>
            </a:extLst>
          </p:cNvPr>
          <p:cNvSpPr>
            <a:spLocks noGrp="1"/>
          </p:cNvSpPr>
          <p:nvPr>
            <p:ph type="body" idx="1"/>
          </p:nvPr>
        </p:nvSpPr>
        <p:spPr/>
        <p:txBody>
          <a:bodyPr/>
          <a:lstStyle/>
          <a:p>
            <a:r>
              <a:rPr lang="sv-SE"/>
              <a:t>Ordföranden ber grupperna att lämna in sina texter och sammanställer det till ett gemensamt förslag, med alla gruppernas idéer i punktform. </a:t>
            </a:r>
            <a:br>
              <a:rPr lang="sv-SE" dirty="0">
                <a:cs typeface="+mn-lt"/>
              </a:rPr>
            </a:br>
            <a:r>
              <a:rPr lang="sv-SE"/>
              <a:t>Numrera gärna de olika förslagen och visa texten i sin helhet på en skärm till eleverna.  Eventuella textförändringar görs om klassen så önskar.</a:t>
            </a:r>
            <a:endParaRPr lang="en-US"/>
          </a:p>
        </p:txBody>
      </p:sp>
      <p:sp>
        <p:nvSpPr>
          <p:cNvPr id="4" name="Platshållare för bildnummer 3">
            <a:extLst>
              <a:ext uri="{FF2B5EF4-FFF2-40B4-BE49-F238E27FC236}">
                <a16:creationId xmlns:a16="http://schemas.microsoft.com/office/drawing/2014/main" id="{F37AD3E6-05A2-1505-9D8B-6EEF3E4B7B70}"/>
              </a:ext>
            </a:extLst>
          </p:cNvPr>
          <p:cNvSpPr>
            <a:spLocks noGrp="1"/>
          </p:cNvSpPr>
          <p:nvPr>
            <p:ph type="sldNum" sz="quarter" idx="5"/>
          </p:nvPr>
        </p:nvSpPr>
        <p:spPr/>
        <p:txBody>
          <a:bodyPr/>
          <a:lstStyle/>
          <a:p>
            <a:fld id="{A3124675-221A-4A41-85CF-4D6859F2DD89}" type="slidenum">
              <a:rPr lang="sv-SE" smtClean="0"/>
              <a:t>21</a:t>
            </a:fld>
            <a:endParaRPr lang="sv-SE"/>
          </a:p>
        </p:txBody>
      </p:sp>
    </p:spTree>
    <p:extLst>
      <p:ext uri="{BB962C8B-B14F-4D97-AF65-F5344CB8AC3E}">
        <p14:creationId xmlns:p14="http://schemas.microsoft.com/office/powerpoint/2010/main" val="1218931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32449-CDF9-A031-D675-94B71609DE8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08C2E46-50EF-DB0B-3288-D6018192324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B6FAE4A-CF08-3477-426A-AD979B9A0A6C}"/>
              </a:ext>
            </a:extLst>
          </p:cNvPr>
          <p:cNvSpPr>
            <a:spLocks noGrp="1"/>
          </p:cNvSpPr>
          <p:nvPr>
            <p:ph type="body" idx="1"/>
          </p:nvPr>
        </p:nvSpPr>
        <p:spPr/>
        <p:txBody>
          <a:bodyPr/>
          <a:lstStyle/>
          <a:p>
            <a:r>
              <a:rPr lang="sv-SE"/>
              <a:t>Detta blir klassens förslag på en resolution. Grupperna röstar sedan om de står bakom det gemensamma förslaget.</a:t>
            </a:r>
            <a:br>
              <a:rPr lang="sv-SE" dirty="0">
                <a:cs typeface="+mn-lt"/>
              </a:rPr>
            </a:br>
            <a:r>
              <a:rPr lang="sv-SE"/>
              <a:t>Om förslaget får majoritet av rösterna skickar ni texten till Svenska FN-förbundet.</a:t>
            </a:r>
            <a:endParaRPr lang="en-US"/>
          </a:p>
          <a:p>
            <a:endParaRPr lang="sv-SE" dirty="0"/>
          </a:p>
          <a:p>
            <a:endParaRPr lang="sv-SE" dirty="0"/>
          </a:p>
        </p:txBody>
      </p:sp>
      <p:sp>
        <p:nvSpPr>
          <p:cNvPr id="4" name="Platshållare för bildnummer 3">
            <a:extLst>
              <a:ext uri="{FF2B5EF4-FFF2-40B4-BE49-F238E27FC236}">
                <a16:creationId xmlns:a16="http://schemas.microsoft.com/office/drawing/2014/main" id="{F37AD3E6-05A2-1505-9D8B-6EEF3E4B7B70}"/>
              </a:ext>
            </a:extLst>
          </p:cNvPr>
          <p:cNvSpPr>
            <a:spLocks noGrp="1"/>
          </p:cNvSpPr>
          <p:nvPr>
            <p:ph type="sldNum" sz="quarter" idx="5"/>
          </p:nvPr>
        </p:nvSpPr>
        <p:spPr/>
        <p:txBody>
          <a:bodyPr/>
          <a:lstStyle/>
          <a:p>
            <a:fld id="{A3124675-221A-4A41-85CF-4D6859F2DD89}" type="slidenum">
              <a:rPr lang="sv-SE" smtClean="0"/>
              <a:t>22</a:t>
            </a:fld>
            <a:endParaRPr lang="sv-SE"/>
          </a:p>
        </p:txBody>
      </p:sp>
    </p:spTree>
    <p:extLst>
      <p:ext uri="{BB962C8B-B14F-4D97-AF65-F5344CB8AC3E}">
        <p14:creationId xmlns:p14="http://schemas.microsoft.com/office/powerpoint/2010/main" val="1218931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1C27E-52BA-E913-CE94-045E2F19E22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9E0BD29-5FA7-83E6-9ED9-5926B91CE5C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AC854CB-36C6-DF51-178F-7F7E287AE8A3}"/>
              </a:ext>
            </a:extLst>
          </p:cNvPr>
          <p:cNvSpPr>
            <a:spLocks noGrp="1"/>
          </p:cNvSpPr>
          <p:nvPr>
            <p:ph type="body" idx="1"/>
          </p:nvPr>
        </p:nvSpPr>
        <p:spPr/>
        <p:txBody>
          <a:bodyPr/>
          <a:lstStyle/>
          <a:p>
            <a:r>
              <a:rPr lang="sv-SE"/>
              <a:t>När hela texten har gåtts igenom och klassen har röstat om förslaget i sin helhet kan texten skickas vidare till Svenska FN-förbundet på info@fn.se </a:t>
            </a:r>
            <a:endParaRPr lang="en-US"/>
          </a:p>
        </p:txBody>
      </p:sp>
      <p:sp>
        <p:nvSpPr>
          <p:cNvPr id="4" name="Platshållare för bildnummer 3">
            <a:extLst>
              <a:ext uri="{FF2B5EF4-FFF2-40B4-BE49-F238E27FC236}">
                <a16:creationId xmlns:a16="http://schemas.microsoft.com/office/drawing/2014/main" id="{56BA56EA-C382-C152-FFE7-61E03380F07E}"/>
              </a:ext>
            </a:extLst>
          </p:cNvPr>
          <p:cNvSpPr>
            <a:spLocks noGrp="1"/>
          </p:cNvSpPr>
          <p:nvPr>
            <p:ph type="sldNum" sz="quarter" idx="5"/>
          </p:nvPr>
        </p:nvSpPr>
        <p:spPr/>
        <p:txBody>
          <a:bodyPr/>
          <a:lstStyle/>
          <a:p>
            <a:fld id="{A3124675-221A-4A41-85CF-4D6859F2DD89}" type="slidenum">
              <a:rPr lang="sv-SE" smtClean="0"/>
              <a:t>23</a:t>
            </a:fld>
            <a:endParaRPr lang="sv-SE"/>
          </a:p>
        </p:txBody>
      </p:sp>
    </p:spTree>
    <p:extLst>
      <p:ext uri="{BB962C8B-B14F-4D97-AF65-F5344CB8AC3E}">
        <p14:creationId xmlns:p14="http://schemas.microsoft.com/office/powerpoint/2010/main" val="1937896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A0C5C-A7ED-24F8-5175-551EB90DEC3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E75B4BA-6E26-4705-26C6-606AA0FA2D9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7B660D5-56A4-F588-793F-FF3FEDEF1A0C}"/>
              </a:ext>
            </a:extLst>
          </p:cNvPr>
          <p:cNvSpPr>
            <a:spLocks noGrp="1"/>
          </p:cNvSpPr>
          <p:nvPr>
            <p:ph type="body" idx="1"/>
          </p:nvPr>
        </p:nvSpPr>
        <p:spPr/>
        <p:txBody>
          <a:bodyPr/>
          <a:lstStyle/>
          <a:p>
            <a:r>
              <a:rPr lang="sv-SE"/>
              <a:t>Utöver att skicka klassens mejl till Svenska FN-förbundet med elevernas tankar och lösningar är det värdefullt att samtala om hur elever kan engagera sig vidare i frågor som berör dem. </a:t>
            </a:r>
            <a:endParaRPr lang="en-US">
              <a:ea typeface="Calibri"/>
              <a:cs typeface="Calibri"/>
            </a:endParaRPr>
          </a:p>
        </p:txBody>
      </p:sp>
      <p:sp>
        <p:nvSpPr>
          <p:cNvPr id="4" name="Platshållare för bildnummer 3">
            <a:extLst>
              <a:ext uri="{FF2B5EF4-FFF2-40B4-BE49-F238E27FC236}">
                <a16:creationId xmlns:a16="http://schemas.microsoft.com/office/drawing/2014/main" id="{FD62A0D0-B81B-0562-8141-7258675CFAA8}"/>
              </a:ext>
            </a:extLst>
          </p:cNvPr>
          <p:cNvSpPr>
            <a:spLocks noGrp="1"/>
          </p:cNvSpPr>
          <p:nvPr>
            <p:ph type="sldNum" sz="quarter" idx="5"/>
          </p:nvPr>
        </p:nvSpPr>
        <p:spPr/>
        <p:txBody>
          <a:bodyPr/>
          <a:lstStyle/>
          <a:p>
            <a:fld id="{A3124675-221A-4A41-85CF-4D6859F2DD89}" type="slidenum">
              <a:rPr lang="sv-SE" smtClean="0"/>
              <a:t>24</a:t>
            </a:fld>
            <a:endParaRPr lang="sv-SE"/>
          </a:p>
        </p:txBody>
      </p:sp>
    </p:spTree>
    <p:extLst>
      <p:ext uri="{BB962C8B-B14F-4D97-AF65-F5344CB8AC3E}">
        <p14:creationId xmlns:p14="http://schemas.microsoft.com/office/powerpoint/2010/main" val="1443157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594BE-27DB-51AE-9711-B35BFFE23BC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0C33658-7142-21E3-4317-7BDEF60BB70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FA8EA87-03DD-CC24-4C7C-B8642AC80873}"/>
              </a:ext>
            </a:extLst>
          </p:cNvPr>
          <p:cNvSpPr>
            <a:spLocks noGrp="1"/>
          </p:cNvSpPr>
          <p:nvPr>
            <p:ph type="body" idx="1"/>
          </p:nvPr>
        </p:nvSpPr>
        <p:spPr/>
        <p:txBody>
          <a:bodyPr/>
          <a:lstStyle/>
          <a:p>
            <a:pPr>
              <a:defRPr/>
            </a:pPr>
            <a:endParaRPr lang="sv-SE" kern="1200" dirty="0">
              <a:solidFill>
                <a:srgbClr val="0070C0"/>
              </a:solidFill>
              <a:effectLst/>
            </a:endParaRPr>
          </a:p>
        </p:txBody>
      </p:sp>
      <p:sp>
        <p:nvSpPr>
          <p:cNvPr id="4" name="Platshållare för bildnummer 3">
            <a:extLst>
              <a:ext uri="{FF2B5EF4-FFF2-40B4-BE49-F238E27FC236}">
                <a16:creationId xmlns:a16="http://schemas.microsoft.com/office/drawing/2014/main" id="{D84EBD6F-4A80-B0EF-6BAD-B92E1CC25755}"/>
              </a:ext>
            </a:extLst>
          </p:cNvPr>
          <p:cNvSpPr>
            <a:spLocks noGrp="1"/>
          </p:cNvSpPr>
          <p:nvPr>
            <p:ph type="sldNum" sz="quarter" idx="5"/>
          </p:nvPr>
        </p:nvSpPr>
        <p:spPr/>
        <p:txBody>
          <a:bodyPr/>
          <a:lstStyle/>
          <a:p>
            <a:fld id="{A3124675-221A-4A41-85CF-4D6859F2DD89}" type="slidenum">
              <a:rPr lang="sv-SE" smtClean="0"/>
              <a:t>3</a:t>
            </a:fld>
            <a:endParaRPr lang="sv-SE"/>
          </a:p>
        </p:txBody>
      </p:sp>
    </p:spTree>
    <p:extLst>
      <p:ext uri="{BB962C8B-B14F-4D97-AF65-F5344CB8AC3E}">
        <p14:creationId xmlns:p14="http://schemas.microsoft.com/office/powerpoint/2010/main" val="2957871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Rollspelet börjar med en inledande lektion som förklarar hur FN arbetar. Syftet med introduktionslektionen är att låta elevernas fördjupa sig i FN:s arbete. </a:t>
            </a:r>
          </a:p>
          <a:p>
            <a:endParaRPr lang="sv-SE"/>
          </a:p>
          <a:p>
            <a:r>
              <a:rPr lang="sv-SE"/>
              <a:t>Visa gärna ett kort filmklipp som förklarar </a:t>
            </a:r>
            <a:r>
              <a:rPr lang="sv-SE" u="sng">
                <a:hlinkClick r:id="rId3"/>
              </a:rPr>
              <a:t>Vad är FN?</a:t>
            </a:r>
            <a:r>
              <a:rPr lang="sv-SE">
                <a:solidFill>
                  <a:srgbClr val="0070C0"/>
                </a:solidFill>
              </a:rPr>
              <a:t> https://www.youtube.com/watch?v=Rz7HaIniTL8 </a:t>
            </a:r>
            <a:endParaRPr lang="sv-SE">
              <a:ea typeface="Calibri"/>
              <a:cs typeface="Calibri"/>
            </a:endParaRPr>
          </a:p>
        </p:txBody>
      </p:sp>
      <p:sp>
        <p:nvSpPr>
          <p:cNvPr id="4" name="Platshållare för bildnummer 3"/>
          <p:cNvSpPr>
            <a:spLocks noGrp="1"/>
          </p:cNvSpPr>
          <p:nvPr>
            <p:ph type="sldNum" sz="quarter" idx="5"/>
          </p:nvPr>
        </p:nvSpPr>
        <p:spPr/>
        <p:txBody>
          <a:bodyPr/>
          <a:lstStyle/>
          <a:p>
            <a:fld id="{A3124675-221A-4A41-85CF-4D6859F2DD89}" type="slidenum">
              <a:rPr lang="sv-SE" smtClean="0"/>
              <a:t>4</a:t>
            </a:fld>
            <a:endParaRPr lang="sv-SE"/>
          </a:p>
        </p:txBody>
      </p:sp>
    </p:spTree>
    <p:extLst>
      <p:ext uri="{BB962C8B-B14F-4D97-AF65-F5344CB8AC3E}">
        <p14:creationId xmlns:p14="http://schemas.microsoft.com/office/powerpoint/2010/main" val="3546571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0825D-5F04-EAB8-5361-EF1092F33ED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3D7C913-3A71-270C-FD9F-FCCA517391F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81FD99E-E405-8C78-E086-2F63A464E6E2}"/>
              </a:ext>
            </a:extLst>
          </p:cNvPr>
          <p:cNvSpPr>
            <a:spLocks noGrp="1"/>
          </p:cNvSpPr>
          <p:nvPr>
            <p:ph type="body" idx="1"/>
          </p:nvPr>
        </p:nvSpPr>
        <p:spPr/>
        <p:txBody>
          <a:bodyPr/>
          <a:lstStyle/>
          <a:p>
            <a:pPr>
              <a:defRPr/>
            </a:pPr>
            <a:r>
              <a:rPr lang="sv-SE">
                <a:solidFill>
                  <a:srgbClr val="000000"/>
                </a:solidFill>
              </a:rPr>
              <a:t>Efter filmen kan ni samtala om ni har sett, nedan finns exempel på frågor att utgå ifrån:</a:t>
            </a:r>
            <a:br>
              <a:rPr lang="sv-SE" dirty="0">
                <a:cs typeface="+mn-lt"/>
              </a:rPr>
            </a:br>
            <a:endParaRPr lang="sv-SE" dirty="0">
              <a:cs typeface="+mn-lt"/>
            </a:endParaRPr>
          </a:p>
          <a:p>
            <a:pPr>
              <a:defRPr/>
            </a:pPr>
            <a:r>
              <a:rPr lang="sv-SE">
                <a:solidFill>
                  <a:srgbClr val="000000"/>
                </a:solidFill>
              </a:rPr>
              <a:t>Vad är FN och varför finns FN?</a:t>
            </a:r>
            <a:br>
              <a:rPr lang="sv-SE" dirty="0">
                <a:cs typeface="+mn-lt"/>
              </a:rPr>
            </a:br>
            <a:r>
              <a:rPr lang="sv-SE">
                <a:solidFill>
                  <a:srgbClr val="000000"/>
                </a:solidFill>
              </a:rPr>
              <a:t>– Varför tror ni att länderna ville skapa FN efter andra världskriget?</a:t>
            </a:r>
            <a:br>
              <a:rPr lang="sv-SE" dirty="0">
                <a:cs typeface="+mn-lt"/>
              </a:rPr>
            </a:br>
            <a:r>
              <a:rPr lang="sv-SE">
                <a:solidFill>
                  <a:srgbClr val="000000"/>
                </a:solidFill>
              </a:rPr>
              <a:t>– Vad hade hänt om länder inte samarbetade alls?</a:t>
            </a:r>
            <a:br>
              <a:rPr lang="sv-SE" dirty="0">
                <a:cs typeface="+mn-lt"/>
              </a:rPr>
            </a:br>
            <a:endParaRPr lang="sv-SE">
              <a:solidFill>
                <a:srgbClr val="000000"/>
              </a:solidFill>
            </a:endParaRPr>
          </a:p>
          <a:p>
            <a:pPr>
              <a:defRPr/>
            </a:pPr>
            <a:r>
              <a:rPr lang="sv-SE">
                <a:solidFill>
                  <a:srgbClr val="000000"/>
                </a:solidFill>
              </a:rPr>
              <a:t>Vad arbetar FN med?</a:t>
            </a:r>
            <a:br>
              <a:rPr lang="sv-SE" dirty="0">
                <a:cs typeface="+mn-lt"/>
              </a:rPr>
            </a:br>
            <a:r>
              <a:rPr lang="sv-SE">
                <a:solidFill>
                  <a:srgbClr val="000000"/>
                </a:solidFill>
              </a:rPr>
              <a:t>– På vilket sätt kan FN påverka människors vardag, till exempel barnets liv?</a:t>
            </a:r>
            <a:br>
              <a:rPr lang="sv-SE" dirty="0">
                <a:solidFill>
                  <a:srgbClr val="000000"/>
                </a:solidFill>
              </a:rPr>
            </a:br>
            <a:br>
              <a:rPr lang="sv-SE" dirty="0">
                <a:cs typeface="+mn-lt"/>
              </a:rPr>
            </a:br>
            <a:r>
              <a:rPr lang="sv-SE"/>
              <a:t>Var det något som var nytt för er?</a:t>
            </a:r>
            <a:br>
              <a:rPr lang="sv-SE" dirty="0"/>
            </a:br>
            <a:r>
              <a:rPr lang="sv-SE"/>
              <a:t>– Var det något i filmen som var svårt?</a:t>
            </a:r>
            <a:br>
              <a:rPr lang="sv-SE" dirty="0">
                <a:cs typeface="+mn-lt"/>
              </a:rPr>
            </a:br>
            <a:endParaRPr lang="sv-SE">
              <a:solidFill>
                <a:srgbClr val="000000"/>
              </a:solidFill>
            </a:endParaRPr>
          </a:p>
          <a:p>
            <a:pPr>
              <a:defRPr/>
            </a:pPr>
            <a:r>
              <a:rPr lang="sv-SE" dirty="0">
                <a:solidFill>
                  <a:srgbClr val="000000"/>
                </a:solidFill>
              </a:rPr>
              <a:t>Tips till läraren:</a:t>
            </a:r>
            <a:br>
              <a:rPr lang="sv-SE" dirty="0">
                <a:cs typeface="+mn-lt"/>
              </a:rPr>
            </a:br>
            <a:r>
              <a:rPr lang="sv-SE">
                <a:solidFill>
                  <a:srgbClr val="000000"/>
                </a:solidFill>
              </a:rPr>
              <a:t>Skriv gärna upp elevernas tankar på tavlan. Du kan återkomma till elevernas tankar senare under lektionen eller under rollspelet vid ett senare tillfälle. </a:t>
            </a:r>
            <a:endParaRPr lang="sv-SE" kern="1200">
              <a:solidFill>
                <a:srgbClr val="000000"/>
              </a:solidFill>
              <a:effectLst/>
            </a:endParaRPr>
          </a:p>
        </p:txBody>
      </p:sp>
      <p:sp>
        <p:nvSpPr>
          <p:cNvPr id="4" name="Platshållare för bildnummer 3">
            <a:extLst>
              <a:ext uri="{FF2B5EF4-FFF2-40B4-BE49-F238E27FC236}">
                <a16:creationId xmlns:a16="http://schemas.microsoft.com/office/drawing/2014/main" id="{47202FF7-C423-8B91-034A-FE14256A261E}"/>
              </a:ext>
            </a:extLst>
          </p:cNvPr>
          <p:cNvSpPr>
            <a:spLocks noGrp="1"/>
          </p:cNvSpPr>
          <p:nvPr>
            <p:ph type="sldNum" sz="quarter" idx="5"/>
          </p:nvPr>
        </p:nvSpPr>
        <p:spPr/>
        <p:txBody>
          <a:bodyPr/>
          <a:lstStyle/>
          <a:p>
            <a:fld id="{A3124675-221A-4A41-85CF-4D6859F2DD89}" type="slidenum">
              <a:rPr lang="sv-SE" smtClean="0"/>
              <a:t>5</a:t>
            </a:fld>
            <a:endParaRPr lang="sv-SE"/>
          </a:p>
        </p:txBody>
      </p:sp>
    </p:spTree>
    <p:extLst>
      <p:ext uri="{BB962C8B-B14F-4D97-AF65-F5344CB8AC3E}">
        <p14:creationId xmlns:p14="http://schemas.microsoft.com/office/powerpoint/2010/main" val="2443696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571C8-5DE5-FB7F-C0E3-F99BCD84FC0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C12CA21-3A80-6245-F7B3-CB4A9AF9430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CDD1419-0A25-261C-C2D7-FEFE83E873AA}"/>
              </a:ext>
            </a:extLst>
          </p:cNvPr>
          <p:cNvSpPr>
            <a:spLocks noGrp="1"/>
          </p:cNvSpPr>
          <p:nvPr>
            <p:ph type="body" idx="1"/>
          </p:nvPr>
        </p:nvSpPr>
        <p:spPr/>
        <p:txBody>
          <a:bodyPr/>
          <a:lstStyle/>
          <a:p>
            <a:r>
              <a:rPr lang="sv-SE"/>
              <a:t>Berätta att FN:s konvention om barnets rättigheter eller barnkonventionen som den heter. Berätta att barnkonventionen är ett internationellt avtal som säger vilka rättigheter alla barn har. Den 1 januari 2020 blev barnkonventionen svensk lag. Det betyder att barnets rättigheter stärks ytterligare i samhället.</a:t>
            </a:r>
            <a:endParaRPr lang="en-US">
              <a:solidFill>
                <a:srgbClr val="444444"/>
              </a:solidFill>
            </a:endParaRPr>
          </a:p>
          <a:p>
            <a:endParaRPr lang="sv-SE" dirty="0">
              <a:solidFill>
                <a:srgbClr val="444444"/>
              </a:solidFill>
            </a:endParaRPr>
          </a:p>
          <a:p>
            <a:r>
              <a:rPr lang="sv-SE" dirty="0"/>
              <a:t>Visa filmen om barnkonventionen från Barnombudsmannen om barnkonventionens historia: </a:t>
            </a:r>
            <a:r>
              <a:rPr lang="sv-SE" dirty="0">
                <a:hlinkClick r:id="rId3"/>
              </a:rPr>
              <a:t>https://www.youtube.com/watch?v=_L6SayFVYLQ</a:t>
            </a:r>
            <a:r>
              <a:rPr lang="sv-SE"/>
              <a:t> eller filmen från UNICEF: </a:t>
            </a:r>
            <a:r>
              <a:rPr lang="sv-SE" dirty="0">
                <a:hlinkClick r:id="rId4"/>
              </a:rPr>
              <a:t>https://youtu.be/Bvt10uFh6Qc</a:t>
            </a:r>
            <a:r>
              <a:rPr lang="sv-SE" dirty="0"/>
              <a:t> </a:t>
            </a:r>
          </a:p>
        </p:txBody>
      </p:sp>
      <p:sp>
        <p:nvSpPr>
          <p:cNvPr id="4" name="Platshållare för bildnummer 3">
            <a:extLst>
              <a:ext uri="{FF2B5EF4-FFF2-40B4-BE49-F238E27FC236}">
                <a16:creationId xmlns:a16="http://schemas.microsoft.com/office/drawing/2014/main" id="{F51F17B5-5A35-B2CA-327F-AAEB8C163354}"/>
              </a:ext>
            </a:extLst>
          </p:cNvPr>
          <p:cNvSpPr>
            <a:spLocks noGrp="1"/>
          </p:cNvSpPr>
          <p:nvPr>
            <p:ph type="sldNum" sz="quarter" idx="5"/>
          </p:nvPr>
        </p:nvSpPr>
        <p:spPr/>
        <p:txBody>
          <a:bodyPr/>
          <a:lstStyle/>
          <a:p>
            <a:fld id="{A3124675-221A-4A41-85CF-4D6859F2DD89}" type="slidenum">
              <a:rPr lang="sv-SE" smtClean="0"/>
              <a:t>6</a:t>
            </a:fld>
            <a:endParaRPr lang="sv-SE"/>
          </a:p>
        </p:txBody>
      </p:sp>
    </p:spTree>
    <p:extLst>
      <p:ext uri="{BB962C8B-B14F-4D97-AF65-F5344CB8AC3E}">
        <p14:creationId xmlns:p14="http://schemas.microsoft.com/office/powerpoint/2010/main" val="2963222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4F285-6EA1-148A-074E-0B0E7A8742D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032C4B8-B65D-9C12-0820-870E64B469D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C1EBCCC-6E2D-A21C-0F4A-A55DF36EB87F}"/>
              </a:ext>
            </a:extLst>
          </p:cNvPr>
          <p:cNvSpPr>
            <a:spLocks noGrp="1"/>
          </p:cNvSpPr>
          <p:nvPr>
            <p:ph type="body" idx="1"/>
          </p:nvPr>
        </p:nvSpPr>
        <p:spPr/>
        <p:txBody>
          <a:bodyPr/>
          <a:lstStyle/>
          <a:p>
            <a:pPr>
              <a:defRPr/>
            </a:pPr>
            <a:endParaRPr lang="sv-SE" kern="1200" dirty="0">
              <a:effectLst/>
              <a:cs typeface="+mn-lt"/>
            </a:endParaRPr>
          </a:p>
        </p:txBody>
      </p:sp>
      <p:sp>
        <p:nvSpPr>
          <p:cNvPr id="4" name="Platshållare för bildnummer 3">
            <a:extLst>
              <a:ext uri="{FF2B5EF4-FFF2-40B4-BE49-F238E27FC236}">
                <a16:creationId xmlns:a16="http://schemas.microsoft.com/office/drawing/2014/main" id="{A3FC11D2-5AC2-9C9B-1E87-A6DF2E0977BF}"/>
              </a:ext>
            </a:extLst>
          </p:cNvPr>
          <p:cNvSpPr>
            <a:spLocks noGrp="1"/>
          </p:cNvSpPr>
          <p:nvPr>
            <p:ph type="sldNum" sz="quarter" idx="5"/>
          </p:nvPr>
        </p:nvSpPr>
        <p:spPr/>
        <p:txBody>
          <a:bodyPr/>
          <a:lstStyle/>
          <a:p>
            <a:fld id="{A3124675-221A-4A41-85CF-4D6859F2DD89}" type="slidenum">
              <a:rPr lang="sv-SE" smtClean="0"/>
              <a:t>8</a:t>
            </a:fld>
            <a:endParaRPr lang="sv-SE"/>
          </a:p>
        </p:txBody>
      </p:sp>
    </p:spTree>
    <p:extLst>
      <p:ext uri="{BB962C8B-B14F-4D97-AF65-F5344CB8AC3E}">
        <p14:creationId xmlns:p14="http://schemas.microsoft.com/office/powerpoint/2010/main" val="726312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43289-F4B6-C393-A662-5B678617F1F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972E973-912B-D80F-F700-BB68AC9066F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4BB17F3-09CC-F55A-2A93-3D52170390C6}"/>
              </a:ext>
            </a:extLst>
          </p:cNvPr>
          <p:cNvSpPr>
            <a:spLocks noGrp="1"/>
          </p:cNvSpPr>
          <p:nvPr>
            <p:ph type="body" idx="1"/>
          </p:nvPr>
        </p:nvSpPr>
        <p:spPr/>
        <p:txBody>
          <a:bodyPr/>
          <a:lstStyle/>
          <a:p>
            <a:pPr>
              <a:defRPr/>
            </a:pPr>
            <a:r>
              <a:rPr lang="sv-SE"/>
              <a:t>Berätta att barnkonventionen består av 54 artiklar, tre tilläggsprotokoll. </a:t>
            </a:r>
            <a:br>
              <a:rPr lang="sv-SE" dirty="0">
                <a:cs typeface="+mn-lt"/>
              </a:rPr>
            </a:br>
            <a:r>
              <a:rPr lang="sv-SE"/>
              <a:t>Visa UNICEF’S affisch på barnkonventionen och samtala om de 4 grundprinciperna. </a:t>
            </a:r>
            <a:br>
              <a:rPr lang="sv-SE" dirty="0">
                <a:cs typeface="+mn-lt"/>
              </a:rPr>
            </a:br>
            <a:br>
              <a:rPr lang="sv-SE" dirty="0">
                <a:cs typeface="+mn-lt"/>
              </a:rPr>
            </a:br>
            <a:r>
              <a:rPr lang="sv-SE"/>
              <a:t>Visa en kort film om de fyra grundprinciper från Barnombudsmannen:</a:t>
            </a:r>
            <a:r>
              <a:rPr lang="sv-SE" dirty="0">
                <a:solidFill>
                  <a:srgbClr val="0070C0"/>
                </a:solidFill>
              </a:rPr>
              <a:t> https://youtu.be/2M15zu6-fuE </a:t>
            </a:r>
          </a:p>
          <a:p>
            <a:pPr>
              <a:defRPr/>
            </a:pPr>
            <a:endParaRPr lang="sv-SE" dirty="0">
              <a:cs typeface="+mn-lt"/>
            </a:endParaRPr>
          </a:p>
          <a:p>
            <a:pPr>
              <a:defRPr/>
            </a:pPr>
            <a:r>
              <a:rPr lang="nb-NO"/>
              <a:t>Källa: </a:t>
            </a:r>
            <a:r>
              <a:rPr lang="nb-NO" dirty="0">
                <a:hlinkClick r:id="rId3"/>
              </a:rPr>
              <a:t>Barnkonventionen - UNICEF Sverige | unicef.se</a:t>
            </a:r>
            <a:br>
              <a:rPr lang="sv-SE" dirty="0">
                <a:cs typeface="+mn-lt"/>
              </a:rPr>
            </a:br>
            <a:endParaRPr lang="sv-SE" kern="1200">
              <a:solidFill>
                <a:srgbClr val="0070C0"/>
              </a:solidFill>
              <a:effectLst/>
            </a:endParaRPr>
          </a:p>
        </p:txBody>
      </p:sp>
      <p:sp>
        <p:nvSpPr>
          <p:cNvPr id="4" name="Platshållare för bildnummer 3">
            <a:extLst>
              <a:ext uri="{FF2B5EF4-FFF2-40B4-BE49-F238E27FC236}">
                <a16:creationId xmlns:a16="http://schemas.microsoft.com/office/drawing/2014/main" id="{043BBF9F-4320-0116-3CD8-6D0574186311}"/>
              </a:ext>
            </a:extLst>
          </p:cNvPr>
          <p:cNvSpPr>
            <a:spLocks noGrp="1"/>
          </p:cNvSpPr>
          <p:nvPr>
            <p:ph type="sldNum" sz="quarter" idx="5"/>
          </p:nvPr>
        </p:nvSpPr>
        <p:spPr/>
        <p:txBody>
          <a:bodyPr/>
          <a:lstStyle/>
          <a:p>
            <a:fld id="{A3124675-221A-4A41-85CF-4D6859F2DD89}" type="slidenum">
              <a:rPr lang="sv-SE" smtClean="0"/>
              <a:t>9</a:t>
            </a:fld>
            <a:endParaRPr lang="sv-SE"/>
          </a:p>
        </p:txBody>
      </p:sp>
    </p:spTree>
    <p:extLst>
      <p:ext uri="{BB962C8B-B14F-4D97-AF65-F5344CB8AC3E}">
        <p14:creationId xmlns:p14="http://schemas.microsoft.com/office/powerpoint/2010/main" val="1487265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23B01-5DC9-58DC-079E-B9305EA0037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0E5C215-0964-8EC9-7554-5D1F12830DB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0BC3AD6-EB79-D015-0AAD-227C0397C839}"/>
              </a:ext>
            </a:extLst>
          </p:cNvPr>
          <p:cNvSpPr>
            <a:spLocks noGrp="1"/>
          </p:cNvSpPr>
          <p:nvPr>
            <p:ph type="body" idx="1"/>
          </p:nvPr>
        </p:nvSpPr>
        <p:spPr/>
        <p:txBody>
          <a:bodyPr/>
          <a:lstStyle/>
          <a:p>
            <a:pPr>
              <a:defRPr/>
            </a:pPr>
            <a:endParaRPr lang="sv-SE" dirty="0">
              <a:ea typeface="Calibri"/>
              <a:cs typeface="Calibri"/>
            </a:endParaRPr>
          </a:p>
        </p:txBody>
      </p:sp>
      <p:sp>
        <p:nvSpPr>
          <p:cNvPr id="4" name="Platshållare för bildnummer 3">
            <a:extLst>
              <a:ext uri="{FF2B5EF4-FFF2-40B4-BE49-F238E27FC236}">
                <a16:creationId xmlns:a16="http://schemas.microsoft.com/office/drawing/2014/main" id="{80CE8A2F-E300-FBB4-B6FF-F3CA1546A6F0}"/>
              </a:ext>
            </a:extLst>
          </p:cNvPr>
          <p:cNvSpPr>
            <a:spLocks noGrp="1"/>
          </p:cNvSpPr>
          <p:nvPr>
            <p:ph type="sldNum" sz="quarter" idx="5"/>
          </p:nvPr>
        </p:nvSpPr>
        <p:spPr/>
        <p:txBody>
          <a:bodyPr/>
          <a:lstStyle/>
          <a:p>
            <a:fld id="{A3124675-221A-4A41-85CF-4D6859F2DD89}" type="slidenum">
              <a:rPr lang="sv-SE" smtClean="0"/>
              <a:t>14</a:t>
            </a:fld>
            <a:endParaRPr lang="sv-SE"/>
          </a:p>
        </p:txBody>
      </p:sp>
    </p:spTree>
    <p:extLst>
      <p:ext uri="{BB962C8B-B14F-4D97-AF65-F5344CB8AC3E}">
        <p14:creationId xmlns:p14="http://schemas.microsoft.com/office/powerpoint/2010/main" val="3504770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EAB924E-87BB-3B2F-4749-4CD00F41CC7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264B045D-E4F7-8650-58D4-DD6B9CB5BB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8D3814F-3C62-54EE-D060-DE5216D351D6}"/>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5" name="Platshållare för sidfot 4">
            <a:extLst>
              <a:ext uri="{FF2B5EF4-FFF2-40B4-BE49-F238E27FC236}">
                <a16:creationId xmlns:a16="http://schemas.microsoft.com/office/drawing/2014/main" id="{30725D90-70C6-236F-E4E0-0092C529A84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A002707-5232-113A-9D1C-C7530A398066}"/>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1825512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66149FD-3102-4E04-3667-BC7F1B140D0A}"/>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D32AADC-1124-83D8-A424-DA7CAED5280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6872ED8-AE5B-930A-8816-C81ACFD21279}"/>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5" name="Platshållare för sidfot 4">
            <a:extLst>
              <a:ext uri="{FF2B5EF4-FFF2-40B4-BE49-F238E27FC236}">
                <a16:creationId xmlns:a16="http://schemas.microsoft.com/office/drawing/2014/main" id="{972D174F-AA33-3756-508F-56BAA13BA8B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390475-A231-CA07-DCFB-BEEF6764D75E}"/>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3259075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424BA74C-D5DB-D889-DAB2-C8367ABE4A11}"/>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8E5BE3D-F055-2B04-EDC3-AACCC2A2229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8A4C3DF-43E5-76FE-4AB4-09AA0A9593E7}"/>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5" name="Platshållare för sidfot 4">
            <a:extLst>
              <a:ext uri="{FF2B5EF4-FFF2-40B4-BE49-F238E27FC236}">
                <a16:creationId xmlns:a16="http://schemas.microsoft.com/office/drawing/2014/main" id="{CAD9C9DE-A133-8A43-D169-72D9CE33E9E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287816E-B9D1-6617-9F7A-283078F872CE}"/>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329708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B93DE0-3F44-CFBB-1EFE-9E460EB3127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F106D95-F91B-187B-4F9C-CF81B3002B98}"/>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4573BBC-57EB-9D1F-9913-C025AC37BC4B}"/>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5" name="Platshållare för sidfot 4">
            <a:extLst>
              <a:ext uri="{FF2B5EF4-FFF2-40B4-BE49-F238E27FC236}">
                <a16:creationId xmlns:a16="http://schemas.microsoft.com/office/drawing/2014/main" id="{D3A0515A-BB41-A05A-49A2-FDC321940F2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083618E-FCB7-A256-9063-C2253C69D90B}"/>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609092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FBEFFC-C661-C23F-0E37-5510E61C47A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46EEDFEA-5E99-E354-4FAB-A0E2160064D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B8968F2-00DD-F963-E701-F695FF234193}"/>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5" name="Platshållare för sidfot 4">
            <a:extLst>
              <a:ext uri="{FF2B5EF4-FFF2-40B4-BE49-F238E27FC236}">
                <a16:creationId xmlns:a16="http://schemas.microsoft.com/office/drawing/2014/main" id="{10E6B5BA-42FA-E608-2E56-79E7CAE7777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08CDCE8-569C-DF12-E271-0BE9E0B9FB95}"/>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3933279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AC3437-B04B-072F-E4A1-5DB17721922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3B9D7E2-806C-CF22-6AED-C66F5A0C8D1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1324039-7567-4215-4271-FBBC4FD30535}"/>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E1CA521-5E08-C806-4512-43E51940C21A}"/>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6" name="Platshållare för sidfot 5">
            <a:extLst>
              <a:ext uri="{FF2B5EF4-FFF2-40B4-BE49-F238E27FC236}">
                <a16:creationId xmlns:a16="http://schemas.microsoft.com/office/drawing/2014/main" id="{1C6D640E-2048-D0CA-FE14-0B60E3A1447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F4E502E-3B21-BB42-8EFE-5B35C67B919E}"/>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106982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BB987EB-4EC8-1796-A915-5F4C251D251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A029A1D-C5E2-21B0-C11F-97D958A755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5458EF5-D4D9-9EEA-249E-CCF87846F3C6}"/>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170CA88F-8F0F-1D57-9EAB-86947087CA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5749662-26DC-D974-6B52-E62FAC57FDE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EB27A70D-2A96-D8BC-668C-B5C3219845FE}"/>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8" name="Platshållare för sidfot 7">
            <a:extLst>
              <a:ext uri="{FF2B5EF4-FFF2-40B4-BE49-F238E27FC236}">
                <a16:creationId xmlns:a16="http://schemas.microsoft.com/office/drawing/2014/main" id="{9E0B7F46-1809-1BF0-EB03-661CDDB2526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80A84FB-8B80-8A46-A3CA-1FF90A9779B6}"/>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1760959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08CA89-F9C7-6732-B92E-814279A1351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1CFF208-44E6-83AB-D1A5-3EFFF36F2028}"/>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4" name="Platshållare för sidfot 3">
            <a:extLst>
              <a:ext uri="{FF2B5EF4-FFF2-40B4-BE49-F238E27FC236}">
                <a16:creationId xmlns:a16="http://schemas.microsoft.com/office/drawing/2014/main" id="{E04666D8-C08B-3323-CFA3-99F106A09CE1}"/>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AD98E56-51E6-FAE3-7FA9-1F7EFC174C3C}"/>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3091284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EA48976-7001-285B-8E18-44704B738D3E}"/>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3" name="Platshållare för sidfot 2">
            <a:extLst>
              <a:ext uri="{FF2B5EF4-FFF2-40B4-BE49-F238E27FC236}">
                <a16:creationId xmlns:a16="http://schemas.microsoft.com/office/drawing/2014/main" id="{37BA195B-E0C9-734A-E74E-0168ADBC2175}"/>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84E1EFE-602E-6CD6-FABB-2C939A02E0F0}"/>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358516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C353EB-C017-6CA9-5016-56D0F15A15C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81D4E0C-0749-7BAB-9FBE-7E74BE96B7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DE61E04A-5AF5-6C65-2D83-E1314B5EA6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99C83C2-3E4B-AFF6-9FEE-6D08CF5732F7}"/>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6" name="Platshållare för sidfot 5">
            <a:extLst>
              <a:ext uri="{FF2B5EF4-FFF2-40B4-BE49-F238E27FC236}">
                <a16:creationId xmlns:a16="http://schemas.microsoft.com/office/drawing/2014/main" id="{A726821B-65A9-7B2C-6B36-90498EC3944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A97CC58-98C9-61CD-FF9B-7A91DB368214}"/>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85622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E35C2F-0599-C83A-A823-479F4064C07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F73951C-7C88-EC43-E9F3-95B3D1E84A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AE42A72-6C71-1975-1CE0-B3AC6DBEC2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797FD0B-5F15-15F9-AE62-228CDB46E0B1}"/>
              </a:ext>
            </a:extLst>
          </p:cNvPr>
          <p:cNvSpPr>
            <a:spLocks noGrp="1"/>
          </p:cNvSpPr>
          <p:nvPr>
            <p:ph type="dt" sz="half" idx="10"/>
          </p:nvPr>
        </p:nvSpPr>
        <p:spPr/>
        <p:txBody>
          <a:bodyPr/>
          <a:lstStyle/>
          <a:p>
            <a:fld id="{DBCCBDF5-3119-134D-B71C-307233C8DA0A}" type="datetimeFigureOut">
              <a:rPr lang="sv-SE" smtClean="0"/>
              <a:t>2026-06-09</a:t>
            </a:fld>
            <a:endParaRPr lang="sv-SE"/>
          </a:p>
        </p:txBody>
      </p:sp>
      <p:sp>
        <p:nvSpPr>
          <p:cNvPr id="6" name="Platshållare för sidfot 5">
            <a:extLst>
              <a:ext uri="{FF2B5EF4-FFF2-40B4-BE49-F238E27FC236}">
                <a16:creationId xmlns:a16="http://schemas.microsoft.com/office/drawing/2014/main" id="{1E9823D2-C7D1-22FE-7CD7-C19B282BC19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42E1F07-A0A4-AD21-4B42-EABDD20740B3}"/>
              </a:ext>
            </a:extLst>
          </p:cNvPr>
          <p:cNvSpPr>
            <a:spLocks noGrp="1"/>
          </p:cNvSpPr>
          <p:nvPr>
            <p:ph type="sldNum" sz="quarter" idx="12"/>
          </p:nvPr>
        </p:nvSpPr>
        <p:spPr/>
        <p:txBody>
          <a:bodyPr/>
          <a:lstStyle/>
          <a:p>
            <a:fld id="{5A54F23A-174C-7C40-9ECB-428D98CA3CCC}" type="slidenum">
              <a:rPr lang="sv-SE" smtClean="0"/>
              <a:t>‹#›</a:t>
            </a:fld>
            <a:endParaRPr lang="sv-SE"/>
          </a:p>
        </p:txBody>
      </p:sp>
    </p:spTree>
    <p:extLst>
      <p:ext uri="{BB962C8B-B14F-4D97-AF65-F5344CB8AC3E}">
        <p14:creationId xmlns:p14="http://schemas.microsoft.com/office/powerpoint/2010/main" val="2607999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393B3EB-D34E-5E21-DDED-6E18B7D608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4C41008-4C9F-E3A8-923E-CB127908EB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1F7E945-1E68-57E4-A087-51EAEEE88F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CCBDF5-3119-134D-B71C-307233C8DA0A}" type="datetimeFigureOut">
              <a:rPr lang="sv-SE" smtClean="0"/>
              <a:t>2026-06-09</a:t>
            </a:fld>
            <a:endParaRPr lang="sv-SE"/>
          </a:p>
        </p:txBody>
      </p:sp>
      <p:sp>
        <p:nvSpPr>
          <p:cNvPr id="5" name="Platshållare för sidfot 4">
            <a:extLst>
              <a:ext uri="{FF2B5EF4-FFF2-40B4-BE49-F238E27FC236}">
                <a16:creationId xmlns:a16="http://schemas.microsoft.com/office/drawing/2014/main" id="{1D411D50-83D9-1E30-C182-F7EBAB347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020436C3-0AC3-401C-ABCE-94A6D62CB2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A54F23A-174C-7C40-9ECB-428D98CA3CCC}" type="slidenum">
              <a:rPr lang="sv-SE" smtClean="0"/>
              <a:t>‹#›</a:t>
            </a:fld>
            <a:endParaRPr lang="sv-SE"/>
          </a:p>
        </p:txBody>
      </p:sp>
    </p:spTree>
    <p:extLst>
      <p:ext uri="{BB962C8B-B14F-4D97-AF65-F5344CB8AC3E}">
        <p14:creationId xmlns:p14="http://schemas.microsoft.com/office/powerpoint/2010/main" val="3140680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hyperlink" Target="https://www.aftonbladet.se/debatt/a/bmlkqd/barns-rattigheter-i-sverige-hotas-allt-mer"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sv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sv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3.svg"/></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sv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svg"/></Relationships>
</file>

<file path=ppt/slides/_rels/slide2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hyperlink" Target="https://unicef.se/barnkonventionen" TargetMode="Externa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descr="En bild som visar regnbåge, klädsel, person, tavla&#10;&#10;AI-genererat innehåll kan vara felaktigt.">
            <a:extLst>
              <a:ext uri="{FF2B5EF4-FFF2-40B4-BE49-F238E27FC236}">
                <a16:creationId xmlns:a16="http://schemas.microsoft.com/office/drawing/2014/main" id="{3709772F-159B-1D59-AF47-BEEA10B334E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 y="0"/>
            <a:ext cx="12191998" cy="6005366"/>
          </a:xfrm>
          <a:prstGeom prst="rect">
            <a:avLst/>
          </a:prstGeom>
        </p:spPr>
      </p:pic>
      <p:pic>
        <p:nvPicPr>
          <p:cNvPr id="5" name="Bild 4">
            <a:extLst>
              <a:ext uri="{FF2B5EF4-FFF2-40B4-BE49-F238E27FC236}">
                <a16:creationId xmlns:a16="http://schemas.microsoft.com/office/drawing/2014/main" id="{AC35B41B-F28F-FD8A-A135-894AFE9CEC18}"/>
              </a:ext>
            </a:extLst>
          </p:cNvPr>
          <p:cNvPicPr>
            <a:picLocks noChangeAspect="1"/>
          </p:cNvPicPr>
          <p:nvPr/>
        </p:nvPicPr>
        <p:blipFill>
          <a:blip>
            <a:extLst>
              <a:ext uri="{96DAC541-7B7A-43D3-8B79-37D633B846F1}">
                <asvg:svgBlip xmlns:asvg="http://schemas.microsoft.com/office/drawing/2016/SVG/main" r:embed="rId4"/>
              </a:ext>
            </a:extLst>
          </a:blip>
          <a:srcRect t="-965" b="45568"/>
          <a:stretch>
            <a:fillRect/>
          </a:stretch>
        </p:blipFill>
        <p:spPr>
          <a:xfrm>
            <a:off x="0" y="3641835"/>
            <a:ext cx="12192000" cy="3216164"/>
          </a:xfrm>
          <a:prstGeom prst="rect">
            <a:avLst/>
          </a:prstGeom>
        </p:spPr>
      </p:pic>
      <p:pic>
        <p:nvPicPr>
          <p:cNvPr id="11" name="Bild 10">
            <a:extLst>
              <a:ext uri="{FF2B5EF4-FFF2-40B4-BE49-F238E27FC236}">
                <a16:creationId xmlns:a16="http://schemas.microsoft.com/office/drawing/2014/main" id="{2A898615-F83E-9046-7F98-CF83629B427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22622" y="0"/>
            <a:ext cx="1651000" cy="2057400"/>
          </a:xfrm>
          <a:prstGeom prst="rect">
            <a:avLst/>
          </a:prstGeom>
        </p:spPr>
      </p:pic>
      <p:sp>
        <p:nvSpPr>
          <p:cNvPr id="2" name="textruta 1">
            <a:extLst>
              <a:ext uri="{FF2B5EF4-FFF2-40B4-BE49-F238E27FC236}">
                <a16:creationId xmlns:a16="http://schemas.microsoft.com/office/drawing/2014/main" id="{D20E6EAB-6409-1C0B-3BBC-E1FD37A2B842}"/>
              </a:ext>
            </a:extLst>
          </p:cNvPr>
          <p:cNvSpPr txBox="1"/>
          <p:nvPr/>
        </p:nvSpPr>
        <p:spPr>
          <a:xfrm>
            <a:off x="0" y="4268897"/>
            <a:ext cx="12191999" cy="1200329"/>
          </a:xfrm>
          <a:prstGeom prst="rect">
            <a:avLst/>
          </a:prstGeom>
          <a:noFill/>
        </p:spPr>
        <p:txBody>
          <a:bodyPr wrap="square" lIns="91440" tIns="45720" rIns="91440" bIns="45720" rtlCol="0" anchor="t">
            <a:spAutoFit/>
          </a:bodyPr>
          <a:lstStyle/>
          <a:p>
            <a:pPr algn="ctr"/>
            <a:r>
              <a:rPr lang="sv-SE" sz="7200">
                <a:solidFill>
                  <a:schemeClr val="bg1"/>
                </a:solidFill>
                <a:latin typeface="Trade Gothic LT Std Cn"/>
              </a:rPr>
              <a:t>Barnets rättigheter i Sverige</a:t>
            </a:r>
          </a:p>
        </p:txBody>
      </p:sp>
      <p:sp>
        <p:nvSpPr>
          <p:cNvPr id="3" name="textruta 2">
            <a:extLst>
              <a:ext uri="{FF2B5EF4-FFF2-40B4-BE49-F238E27FC236}">
                <a16:creationId xmlns:a16="http://schemas.microsoft.com/office/drawing/2014/main" id="{B39067FF-C27B-6A98-52EF-E7EEA8D6457F}"/>
              </a:ext>
            </a:extLst>
          </p:cNvPr>
          <p:cNvSpPr txBox="1"/>
          <p:nvPr/>
        </p:nvSpPr>
        <p:spPr>
          <a:xfrm>
            <a:off x="-1" y="5543701"/>
            <a:ext cx="12191999" cy="461665"/>
          </a:xfrm>
          <a:prstGeom prst="rect">
            <a:avLst/>
          </a:prstGeom>
          <a:noFill/>
        </p:spPr>
        <p:txBody>
          <a:bodyPr wrap="square" rtlCol="0">
            <a:spAutoFit/>
          </a:bodyPr>
          <a:lstStyle/>
          <a:p>
            <a:pPr algn="ctr"/>
            <a:r>
              <a:rPr lang="sv-SE" sz="2400">
                <a:solidFill>
                  <a:schemeClr val="bg1"/>
                </a:solidFill>
                <a:latin typeface="Trade Gothic LT Std Cn" panose="020B0806020502020204" pitchFamily="34" charset="77"/>
              </a:rPr>
              <a:t>FN-rollspel i grundskolan</a:t>
            </a:r>
          </a:p>
        </p:txBody>
      </p:sp>
      <p:pic>
        <p:nvPicPr>
          <p:cNvPr id="4" name="Picture 2">
            <a:extLst>
              <a:ext uri="{FF2B5EF4-FFF2-40B4-BE49-F238E27FC236}">
                <a16:creationId xmlns:a16="http://schemas.microsoft.com/office/drawing/2014/main" id="{4A044FE9-1111-8587-CE62-D96C04E43C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4603" y="6127483"/>
            <a:ext cx="2442794" cy="588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3913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228EA-8975-EBCA-89D1-0C849CB3E9E1}"/>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BD819A1B-DF93-4506-D801-E02EDD97D4E6}"/>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objekt 3">
            <a:extLst>
              <a:ext uri="{FF2B5EF4-FFF2-40B4-BE49-F238E27FC236}">
                <a16:creationId xmlns:a16="http://schemas.microsoft.com/office/drawing/2014/main" id="{C2CD079C-1397-C3C6-3702-7FC9AC9EA7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BE424405-ACB4-2DF1-7D79-730AF16BBEE1}"/>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nb-NO" sz="3200">
                <a:latin typeface="Trade Gothic LT Std Cn"/>
              </a:rPr>
              <a:t>Övning: Önskemål eller rättighet?</a:t>
            </a:r>
            <a:endParaRPr lang="nb-NO" sz="3200" dirty="0">
              <a:latin typeface="Trade Gothic LT Std Cn"/>
            </a:endParaRPr>
          </a:p>
        </p:txBody>
      </p:sp>
      <p:sp>
        <p:nvSpPr>
          <p:cNvPr id="5" name="Rektangel med rundade hörn 4">
            <a:extLst>
              <a:ext uri="{FF2B5EF4-FFF2-40B4-BE49-F238E27FC236}">
                <a16:creationId xmlns:a16="http://schemas.microsoft.com/office/drawing/2014/main" id="{9CF8047B-A194-D570-B80C-A5BB4B8A4F8A}"/>
              </a:ext>
            </a:extLst>
          </p:cNvPr>
          <p:cNvSpPr/>
          <p:nvPr/>
        </p:nvSpPr>
        <p:spPr>
          <a:xfrm>
            <a:off x="267683" y="1893131"/>
            <a:ext cx="1979846" cy="1018865"/>
          </a:xfrm>
          <a:prstGeom prst="roundRect">
            <a:avLst/>
          </a:prstGeom>
          <a:solidFill>
            <a:srgbClr val="E325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Du har rätt att leka.</a:t>
            </a:r>
            <a:endParaRPr lang="sv-SE">
              <a:solidFill>
                <a:srgbClr val="FF0000"/>
              </a:solidFill>
              <a:latin typeface="Arial"/>
              <a:cs typeface="Arial"/>
            </a:endParaRPr>
          </a:p>
        </p:txBody>
      </p:sp>
      <p:sp>
        <p:nvSpPr>
          <p:cNvPr id="8" name="Rektangel med rundade hörn 7">
            <a:extLst>
              <a:ext uri="{FF2B5EF4-FFF2-40B4-BE49-F238E27FC236}">
                <a16:creationId xmlns:a16="http://schemas.microsoft.com/office/drawing/2014/main" id="{048A86DB-A6BA-79D1-F79C-F183636576DF}"/>
              </a:ext>
            </a:extLst>
          </p:cNvPr>
          <p:cNvSpPr/>
          <p:nvPr/>
        </p:nvSpPr>
        <p:spPr>
          <a:xfrm>
            <a:off x="4859938" y="1893131"/>
            <a:ext cx="1979846" cy="1018865"/>
          </a:xfrm>
          <a:prstGeom prst="roundRect">
            <a:avLst/>
          </a:prstGeom>
          <a:solidFill>
            <a:srgbClr val="F59B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Du har rätt att äta godis varje dag.</a:t>
            </a:r>
          </a:p>
        </p:txBody>
      </p:sp>
      <p:sp>
        <p:nvSpPr>
          <p:cNvPr id="10" name="Rektangel med rundade hörn 9">
            <a:extLst>
              <a:ext uri="{FF2B5EF4-FFF2-40B4-BE49-F238E27FC236}">
                <a16:creationId xmlns:a16="http://schemas.microsoft.com/office/drawing/2014/main" id="{B27F66E1-4781-3AB6-69D0-CE517DE1DDDB}"/>
              </a:ext>
            </a:extLst>
          </p:cNvPr>
          <p:cNvSpPr/>
          <p:nvPr/>
        </p:nvSpPr>
        <p:spPr>
          <a:xfrm>
            <a:off x="9670191" y="1891523"/>
            <a:ext cx="1979846" cy="1018865"/>
          </a:xfrm>
          <a:prstGeom prst="roundRect">
            <a:avLst/>
          </a:prstGeom>
          <a:solidFill>
            <a:srgbClr val="008B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aseline="0">
                <a:solidFill>
                  <a:srgbClr val="FFFFFF"/>
                </a:solidFill>
                <a:latin typeface="Arial"/>
                <a:cs typeface="Arial"/>
              </a:rPr>
              <a:t>Du har rätt att ha ett namn</a:t>
            </a:r>
            <a:r>
              <a:rPr lang="sv-SE">
                <a:latin typeface="Arial"/>
                <a:ea typeface="Aptos"/>
                <a:cs typeface="Arial"/>
              </a:rPr>
              <a:t>​</a:t>
            </a:r>
            <a:endParaRPr lang="sv-SE">
              <a:latin typeface="Arial"/>
              <a:cs typeface="Arial"/>
            </a:endParaRPr>
          </a:p>
        </p:txBody>
      </p:sp>
      <p:sp>
        <p:nvSpPr>
          <p:cNvPr id="19" name="Rektangel med rundade hörn 12">
            <a:extLst>
              <a:ext uri="{FF2B5EF4-FFF2-40B4-BE49-F238E27FC236}">
                <a16:creationId xmlns:a16="http://schemas.microsoft.com/office/drawing/2014/main" id="{B472C599-284A-E7A4-9B04-A3BC54030507}"/>
              </a:ext>
            </a:extLst>
          </p:cNvPr>
          <p:cNvSpPr/>
          <p:nvPr/>
        </p:nvSpPr>
        <p:spPr>
          <a:xfrm>
            <a:off x="2482724" y="1888527"/>
            <a:ext cx="1973042" cy="1018865"/>
          </a:xfrm>
          <a:prstGeom prst="roundRect">
            <a:avLst/>
          </a:prstGeom>
          <a:solidFill>
            <a:srgbClr val="92D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Du har rätt att ha ett eget rum.</a:t>
            </a:r>
            <a:r>
              <a:rPr lang="sv-SE">
                <a:latin typeface="Arial"/>
                <a:ea typeface="Aptos"/>
                <a:cs typeface="Arial"/>
              </a:rPr>
              <a:t>​</a:t>
            </a:r>
            <a:endParaRPr lang="sv-SE">
              <a:latin typeface="Arial"/>
              <a:cs typeface="Arial"/>
            </a:endParaRPr>
          </a:p>
        </p:txBody>
      </p:sp>
      <p:sp>
        <p:nvSpPr>
          <p:cNvPr id="20" name="Rektangel med rundade hörn 14">
            <a:extLst>
              <a:ext uri="{FF2B5EF4-FFF2-40B4-BE49-F238E27FC236}">
                <a16:creationId xmlns:a16="http://schemas.microsoft.com/office/drawing/2014/main" id="{C3B94E04-A47B-DE80-D59A-BDF038065671}"/>
              </a:ext>
            </a:extLst>
          </p:cNvPr>
          <p:cNvSpPr/>
          <p:nvPr/>
        </p:nvSpPr>
        <p:spPr>
          <a:xfrm>
            <a:off x="7242454" y="1888526"/>
            <a:ext cx="1973042" cy="1018865"/>
          </a:xfrm>
          <a:prstGeom prst="roundRect">
            <a:avLst/>
          </a:prstGeom>
          <a:solidFill>
            <a:srgbClr val="692D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Du har rätt att ha ett hem.</a:t>
            </a:r>
          </a:p>
        </p:txBody>
      </p:sp>
      <p:sp>
        <p:nvSpPr>
          <p:cNvPr id="32" name="Rektangel med rundade hörn 4">
            <a:extLst>
              <a:ext uri="{FF2B5EF4-FFF2-40B4-BE49-F238E27FC236}">
                <a16:creationId xmlns:a16="http://schemas.microsoft.com/office/drawing/2014/main" id="{CF28C19D-5517-6EDA-CC54-E411C6507D81}"/>
              </a:ext>
            </a:extLst>
          </p:cNvPr>
          <p:cNvSpPr/>
          <p:nvPr/>
        </p:nvSpPr>
        <p:spPr>
          <a:xfrm>
            <a:off x="268205" y="4879897"/>
            <a:ext cx="1979846" cy="1018865"/>
          </a:xfrm>
          <a:prstGeom prst="roundRect">
            <a:avLst/>
          </a:prstGeom>
          <a:solidFill>
            <a:srgbClr val="E325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Du har rätt att leka, vila och ha fritid.</a:t>
            </a:r>
            <a:endParaRPr lang="sv-SE">
              <a:solidFill>
                <a:srgbClr val="FF0000"/>
              </a:solidFill>
              <a:latin typeface="Arial"/>
              <a:cs typeface="Arial"/>
            </a:endParaRPr>
          </a:p>
        </p:txBody>
      </p:sp>
      <p:sp>
        <p:nvSpPr>
          <p:cNvPr id="33" name="Rektangel med rundade hörn 7">
            <a:extLst>
              <a:ext uri="{FF2B5EF4-FFF2-40B4-BE49-F238E27FC236}">
                <a16:creationId xmlns:a16="http://schemas.microsoft.com/office/drawing/2014/main" id="{E8FE2EA5-83A4-CDF4-D11A-170E661C81A2}"/>
              </a:ext>
            </a:extLst>
          </p:cNvPr>
          <p:cNvSpPr/>
          <p:nvPr/>
        </p:nvSpPr>
        <p:spPr>
          <a:xfrm>
            <a:off x="4868834" y="4888271"/>
            <a:ext cx="1979846" cy="1018865"/>
          </a:xfrm>
          <a:prstGeom prst="roundRect">
            <a:avLst/>
          </a:prstGeom>
          <a:solidFill>
            <a:srgbClr val="F59B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Du har rätt att gå till doktorn när du är sjuk.</a:t>
            </a:r>
          </a:p>
        </p:txBody>
      </p:sp>
      <p:sp>
        <p:nvSpPr>
          <p:cNvPr id="34" name="Rektangel med rundade hörn 9">
            <a:extLst>
              <a:ext uri="{FF2B5EF4-FFF2-40B4-BE49-F238E27FC236}">
                <a16:creationId xmlns:a16="http://schemas.microsoft.com/office/drawing/2014/main" id="{64F7D367-F149-6F2B-1B54-124065B04B64}"/>
              </a:ext>
            </a:extLst>
          </p:cNvPr>
          <p:cNvSpPr/>
          <p:nvPr/>
        </p:nvSpPr>
        <p:spPr>
          <a:xfrm>
            <a:off x="9673865" y="4881230"/>
            <a:ext cx="2518462" cy="1048589"/>
          </a:xfrm>
          <a:prstGeom prst="roundRect">
            <a:avLst/>
          </a:prstGeom>
          <a:solidFill>
            <a:srgbClr val="008BD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a:solidFill>
                  <a:srgbClr val="FFFFFF"/>
                </a:solidFill>
                <a:latin typeface="Aptos"/>
              </a:rPr>
              <a:t>Du har rätt att inte bli diskriminerad pga en funktionsnedsättning. </a:t>
            </a:r>
            <a:r>
              <a:rPr lang="sv-SE" dirty="0">
                <a:latin typeface="Aptos"/>
                <a:ea typeface="Aptos"/>
                <a:cs typeface="Aptos"/>
              </a:rPr>
              <a:t>​</a:t>
            </a:r>
            <a:endParaRPr lang="sv-SE" dirty="0">
              <a:latin typeface="Arial"/>
              <a:cs typeface="Arial"/>
            </a:endParaRPr>
          </a:p>
        </p:txBody>
      </p:sp>
      <p:sp>
        <p:nvSpPr>
          <p:cNvPr id="35" name="Rektangel med rundade hörn 12">
            <a:extLst>
              <a:ext uri="{FF2B5EF4-FFF2-40B4-BE49-F238E27FC236}">
                <a16:creationId xmlns:a16="http://schemas.microsoft.com/office/drawing/2014/main" id="{CFB7F3C8-3E1C-AA05-1BAF-B966734CED9D}"/>
              </a:ext>
            </a:extLst>
          </p:cNvPr>
          <p:cNvSpPr/>
          <p:nvPr/>
        </p:nvSpPr>
        <p:spPr>
          <a:xfrm>
            <a:off x="2483248" y="3325650"/>
            <a:ext cx="1973042" cy="1018865"/>
          </a:xfrm>
          <a:prstGeom prst="roundRect">
            <a:avLst/>
          </a:prstGeom>
          <a:solidFill>
            <a:srgbClr val="92D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Du har rätt att tycka vad du vill.</a:t>
            </a:r>
          </a:p>
        </p:txBody>
      </p:sp>
      <p:sp>
        <p:nvSpPr>
          <p:cNvPr id="36" name="Rektangel med rundade hörn 14">
            <a:extLst>
              <a:ext uri="{FF2B5EF4-FFF2-40B4-BE49-F238E27FC236}">
                <a16:creationId xmlns:a16="http://schemas.microsoft.com/office/drawing/2014/main" id="{31C6B019-3148-591F-E329-F3728B0E7DFC}"/>
              </a:ext>
            </a:extLst>
          </p:cNvPr>
          <p:cNvSpPr/>
          <p:nvPr/>
        </p:nvSpPr>
        <p:spPr>
          <a:xfrm>
            <a:off x="7242978" y="3325650"/>
            <a:ext cx="1973042" cy="1018865"/>
          </a:xfrm>
          <a:prstGeom prst="roundRect">
            <a:avLst/>
          </a:prstGeom>
          <a:solidFill>
            <a:srgbClr val="692D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Du har rätt att vara uppe hur sent du vill.</a:t>
            </a:r>
          </a:p>
        </p:txBody>
      </p:sp>
      <p:sp>
        <p:nvSpPr>
          <p:cNvPr id="37" name="Rektangel med rundade hörn 4">
            <a:extLst>
              <a:ext uri="{FF2B5EF4-FFF2-40B4-BE49-F238E27FC236}">
                <a16:creationId xmlns:a16="http://schemas.microsoft.com/office/drawing/2014/main" id="{6A7CE4BA-335E-A6B9-DB53-6542954AF1D9}"/>
              </a:ext>
            </a:extLst>
          </p:cNvPr>
          <p:cNvSpPr/>
          <p:nvPr/>
        </p:nvSpPr>
        <p:spPr>
          <a:xfrm>
            <a:off x="270820" y="3318740"/>
            <a:ext cx="1979846" cy="1018865"/>
          </a:xfrm>
          <a:prstGeom prst="roundRect">
            <a:avLst/>
          </a:prstGeom>
          <a:solidFill>
            <a:srgbClr val="E325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Du har rätt till ett medborgarskap.</a:t>
            </a:r>
            <a:endParaRPr lang="sv-SE">
              <a:solidFill>
                <a:srgbClr val="FF0000"/>
              </a:solidFill>
              <a:latin typeface="Arial"/>
              <a:cs typeface="Arial"/>
            </a:endParaRPr>
          </a:p>
        </p:txBody>
      </p:sp>
      <p:sp>
        <p:nvSpPr>
          <p:cNvPr id="38" name="Rektangel med rundade hörn 7">
            <a:extLst>
              <a:ext uri="{FF2B5EF4-FFF2-40B4-BE49-F238E27FC236}">
                <a16:creationId xmlns:a16="http://schemas.microsoft.com/office/drawing/2014/main" id="{F9B17A61-F4F2-DCD1-9611-88DE3A0B5FCD}"/>
              </a:ext>
            </a:extLst>
          </p:cNvPr>
          <p:cNvSpPr/>
          <p:nvPr/>
        </p:nvSpPr>
        <p:spPr>
          <a:xfrm>
            <a:off x="4854705" y="3343861"/>
            <a:ext cx="1979846" cy="1018865"/>
          </a:xfrm>
          <a:prstGeom prst="roundRect">
            <a:avLst/>
          </a:prstGeom>
          <a:solidFill>
            <a:srgbClr val="F59B2B"/>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rtl="0"/>
            <a:r>
              <a:rPr lang="sv-SE">
                <a:solidFill>
                  <a:schemeClr val="bg1"/>
                </a:solidFill>
                <a:latin typeface="Arial"/>
                <a:ea typeface="Calibri"/>
                <a:cs typeface="Arial"/>
              </a:rPr>
              <a:t>​Du har rätt att gå i skolan.</a:t>
            </a:r>
            <a:endParaRPr lang="sv-SE">
              <a:solidFill>
                <a:schemeClr val="bg1"/>
              </a:solidFill>
              <a:latin typeface="Arial"/>
              <a:cs typeface="Arial"/>
            </a:endParaRPr>
          </a:p>
        </p:txBody>
      </p:sp>
      <p:sp>
        <p:nvSpPr>
          <p:cNvPr id="39" name="Rektangel med rundade hörn 9">
            <a:extLst>
              <a:ext uri="{FF2B5EF4-FFF2-40B4-BE49-F238E27FC236}">
                <a16:creationId xmlns:a16="http://schemas.microsoft.com/office/drawing/2014/main" id="{60E88FA2-C03C-6E77-834E-357DA4109C69}"/>
              </a:ext>
            </a:extLst>
          </p:cNvPr>
          <p:cNvSpPr/>
          <p:nvPr/>
        </p:nvSpPr>
        <p:spPr>
          <a:xfrm>
            <a:off x="9673331" y="3347385"/>
            <a:ext cx="1979846" cy="1018865"/>
          </a:xfrm>
          <a:prstGeom prst="roundRect">
            <a:avLst/>
          </a:prstGeom>
          <a:solidFill>
            <a:srgbClr val="008B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latin typeface="Arial"/>
                <a:cs typeface="Arial"/>
              </a:rPr>
              <a:t>Du har rätt att ha ett hem.</a:t>
            </a:r>
          </a:p>
        </p:txBody>
      </p:sp>
      <p:sp>
        <p:nvSpPr>
          <p:cNvPr id="40" name="Rektangel med rundade hörn 12">
            <a:extLst>
              <a:ext uri="{FF2B5EF4-FFF2-40B4-BE49-F238E27FC236}">
                <a16:creationId xmlns:a16="http://schemas.microsoft.com/office/drawing/2014/main" id="{4049BFF3-BE50-6E3B-A5B3-1E248EEB0D69}"/>
              </a:ext>
            </a:extLst>
          </p:cNvPr>
          <p:cNvSpPr/>
          <p:nvPr/>
        </p:nvSpPr>
        <p:spPr>
          <a:xfrm>
            <a:off x="2483248" y="4892041"/>
            <a:ext cx="1973042" cy="1018865"/>
          </a:xfrm>
          <a:prstGeom prst="roundRect">
            <a:avLst/>
          </a:prstGeom>
          <a:solidFill>
            <a:srgbClr val="92D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baseline="0">
                <a:solidFill>
                  <a:srgbClr val="FFFFFF"/>
                </a:solidFill>
                <a:latin typeface="Arial"/>
                <a:cs typeface="Arial"/>
              </a:rPr>
              <a:t>Du har rätt att ha en egen mobiltelefon.</a:t>
            </a:r>
            <a:r>
              <a:rPr lang="sv-SE">
                <a:latin typeface="Arial"/>
                <a:ea typeface="Aptos"/>
                <a:cs typeface="Arial"/>
              </a:rPr>
              <a:t>​</a:t>
            </a:r>
            <a:endParaRPr lang="sv-SE">
              <a:latin typeface="Arial"/>
              <a:cs typeface="Arial"/>
            </a:endParaRPr>
          </a:p>
        </p:txBody>
      </p:sp>
      <p:sp>
        <p:nvSpPr>
          <p:cNvPr id="41" name="Rektangel med rundade hörn 14">
            <a:extLst>
              <a:ext uri="{FF2B5EF4-FFF2-40B4-BE49-F238E27FC236}">
                <a16:creationId xmlns:a16="http://schemas.microsoft.com/office/drawing/2014/main" id="{49E29FBA-60C5-CE3F-1585-F8FC1246B7D6}"/>
              </a:ext>
            </a:extLst>
          </p:cNvPr>
          <p:cNvSpPr/>
          <p:nvPr/>
        </p:nvSpPr>
        <p:spPr>
          <a:xfrm>
            <a:off x="7242978" y="4900415"/>
            <a:ext cx="1973042" cy="1018865"/>
          </a:xfrm>
          <a:prstGeom prst="roundRect">
            <a:avLst/>
          </a:prstGeom>
          <a:solidFill>
            <a:srgbClr val="692D97"/>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br>
              <a:rPr lang="sv-SE" dirty="0">
                <a:solidFill>
                  <a:schemeClr val="bg1"/>
                </a:solidFill>
                <a:latin typeface="Arial"/>
                <a:cs typeface="Arial"/>
              </a:rPr>
            </a:br>
            <a:r>
              <a:rPr lang="sv-SE" sz="1600">
                <a:solidFill>
                  <a:schemeClr val="bg1"/>
                </a:solidFill>
                <a:latin typeface="Arial"/>
                <a:cs typeface="Arial"/>
              </a:rPr>
              <a:t>Du har rätt att åka på semester varje år.</a:t>
            </a:r>
          </a:p>
          <a:p>
            <a:pPr algn="ctr"/>
            <a:endParaRPr lang="sv-SE" dirty="0">
              <a:latin typeface="Arial"/>
              <a:cs typeface="Arial"/>
            </a:endParaRPr>
          </a:p>
        </p:txBody>
      </p:sp>
    </p:spTree>
    <p:extLst>
      <p:ext uri="{BB962C8B-B14F-4D97-AF65-F5344CB8AC3E}">
        <p14:creationId xmlns:p14="http://schemas.microsoft.com/office/powerpoint/2010/main" val="3544948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309D2-2EBB-0270-63E5-583DC1B576FE}"/>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D888AED9-7734-F5CE-E51B-D87581F652A1}"/>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E164223B-D56A-DE66-DF34-D56AB74CFC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659A1D34-B5F7-B477-A353-7401D1122A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8CA59B29-D512-60F0-1B6E-602A64FDA69E}"/>
              </a:ext>
            </a:extLst>
          </p:cNvPr>
          <p:cNvSpPr txBox="1"/>
          <p:nvPr/>
        </p:nvSpPr>
        <p:spPr>
          <a:xfrm>
            <a:off x="718378" y="508425"/>
            <a:ext cx="8176196" cy="584775"/>
          </a:xfrm>
          <a:prstGeom prst="rect">
            <a:avLst/>
          </a:prstGeom>
          <a:noFill/>
        </p:spPr>
        <p:txBody>
          <a:bodyPr wrap="square" rtlCol="0">
            <a:spAutoFit/>
          </a:bodyPr>
          <a:lstStyle/>
          <a:p>
            <a:r>
              <a:rPr lang="nb-NO" sz="3200" err="1">
                <a:latin typeface="Trade Gothic LT Std Cn" panose="020B0806020502020204" pitchFamily="34" charset="77"/>
              </a:rPr>
              <a:t>Rollspelets</a:t>
            </a:r>
            <a:r>
              <a:rPr lang="nb-NO" sz="3200">
                <a:latin typeface="Trade Gothic LT Std Cn" panose="020B0806020502020204" pitchFamily="34" charset="77"/>
              </a:rPr>
              <a:t> grupper</a:t>
            </a:r>
            <a:endParaRPr lang="sv-SE" sz="3200">
              <a:latin typeface="Trade Gothic LT Std Cn" panose="020B0806020502020204" pitchFamily="34" charset="77"/>
            </a:endParaRPr>
          </a:p>
        </p:txBody>
      </p:sp>
      <p:sp>
        <p:nvSpPr>
          <p:cNvPr id="5" name="Rektangel med rundade hörn 4">
            <a:extLst>
              <a:ext uri="{FF2B5EF4-FFF2-40B4-BE49-F238E27FC236}">
                <a16:creationId xmlns:a16="http://schemas.microsoft.com/office/drawing/2014/main" id="{C7414EB9-5754-5459-AACE-E439033C462E}"/>
              </a:ext>
            </a:extLst>
          </p:cNvPr>
          <p:cNvSpPr/>
          <p:nvPr/>
        </p:nvSpPr>
        <p:spPr>
          <a:xfrm>
            <a:off x="1122217" y="2885760"/>
            <a:ext cx="3090922" cy="1020958"/>
          </a:xfrm>
          <a:prstGeom prst="roundRect">
            <a:avLst/>
          </a:prstGeom>
          <a:solidFill>
            <a:srgbClr val="E325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FF0000"/>
              </a:solidFill>
            </a:endParaRPr>
          </a:p>
        </p:txBody>
      </p:sp>
      <p:sp>
        <p:nvSpPr>
          <p:cNvPr id="7" name="textruta 6">
            <a:extLst>
              <a:ext uri="{FF2B5EF4-FFF2-40B4-BE49-F238E27FC236}">
                <a16:creationId xmlns:a16="http://schemas.microsoft.com/office/drawing/2014/main" id="{ED3BA598-4EBE-284B-EB27-108254F3E533}"/>
              </a:ext>
            </a:extLst>
          </p:cNvPr>
          <p:cNvSpPr txBox="1"/>
          <p:nvPr/>
        </p:nvSpPr>
        <p:spPr>
          <a:xfrm>
            <a:off x="1122217" y="3117298"/>
            <a:ext cx="3090922" cy="584775"/>
          </a:xfrm>
          <a:prstGeom prst="rect">
            <a:avLst/>
          </a:prstGeom>
          <a:noFill/>
        </p:spPr>
        <p:txBody>
          <a:bodyPr wrap="square" rtlCol="0">
            <a:spAutoFit/>
          </a:bodyPr>
          <a:lstStyle/>
          <a:p>
            <a:pPr algn="ctr"/>
            <a:r>
              <a:rPr lang="sv-SE" sz="3200">
                <a:solidFill>
                  <a:schemeClr val="bg1"/>
                </a:solidFill>
                <a:latin typeface="Trade Gothic LT Std Cn" panose="020B0806020502020204" pitchFamily="34" charset="77"/>
              </a:rPr>
              <a:t>Barns delaktighet</a:t>
            </a:r>
          </a:p>
        </p:txBody>
      </p:sp>
      <p:sp>
        <p:nvSpPr>
          <p:cNvPr id="8" name="Rektangel med rundade hörn 7">
            <a:extLst>
              <a:ext uri="{FF2B5EF4-FFF2-40B4-BE49-F238E27FC236}">
                <a16:creationId xmlns:a16="http://schemas.microsoft.com/office/drawing/2014/main" id="{56B00996-884B-419E-6C19-543D7B8A6685}"/>
              </a:ext>
            </a:extLst>
          </p:cNvPr>
          <p:cNvSpPr/>
          <p:nvPr/>
        </p:nvSpPr>
        <p:spPr>
          <a:xfrm>
            <a:off x="4550539" y="2885760"/>
            <a:ext cx="3090922" cy="1020958"/>
          </a:xfrm>
          <a:prstGeom prst="roundRect">
            <a:avLst/>
          </a:prstGeom>
          <a:solidFill>
            <a:srgbClr val="F59B2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textruta 8">
            <a:extLst>
              <a:ext uri="{FF2B5EF4-FFF2-40B4-BE49-F238E27FC236}">
                <a16:creationId xmlns:a16="http://schemas.microsoft.com/office/drawing/2014/main" id="{30B93A0E-C780-0AE8-79B2-171D550B8B26}"/>
              </a:ext>
            </a:extLst>
          </p:cNvPr>
          <p:cNvSpPr txBox="1"/>
          <p:nvPr/>
        </p:nvSpPr>
        <p:spPr>
          <a:xfrm>
            <a:off x="4550539" y="3117298"/>
            <a:ext cx="3090922" cy="584775"/>
          </a:xfrm>
          <a:prstGeom prst="rect">
            <a:avLst/>
          </a:prstGeom>
          <a:noFill/>
        </p:spPr>
        <p:txBody>
          <a:bodyPr wrap="square" rtlCol="0">
            <a:spAutoFit/>
          </a:bodyPr>
          <a:lstStyle/>
          <a:p>
            <a:pPr algn="ctr"/>
            <a:r>
              <a:rPr lang="sv-SE" sz="3200">
                <a:solidFill>
                  <a:schemeClr val="bg1"/>
                </a:solidFill>
                <a:latin typeface="Trade Gothic LT Std Cn" panose="020B0806020502020204" pitchFamily="34" charset="77"/>
              </a:rPr>
              <a:t>Barns säkerhet</a:t>
            </a:r>
          </a:p>
        </p:txBody>
      </p:sp>
      <p:sp>
        <p:nvSpPr>
          <p:cNvPr id="10" name="Rektangel med rundade hörn 9">
            <a:extLst>
              <a:ext uri="{FF2B5EF4-FFF2-40B4-BE49-F238E27FC236}">
                <a16:creationId xmlns:a16="http://schemas.microsoft.com/office/drawing/2014/main" id="{2F4F6E2A-3DE5-FAF2-02FF-CBAEBF6CEFD1}"/>
              </a:ext>
            </a:extLst>
          </p:cNvPr>
          <p:cNvSpPr/>
          <p:nvPr/>
        </p:nvSpPr>
        <p:spPr>
          <a:xfrm>
            <a:off x="7978861" y="2885760"/>
            <a:ext cx="3090922" cy="1020958"/>
          </a:xfrm>
          <a:prstGeom prst="roundRect">
            <a:avLst/>
          </a:prstGeom>
          <a:solidFill>
            <a:srgbClr val="008B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textruta 11">
            <a:extLst>
              <a:ext uri="{FF2B5EF4-FFF2-40B4-BE49-F238E27FC236}">
                <a16:creationId xmlns:a16="http://schemas.microsoft.com/office/drawing/2014/main" id="{E3778C18-2EC6-685D-D067-87876DDEBB9D}"/>
              </a:ext>
            </a:extLst>
          </p:cNvPr>
          <p:cNvSpPr txBox="1"/>
          <p:nvPr/>
        </p:nvSpPr>
        <p:spPr>
          <a:xfrm>
            <a:off x="7978861" y="3117298"/>
            <a:ext cx="3090922" cy="584775"/>
          </a:xfrm>
          <a:prstGeom prst="rect">
            <a:avLst/>
          </a:prstGeom>
          <a:noFill/>
        </p:spPr>
        <p:txBody>
          <a:bodyPr wrap="square" rtlCol="0">
            <a:spAutoFit/>
          </a:bodyPr>
          <a:lstStyle/>
          <a:p>
            <a:pPr algn="ctr"/>
            <a:r>
              <a:rPr lang="sv-SE" sz="3200">
                <a:solidFill>
                  <a:schemeClr val="bg1"/>
                </a:solidFill>
                <a:latin typeface="Trade Gothic LT Std Cn" panose="020B0806020502020204" pitchFamily="34" charset="77"/>
              </a:rPr>
              <a:t>Barns utbildning</a:t>
            </a:r>
          </a:p>
        </p:txBody>
      </p:sp>
      <p:sp>
        <p:nvSpPr>
          <p:cNvPr id="13" name="Rektangel med rundade hörn 12">
            <a:extLst>
              <a:ext uri="{FF2B5EF4-FFF2-40B4-BE49-F238E27FC236}">
                <a16:creationId xmlns:a16="http://schemas.microsoft.com/office/drawing/2014/main" id="{556FF244-3AE9-8002-33EA-436A5E17C9E2}"/>
              </a:ext>
            </a:extLst>
          </p:cNvPr>
          <p:cNvSpPr/>
          <p:nvPr/>
        </p:nvSpPr>
        <p:spPr>
          <a:xfrm>
            <a:off x="2874094" y="4224599"/>
            <a:ext cx="3090922" cy="1020958"/>
          </a:xfrm>
          <a:prstGeom prst="roundRect">
            <a:avLst/>
          </a:prstGeom>
          <a:solidFill>
            <a:srgbClr val="92D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textruta 13">
            <a:extLst>
              <a:ext uri="{FF2B5EF4-FFF2-40B4-BE49-F238E27FC236}">
                <a16:creationId xmlns:a16="http://schemas.microsoft.com/office/drawing/2014/main" id="{D6B44B0D-1AEE-8CFF-9BBD-953B086C1F61}"/>
              </a:ext>
            </a:extLst>
          </p:cNvPr>
          <p:cNvSpPr txBox="1"/>
          <p:nvPr/>
        </p:nvSpPr>
        <p:spPr>
          <a:xfrm>
            <a:off x="2874094" y="4456137"/>
            <a:ext cx="3090922" cy="584775"/>
          </a:xfrm>
          <a:prstGeom prst="rect">
            <a:avLst/>
          </a:prstGeom>
          <a:noFill/>
        </p:spPr>
        <p:txBody>
          <a:bodyPr wrap="square" rtlCol="0">
            <a:spAutoFit/>
          </a:bodyPr>
          <a:lstStyle/>
          <a:p>
            <a:pPr algn="ctr"/>
            <a:r>
              <a:rPr lang="sv-SE" sz="3200">
                <a:solidFill>
                  <a:schemeClr val="bg1"/>
                </a:solidFill>
                <a:latin typeface="Trade Gothic LT Std Cn" panose="020B0806020502020204" pitchFamily="34" charset="77"/>
              </a:rPr>
              <a:t>Barns skydd</a:t>
            </a:r>
          </a:p>
        </p:txBody>
      </p:sp>
      <p:sp>
        <p:nvSpPr>
          <p:cNvPr id="15" name="Rektangel med rundade hörn 14">
            <a:extLst>
              <a:ext uri="{FF2B5EF4-FFF2-40B4-BE49-F238E27FC236}">
                <a16:creationId xmlns:a16="http://schemas.microsoft.com/office/drawing/2014/main" id="{767EAD26-9084-412C-0798-992CBEDA6474}"/>
              </a:ext>
            </a:extLst>
          </p:cNvPr>
          <p:cNvSpPr/>
          <p:nvPr/>
        </p:nvSpPr>
        <p:spPr>
          <a:xfrm>
            <a:off x="6302416" y="4224599"/>
            <a:ext cx="3090922" cy="1020958"/>
          </a:xfrm>
          <a:prstGeom prst="roundRect">
            <a:avLst/>
          </a:prstGeom>
          <a:solidFill>
            <a:srgbClr val="692D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ruta 15">
            <a:extLst>
              <a:ext uri="{FF2B5EF4-FFF2-40B4-BE49-F238E27FC236}">
                <a16:creationId xmlns:a16="http://schemas.microsoft.com/office/drawing/2014/main" id="{870EDA53-B12C-9414-B669-4696B1DFD3EB}"/>
              </a:ext>
            </a:extLst>
          </p:cNvPr>
          <p:cNvSpPr txBox="1"/>
          <p:nvPr/>
        </p:nvSpPr>
        <p:spPr>
          <a:xfrm>
            <a:off x="6302416" y="4456137"/>
            <a:ext cx="3090922" cy="584775"/>
          </a:xfrm>
          <a:prstGeom prst="rect">
            <a:avLst/>
          </a:prstGeom>
          <a:noFill/>
        </p:spPr>
        <p:txBody>
          <a:bodyPr wrap="square" rtlCol="0">
            <a:spAutoFit/>
          </a:bodyPr>
          <a:lstStyle/>
          <a:p>
            <a:pPr algn="ctr"/>
            <a:r>
              <a:rPr lang="sv-SE" sz="3200">
                <a:solidFill>
                  <a:schemeClr val="bg1"/>
                </a:solidFill>
                <a:latin typeface="Trade Gothic LT Std Cn" panose="020B0806020502020204" pitchFamily="34" charset="77"/>
              </a:rPr>
              <a:t>Barn på flykt</a:t>
            </a:r>
          </a:p>
        </p:txBody>
      </p:sp>
    </p:spTree>
    <p:extLst>
      <p:ext uri="{BB962C8B-B14F-4D97-AF65-F5344CB8AC3E}">
        <p14:creationId xmlns:p14="http://schemas.microsoft.com/office/powerpoint/2010/main" val="818161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5031B-9978-5447-8CA3-D3E393428262}"/>
            </a:ext>
          </a:extLst>
        </p:cNvPr>
        <p:cNvGrpSpPr/>
        <p:nvPr/>
      </p:nvGrpSpPr>
      <p:grpSpPr>
        <a:xfrm>
          <a:off x="0" y="0"/>
          <a:ext cx="0" cy="0"/>
          <a:chOff x="0" y="0"/>
          <a:chExt cx="0" cy="0"/>
        </a:xfrm>
      </p:grpSpPr>
      <p:pic>
        <p:nvPicPr>
          <p:cNvPr id="6" name="Bildobjekt 5" descr="En bild som visar gräs, utomhus, person, klädsel&#10;&#10;AI-genererat innehåll kan vara felaktigt.">
            <a:extLst>
              <a:ext uri="{FF2B5EF4-FFF2-40B4-BE49-F238E27FC236}">
                <a16:creationId xmlns:a16="http://schemas.microsoft.com/office/drawing/2014/main" id="{1E29F5B9-E73A-F4FF-9574-7659E25C842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 y="0"/>
            <a:ext cx="12191997" cy="6582995"/>
          </a:xfrm>
          <a:prstGeom prst="rect">
            <a:avLst/>
          </a:prstGeom>
        </p:spPr>
      </p:pic>
      <p:pic>
        <p:nvPicPr>
          <p:cNvPr id="4" name="Bildobjekt 3">
            <a:extLst>
              <a:ext uri="{FF2B5EF4-FFF2-40B4-BE49-F238E27FC236}">
                <a16:creationId xmlns:a16="http://schemas.microsoft.com/office/drawing/2014/main" id="{EAB9FBC8-A797-D11D-77C2-E7EF0D58F0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9" name="Rektangel 8">
            <a:extLst>
              <a:ext uri="{FF2B5EF4-FFF2-40B4-BE49-F238E27FC236}">
                <a16:creationId xmlns:a16="http://schemas.microsoft.com/office/drawing/2014/main" id="{B0594081-1E38-6A75-FB4D-F15B7AA1C958}"/>
              </a:ext>
            </a:extLst>
          </p:cNvPr>
          <p:cNvSpPr/>
          <p:nvPr/>
        </p:nvSpPr>
        <p:spPr>
          <a:xfrm>
            <a:off x="3" y="4313"/>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F0299FFF-3580-3271-2D74-5CA0D819D8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22622" y="0"/>
            <a:ext cx="1651000" cy="2057400"/>
          </a:xfrm>
          <a:prstGeom prst="rect">
            <a:avLst/>
          </a:prstGeom>
        </p:spPr>
      </p:pic>
      <p:sp>
        <p:nvSpPr>
          <p:cNvPr id="3" name="textruta 2">
            <a:extLst>
              <a:ext uri="{FF2B5EF4-FFF2-40B4-BE49-F238E27FC236}">
                <a16:creationId xmlns:a16="http://schemas.microsoft.com/office/drawing/2014/main" id="{CD3EA562-4FA9-1EFE-42A8-E46EC240F1FB}"/>
              </a:ext>
            </a:extLst>
          </p:cNvPr>
          <p:cNvSpPr txBox="1"/>
          <p:nvPr/>
        </p:nvSpPr>
        <p:spPr>
          <a:xfrm>
            <a:off x="-9" y="2460222"/>
            <a:ext cx="12191999" cy="1938992"/>
          </a:xfrm>
          <a:prstGeom prst="rect">
            <a:avLst/>
          </a:prstGeom>
          <a:noFill/>
        </p:spPr>
        <p:txBody>
          <a:bodyPr wrap="square" lIns="91440" tIns="45720" rIns="91440" bIns="45720" rtlCol="0" anchor="t">
            <a:spAutoFit/>
          </a:bodyPr>
          <a:lstStyle/>
          <a:p>
            <a:pPr algn="ctr"/>
            <a:r>
              <a:rPr lang="sv-SE" sz="6000">
                <a:solidFill>
                  <a:schemeClr val="bg1"/>
                </a:solidFill>
                <a:latin typeface="Trade Gothic LT Std Cn"/>
              </a:rPr>
              <a:t>Presentation: </a:t>
            </a:r>
            <a:br>
              <a:rPr lang="sv-SE" sz="6000" dirty="0">
                <a:solidFill>
                  <a:schemeClr val="bg1"/>
                </a:solidFill>
                <a:latin typeface="Trade Gothic LT Std Cn"/>
              </a:rPr>
            </a:br>
            <a:r>
              <a:rPr lang="sv-SE" sz="6000">
                <a:solidFill>
                  <a:schemeClr val="bg1"/>
                </a:solidFill>
                <a:latin typeface="Trade Gothic LT Std Cn"/>
              </a:rPr>
              <a:t>Barnkonventionen</a:t>
            </a:r>
          </a:p>
        </p:txBody>
      </p:sp>
    </p:spTree>
    <p:extLst>
      <p:ext uri="{BB962C8B-B14F-4D97-AF65-F5344CB8AC3E}">
        <p14:creationId xmlns:p14="http://schemas.microsoft.com/office/powerpoint/2010/main" val="100202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C3B6E-7F4F-C4BE-F313-0B6E305C5146}"/>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FC368DBB-5C8C-F1C8-4EDD-6CAA63FE160C}"/>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8C9C0C14-95E4-6782-F046-F8F9A1638F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07424E64-920D-9960-D2E9-9CA62DF9C26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FE7A8AE1-3F8C-C57C-E4F5-838E3AF5E3CC}"/>
              </a:ext>
            </a:extLst>
          </p:cNvPr>
          <p:cNvSpPr txBox="1"/>
          <p:nvPr/>
        </p:nvSpPr>
        <p:spPr>
          <a:xfrm>
            <a:off x="718378" y="508425"/>
            <a:ext cx="8176196" cy="646331"/>
          </a:xfrm>
          <a:prstGeom prst="rect">
            <a:avLst/>
          </a:prstGeom>
          <a:noFill/>
        </p:spPr>
        <p:txBody>
          <a:bodyPr wrap="square" lIns="91440" tIns="45720" rIns="91440" bIns="45720" rtlCol="0" anchor="t">
            <a:spAutoFit/>
          </a:bodyPr>
          <a:lstStyle/>
          <a:p>
            <a:r>
              <a:rPr lang="sv-SE" sz="3600" dirty="0">
                <a:latin typeface="Trade Gothic LT Std Cn"/>
              </a:rPr>
              <a:t>Barnkonventionen: svensk lag 2020</a:t>
            </a:r>
          </a:p>
        </p:txBody>
      </p:sp>
      <p:pic>
        <p:nvPicPr>
          <p:cNvPr id="5" name="Bildobjekt 4" descr="En bild som visar text, skärmbild, Teckensnitt, dokument&#10;&#10;AI-genererat innehåll kan vara felaktigt.">
            <a:extLst>
              <a:ext uri="{FF2B5EF4-FFF2-40B4-BE49-F238E27FC236}">
                <a16:creationId xmlns:a16="http://schemas.microsoft.com/office/drawing/2014/main" id="{2F566CCC-7656-EEFF-4E63-3A5763D9897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175616" y="1710228"/>
            <a:ext cx="3840765" cy="4420282"/>
          </a:xfrm>
          <a:prstGeom prst="rect">
            <a:avLst/>
          </a:prstGeom>
        </p:spPr>
      </p:pic>
    </p:spTree>
    <p:extLst>
      <p:ext uri="{BB962C8B-B14F-4D97-AF65-F5344CB8AC3E}">
        <p14:creationId xmlns:p14="http://schemas.microsoft.com/office/powerpoint/2010/main" val="2630037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A1E28-AD30-BF7F-E9FE-E9E321AC8CBE}"/>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617DA189-0FDF-A315-A6EF-5AF59A224CA0}"/>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EE44A716-0CF1-3014-E46D-CF961DB745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C359F34C-643D-33A0-13B8-D4DF1877DD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7823EEDF-3055-F860-6888-3B7312296963}"/>
              </a:ext>
            </a:extLst>
          </p:cNvPr>
          <p:cNvSpPr txBox="1"/>
          <p:nvPr/>
        </p:nvSpPr>
        <p:spPr>
          <a:xfrm>
            <a:off x="718378" y="508425"/>
            <a:ext cx="8176196" cy="646331"/>
          </a:xfrm>
          <a:prstGeom prst="rect">
            <a:avLst/>
          </a:prstGeom>
          <a:noFill/>
        </p:spPr>
        <p:txBody>
          <a:bodyPr wrap="square" lIns="91440" tIns="45720" rIns="91440" bIns="45720" rtlCol="0" anchor="t">
            <a:spAutoFit/>
          </a:bodyPr>
          <a:lstStyle/>
          <a:p>
            <a:r>
              <a:rPr lang="nb-NO" sz="3600" err="1">
                <a:latin typeface="Trade Gothic LT Std Cn"/>
              </a:rPr>
              <a:t>Debattinlägg</a:t>
            </a:r>
            <a:endParaRPr lang="sv-SE" sz="3600">
              <a:latin typeface="Trade Gothic LT Std Cn"/>
            </a:endParaRPr>
          </a:p>
        </p:txBody>
      </p:sp>
      <p:pic>
        <p:nvPicPr>
          <p:cNvPr id="5" name="Bildobjekt 4">
            <a:extLst>
              <a:ext uri="{FF2B5EF4-FFF2-40B4-BE49-F238E27FC236}">
                <a16:creationId xmlns:a16="http://schemas.microsoft.com/office/drawing/2014/main" id="{D158F558-C582-7250-B96F-A545CED44679}"/>
              </a:ext>
            </a:extLst>
          </p:cNvPr>
          <p:cNvPicPr>
            <a:picLocks noChangeAspect="1"/>
          </p:cNvPicPr>
          <p:nvPr/>
        </p:nvPicPr>
        <p:blipFill>
          <a:blip r:embed="rId5"/>
          <a:stretch>
            <a:fillRect/>
          </a:stretch>
        </p:blipFill>
        <p:spPr>
          <a:xfrm>
            <a:off x="3164229" y="4496324"/>
            <a:ext cx="6528412" cy="1444749"/>
          </a:xfrm>
          <a:prstGeom prst="rect">
            <a:avLst/>
          </a:prstGeom>
        </p:spPr>
      </p:pic>
      <p:pic>
        <p:nvPicPr>
          <p:cNvPr id="7" name="Bildobjekt 6">
            <a:extLst>
              <a:ext uri="{FF2B5EF4-FFF2-40B4-BE49-F238E27FC236}">
                <a16:creationId xmlns:a16="http://schemas.microsoft.com/office/drawing/2014/main" id="{8A870347-09C1-4A1C-1CFC-7CFC67DEC57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64229" y="1811666"/>
            <a:ext cx="5082794" cy="2388011"/>
          </a:xfrm>
          <a:prstGeom prst="rect">
            <a:avLst/>
          </a:prstGeom>
        </p:spPr>
      </p:pic>
      <p:sp>
        <p:nvSpPr>
          <p:cNvPr id="3" name="textruta 2">
            <a:extLst>
              <a:ext uri="{FF2B5EF4-FFF2-40B4-BE49-F238E27FC236}">
                <a16:creationId xmlns:a16="http://schemas.microsoft.com/office/drawing/2014/main" id="{02F396A6-F9CC-9755-97A0-D75B672DD471}"/>
              </a:ext>
            </a:extLst>
          </p:cNvPr>
          <p:cNvSpPr txBox="1"/>
          <p:nvPr/>
        </p:nvSpPr>
        <p:spPr>
          <a:xfrm>
            <a:off x="7043570" y="5796064"/>
            <a:ext cx="2649071" cy="312084"/>
          </a:xfrm>
          <a:prstGeom prst="rect">
            <a:avLst/>
          </a:prstGeom>
          <a:noFill/>
        </p:spPr>
        <p:txBody>
          <a:bodyPr wrap="square" rtlCol="0">
            <a:spAutoFit/>
          </a:bodyPr>
          <a:lstStyle/>
          <a:p>
            <a:pPr algn="r">
              <a:spcBef>
                <a:spcPts val="500"/>
              </a:spcBef>
            </a:pPr>
            <a:r>
              <a:rPr lang="nb-NO" sz="1400" err="1">
                <a:latin typeface="Arial" panose="020B0604020202020204" pitchFamily="34" charset="0"/>
                <a:cs typeface="Arial" panose="020B0604020202020204" pitchFamily="34" charset="0"/>
              </a:rPr>
              <a:t>Källa</a:t>
            </a:r>
            <a:r>
              <a:rPr lang="nb-NO" sz="1400">
                <a:latin typeface="Arial" panose="020B0604020202020204" pitchFamily="34" charset="0"/>
                <a:cs typeface="Arial" panose="020B0604020202020204" pitchFamily="34" charset="0"/>
              </a:rPr>
              <a:t>: </a:t>
            </a:r>
            <a:r>
              <a:rPr lang="nb-NO" sz="1400">
                <a:latin typeface="Arial" panose="020B0604020202020204" pitchFamily="34" charset="0"/>
                <a:cs typeface="Arial" panose="020B0604020202020204" pitchFamily="34" charset="0"/>
                <a:hlinkClick r:id="rId7"/>
              </a:rPr>
              <a:t>Aftonbladet Debatt</a:t>
            </a:r>
            <a:endParaRPr lang="nb-NO"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9719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EEEE2-84A6-1F6D-EE4C-86A39880AADD}"/>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D5DB5F6B-C3D2-33D2-C4F1-D63A518961C7}"/>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F0324969-CB78-ABD2-55E4-6B3441818F7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F85D0B03-D3EA-BB0D-A6DE-44E608E3B10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CAB417AF-18B4-4DC9-C225-C0C250C4C857}"/>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en-US" sz="3200" dirty="0">
                <a:latin typeface="Trade Gothic LT Std Cn"/>
              </a:rPr>
              <a:t>FN:s </a:t>
            </a:r>
            <a:r>
              <a:rPr lang="en-US" sz="3200" dirty="0" err="1">
                <a:latin typeface="Trade Gothic LT Std Cn"/>
              </a:rPr>
              <a:t>barnrättskommitté</a:t>
            </a:r>
            <a:r>
              <a:rPr lang="en-US" sz="3200" dirty="0">
                <a:latin typeface="Trade Gothic LT Std Cn"/>
              </a:rPr>
              <a:t> </a:t>
            </a:r>
            <a:r>
              <a:rPr lang="en-US" sz="3200" dirty="0" err="1">
                <a:latin typeface="Trade Gothic LT Std Cn"/>
              </a:rPr>
              <a:t>granskar</a:t>
            </a:r>
            <a:r>
              <a:rPr lang="en-US" sz="3200" dirty="0">
                <a:latin typeface="Trade Gothic LT Std Cn"/>
              </a:rPr>
              <a:t> Sverige</a:t>
            </a:r>
            <a:endParaRPr lang="sv-SE" sz="3200">
              <a:latin typeface="Trade Gothic LT Std Cn"/>
            </a:endParaRPr>
          </a:p>
        </p:txBody>
      </p:sp>
      <p:sp>
        <p:nvSpPr>
          <p:cNvPr id="3" name="textruta 2">
            <a:extLst>
              <a:ext uri="{FF2B5EF4-FFF2-40B4-BE49-F238E27FC236}">
                <a16:creationId xmlns:a16="http://schemas.microsoft.com/office/drawing/2014/main" id="{3E0683A6-DA81-1EE5-43E0-094D1999D0C2}"/>
              </a:ext>
            </a:extLst>
          </p:cNvPr>
          <p:cNvSpPr txBox="1"/>
          <p:nvPr/>
        </p:nvSpPr>
        <p:spPr>
          <a:xfrm>
            <a:off x="718378" y="2189328"/>
            <a:ext cx="9504614" cy="3801041"/>
          </a:xfrm>
          <a:prstGeom prst="rect">
            <a:avLst/>
          </a:prstGeom>
          <a:noFill/>
        </p:spPr>
        <p:txBody>
          <a:bodyPr wrap="square" rtlCol="0">
            <a:spAutoFit/>
          </a:bodyPr>
          <a:lstStyle/>
          <a:p>
            <a:r>
              <a:rPr lang="sv-SE" sz="2800">
                <a:latin typeface="Arial" panose="020B0604020202020204" pitchFamily="34" charset="0"/>
                <a:cs typeface="Arial" panose="020B0604020202020204" pitchFamily="34" charset="0"/>
              </a:rPr>
              <a:t>Rekommendationer som Sverige kan arbeta vidare på </a:t>
            </a:r>
          </a:p>
          <a:p>
            <a:r>
              <a:rPr lang="sv-SE" sz="2800">
                <a:latin typeface="Arial" panose="020B0604020202020204" pitchFamily="34" charset="0"/>
                <a:cs typeface="Arial" panose="020B0604020202020204" pitchFamily="34" charset="0"/>
              </a:rPr>
              <a:t>är bland annat att: </a:t>
            </a:r>
          </a:p>
          <a:p>
            <a:endParaRPr lang="sv-SE" sz="2000">
              <a:latin typeface="Arial" panose="020B0604020202020204" pitchFamily="34" charset="0"/>
              <a:cs typeface="Arial" panose="020B0604020202020204" pitchFamily="34" charset="0"/>
            </a:endParaRPr>
          </a:p>
          <a:p>
            <a:pPr marL="342900" indent="-342900">
              <a:spcBef>
                <a:spcPts val="500"/>
              </a:spcBef>
              <a:buFont typeface="Arial" panose="020B0604020202020204" pitchFamily="34" charset="0"/>
              <a:buChar char="•"/>
            </a:pPr>
            <a:r>
              <a:rPr lang="sv-SE" sz="2000">
                <a:latin typeface="Arial" panose="020B0604020202020204" pitchFamily="34" charset="0"/>
                <a:cs typeface="Arial" panose="020B0604020202020204" pitchFamily="34" charset="0"/>
              </a:rPr>
              <a:t>Barn ska vara med i beslutsfattande som rör dem</a:t>
            </a:r>
          </a:p>
          <a:p>
            <a:pPr marL="342900" indent="-342900">
              <a:spcBef>
                <a:spcPts val="500"/>
              </a:spcBef>
              <a:buFont typeface="Arial" panose="020B0604020202020204" pitchFamily="34" charset="0"/>
              <a:buChar char="•"/>
            </a:pPr>
            <a:r>
              <a:rPr lang="sv-SE" sz="2000">
                <a:latin typeface="Arial" panose="020B0604020202020204" pitchFamily="34" charset="0"/>
                <a:cs typeface="Arial" panose="020B0604020202020204" pitchFamily="34" charset="0"/>
              </a:rPr>
              <a:t>Sverige bör inte sänka straffbarhetsåldern från 15 år </a:t>
            </a:r>
          </a:p>
          <a:p>
            <a:pPr marL="342900" indent="-342900">
              <a:spcBef>
                <a:spcPts val="500"/>
              </a:spcBef>
              <a:buFont typeface="Arial" panose="020B0604020202020204" pitchFamily="34" charset="0"/>
              <a:buChar char="•"/>
            </a:pPr>
            <a:r>
              <a:rPr lang="sv-SE" sz="2000">
                <a:latin typeface="Arial" panose="020B0604020202020204" pitchFamily="34" charset="0"/>
                <a:cs typeface="Arial" panose="020B0604020202020204" pitchFamily="34" charset="0"/>
              </a:rPr>
              <a:t>Sverige bör stärka skyddet för barn som utsätts för våld</a:t>
            </a:r>
          </a:p>
          <a:p>
            <a:pPr marL="342900" indent="-342900">
              <a:spcBef>
                <a:spcPts val="500"/>
              </a:spcBef>
              <a:buFont typeface="Arial" panose="020B0604020202020204" pitchFamily="34" charset="0"/>
              <a:buChar char="•"/>
            </a:pPr>
            <a:r>
              <a:rPr lang="sv-SE" sz="2000">
                <a:latin typeface="Arial" panose="020B0604020202020204" pitchFamily="34" charset="0"/>
                <a:cs typeface="Arial" panose="020B0604020202020204" pitchFamily="34" charset="0"/>
              </a:rPr>
              <a:t>Barn ska ha lika tillgång till god utbildning </a:t>
            </a:r>
          </a:p>
          <a:p>
            <a:pPr marL="342900" indent="-342900">
              <a:spcBef>
                <a:spcPts val="500"/>
              </a:spcBef>
              <a:buFont typeface="Arial" panose="020B0604020202020204" pitchFamily="34" charset="0"/>
              <a:buChar char="•"/>
            </a:pPr>
            <a:r>
              <a:rPr lang="sv-SE" sz="2000">
                <a:latin typeface="Arial" panose="020B0604020202020204" pitchFamily="34" charset="0"/>
                <a:cs typeface="Arial" panose="020B0604020202020204" pitchFamily="34" charset="0"/>
              </a:rPr>
              <a:t>Inget barn får diskrimineras</a:t>
            </a:r>
          </a:p>
          <a:p>
            <a:pPr marL="342900" indent="-342900">
              <a:spcBef>
                <a:spcPts val="500"/>
              </a:spcBef>
              <a:buFont typeface="Arial" panose="020B0604020202020204" pitchFamily="34" charset="0"/>
              <a:buChar char="•"/>
            </a:pPr>
            <a:r>
              <a:rPr lang="sv-SE" sz="2000">
                <a:latin typeface="Arial" panose="020B0604020202020204" pitchFamily="34" charset="0"/>
                <a:cs typeface="Arial" panose="020B0604020202020204" pitchFamily="34" charset="0"/>
              </a:rPr>
              <a:t>Barn som är asylsökande, flyktingar och migranter har rättigheter</a:t>
            </a:r>
          </a:p>
          <a:p>
            <a:endParaRPr lang="sv-SE"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3615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0E4C2-2349-D2ED-8BB3-256B5B7828B8}"/>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A4D8DF5C-D483-B8C4-4596-3FADABB10F2A}"/>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58DD5831-1083-1530-B935-18ADECF619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D59CD7CF-8A73-6DEA-27FC-64B12661ABA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B1FF3264-7D50-B806-F6AD-09C83E9D0869}"/>
              </a:ext>
            </a:extLst>
          </p:cNvPr>
          <p:cNvSpPr txBox="1"/>
          <p:nvPr/>
        </p:nvSpPr>
        <p:spPr>
          <a:xfrm>
            <a:off x="718378" y="508425"/>
            <a:ext cx="8176196" cy="646331"/>
          </a:xfrm>
          <a:prstGeom prst="rect">
            <a:avLst/>
          </a:prstGeom>
          <a:noFill/>
        </p:spPr>
        <p:txBody>
          <a:bodyPr wrap="square" lIns="91440" tIns="45720" rIns="91440" bIns="45720" rtlCol="0" anchor="t">
            <a:spAutoFit/>
          </a:bodyPr>
          <a:lstStyle/>
          <a:p>
            <a:r>
              <a:rPr lang="en-US" sz="3600" dirty="0" err="1">
                <a:latin typeface="Trade Gothic LT Std Cn"/>
              </a:rPr>
              <a:t>Beröm</a:t>
            </a:r>
            <a:r>
              <a:rPr lang="en-US" sz="3600" dirty="0">
                <a:latin typeface="Trade Gothic LT Std Cn"/>
              </a:rPr>
              <a:t> </a:t>
            </a:r>
            <a:r>
              <a:rPr lang="en-US" sz="3600" dirty="0" err="1">
                <a:latin typeface="Trade Gothic LT Std Cn"/>
              </a:rPr>
              <a:t>från</a:t>
            </a:r>
            <a:r>
              <a:rPr lang="en-US" sz="3600" dirty="0">
                <a:latin typeface="Trade Gothic LT Std Cn"/>
              </a:rPr>
              <a:t> </a:t>
            </a:r>
            <a:r>
              <a:rPr lang="en-US" sz="3600" dirty="0" err="1">
                <a:latin typeface="Trade Gothic LT Std Cn"/>
              </a:rPr>
              <a:t>barnrättskommitté</a:t>
            </a:r>
            <a:endParaRPr lang="sv-SE" sz="3600">
              <a:latin typeface="Trade Gothic LT Std Cn"/>
            </a:endParaRPr>
          </a:p>
        </p:txBody>
      </p:sp>
      <p:sp>
        <p:nvSpPr>
          <p:cNvPr id="3" name="textruta 2">
            <a:extLst>
              <a:ext uri="{FF2B5EF4-FFF2-40B4-BE49-F238E27FC236}">
                <a16:creationId xmlns:a16="http://schemas.microsoft.com/office/drawing/2014/main" id="{967E8FD4-9C89-9D09-2DCB-3DD2D846F89C}"/>
              </a:ext>
            </a:extLst>
          </p:cNvPr>
          <p:cNvSpPr txBox="1"/>
          <p:nvPr/>
        </p:nvSpPr>
        <p:spPr>
          <a:xfrm>
            <a:off x="718378" y="2323222"/>
            <a:ext cx="9504614" cy="2993127"/>
          </a:xfrm>
          <a:prstGeom prst="rect">
            <a:avLst/>
          </a:prstGeom>
          <a:noFill/>
        </p:spPr>
        <p:txBody>
          <a:bodyPr wrap="square" rtlCol="0">
            <a:spAutoFit/>
          </a:bodyPr>
          <a:lstStyle/>
          <a:p>
            <a:pPr>
              <a:buNone/>
            </a:pPr>
            <a:r>
              <a:rPr lang="sv-SE" sz="2800">
                <a:latin typeface="Arial" panose="020B0604020202020204" pitchFamily="34" charset="0"/>
                <a:cs typeface="Arial" panose="020B0604020202020204" pitchFamily="34" charset="0"/>
              </a:rPr>
              <a:t>Rapporten från FN:s barnrättskommitté lyfter bra saker som Sverige har gjort: </a:t>
            </a:r>
            <a:endParaRPr lang="en-US" sz="2800">
              <a:latin typeface="Arial" panose="020B0604020202020204" pitchFamily="34" charset="0"/>
              <a:cs typeface="Arial" panose="020B0604020202020204" pitchFamily="34" charset="0"/>
            </a:endParaRPr>
          </a:p>
          <a:p>
            <a:endParaRPr lang="sv-SE" sz="2000">
              <a:latin typeface="Arial" panose="020B0604020202020204" pitchFamily="34" charset="0"/>
              <a:cs typeface="Arial" panose="020B0604020202020204" pitchFamily="34" charset="0"/>
            </a:endParaRPr>
          </a:p>
          <a:p>
            <a:pPr marL="342900" indent="-342900">
              <a:spcBef>
                <a:spcPts val="500"/>
              </a:spcBef>
              <a:buFont typeface="Arial" panose="020B0604020202020204" pitchFamily="34" charset="0"/>
              <a:buChar char="•"/>
            </a:pPr>
            <a:r>
              <a:rPr lang="sv-SE" sz="2000">
                <a:latin typeface="Arial" panose="020B0604020202020204" pitchFamily="34" charset="0"/>
                <a:cs typeface="Arial" panose="020B0604020202020204" pitchFamily="34" charset="0"/>
              </a:rPr>
              <a:t>Barnkonventionen har blivit svensk lag vilket stärker barnets rättigheter ännu mer. Sverige har gjort ändringar i brottsbalken för att stärka barns skydd (mot sexuellt våld)</a:t>
            </a:r>
          </a:p>
          <a:p>
            <a:pPr marL="342900" indent="-342900">
              <a:spcBef>
                <a:spcPts val="500"/>
              </a:spcBef>
              <a:buFont typeface="Arial" panose="020B0604020202020204" pitchFamily="34" charset="0"/>
              <a:buChar char="•"/>
            </a:pPr>
            <a:r>
              <a:rPr lang="sv-SE" sz="2000">
                <a:latin typeface="Arial" panose="020B0604020202020204" pitchFamily="34" charset="0"/>
                <a:cs typeface="Arial" panose="020B0604020202020204" pitchFamily="34" charset="0"/>
              </a:rPr>
              <a:t>En institution för mänskliga rättigheter inrättades år 2022. </a:t>
            </a:r>
          </a:p>
          <a:p>
            <a:pPr marL="342900" indent="-342900">
              <a:spcBef>
                <a:spcPts val="500"/>
              </a:spcBef>
              <a:buFont typeface="Arial" panose="020B0604020202020204" pitchFamily="34" charset="0"/>
              <a:buChar char="•"/>
            </a:pPr>
            <a:r>
              <a:rPr lang="sv-SE" sz="2000">
                <a:latin typeface="Arial" panose="020B0604020202020204" pitchFamily="34" charset="0"/>
                <a:cs typeface="Arial" panose="020B0604020202020204" pitchFamily="34" charset="0"/>
              </a:rPr>
              <a:t>Sverige har tagit åtgärder för att minska barnfattigdom.</a:t>
            </a:r>
          </a:p>
        </p:txBody>
      </p:sp>
    </p:spTree>
    <p:extLst>
      <p:ext uri="{BB962C8B-B14F-4D97-AF65-F5344CB8AC3E}">
        <p14:creationId xmlns:p14="http://schemas.microsoft.com/office/powerpoint/2010/main" val="20463267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F8EC1-24E5-1D47-EAEC-48B5C6720FEB}"/>
            </a:ext>
          </a:extLst>
        </p:cNvPr>
        <p:cNvGrpSpPr/>
        <p:nvPr/>
      </p:nvGrpSpPr>
      <p:grpSpPr>
        <a:xfrm>
          <a:off x="0" y="0"/>
          <a:ext cx="0" cy="0"/>
          <a:chOff x="0" y="0"/>
          <a:chExt cx="0" cy="0"/>
        </a:xfrm>
      </p:grpSpPr>
      <p:pic>
        <p:nvPicPr>
          <p:cNvPr id="7" name="Bildobjekt 6" descr="En bild som visar klocka, inomhus, möbler, bok&#10;&#10;AI-genererat innehåll kan vara felaktigt.">
            <a:extLst>
              <a:ext uri="{FF2B5EF4-FFF2-40B4-BE49-F238E27FC236}">
                <a16:creationId xmlns:a16="http://schemas.microsoft.com/office/drawing/2014/main" id="{7224ACAC-E3D3-6288-7039-9F9ABC1B0C8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 y="0"/>
            <a:ext cx="12191997" cy="6582995"/>
          </a:xfrm>
          <a:prstGeom prst="rect">
            <a:avLst/>
          </a:prstGeom>
        </p:spPr>
      </p:pic>
      <p:sp>
        <p:nvSpPr>
          <p:cNvPr id="9" name="Rektangel 8">
            <a:extLst>
              <a:ext uri="{FF2B5EF4-FFF2-40B4-BE49-F238E27FC236}">
                <a16:creationId xmlns:a16="http://schemas.microsoft.com/office/drawing/2014/main" id="{A31DED00-EAF3-B0EE-B66F-4FDAB2240F27}"/>
              </a:ext>
            </a:extLst>
          </p:cNvPr>
          <p:cNvSpPr/>
          <p:nvPr/>
        </p:nvSpPr>
        <p:spPr>
          <a:xfrm>
            <a:off x="3" y="-1"/>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3A0846A2-7FDD-60A5-5504-09557DFE048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0E5CA30F-D3C2-465E-FB04-E78A9B0936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3E823762-3D9D-7160-1415-A3CE409B5C3D}"/>
              </a:ext>
            </a:extLst>
          </p:cNvPr>
          <p:cNvSpPr txBox="1"/>
          <p:nvPr/>
        </p:nvSpPr>
        <p:spPr>
          <a:xfrm>
            <a:off x="-9" y="2919010"/>
            <a:ext cx="12191999" cy="1015663"/>
          </a:xfrm>
          <a:prstGeom prst="rect">
            <a:avLst/>
          </a:prstGeom>
          <a:noFill/>
        </p:spPr>
        <p:txBody>
          <a:bodyPr wrap="square" rtlCol="0">
            <a:spAutoFit/>
          </a:bodyPr>
          <a:lstStyle/>
          <a:p>
            <a:pPr algn="ctr"/>
            <a:r>
              <a:rPr lang="sv-SE" sz="6000">
                <a:solidFill>
                  <a:schemeClr val="bg1"/>
                </a:solidFill>
                <a:latin typeface="Trade Gothic LT Std Cn" panose="020B0806020502020204" pitchFamily="34" charset="77"/>
              </a:rPr>
              <a:t>FN-rollspelet startar</a:t>
            </a:r>
          </a:p>
        </p:txBody>
      </p:sp>
    </p:spTree>
    <p:extLst>
      <p:ext uri="{BB962C8B-B14F-4D97-AF65-F5344CB8AC3E}">
        <p14:creationId xmlns:p14="http://schemas.microsoft.com/office/powerpoint/2010/main" val="2614202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A2102-B46D-A8BA-2A2C-9210C55D1053}"/>
            </a:ext>
          </a:extLst>
        </p:cNvPr>
        <p:cNvGrpSpPr/>
        <p:nvPr/>
      </p:nvGrpSpPr>
      <p:grpSpPr>
        <a:xfrm>
          <a:off x="0" y="0"/>
          <a:ext cx="0" cy="0"/>
          <a:chOff x="0" y="0"/>
          <a:chExt cx="0" cy="0"/>
        </a:xfrm>
      </p:grpSpPr>
      <p:pic>
        <p:nvPicPr>
          <p:cNvPr id="7" name="Bildobjekt 6" descr="En bild som visar klädsel, person, möbler, inomhus&#10;&#10;AI-genererat innehåll kan vara felaktigt.">
            <a:extLst>
              <a:ext uri="{FF2B5EF4-FFF2-40B4-BE49-F238E27FC236}">
                <a16:creationId xmlns:a16="http://schemas.microsoft.com/office/drawing/2014/main" id="{841843E8-9F26-0D79-8AC2-3E7B2BE4E8C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910" y="0"/>
            <a:ext cx="12191997" cy="6582995"/>
          </a:xfrm>
          <a:prstGeom prst="rect">
            <a:avLst/>
          </a:prstGeom>
        </p:spPr>
      </p:pic>
      <p:sp>
        <p:nvSpPr>
          <p:cNvPr id="9" name="Rektangel 8">
            <a:extLst>
              <a:ext uri="{FF2B5EF4-FFF2-40B4-BE49-F238E27FC236}">
                <a16:creationId xmlns:a16="http://schemas.microsoft.com/office/drawing/2014/main" id="{0EFF4E18-09FF-FBA8-1348-5582ECCAF530}"/>
              </a:ext>
            </a:extLst>
          </p:cNvPr>
          <p:cNvSpPr/>
          <p:nvPr/>
        </p:nvSpPr>
        <p:spPr>
          <a:xfrm>
            <a:off x="-17823" y="4313"/>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AE4F56ED-B907-1876-62C2-7E83217EEB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1B688084-437E-3E8A-5408-0894A7B898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85931022-D473-5AEE-B6E3-30B0EF8047B1}"/>
              </a:ext>
            </a:extLst>
          </p:cNvPr>
          <p:cNvSpPr txBox="1"/>
          <p:nvPr/>
        </p:nvSpPr>
        <p:spPr>
          <a:xfrm>
            <a:off x="-9" y="2919010"/>
            <a:ext cx="12191999" cy="1015663"/>
          </a:xfrm>
          <a:prstGeom prst="rect">
            <a:avLst/>
          </a:prstGeom>
          <a:noFill/>
        </p:spPr>
        <p:txBody>
          <a:bodyPr wrap="square" rtlCol="0">
            <a:spAutoFit/>
          </a:bodyPr>
          <a:lstStyle/>
          <a:p>
            <a:pPr algn="ctr"/>
            <a:r>
              <a:rPr lang="sv-SE" sz="6000">
                <a:solidFill>
                  <a:schemeClr val="bg1"/>
                </a:solidFill>
                <a:latin typeface="Trade Gothic LT Std Cn" panose="020B0806020502020204" pitchFamily="34" charset="77"/>
              </a:rPr>
              <a:t>Mötet öppnas</a:t>
            </a:r>
          </a:p>
        </p:txBody>
      </p:sp>
    </p:spTree>
    <p:extLst>
      <p:ext uri="{BB962C8B-B14F-4D97-AF65-F5344CB8AC3E}">
        <p14:creationId xmlns:p14="http://schemas.microsoft.com/office/powerpoint/2010/main" val="2352862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80FEA-5F3B-68E2-3E98-798FF47538D4}"/>
            </a:ext>
          </a:extLst>
        </p:cNvPr>
        <p:cNvGrpSpPr/>
        <p:nvPr/>
      </p:nvGrpSpPr>
      <p:grpSpPr>
        <a:xfrm>
          <a:off x="0" y="0"/>
          <a:ext cx="0" cy="0"/>
          <a:chOff x="0" y="0"/>
          <a:chExt cx="0" cy="0"/>
        </a:xfrm>
      </p:grpSpPr>
      <p:pic>
        <p:nvPicPr>
          <p:cNvPr id="3" name="Bildobjekt 2" descr="En bild som visar klädsel, person, Människoansikte, vägg&#10;&#10;AI-genererat innehåll kan vara felaktigt.">
            <a:extLst>
              <a:ext uri="{FF2B5EF4-FFF2-40B4-BE49-F238E27FC236}">
                <a16:creationId xmlns:a16="http://schemas.microsoft.com/office/drawing/2014/main" id="{7C6F2DDB-8C5B-11CD-2946-400307F4B74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0"/>
            <a:ext cx="12185882" cy="6582994"/>
          </a:xfrm>
          <a:prstGeom prst="rect">
            <a:avLst/>
          </a:prstGeom>
        </p:spPr>
      </p:pic>
      <p:sp>
        <p:nvSpPr>
          <p:cNvPr id="9" name="Rektangel 8">
            <a:extLst>
              <a:ext uri="{FF2B5EF4-FFF2-40B4-BE49-F238E27FC236}">
                <a16:creationId xmlns:a16="http://schemas.microsoft.com/office/drawing/2014/main" id="{396331D8-E0F0-0076-E4B3-16724E1F732B}"/>
              </a:ext>
            </a:extLst>
          </p:cNvPr>
          <p:cNvSpPr/>
          <p:nvPr/>
        </p:nvSpPr>
        <p:spPr>
          <a:xfrm>
            <a:off x="6118" y="-1"/>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A00BADDC-7270-82F6-27CD-15BB8B51F97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B320C897-DDDA-D271-1EEB-EEB4F0D5E36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C0F3C233-2394-36FC-986E-18125B3B8AA5}"/>
              </a:ext>
            </a:extLst>
          </p:cNvPr>
          <p:cNvSpPr txBox="1"/>
          <p:nvPr/>
        </p:nvSpPr>
        <p:spPr>
          <a:xfrm>
            <a:off x="-9" y="2919010"/>
            <a:ext cx="12191999" cy="1015663"/>
          </a:xfrm>
          <a:prstGeom prst="rect">
            <a:avLst/>
          </a:prstGeom>
          <a:noFill/>
        </p:spPr>
        <p:txBody>
          <a:bodyPr wrap="square" rtlCol="0">
            <a:spAutoFit/>
          </a:bodyPr>
          <a:lstStyle/>
          <a:p>
            <a:pPr algn="ctr"/>
            <a:r>
              <a:rPr lang="sv-SE" sz="6000">
                <a:solidFill>
                  <a:schemeClr val="bg1"/>
                </a:solidFill>
                <a:latin typeface="Trade Gothic LT Std Cn" panose="020B0806020502020204" pitchFamily="34" charset="77"/>
              </a:rPr>
              <a:t>Öppningstal</a:t>
            </a:r>
          </a:p>
        </p:txBody>
      </p:sp>
    </p:spTree>
    <p:extLst>
      <p:ext uri="{BB962C8B-B14F-4D97-AF65-F5344CB8AC3E}">
        <p14:creationId xmlns:p14="http://schemas.microsoft.com/office/powerpoint/2010/main" val="2917491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DD285-4EFE-3E90-568C-81ECE26CC267}"/>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1B2C5119-4340-DD31-5423-AD4210ADB183}"/>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88ABDA9A-7665-DB5D-E34B-638ACE4F114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7DA3A291-362F-BA7E-DA5B-90A966516D0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7E9A2B1D-42E2-A6A5-10F3-F0A58BABE879}"/>
              </a:ext>
            </a:extLst>
          </p:cNvPr>
          <p:cNvSpPr txBox="1"/>
          <p:nvPr/>
        </p:nvSpPr>
        <p:spPr>
          <a:xfrm>
            <a:off x="718378" y="508425"/>
            <a:ext cx="8176196" cy="646331"/>
          </a:xfrm>
          <a:prstGeom prst="rect">
            <a:avLst/>
          </a:prstGeom>
          <a:noFill/>
        </p:spPr>
        <p:txBody>
          <a:bodyPr wrap="square" lIns="91440" tIns="45720" rIns="91440" bIns="45720" rtlCol="0" anchor="t">
            <a:spAutoFit/>
          </a:bodyPr>
          <a:lstStyle/>
          <a:p>
            <a:r>
              <a:rPr lang="sv-SE" sz="3600">
                <a:latin typeface="Trade Gothic LT Std Cn"/>
              </a:rPr>
              <a:t>Centrala begrepp </a:t>
            </a:r>
          </a:p>
        </p:txBody>
      </p:sp>
      <p:sp>
        <p:nvSpPr>
          <p:cNvPr id="3" name="textruta 2">
            <a:extLst>
              <a:ext uri="{FF2B5EF4-FFF2-40B4-BE49-F238E27FC236}">
                <a16:creationId xmlns:a16="http://schemas.microsoft.com/office/drawing/2014/main" id="{A0ED5876-64E6-C273-6636-FC30EBC0DE4C}"/>
              </a:ext>
            </a:extLst>
          </p:cNvPr>
          <p:cNvSpPr txBox="1"/>
          <p:nvPr/>
        </p:nvSpPr>
        <p:spPr>
          <a:xfrm>
            <a:off x="462070" y="1563834"/>
            <a:ext cx="10602517" cy="3139321"/>
          </a:xfrm>
          <a:prstGeom prst="rect">
            <a:avLst/>
          </a:prstGeom>
          <a:noFill/>
        </p:spPr>
        <p:txBody>
          <a:bodyPr wrap="square" lIns="91440" tIns="45720" rIns="91440" bIns="45720" rtlCol="0" anchor="t">
            <a:spAutoFit/>
          </a:bodyPr>
          <a:lstStyle/>
          <a:p>
            <a:pPr marL="342900" indent="-342900">
              <a:buFont typeface="Arial"/>
              <a:buChar char="•"/>
            </a:pPr>
            <a:r>
              <a:rPr lang="sv-SE" b="1">
                <a:highlight>
                  <a:srgbClr val="FFFFFF"/>
                </a:highlight>
                <a:latin typeface="Arial"/>
                <a:cs typeface="Arial"/>
              </a:rPr>
              <a:t>FN (Förenta Nationerna) </a:t>
            </a:r>
            <a:r>
              <a:rPr lang="sv-SE">
                <a:highlight>
                  <a:srgbClr val="FFFFFF"/>
                </a:highlight>
                <a:latin typeface="Arial"/>
                <a:cs typeface="Arial"/>
              </a:rPr>
              <a:t>är en internationell organisation där nästan alla världens länder samarbetar för fred, säkerhet, mänskliga rättigheter och internationellt samarbete.</a:t>
            </a:r>
            <a:br>
              <a:rPr lang="sv-SE" dirty="0">
                <a:highlight>
                  <a:srgbClr val="FFFFFF"/>
                </a:highlight>
                <a:latin typeface="Arial"/>
                <a:cs typeface="Arial"/>
              </a:rPr>
            </a:br>
            <a:endParaRPr lang="sv-SE">
              <a:latin typeface="Arial"/>
              <a:cs typeface="Arial"/>
            </a:endParaRPr>
          </a:p>
          <a:p>
            <a:pPr marL="342900" indent="-342900">
              <a:buFont typeface="Arial"/>
              <a:buChar char="•"/>
            </a:pPr>
            <a:r>
              <a:rPr lang="sv-SE" b="1">
                <a:highlight>
                  <a:srgbClr val="FFFFFF"/>
                </a:highlight>
                <a:latin typeface="Arial"/>
                <a:cs typeface="Arial"/>
              </a:rPr>
              <a:t>FN-stadgan </a:t>
            </a:r>
            <a:r>
              <a:rPr lang="sv-SE">
                <a:highlight>
                  <a:srgbClr val="FFFFFF"/>
                </a:highlight>
                <a:latin typeface="Arial"/>
                <a:cs typeface="Arial"/>
              </a:rPr>
              <a:t>är FN- viktigaste regelbok. Där står det bland annat att länder ska försöka lösa problem utan krig och våld.</a:t>
            </a:r>
            <a:br>
              <a:rPr lang="sv-SE" dirty="0">
                <a:highlight>
                  <a:srgbClr val="FFFFFF"/>
                </a:highlight>
                <a:latin typeface="Arial"/>
                <a:cs typeface="Arial"/>
              </a:rPr>
            </a:br>
            <a:endParaRPr lang="sv-SE">
              <a:highlight>
                <a:srgbClr val="FFFFFF"/>
              </a:highlight>
              <a:latin typeface="Arial"/>
              <a:cs typeface="Arial"/>
            </a:endParaRPr>
          </a:p>
          <a:p>
            <a:pPr marL="342900" indent="-342900">
              <a:buFont typeface="Arial"/>
              <a:buChar char="•"/>
            </a:pPr>
            <a:r>
              <a:rPr lang="sv-SE" b="1">
                <a:highlight>
                  <a:srgbClr val="FFFFFF"/>
                </a:highlight>
                <a:latin typeface="Arial"/>
                <a:cs typeface="Arial"/>
              </a:rPr>
              <a:t>FN:s generalförsamling</a:t>
            </a:r>
            <a:r>
              <a:rPr lang="sv-SE">
                <a:highlight>
                  <a:srgbClr val="FFFFFF"/>
                </a:highlight>
                <a:latin typeface="Arial"/>
                <a:cs typeface="Arial"/>
              </a:rPr>
              <a:t>: I FN:s generalförsamling deltar 193 länder. Det är en mötesplats där länderna pratar om viktiga frågor i världen och säger ländernas åsikter om olika sakfrågor.</a:t>
            </a:r>
          </a:p>
          <a:p>
            <a:pPr marL="342900" indent="-342900">
              <a:buFont typeface="Arial"/>
              <a:buChar char="•"/>
            </a:pPr>
            <a:endParaRPr lang="sv-SE" dirty="0">
              <a:highlight>
                <a:srgbClr val="FFFFFF"/>
              </a:highlight>
              <a:latin typeface="Arial"/>
              <a:cs typeface="Arial"/>
            </a:endParaRPr>
          </a:p>
          <a:p>
            <a:pPr marL="342900" indent="-342900">
              <a:buFont typeface="Arial"/>
              <a:buChar char="•"/>
            </a:pPr>
            <a:r>
              <a:rPr lang="sv-SE" b="1">
                <a:highlight>
                  <a:srgbClr val="FFFFFF"/>
                </a:highlight>
                <a:latin typeface="Arial"/>
                <a:cs typeface="Arial"/>
              </a:rPr>
              <a:t>FN:s barnrättskommitté:</a:t>
            </a:r>
            <a:r>
              <a:rPr lang="sv-SE">
                <a:highlight>
                  <a:srgbClr val="FFFFFF"/>
                </a:highlight>
                <a:latin typeface="Arial"/>
                <a:cs typeface="Arial"/>
              </a:rPr>
              <a:t> En grupp experter som undersöker hur länder följer barnkonventionen. Barnrättskommittén kan också ge råd om hur länder kan arbeta bättre för barnets rättigheter.</a:t>
            </a:r>
            <a:endParaRPr lang="sv-SE" dirty="0">
              <a:highlight>
                <a:srgbClr val="FFFFFF"/>
              </a:highlight>
              <a:latin typeface="Arial"/>
              <a:cs typeface="Arial"/>
            </a:endParaRPr>
          </a:p>
        </p:txBody>
      </p:sp>
    </p:spTree>
    <p:extLst>
      <p:ext uri="{BB962C8B-B14F-4D97-AF65-F5344CB8AC3E}">
        <p14:creationId xmlns:p14="http://schemas.microsoft.com/office/powerpoint/2010/main" val="2877786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EC3D3-2FD1-2387-C04F-B46919131D1C}"/>
            </a:ext>
          </a:extLst>
        </p:cNvPr>
        <p:cNvGrpSpPr/>
        <p:nvPr/>
      </p:nvGrpSpPr>
      <p:grpSpPr>
        <a:xfrm>
          <a:off x="0" y="0"/>
          <a:ext cx="0" cy="0"/>
          <a:chOff x="0" y="0"/>
          <a:chExt cx="0" cy="0"/>
        </a:xfrm>
      </p:grpSpPr>
      <p:pic>
        <p:nvPicPr>
          <p:cNvPr id="6" name="Bildobjekt 5" descr="En bild som visar Människoansikte, person, klädsel, gräs&#10;&#10;AI-genererat innehåll kan vara felaktigt.">
            <a:extLst>
              <a:ext uri="{FF2B5EF4-FFF2-40B4-BE49-F238E27FC236}">
                <a16:creationId xmlns:a16="http://schemas.microsoft.com/office/drawing/2014/main" id="{F79FBD11-44A2-A589-E90F-8AE43F4E7F4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
            <a:ext cx="12191990" cy="6582996"/>
          </a:xfrm>
          <a:prstGeom prst="rect">
            <a:avLst/>
          </a:prstGeom>
        </p:spPr>
      </p:pic>
      <p:sp>
        <p:nvSpPr>
          <p:cNvPr id="9" name="Rektangel 8">
            <a:extLst>
              <a:ext uri="{FF2B5EF4-FFF2-40B4-BE49-F238E27FC236}">
                <a16:creationId xmlns:a16="http://schemas.microsoft.com/office/drawing/2014/main" id="{28389A1F-7F9B-824F-D804-D216D0E9DCAC}"/>
              </a:ext>
            </a:extLst>
          </p:cNvPr>
          <p:cNvSpPr/>
          <p:nvPr/>
        </p:nvSpPr>
        <p:spPr>
          <a:xfrm>
            <a:off x="3" y="4313"/>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A8295039-3634-24E2-C205-2FB15684F9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B6A24873-40E9-90D3-9D24-1E0FC85DDC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D243681C-C9FD-B659-0BC3-33162DDC973A}"/>
              </a:ext>
            </a:extLst>
          </p:cNvPr>
          <p:cNvSpPr txBox="1"/>
          <p:nvPr/>
        </p:nvSpPr>
        <p:spPr>
          <a:xfrm>
            <a:off x="-9" y="2919010"/>
            <a:ext cx="12191999" cy="1015663"/>
          </a:xfrm>
          <a:prstGeom prst="rect">
            <a:avLst/>
          </a:prstGeom>
          <a:noFill/>
        </p:spPr>
        <p:txBody>
          <a:bodyPr wrap="square" lIns="91440" tIns="45720" rIns="91440" bIns="45720" rtlCol="0" anchor="t">
            <a:spAutoFit/>
          </a:bodyPr>
          <a:lstStyle/>
          <a:p>
            <a:pPr algn="ctr"/>
            <a:r>
              <a:rPr lang="sv-SE" sz="6000">
                <a:solidFill>
                  <a:schemeClr val="bg1"/>
                </a:solidFill>
                <a:latin typeface="Trade Gothic LT Std Cn"/>
              </a:rPr>
              <a:t>Skriva förslag</a:t>
            </a:r>
            <a:endParaRPr lang="en-US">
              <a:solidFill>
                <a:schemeClr val="bg1"/>
              </a:solidFill>
            </a:endParaRPr>
          </a:p>
        </p:txBody>
      </p:sp>
    </p:spTree>
    <p:extLst>
      <p:ext uri="{BB962C8B-B14F-4D97-AF65-F5344CB8AC3E}">
        <p14:creationId xmlns:p14="http://schemas.microsoft.com/office/powerpoint/2010/main" val="2247817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C8F37-4C20-DD52-0A3E-6FB7C3D60F7F}"/>
            </a:ext>
          </a:extLst>
        </p:cNvPr>
        <p:cNvGrpSpPr/>
        <p:nvPr/>
      </p:nvGrpSpPr>
      <p:grpSpPr>
        <a:xfrm>
          <a:off x="0" y="0"/>
          <a:ext cx="0" cy="0"/>
          <a:chOff x="0" y="0"/>
          <a:chExt cx="0" cy="0"/>
        </a:xfrm>
      </p:grpSpPr>
      <p:pic>
        <p:nvPicPr>
          <p:cNvPr id="7" name="Bildobjekt 6" descr="En bild som visar klädsel, person, möbler, inomhus&#10;&#10;AI-genererat innehåll kan vara felaktigt.">
            <a:extLst>
              <a:ext uri="{FF2B5EF4-FFF2-40B4-BE49-F238E27FC236}">
                <a16:creationId xmlns:a16="http://schemas.microsoft.com/office/drawing/2014/main" id="{9DBA0988-0D98-81BB-D950-6E4CD02A08CB}"/>
              </a:ext>
            </a:extLst>
          </p:cNvPr>
          <p:cNvPicPr>
            <a:picLocks noChangeAspect="1"/>
          </p:cNvPicPr>
          <p:nvPr/>
        </p:nvPicPr>
        <p:blipFill>
          <a:blip r:embed="rId3"/>
          <a:srcRect t="7889" b="15794"/>
          <a:stretch>
            <a:fillRect/>
          </a:stretch>
        </p:blipFill>
        <p:spPr>
          <a:xfrm>
            <a:off x="-8910" y="0"/>
            <a:ext cx="12191997" cy="6582995"/>
          </a:xfrm>
          <a:prstGeom prst="rect">
            <a:avLst/>
          </a:prstGeom>
        </p:spPr>
      </p:pic>
      <p:sp>
        <p:nvSpPr>
          <p:cNvPr id="9" name="Rektangel 8">
            <a:extLst>
              <a:ext uri="{FF2B5EF4-FFF2-40B4-BE49-F238E27FC236}">
                <a16:creationId xmlns:a16="http://schemas.microsoft.com/office/drawing/2014/main" id="{95B29FAE-F408-4C7C-86BB-3840D8183C5F}"/>
              </a:ext>
            </a:extLst>
          </p:cNvPr>
          <p:cNvSpPr/>
          <p:nvPr/>
        </p:nvSpPr>
        <p:spPr>
          <a:xfrm>
            <a:off x="-17823" y="4313"/>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9CD62952-0107-7EAC-AAA4-BA78AB35D0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C81DB357-5F3A-EBCF-5CC9-0BF9FD7C3B35}"/>
              </a:ext>
            </a:extLst>
          </p:cNvPr>
          <p:cNvPicPr>
            <a:picLocks noChangeAspect="1"/>
          </p:cNvPicPr>
          <p:nvPr/>
        </p:nvPicPr>
        <p:blipFill>
          <a:blip r:embed="rId5"/>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458F596E-8A96-F034-3F32-88CF6CD4C0FA}"/>
              </a:ext>
            </a:extLst>
          </p:cNvPr>
          <p:cNvSpPr txBox="1"/>
          <p:nvPr/>
        </p:nvSpPr>
        <p:spPr>
          <a:xfrm>
            <a:off x="-9" y="2919010"/>
            <a:ext cx="12191999" cy="1015663"/>
          </a:xfrm>
          <a:prstGeom prst="rect">
            <a:avLst/>
          </a:prstGeom>
          <a:noFill/>
        </p:spPr>
        <p:txBody>
          <a:bodyPr wrap="square" lIns="91440" tIns="45720" rIns="91440" bIns="45720" rtlCol="0" anchor="t">
            <a:spAutoFit/>
          </a:bodyPr>
          <a:lstStyle/>
          <a:p>
            <a:pPr algn="ctr"/>
            <a:r>
              <a:rPr lang="sv-SE" sz="6000">
                <a:solidFill>
                  <a:schemeClr val="bg1"/>
                </a:solidFill>
                <a:latin typeface="Trade Gothic LT Std Cn"/>
              </a:rPr>
              <a:t>Skriv ett gemensamt förslag </a:t>
            </a:r>
            <a:endParaRPr lang="en-US">
              <a:solidFill>
                <a:schemeClr val="bg1"/>
              </a:solidFill>
            </a:endParaRPr>
          </a:p>
        </p:txBody>
      </p:sp>
    </p:spTree>
    <p:extLst>
      <p:ext uri="{BB962C8B-B14F-4D97-AF65-F5344CB8AC3E}">
        <p14:creationId xmlns:p14="http://schemas.microsoft.com/office/powerpoint/2010/main" val="4060402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C8F37-4C20-DD52-0A3E-6FB7C3D60F7F}"/>
            </a:ext>
          </a:extLst>
        </p:cNvPr>
        <p:cNvGrpSpPr/>
        <p:nvPr/>
      </p:nvGrpSpPr>
      <p:grpSpPr>
        <a:xfrm>
          <a:off x="0" y="0"/>
          <a:ext cx="0" cy="0"/>
          <a:chOff x="0" y="0"/>
          <a:chExt cx="0" cy="0"/>
        </a:xfrm>
      </p:grpSpPr>
      <p:pic>
        <p:nvPicPr>
          <p:cNvPr id="7" name="Bildobjekt 6" descr="En bild som visar klädsel, person, möbler, inomhus&#10;&#10;AI-genererat innehåll kan vara felaktigt.">
            <a:extLst>
              <a:ext uri="{FF2B5EF4-FFF2-40B4-BE49-F238E27FC236}">
                <a16:creationId xmlns:a16="http://schemas.microsoft.com/office/drawing/2014/main" id="{9DBA0988-0D98-81BB-D950-6E4CD02A08C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910" y="0"/>
            <a:ext cx="12191997" cy="6582995"/>
          </a:xfrm>
          <a:prstGeom prst="rect">
            <a:avLst/>
          </a:prstGeom>
        </p:spPr>
      </p:pic>
      <p:sp>
        <p:nvSpPr>
          <p:cNvPr id="9" name="Rektangel 8">
            <a:extLst>
              <a:ext uri="{FF2B5EF4-FFF2-40B4-BE49-F238E27FC236}">
                <a16:creationId xmlns:a16="http://schemas.microsoft.com/office/drawing/2014/main" id="{95B29FAE-F408-4C7C-86BB-3840D8183C5F}"/>
              </a:ext>
            </a:extLst>
          </p:cNvPr>
          <p:cNvSpPr/>
          <p:nvPr/>
        </p:nvSpPr>
        <p:spPr>
          <a:xfrm>
            <a:off x="-17823" y="4313"/>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9CD62952-0107-7EAC-AAA4-BA78AB35D0D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C81DB357-5F3A-EBCF-5CC9-0BF9FD7C3B3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458F596E-8A96-F034-3F32-88CF6CD4C0FA}"/>
              </a:ext>
            </a:extLst>
          </p:cNvPr>
          <p:cNvSpPr txBox="1"/>
          <p:nvPr/>
        </p:nvSpPr>
        <p:spPr>
          <a:xfrm>
            <a:off x="-9" y="2919010"/>
            <a:ext cx="12191999" cy="1015663"/>
          </a:xfrm>
          <a:prstGeom prst="rect">
            <a:avLst/>
          </a:prstGeom>
          <a:noFill/>
        </p:spPr>
        <p:txBody>
          <a:bodyPr wrap="square" rtlCol="0">
            <a:spAutoFit/>
          </a:bodyPr>
          <a:lstStyle/>
          <a:p>
            <a:pPr algn="ctr"/>
            <a:r>
              <a:rPr lang="sv-SE" sz="6000">
                <a:solidFill>
                  <a:schemeClr val="bg1"/>
                </a:solidFill>
                <a:latin typeface="Trade Gothic LT Std Cn" panose="020B0806020502020204" pitchFamily="34" charset="77"/>
              </a:rPr>
              <a:t>Omröstning</a:t>
            </a:r>
          </a:p>
        </p:txBody>
      </p:sp>
    </p:spTree>
    <p:extLst>
      <p:ext uri="{BB962C8B-B14F-4D97-AF65-F5344CB8AC3E}">
        <p14:creationId xmlns:p14="http://schemas.microsoft.com/office/powerpoint/2010/main" val="40970571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1B69E-CCF4-7999-6C77-6011B9459850}"/>
            </a:ext>
          </a:extLst>
        </p:cNvPr>
        <p:cNvGrpSpPr/>
        <p:nvPr/>
      </p:nvGrpSpPr>
      <p:grpSpPr>
        <a:xfrm>
          <a:off x="0" y="0"/>
          <a:ext cx="0" cy="0"/>
          <a:chOff x="0" y="0"/>
          <a:chExt cx="0" cy="0"/>
        </a:xfrm>
      </p:grpSpPr>
      <p:pic>
        <p:nvPicPr>
          <p:cNvPr id="6" name="Bildobjekt 5" descr="En bild som visar person, klädsel, bärbar dator, jeans&#10;&#10;AI-genererat innehåll kan vara felaktigt.">
            <a:extLst>
              <a:ext uri="{FF2B5EF4-FFF2-40B4-BE49-F238E27FC236}">
                <a16:creationId xmlns:a16="http://schemas.microsoft.com/office/drawing/2014/main" id="{8C10C748-0280-8F17-FD61-5E7E862089F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1"/>
            <a:ext cx="12191997" cy="6853687"/>
          </a:xfrm>
          <a:prstGeom prst="rect">
            <a:avLst/>
          </a:prstGeom>
        </p:spPr>
      </p:pic>
      <p:sp>
        <p:nvSpPr>
          <p:cNvPr id="9" name="Rektangel 8">
            <a:extLst>
              <a:ext uri="{FF2B5EF4-FFF2-40B4-BE49-F238E27FC236}">
                <a16:creationId xmlns:a16="http://schemas.microsoft.com/office/drawing/2014/main" id="{72D45EF9-0D9C-F705-7C8D-952ED0DB47CE}"/>
              </a:ext>
            </a:extLst>
          </p:cNvPr>
          <p:cNvSpPr/>
          <p:nvPr/>
        </p:nvSpPr>
        <p:spPr>
          <a:xfrm>
            <a:off x="-5" y="2156"/>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D8AD822A-5B25-962A-C373-78C36737E9C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8DA170A9-8EB0-1C3C-C715-57DC7A3CED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5" name="textruta 4">
            <a:extLst>
              <a:ext uri="{FF2B5EF4-FFF2-40B4-BE49-F238E27FC236}">
                <a16:creationId xmlns:a16="http://schemas.microsoft.com/office/drawing/2014/main" id="{D1B9A65C-8477-1916-D35B-88DDD613F531}"/>
              </a:ext>
            </a:extLst>
          </p:cNvPr>
          <p:cNvSpPr txBox="1"/>
          <p:nvPr/>
        </p:nvSpPr>
        <p:spPr>
          <a:xfrm>
            <a:off x="-9" y="2919010"/>
            <a:ext cx="12191999" cy="1938992"/>
          </a:xfrm>
          <a:prstGeom prst="rect">
            <a:avLst/>
          </a:prstGeom>
          <a:noFill/>
        </p:spPr>
        <p:txBody>
          <a:bodyPr wrap="square" rtlCol="0">
            <a:spAutoFit/>
          </a:bodyPr>
          <a:lstStyle/>
          <a:p>
            <a:pPr algn="ctr"/>
            <a:r>
              <a:rPr lang="sv-SE" sz="6000">
                <a:solidFill>
                  <a:schemeClr val="bg1"/>
                </a:solidFill>
                <a:latin typeface="Trade Gothic LT Std Cn" panose="020B0806020502020204" pitchFamily="34" charset="77"/>
              </a:rPr>
              <a:t>Skicka klassens förslag till</a:t>
            </a:r>
          </a:p>
          <a:p>
            <a:pPr algn="ctr"/>
            <a:r>
              <a:rPr lang="sv-SE" sz="6000">
                <a:solidFill>
                  <a:schemeClr val="bg1"/>
                </a:solidFill>
                <a:latin typeface="Trade Gothic LT Std Cn" panose="020B0806020502020204" pitchFamily="34" charset="77"/>
              </a:rPr>
              <a:t>Svenska FN-förbundet</a:t>
            </a:r>
          </a:p>
        </p:txBody>
      </p:sp>
      <p:sp>
        <p:nvSpPr>
          <p:cNvPr id="2" name="textruta 1">
            <a:extLst>
              <a:ext uri="{FF2B5EF4-FFF2-40B4-BE49-F238E27FC236}">
                <a16:creationId xmlns:a16="http://schemas.microsoft.com/office/drawing/2014/main" id="{4B8BB36F-1F1E-32AB-CC0A-8BB29E5BE36B}"/>
              </a:ext>
            </a:extLst>
          </p:cNvPr>
          <p:cNvSpPr txBox="1"/>
          <p:nvPr/>
        </p:nvSpPr>
        <p:spPr>
          <a:xfrm rot="16200000">
            <a:off x="-904417" y="5277258"/>
            <a:ext cx="2182553" cy="215444"/>
          </a:xfrm>
          <a:prstGeom prst="rect">
            <a:avLst/>
          </a:prstGeom>
          <a:noFill/>
        </p:spPr>
        <p:txBody>
          <a:bodyPr wrap="square">
            <a:spAutoFit/>
          </a:bodyPr>
          <a:lstStyle/>
          <a:p>
            <a:r>
              <a:rPr lang="sv-SE" sz="800">
                <a:solidFill>
                  <a:schemeClr val="bg1"/>
                </a:solidFill>
              </a:rPr>
              <a:t>Foto: </a:t>
            </a:r>
            <a:r>
              <a:rPr lang="sv-SE" sz="800" err="1">
                <a:solidFill>
                  <a:schemeClr val="bg1"/>
                </a:solidFill>
              </a:rPr>
              <a:t>Unsplash</a:t>
            </a:r>
            <a:r>
              <a:rPr lang="sv-SE" sz="800">
                <a:solidFill>
                  <a:schemeClr val="bg1"/>
                </a:solidFill>
              </a:rPr>
              <a:t> / John </a:t>
            </a:r>
            <a:r>
              <a:rPr lang="sv-SE" sz="800" err="1">
                <a:solidFill>
                  <a:schemeClr val="bg1"/>
                </a:solidFill>
              </a:rPr>
              <a:t>Schnobrich</a:t>
            </a:r>
            <a:endParaRPr lang="sv-SE" sz="800">
              <a:solidFill>
                <a:schemeClr val="bg1"/>
              </a:solidFill>
            </a:endParaRPr>
          </a:p>
        </p:txBody>
      </p:sp>
    </p:spTree>
    <p:extLst>
      <p:ext uri="{BB962C8B-B14F-4D97-AF65-F5344CB8AC3E}">
        <p14:creationId xmlns:p14="http://schemas.microsoft.com/office/powerpoint/2010/main" val="28629656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BC960-4554-C134-7F12-5AB585C68679}"/>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DA385E9A-C0F3-370A-2AAD-9E3033CFBFFC}"/>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E1508167-F61D-5DDC-2C02-15975F68D79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4E4C18EC-CF74-4BA6-351D-049FCA8B61F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D8BD439E-6C73-5A30-FEC8-6549AA91A897}"/>
              </a:ext>
            </a:extLst>
          </p:cNvPr>
          <p:cNvSpPr txBox="1"/>
          <p:nvPr/>
        </p:nvSpPr>
        <p:spPr>
          <a:xfrm>
            <a:off x="718378" y="508425"/>
            <a:ext cx="8176196" cy="584775"/>
          </a:xfrm>
          <a:prstGeom prst="rect">
            <a:avLst/>
          </a:prstGeom>
          <a:noFill/>
        </p:spPr>
        <p:txBody>
          <a:bodyPr wrap="square" lIns="91440" tIns="45720" rIns="91440" bIns="45720" rtlCol="0" anchor="t">
            <a:spAutoFit/>
          </a:bodyPr>
          <a:lstStyle/>
          <a:p>
            <a:r>
              <a:rPr lang="nb-NO" sz="3200">
                <a:latin typeface="Trade Gothic LT Std Cn"/>
              </a:rPr>
              <a:t>Reflekterande frågor</a:t>
            </a:r>
            <a:endParaRPr lang="sv-SE"/>
          </a:p>
        </p:txBody>
      </p:sp>
      <p:sp>
        <p:nvSpPr>
          <p:cNvPr id="7" name="textruta 6">
            <a:extLst>
              <a:ext uri="{FF2B5EF4-FFF2-40B4-BE49-F238E27FC236}">
                <a16:creationId xmlns:a16="http://schemas.microsoft.com/office/drawing/2014/main" id="{3162393F-9CA3-FAC8-887E-C85A63034766}"/>
              </a:ext>
            </a:extLst>
          </p:cNvPr>
          <p:cNvSpPr txBox="1"/>
          <p:nvPr/>
        </p:nvSpPr>
        <p:spPr>
          <a:xfrm>
            <a:off x="718378" y="2433825"/>
            <a:ext cx="10922699" cy="3849772"/>
          </a:xfrm>
          <a:prstGeom prst="rect">
            <a:avLst/>
          </a:prstGeom>
          <a:solidFill>
            <a:srgbClr val="CCE9F7"/>
          </a:solidFill>
        </p:spPr>
        <p:txBody>
          <a:bodyPr wrap="square" lIns="91440" tIns="45720" rIns="91440" bIns="45720" rtlCol="0" anchor="t">
            <a:spAutoFit/>
          </a:bodyPr>
          <a:lstStyle/>
          <a:p>
            <a:pPr lvl="1"/>
            <a:endParaRPr lang="sv-SE" sz="2000">
              <a:highlight>
                <a:srgbClr val="FFFFFF"/>
              </a:highlight>
              <a:latin typeface="Arial"/>
              <a:cs typeface="Arial"/>
            </a:endParaRPr>
          </a:p>
          <a:p>
            <a:pPr marL="342900" indent="-342900">
              <a:buFont typeface="Arial,Sans-Serif" panose="020B0604020202020204" pitchFamily="34" charset="0"/>
              <a:buChar char="•"/>
            </a:pPr>
            <a:endParaRPr lang="sv-SE" sz="2800" dirty="0">
              <a:highlight>
                <a:srgbClr val="FFFFFF"/>
              </a:highlight>
              <a:latin typeface="Arial" panose="020B0604020202020204" pitchFamily="34" charset="0"/>
              <a:cs typeface="Arial" panose="020B0604020202020204" pitchFamily="34" charset="0"/>
            </a:endParaRPr>
          </a:p>
          <a:p>
            <a:pPr marL="342900" indent="-342900">
              <a:buFont typeface="Arial,Sans-Serif" panose="020B0604020202020204" pitchFamily="34" charset="0"/>
              <a:buChar char="•"/>
            </a:pPr>
            <a:r>
              <a:rPr lang="sv-SE" sz="2800">
                <a:highlight>
                  <a:srgbClr val="CCE9F7"/>
                </a:highlight>
                <a:latin typeface="Arial"/>
                <a:cs typeface="Arial"/>
              </a:rPr>
              <a:t>Vad har du lärt dig om barnets rättigheter och barnkonventionen?</a:t>
            </a:r>
          </a:p>
          <a:p>
            <a:pPr marL="342900" indent="-342900">
              <a:buFont typeface="Arial,Sans-Serif" panose="020B0604020202020204" pitchFamily="34" charset="0"/>
              <a:buChar char="•"/>
            </a:pPr>
            <a:r>
              <a:rPr lang="sv-SE" sz="2800">
                <a:highlight>
                  <a:srgbClr val="CCE9F7"/>
                </a:highlight>
                <a:latin typeface="Arial"/>
                <a:cs typeface="Arial"/>
              </a:rPr>
              <a:t>Hur kändes det att gå in i en roll under rollspelet? </a:t>
            </a:r>
            <a:endParaRPr lang="sv-SE" sz="2800">
              <a:highlight>
                <a:srgbClr val="CCE9F7"/>
              </a:highlight>
              <a:latin typeface="Arial" panose="020B0604020202020204" pitchFamily="34" charset="0"/>
              <a:cs typeface="Arial" panose="020B0604020202020204" pitchFamily="34" charset="0"/>
            </a:endParaRPr>
          </a:p>
          <a:p>
            <a:pPr marL="342900" indent="-342900">
              <a:buFont typeface="Arial,Sans-Serif" panose="020B0604020202020204" pitchFamily="34" charset="0"/>
              <a:buChar char="•"/>
            </a:pPr>
            <a:r>
              <a:rPr lang="sv-SE" sz="2800">
                <a:highlight>
                  <a:srgbClr val="CCE9F7"/>
                </a:highlight>
                <a:latin typeface="Arial"/>
                <a:cs typeface="Arial"/>
              </a:rPr>
              <a:t>Vad tycker du var extra viktigt under rollspelet? </a:t>
            </a:r>
            <a:endParaRPr lang="sv-SE" sz="2800">
              <a:highlight>
                <a:srgbClr val="CCE9F7"/>
              </a:highlight>
              <a:latin typeface="Arial" panose="020B0604020202020204" pitchFamily="34" charset="0"/>
              <a:cs typeface="Arial" panose="020B0604020202020204" pitchFamily="34" charset="0"/>
            </a:endParaRPr>
          </a:p>
          <a:p>
            <a:pPr marL="342900" indent="-342900">
              <a:buFont typeface="Arial,Sans-Serif" panose="020B0604020202020204" pitchFamily="34" charset="0"/>
              <a:buChar char="•"/>
            </a:pPr>
            <a:br>
              <a:rPr lang="sv-SE" sz="2800" dirty="0">
                <a:highlight>
                  <a:srgbClr val="FFFFFF"/>
                </a:highlight>
                <a:latin typeface="Arial"/>
                <a:cs typeface="Arial"/>
              </a:rPr>
            </a:br>
            <a:endParaRPr lang="sv-SE" sz="2800">
              <a:highlight>
                <a:srgbClr val="CCE9F7"/>
              </a:highlight>
              <a:latin typeface="Arial" panose="020B0604020202020204" pitchFamily="34" charset="0"/>
              <a:cs typeface="Arial" panose="020B0604020202020204" pitchFamily="34" charset="0"/>
            </a:endParaRPr>
          </a:p>
          <a:p>
            <a:pPr marL="342900" indent="-342900">
              <a:buFont typeface="Arial,Sans-Serif" panose="020B0604020202020204" pitchFamily="34" charset="0"/>
              <a:buChar char="•"/>
            </a:pPr>
            <a:endParaRPr lang="sv-SE" sz="2800" dirty="0">
              <a:highlight>
                <a:srgbClr val="FFFFFF"/>
              </a:highlight>
              <a:latin typeface="Arial" panose="020B0604020202020204" pitchFamily="34" charset="0"/>
              <a:cs typeface="Arial" panose="020B0604020202020204" pitchFamily="34" charset="0"/>
            </a:endParaRPr>
          </a:p>
          <a:p>
            <a:pPr marL="342900" indent="-342900">
              <a:spcBef>
                <a:spcPts val="500"/>
              </a:spcBef>
              <a:buFont typeface="Arial" panose="020B0604020202020204" pitchFamily="34" charset="0"/>
              <a:buChar char="•"/>
            </a:pPr>
            <a:endParaRPr lang="nb-NO" sz="2400">
              <a:latin typeface="Arial" panose="020B0604020202020204" pitchFamily="34" charset="0"/>
              <a:cs typeface="Arial" panose="020B0604020202020204" pitchFamily="34" charset="0"/>
            </a:endParaRPr>
          </a:p>
        </p:txBody>
      </p:sp>
      <p:pic>
        <p:nvPicPr>
          <p:cNvPr id="5" name="Picture 2">
            <a:extLst>
              <a:ext uri="{FF2B5EF4-FFF2-40B4-BE49-F238E27FC236}">
                <a16:creationId xmlns:a16="http://schemas.microsoft.com/office/drawing/2014/main" id="{57EFBB20-6143-0322-1BCD-C069FF9F10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0868" y="5494879"/>
            <a:ext cx="2442794" cy="588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690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653A7-C1D5-16EE-F59E-A9ED39CD9F7A}"/>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BC759182-B859-053B-CADA-B3C517CB7F50}"/>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7ECF20E6-EDD2-3D6C-009C-A9445E23D03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F829C13A-609B-CDFB-0C37-6D5CCB0644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6FEC653B-9A0A-EB6E-63EC-DD9C5382B958}"/>
              </a:ext>
            </a:extLst>
          </p:cNvPr>
          <p:cNvSpPr txBox="1"/>
          <p:nvPr/>
        </p:nvSpPr>
        <p:spPr>
          <a:xfrm>
            <a:off x="718378" y="508425"/>
            <a:ext cx="8176196" cy="646331"/>
          </a:xfrm>
          <a:prstGeom prst="rect">
            <a:avLst/>
          </a:prstGeom>
          <a:noFill/>
        </p:spPr>
        <p:txBody>
          <a:bodyPr wrap="square" lIns="91440" tIns="45720" rIns="91440" bIns="45720" rtlCol="0" anchor="t">
            <a:spAutoFit/>
          </a:bodyPr>
          <a:lstStyle/>
          <a:p>
            <a:r>
              <a:rPr lang="sv-SE" sz="3600">
                <a:latin typeface="Trade Gothic LT Std Cn"/>
              </a:rPr>
              <a:t>Centrala begrepp</a:t>
            </a:r>
          </a:p>
        </p:txBody>
      </p:sp>
      <p:sp>
        <p:nvSpPr>
          <p:cNvPr id="3" name="textruta 2">
            <a:extLst>
              <a:ext uri="{FF2B5EF4-FFF2-40B4-BE49-F238E27FC236}">
                <a16:creationId xmlns:a16="http://schemas.microsoft.com/office/drawing/2014/main" id="{9E0D23C0-45CD-10C7-B393-731525EBE623}"/>
              </a:ext>
            </a:extLst>
          </p:cNvPr>
          <p:cNvSpPr txBox="1"/>
          <p:nvPr/>
        </p:nvSpPr>
        <p:spPr>
          <a:xfrm>
            <a:off x="747206" y="1858742"/>
            <a:ext cx="9909073" cy="2893100"/>
          </a:xfrm>
          <a:prstGeom prst="rect">
            <a:avLst/>
          </a:prstGeom>
          <a:noFill/>
        </p:spPr>
        <p:txBody>
          <a:bodyPr wrap="square" lIns="91440" tIns="45720" rIns="91440" bIns="45720" rtlCol="0" anchor="t">
            <a:spAutoFit/>
          </a:bodyPr>
          <a:lstStyle/>
          <a:p>
            <a:endParaRPr lang="sv-SE" sz="2000" dirty="0">
              <a:highlight>
                <a:srgbClr val="FFFFFF"/>
              </a:highlight>
              <a:latin typeface="Arial"/>
              <a:cs typeface="Times New Roman"/>
            </a:endParaRPr>
          </a:p>
          <a:p>
            <a:pPr marL="285750" indent="-285750">
              <a:buFont typeface="Arial" panose="020B0604020202020204" pitchFamily="34" charset="0"/>
              <a:buChar char="•"/>
            </a:pPr>
            <a:r>
              <a:rPr lang="nb-NO" b="1">
                <a:latin typeface="Arial"/>
                <a:cs typeface="Arial"/>
              </a:rPr>
              <a:t>Barnkonventionen: </a:t>
            </a:r>
            <a:r>
              <a:rPr lang="sv-SE">
                <a:latin typeface="Arial"/>
                <a:cs typeface="Arial"/>
              </a:rPr>
              <a:t>Barnkonventionen är en överenskommelse från FN som handlar om barnets rättigheter. I Sverige blev barnkonventionen lag 2020. Barnkonventionen säger att alla barn har rätt att vara trygga, gå i skolan, gå hjälp och bli lyssnade på.</a:t>
            </a:r>
            <a:br>
              <a:rPr lang="sv-SE" dirty="0">
                <a:highlight>
                  <a:srgbClr val="FFFFFF"/>
                </a:highlight>
                <a:latin typeface="Arial"/>
                <a:cs typeface="Arial"/>
              </a:rPr>
            </a:br>
            <a:endParaRPr lang="nb-NO">
              <a:latin typeface="Arial"/>
              <a:cs typeface="Arial"/>
            </a:endParaRPr>
          </a:p>
          <a:p>
            <a:pPr marL="285750" indent="-285750">
              <a:buFont typeface="Arial" panose="020B0604020202020204" pitchFamily="34" charset="0"/>
              <a:buChar char="•"/>
            </a:pPr>
            <a:r>
              <a:rPr lang="sv-SE" b="1">
                <a:highlight>
                  <a:srgbClr val="FFFFFF"/>
                </a:highlight>
                <a:latin typeface="Arial"/>
                <a:cs typeface="Arial"/>
              </a:rPr>
              <a:t>Barnombudsmannen:</a:t>
            </a:r>
            <a:r>
              <a:rPr lang="sv-SE" dirty="0">
                <a:highlight>
                  <a:srgbClr val="FFFFFF"/>
                </a:highlight>
                <a:latin typeface="Arial"/>
                <a:cs typeface="Arial"/>
              </a:rPr>
              <a:t> </a:t>
            </a:r>
            <a:r>
              <a:rPr lang="sv-SE">
                <a:highlight>
                  <a:srgbClr val="FFFFFF"/>
                </a:highlight>
                <a:latin typeface="Arial"/>
                <a:ea typeface="+mn-lt"/>
                <a:cs typeface="Arial"/>
              </a:rPr>
              <a:t>Barnombudsmannen arbetar för barnets rättigheter och ser till barn och ungas tankar och erfarenheter. </a:t>
            </a:r>
            <a:r>
              <a:rPr lang="sv-SE" dirty="0">
                <a:highlight>
                  <a:srgbClr val="FFFFFF"/>
                </a:highlight>
                <a:latin typeface="Arial"/>
                <a:ea typeface="+mn-lt"/>
                <a:cs typeface="Arial"/>
              </a:rPr>
              <a:t> </a:t>
            </a:r>
            <a:r>
              <a:rPr lang="sv-SE">
                <a:highlight>
                  <a:srgbClr val="FFFFFF"/>
                </a:highlight>
                <a:latin typeface="Arial"/>
                <a:ea typeface="+mn-lt"/>
                <a:cs typeface="Arial"/>
              </a:rPr>
              <a:t>Barnombudsmannen bevakar hur Sverige arbetar och följer barnkonventionen. </a:t>
            </a:r>
            <a:br>
              <a:rPr lang="sv-SE" dirty="0">
                <a:latin typeface="Arial"/>
                <a:cs typeface="Arial"/>
              </a:rPr>
            </a:br>
            <a:endParaRPr lang="nb-NO" dirty="0">
              <a:latin typeface="Arial"/>
              <a:cs typeface="Arial"/>
            </a:endParaRPr>
          </a:p>
          <a:p>
            <a:pPr marL="285750" indent="-285750">
              <a:buFont typeface="Arial" panose="020B0604020202020204" pitchFamily="34" charset="0"/>
              <a:buChar char="•"/>
            </a:pPr>
            <a:r>
              <a:rPr lang="nb-NO" b="1">
                <a:latin typeface="Arial"/>
                <a:cs typeface="Arial"/>
              </a:rPr>
              <a:t>UNICEF:</a:t>
            </a:r>
            <a:r>
              <a:rPr lang="nb-NO">
                <a:latin typeface="Arial"/>
                <a:cs typeface="Arial"/>
              </a:rPr>
              <a:t> är </a:t>
            </a:r>
            <a:r>
              <a:rPr lang="nb-NO">
                <a:highlight>
                  <a:srgbClr val="FFFFFF"/>
                </a:highlight>
                <a:latin typeface="Arial"/>
                <a:cs typeface="Arial"/>
              </a:rPr>
              <a:t>FN:s barnfond. UNICEF arbetar för barnets rättigheter över hela världen.</a:t>
            </a:r>
            <a:endParaRPr lang="nb-NO">
              <a:latin typeface="Arial"/>
              <a:cs typeface="Arial"/>
            </a:endParaRPr>
          </a:p>
        </p:txBody>
      </p:sp>
    </p:spTree>
    <p:extLst>
      <p:ext uri="{BB962C8B-B14F-4D97-AF65-F5344CB8AC3E}">
        <p14:creationId xmlns:p14="http://schemas.microsoft.com/office/powerpoint/2010/main" val="3007133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AAD12-8449-F476-D1B7-6183253B32D7}"/>
            </a:ext>
          </a:extLst>
        </p:cNvPr>
        <p:cNvGrpSpPr/>
        <p:nvPr/>
      </p:nvGrpSpPr>
      <p:grpSpPr>
        <a:xfrm>
          <a:off x="0" y="0"/>
          <a:ext cx="0" cy="0"/>
          <a:chOff x="0" y="0"/>
          <a:chExt cx="0" cy="0"/>
        </a:xfrm>
      </p:grpSpPr>
      <p:pic>
        <p:nvPicPr>
          <p:cNvPr id="3" name="Bildobjekt 2" descr="En bild som visar regnbåge, klädsel, person, tavla&#10;&#10;AI-genererat innehåll kan vara felaktigt.">
            <a:extLst>
              <a:ext uri="{FF2B5EF4-FFF2-40B4-BE49-F238E27FC236}">
                <a16:creationId xmlns:a16="http://schemas.microsoft.com/office/drawing/2014/main" id="{E881D56A-FCE4-5618-0E5D-ABA62CBEECD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1"/>
            <a:ext cx="12191997" cy="6587307"/>
          </a:xfrm>
          <a:prstGeom prst="rect">
            <a:avLst/>
          </a:prstGeom>
        </p:spPr>
      </p:pic>
      <p:pic>
        <p:nvPicPr>
          <p:cNvPr id="4" name="Bildobjekt 3">
            <a:extLst>
              <a:ext uri="{FF2B5EF4-FFF2-40B4-BE49-F238E27FC236}">
                <a16:creationId xmlns:a16="http://schemas.microsoft.com/office/drawing/2014/main" id="{9B033631-3D77-FE28-EEB9-40D3EECEDC5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9" name="Rektangel 8">
            <a:extLst>
              <a:ext uri="{FF2B5EF4-FFF2-40B4-BE49-F238E27FC236}">
                <a16:creationId xmlns:a16="http://schemas.microsoft.com/office/drawing/2014/main" id="{C3FDC650-2B23-D568-5194-C4BAAC150B83}"/>
              </a:ext>
            </a:extLst>
          </p:cNvPr>
          <p:cNvSpPr/>
          <p:nvPr/>
        </p:nvSpPr>
        <p:spPr>
          <a:xfrm>
            <a:off x="-5" y="-2"/>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D1634365-F1B0-1A50-B622-38F3BFA28EDB}"/>
              </a:ext>
            </a:extLst>
          </p:cNvPr>
          <p:cNvSpPr txBox="1"/>
          <p:nvPr/>
        </p:nvSpPr>
        <p:spPr>
          <a:xfrm>
            <a:off x="-9" y="3291495"/>
            <a:ext cx="12191999" cy="1015663"/>
          </a:xfrm>
          <a:prstGeom prst="rect">
            <a:avLst/>
          </a:prstGeom>
          <a:noFill/>
        </p:spPr>
        <p:txBody>
          <a:bodyPr wrap="square" lIns="91440" tIns="45720" rIns="91440" bIns="45720" rtlCol="0" anchor="t">
            <a:spAutoFit/>
          </a:bodyPr>
          <a:lstStyle/>
          <a:p>
            <a:pPr algn="ctr"/>
            <a:r>
              <a:rPr lang="sv-SE" sz="6000">
                <a:solidFill>
                  <a:schemeClr val="bg1"/>
                </a:solidFill>
                <a:latin typeface="Trade Gothic LT Std Cn"/>
              </a:rPr>
              <a:t>Film: Vad är Förenta Nationerna?</a:t>
            </a:r>
            <a:endParaRPr lang="sv-SE" sz="6000" dirty="0">
              <a:solidFill>
                <a:schemeClr val="bg1"/>
              </a:solidFill>
              <a:latin typeface="Trade Gothic LT Std Cn"/>
            </a:endParaRPr>
          </a:p>
        </p:txBody>
      </p:sp>
      <p:pic>
        <p:nvPicPr>
          <p:cNvPr id="11" name="Bild 10">
            <a:extLst>
              <a:ext uri="{FF2B5EF4-FFF2-40B4-BE49-F238E27FC236}">
                <a16:creationId xmlns:a16="http://schemas.microsoft.com/office/drawing/2014/main" id="{4D5BED0E-A422-8043-FBC1-4A1512FAEFE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22622" y="0"/>
            <a:ext cx="1651000" cy="2057400"/>
          </a:xfrm>
          <a:prstGeom prst="rect">
            <a:avLst/>
          </a:prstGeom>
        </p:spPr>
      </p:pic>
    </p:spTree>
    <p:extLst>
      <p:ext uri="{BB962C8B-B14F-4D97-AF65-F5344CB8AC3E}">
        <p14:creationId xmlns:p14="http://schemas.microsoft.com/office/powerpoint/2010/main" val="394975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F5D9C-715E-BC7F-5588-FA72085BF9AD}"/>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3DA5F551-C37B-281C-C96A-948697EFC2C8}"/>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C2A3322D-1A07-FAF6-0D63-E3D3ECEDEF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26BD9914-4A82-7056-08BB-73C1BC6AFE1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2CE3AEBB-31E0-6418-81F6-0A03EB2DA9CE}"/>
              </a:ext>
            </a:extLst>
          </p:cNvPr>
          <p:cNvSpPr txBox="1"/>
          <p:nvPr/>
        </p:nvSpPr>
        <p:spPr>
          <a:xfrm>
            <a:off x="718378" y="508425"/>
            <a:ext cx="8176196" cy="646331"/>
          </a:xfrm>
          <a:prstGeom prst="rect">
            <a:avLst/>
          </a:prstGeom>
          <a:noFill/>
        </p:spPr>
        <p:txBody>
          <a:bodyPr wrap="square" lIns="91440" tIns="45720" rIns="91440" bIns="45720" rtlCol="0" anchor="t">
            <a:spAutoFit/>
          </a:bodyPr>
          <a:lstStyle/>
          <a:p>
            <a:r>
              <a:rPr lang="sv-SE" sz="3600">
                <a:latin typeface="Trade Gothic LT Std Cn"/>
              </a:rPr>
              <a:t>Diskussionsfrågor till filmen</a:t>
            </a:r>
            <a:endParaRPr lang="sv-SE" sz="3600"/>
          </a:p>
        </p:txBody>
      </p:sp>
      <p:sp>
        <p:nvSpPr>
          <p:cNvPr id="3" name="textruta 2">
            <a:extLst>
              <a:ext uri="{FF2B5EF4-FFF2-40B4-BE49-F238E27FC236}">
                <a16:creationId xmlns:a16="http://schemas.microsoft.com/office/drawing/2014/main" id="{E8FDEAE0-94B3-9BC5-9464-6629F7D2DE96}"/>
              </a:ext>
            </a:extLst>
          </p:cNvPr>
          <p:cNvSpPr txBox="1"/>
          <p:nvPr/>
        </p:nvSpPr>
        <p:spPr>
          <a:xfrm>
            <a:off x="538270" y="1816641"/>
            <a:ext cx="5767282" cy="4773102"/>
          </a:xfrm>
          <a:prstGeom prst="rect">
            <a:avLst/>
          </a:prstGeom>
          <a:noFill/>
        </p:spPr>
        <p:txBody>
          <a:bodyPr wrap="square" lIns="91440" tIns="45720" rIns="91440" bIns="45720" rtlCol="0" anchor="t">
            <a:spAutoFit/>
          </a:bodyPr>
          <a:lstStyle/>
          <a:p>
            <a:endParaRPr lang="sv-SE" sz="2000" b="1" dirty="0">
              <a:highlight>
                <a:srgbClr val="FFFFFF"/>
              </a:highlight>
              <a:latin typeface="Arial"/>
              <a:cs typeface="Times New Roman"/>
            </a:endParaRPr>
          </a:p>
          <a:p>
            <a:r>
              <a:rPr lang="sv-SE" sz="2000" b="1">
                <a:highlight>
                  <a:srgbClr val="FFFFFF"/>
                </a:highlight>
                <a:latin typeface="Arial"/>
                <a:cs typeface="Arial"/>
              </a:rPr>
              <a:t>Vad är FN och varför finns FN?</a:t>
            </a:r>
            <a:br>
              <a:rPr lang="sv-SE" sz="2000" dirty="0">
                <a:highlight>
                  <a:srgbClr val="FFFFFF"/>
                </a:highlight>
                <a:latin typeface="Arial"/>
                <a:cs typeface="Arial"/>
              </a:rPr>
            </a:br>
            <a:r>
              <a:rPr lang="sv-SE" sz="2000">
                <a:highlight>
                  <a:srgbClr val="FFFFFF"/>
                </a:highlight>
                <a:latin typeface="Arial"/>
                <a:cs typeface="Arial"/>
              </a:rPr>
              <a:t>– Varför tror ni att länderna ville skapa FN efter andra världskriget?</a:t>
            </a:r>
            <a:br>
              <a:rPr lang="sv-SE" sz="2000" dirty="0">
                <a:highlight>
                  <a:srgbClr val="FFFFFF"/>
                </a:highlight>
                <a:latin typeface="Arial"/>
                <a:cs typeface="Arial"/>
              </a:rPr>
            </a:br>
            <a:r>
              <a:rPr lang="sv-SE" sz="2000">
                <a:highlight>
                  <a:srgbClr val="FFFFFF"/>
                </a:highlight>
                <a:latin typeface="Arial"/>
                <a:cs typeface="Arial"/>
              </a:rPr>
              <a:t>– Vad hade hänt om länder inte samarbetade alls?</a:t>
            </a:r>
          </a:p>
          <a:p>
            <a:endParaRPr lang="sv-SE" sz="2000">
              <a:highlight>
                <a:srgbClr val="FFFFFF"/>
              </a:highlight>
              <a:latin typeface="Arial"/>
              <a:cs typeface="Arial"/>
            </a:endParaRPr>
          </a:p>
          <a:p>
            <a:r>
              <a:rPr lang="sv-SE" sz="2000" b="1">
                <a:highlight>
                  <a:srgbClr val="FFFFFF"/>
                </a:highlight>
                <a:latin typeface="Arial"/>
                <a:cs typeface="Arial"/>
              </a:rPr>
              <a:t>Vad arbetar FN med?</a:t>
            </a:r>
            <a:br>
              <a:rPr lang="sv-SE" sz="2000" dirty="0">
                <a:highlight>
                  <a:srgbClr val="FFFFFF"/>
                </a:highlight>
                <a:latin typeface="Arial"/>
                <a:cs typeface="Arial"/>
              </a:rPr>
            </a:br>
            <a:r>
              <a:rPr lang="sv-SE" sz="2000">
                <a:highlight>
                  <a:srgbClr val="FFFFFF"/>
                </a:highlight>
                <a:latin typeface="Arial"/>
                <a:cs typeface="Arial"/>
              </a:rPr>
              <a:t>– På vilket sätt kan FN påverka människors vardag som till exempel barns liv?</a:t>
            </a:r>
            <a:br>
              <a:rPr lang="sv-SE" sz="2000" dirty="0">
                <a:highlight>
                  <a:srgbClr val="FFFFFF"/>
                </a:highlight>
                <a:latin typeface="Arial"/>
                <a:cs typeface="Arial"/>
              </a:rPr>
            </a:br>
            <a:br>
              <a:rPr lang="sv-SE" sz="2000" dirty="0">
                <a:highlight>
                  <a:srgbClr val="FFFFFF"/>
                </a:highlight>
                <a:latin typeface="Arial"/>
                <a:cs typeface="Arial"/>
              </a:rPr>
            </a:br>
            <a:r>
              <a:rPr lang="sv-SE" sz="2000" b="1">
                <a:highlight>
                  <a:srgbClr val="FFFFFF"/>
                </a:highlight>
                <a:latin typeface="Arial"/>
                <a:cs typeface="Arial"/>
              </a:rPr>
              <a:t>Var det något som var nytt för er?</a:t>
            </a:r>
            <a:br>
              <a:rPr lang="sv-SE" sz="2000" b="1" dirty="0">
                <a:highlight>
                  <a:srgbClr val="FFFFFF"/>
                </a:highlight>
                <a:latin typeface="Arial"/>
                <a:cs typeface="Arial"/>
              </a:rPr>
            </a:br>
            <a:r>
              <a:rPr lang="sv-SE" sz="2000">
                <a:highlight>
                  <a:srgbClr val="FFFFFF"/>
                </a:highlight>
                <a:latin typeface="Arial"/>
                <a:cs typeface="Arial"/>
              </a:rPr>
              <a:t>– Var det något i filmen som var svårt?</a:t>
            </a:r>
            <a:endParaRPr lang="sv-SE" sz="2000" dirty="0">
              <a:highlight>
                <a:srgbClr val="FFFFFF"/>
              </a:highlight>
              <a:latin typeface="Arial"/>
              <a:cs typeface="Arial"/>
            </a:endParaRPr>
          </a:p>
          <a:p>
            <a:endParaRPr lang="sv-SE" sz="2000" b="1">
              <a:highlight>
                <a:srgbClr val="FFFFFF"/>
              </a:highlight>
              <a:latin typeface="Arial"/>
              <a:cs typeface="Times New Roman"/>
            </a:endParaRPr>
          </a:p>
          <a:p>
            <a:pPr>
              <a:spcBef>
                <a:spcPts val="500"/>
              </a:spcBef>
            </a:pPr>
            <a:endParaRPr lang="nb-NO" sz="2000">
              <a:latin typeface="Arial"/>
              <a:cs typeface="Arial"/>
            </a:endParaRPr>
          </a:p>
        </p:txBody>
      </p:sp>
      <p:pic>
        <p:nvPicPr>
          <p:cNvPr id="15" name="Bildobjekt 14" descr="En bild som visar flagga, himmel, utomhus, pol&#10;&#10;AI-genererat innehåll kan vara felaktigt.">
            <a:extLst>
              <a:ext uri="{FF2B5EF4-FFF2-40B4-BE49-F238E27FC236}">
                <a16:creationId xmlns:a16="http://schemas.microsoft.com/office/drawing/2014/main" id="{BF65BF90-632A-A834-8704-2AA5794AC4CC}"/>
              </a:ext>
            </a:extLst>
          </p:cNvPr>
          <p:cNvPicPr>
            <a:picLocks noChangeAspect="1"/>
          </p:cNvPicPr>
          <p:nvPr/>
        </p:nvPicPr>
        <p:blipFill>
          <a:blip r:embed="rId5"/>
          <a:stretch>
            <a:fillRect/>
          </a:stretch>
        </p:blipFill>
        <p:spPr>
          <a:xfrm>
            <a:off x="6611986" y="2590801"/>
            <a:ext cx="4849284" cy="3228110"/>
          </a:xfrm>
          <a:prstGeom prst="rect">
            <a:avLst/>
          </a:prstGeom>
        </p:spPr>
      </p:pic>
    </p:spTree>
    <p:extLst>
      <p:ext uri="{BB962C8B-B14F-4D97-AF65-F5344CB8AC3E}">
        <p14:creationId xmlns:p14="http://schemas.microsoft.com/office/powerpoint/2010/main" val="533580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DF61E-31A0-320D-01CA-38AB0D10A7DB}"/>
            </a:ext>
          </a:extLst>
        </p:cNvPr>
        <p:cNvGrpSpPr/>
        <p:nvPr/>
      </p:nvGrpSpPr>
      <p:grpSpPr>
        <a:xfrm>
          <a:off x="0" y="0"/>
          <a:ext cx="0" cy="0"/>
          <a:chOff x="0" y="0"/>
          <a:chExt cx="0" cy="0"/>
        </a:xfrm>
      </p:grpSpPr>
      <p:pic>
        <p:nvPicPr>
          <p:cNvPr id="3" name="Bildobjekt 2" descr="En bild som visar regnbåge, klädsel, person, tavla&#10;&#10;AI-genererat innehåll kan vara felaktigt.">
            <a:extLst>
              <a:ext uri="{FF2B5EF4-FFF2-40B4-BE49-F238E27FC236}">
                <a16:creationId xmlns:a16="http://schemas.microsoft.com/office/drawing/2014/main" id="{016ACD94-B524-DE1D-DD43-E98D0010648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1"/>
            <a:ext cx="12191997" cy="6587307"/>
          </a:xfrm>
          <a:prstGeom prst="rect">
            <a:avLst/>
          </a:prstGeom>
        </p:spPr>
      </p:pic>
      <p:pic>
        <p:nvPicPr>
          <p:cNvPr id="4" name="Bildobjekt 3">
            <a:extLst>
              <a:ext uri="{FF2B5EF4-FFF2-40B4-BE49-F238E27FC236}">
                <a16:creationId xmlns:a16="http://schemas.microsoft.com/office/drawing/2014/main" id="{A49EAF8E-FBA7-0108-D57B-0FF3CBDF108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9" name="Rektangel 8">
            <a:extLst>
              <a:ext uri="{FF2B5EF4-FFF2-40B4-BE49-F238E27FC236}">
                <a16:creationId xmlns:a16="http://schemas.microsoft.com/office/drawing/2014/main" id="{90D28279-E46A-422B-3CD1-D0014B53015C}"/>
              </a:ext>
            </a:extLst>
          </p:cNvPr>
          <p:cNvSpPr/>
          <p:nvPr/>
        </p:nvSpPr>
        <p:spPr>
          <a:xfrm>
            <a:off x="-5" y="-2"/>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03CEF313-4450-D134-67F9-D55CB13B423A}"/>
              </a:ext>
            </a:extLst>
          </p:cNvPr>
          <p:cNvSpPr txBox="1"/>
          <p:nvPr/>
        </p:nvSpPr>
        <p:spPr>
          <a:xfrm>
            <a:off x="-9" y="3291495"/>
            <a:ext cx="12191999" cy="1015663"/>
          </a:xfrm>
          <a:prstGeom prst="rect">
            <a:avLst/>
          </a:prstGeom>
          <a:noFill/>
        </p:spPr>
        <p:txBody>
          <a:bodyPr wrap="square" lIns="91440" tIns="45720" rIns="91440" bIns="45720" rtlCol="0" anchor="t">
            <a:spAutoFit/>
          </a:bodyPr>
          <a:lstStyle/>
          <a:p>
            <a:pPr algn="ctr"/>
            <a:r>
              <a:rPr lang="sv-SE" sz="6000">
                <a:solidFill>
                  <a:schemeClr val="bg1"/>
                </a:solidFill>
                <a:latin typeface="Trade Gothic LT Std Cn"/>
              </a:rPr>
              <a:t>Film: Vad är barnkonventionen?</a:t>
            </a:r>
            <a:endParaRPr lang="sv-SE" sz="6000" dirty="0">
              <a:solidFill>
                <a:schemeClr val="bg1"/>
              </a:solidFill>
              <a:latin typeface="Trade Gothic LT Std Cn"/>
            </a:endParaRPr>
          </a:p>
        </p:txBody>
      </p:sp>
      <p:pic>
        <p:nvPicPr>
          <p:cNvPr id="11" name="Bild 10">
            <a:extLst>
              <a:ext uri="{FF2B5EF4-FFF2-40B4-BE49-F238E27FC236}">
                <a16:creationId xmlns:a16="http://schemas.microsoft.com/office/drawing/2014/main" id="{CE9DE370-7A50-ECA0-645E-0368B80AF37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22622" y="0"/>
            <a:ext cx="1651000" cy="2057400"/>
          </a:xfrm>
          <a:prstGeom prst="rect">
            <a:avLst/>
          </a:prstGeom>
        </p:spPr>
      </p:pic>
    </p:spTree>
    <p:extLst>
      <p:ext uri="{BB962C8B-B14F-4D97-AF65-F5344CB8AC3E}">
        <p14:creationId xmlns:p14="http://schemas.microsoft.com/office/powerpoint/2010/main" val="3253202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F8178-56A3-6862-75C3-864C37A0551E}"/>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606E9F6C-B372-E5FE-3BAE-661A44CC657C}"/>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73012930-D4F0-162D-82AE-9B991F9D0C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9E8ABAC8-6F52-B9CE-B59E-587563163D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3B4258DE-5D40-79E3-128A-391EA8F25C3B}"/>
              </a:ext>
            </a:extLst>
          </p:cNvPr>
          <p:cNvSpPr txBox="1"/>
          <p:nvPr/>
        </p:nvSpPr>
        <p:spPr>
          <a:xfrm>
            <a:off x="718378" y="508425"/>
            <a:ext cx="8176196" cy="646331"/>
          </a:xfrm>
          <a:prstGeom prst="rect">
            <a:avLst/>
          </a:prstGeom>
          <a:noFill/>
        </p:spPr>
        <p:txBody>
          <a:bodyPr wrap="square" lIns="91440" tIns="45720" rIns="91440" bIns="45720" rtlCol="0" anchor="t">
            <a:spAutoFit/>
          </a:bodyPr>
          <a:lstStyle/>
          <a:p>
            <a:r>
              <a:rPr lang="sv-SE" sz="3600">
                <a:latin typeface="Trade Gothic LT Std Cn"/>
              </a:rPr>
              <a:t>Diskussionsfrågor </a:t>
            </a:r>
            <a:endParaRPr lang="sv-SE" sz="3600"/>
          </a:p>
        </p:txBody>
      </p:sp>
      <p:sp>
        <p:nvSpPr>
          <p:cNvPr id="3" name="textruta 2">
            <a:extLst>
              <a:ext uri="{FF2B5EF4-FFF2-40B4-BE49-F238E27FC236}">
                <a16:creationId xmlns:a16="http://schemas.microsoft.com/office/drawing/2014/main" id="{FD92D874-DADF-47B7-FCB0-DFFC056A14B0}"/>
              </a:ext>
            </a:extLst>
          </p:cNvPr>
          <p:cNvSpPr txBox="1"/>
          <p:nvPr/>
        </p:nvSpPr>
        <p:spPr>
          <a:xfrm>
            <a:off x="647526" y="1907991"/>
            <a:ext cx="6319924" cy="4001095"/>
          </a:xfrm>
          <a:prstGeom prst="rect">
            <a:avLst/>
          </a:prstGeom>
          <a:noFill/>
        </p:spPr>
        <p:txBody>
          <a:bodyPr wrap="square" lIns="91440" tIns="45720" rIns="91440" bIns="45720" rtlCol="0" anchor="t">
            <a:spAutoFit/>
          </a:bodyPr>
          <a:lstStyle/>
          <a:p>
            <a:endParaRPr lang="sv-SE" sz="2000">
              <a:solidFill>
                <a:srgbClr val="000000"/>
              </a:solidFill>
              <a:highlight>
                <a:srgbClr val="FFFFFF"/>
              </a:highlight>
              <a:latin typeface="Arial"/>
              <a:cs typeface="Times New Roman"/>
            </a:endParaRPr>
          </a:p>
          <a:p>
            <a:pPr>
              <a:buFont typeface="Arial" panose="020B0604020202020204" pitchFamily="34" charset="0"/>
              <a:buChar char="•"/>
            </a:pPr>
            <a:r>
              <a:rPr lang="nb-NO" sz="2000">
                <a:latin typeface="Arial"/>
                <a:ea typeface="+mn-lt"/>
                <a:cs typeface="Arial"/>
              </a:rPr>
              <a:t>Vilka rättigheter har barn enligt barnkonventionen?</a:t>
            </a:r>
            <a:br>
              <a:rPr lang="nb-NO" sz="2000" dirty="0">
                <a:latin typeface="Arial"/>
                <a:ea typeface="+mn-lt"/>
                <a:cs typeface="Arial"/>
              </a:rPr>
            </a:br>
            <a:endParaRPr lang="nb-NO" sz="2000">
              <a:latin typeface="Arial"/>
              <a:ea typeface="+mn-lt"/>
              <a:cs typeface="Arial"/>
            </a:endParaRPr>
          </a:p>
          <a:p>
            <a:pPr>
              <a:buFont typeface="Arial" panose="020B0604020202020204" pitchFamily="34" charset="0"/>
              <a:buChar char="•"/>
            </a:pPr>
            <a:r>
              <a:rPr lang="nb-NO" sz="2000">
                <a:latin typeface="Arial"/>
                <a:ea typeface="+mn-lt"/>
                <a:cs typeface="Arial"/>
              </a:rPr>
              <a:t>Varför tror ni att barn behöver särskilda rättigheter?</a:t>
            </a:r>
            <a:br>
              <a:rPr lang="nb-NO" sz="2000" dirty="0">
                <a:latin typeface="Arial"/>
                <a:ea typeface="+mn-lt"/>
                <a:cs typeface="Arial"/>
              </a:rPr>
            </a:br>
            <a:endParaRPr lang="nb-NO" sz="2000">
              <a:latin typeface="Arial"/>
              <a:cs typeface="Arial"/>
            </a:endParaRPr>
          </a:p>
          <a:p>
            <a:pPr>
              <a:buFont typeface="Arial" panose="020B0604020202020204" pitchFamily="34" charset="0"/>
              <a:buChar char="•"/>
            </a:pPr>
            <a:r>
              <a:rPr lang="nb-NO" sz="2000">
                <a:latin typeface="Arial"/>
                <a:ea typeface="+mn-lt"/>
                <a:cs typeface="Arial"/>
              </a:rPr>
              <a:t>Vem har ansvar för att barns rättigheter följs – i familjen, i skolan och i samhället?</a:t>
            </a:r>
            <a:br>
              <a:rPr lang="nb-NO" sz="2000" dirty="0">
                <a:latin typeface="Arial"/>
                <a:ea typeface="+mn-lt"/>
                <a:cs typeface="Arial"/>
              </a:rPr>
            </a:br>
            <a:endParaRPr lang="nb-NO">
              <a:latin typeface="Arial"/>
              <a:ea typeface="+mn-lt"/>
              <a:cs typeface="Arial"/>
            </a:endParaRPr>
          </a:p>
          <a:p>
            <a:pPr>
              <a:buFont typeface="Arial" panose="020B0604020202020204" pitchFamily="34" charset="0"/>
              <a:buChar char="•"/>
            </a:pPr>
            <a:r>
              <a:rPr lang="nb-NO" sz="2000">
                <a:latin typeface="Arial"/>
                <a:ea typeface="+mn-lt"/>
                <a:cs typeface="Arial"/>
              </a:rPr>
              <a:t>Vad gör FN och UNICEF för att skydda barns rättigheter runt om i världen?</a:t>
            </a:r>
            <a:br>
              <a:rPr lang="nb-NO" sz="2200" dirty="0">
                <a:latin typeface="Arial"/>
                <a:cs typeface="Arial"/>
              </a:rPr>
            </a:br>
            <a:br>
              <a:rPr lang="nb-NO" sz="2200" dirty="0">
                <a:latin typeface="Arial" panose="020B0604020202020204" pitchFamily="34" charset="0"/>
                <a:cs typeface="Arial" panose="020B0604020202020204" pitchFamily="34" charset="0"/>
              </a:rPr>
            </a:br>
            <a:r>
              <a:rPr lang="nb-NO" sz="1600">
                <a:solidFill>
                  <a:srgbClr val="000000"/>
                </a:solidFill>
                <a:latin typeface="Arial"/>
                <a:cs typeface="Arial"/>
              </a:rPr>
              <a:t>Källa: </a:t>
            </a:r>
            <a:r>
              <a:rPr lang="nb-NO" sz="1600">
                <a:solidFill>
                  <a:srgbClr val="000000"/>
                </a:solidFill>
                <a:latin typeface="Arial"/>
                <a:cs typeface="Arial"/>
                <a:hlinkClick r:id="rId5"/>
              </a:rPr>
              <a:t>Barnkonventionen - UNICEF Sverige | unicef.se</a:t>
            </a:r>
            <a:br>
              <a:rPr lang="nb-NO" sz="1600" dirty="0">
                <a:solidFill>
                  <a:srgbClr val="000000"/>
                </a:solidFill>
                <a:latin typeface="Arial"/>
                <a:cs typeface="Arial"/>
              </a:rPr>
            </a:br>
            <a:endParaRPr lang="nb-NO" sz="1600">
              <a:latin typeface="Arial"/>
              <a:cs typeface="Arial"/>
            </a:endParaRPr>
          </a:p>
        </p:txBody>
      </p:sp>
      <p:pic>
        <p:nvPicPr>
          <p:cNvPr id="7" name="Picture 6">
            <a:extLst>
              <a:ext uri="{FF2B5EF4-FFF2-40B4-BE49-F238E27FC236}">
                <a16:creationId xmlns:a16="http://schemas.microsoft.com/office/drawing/2014/main" id="{3C154DBB-CB56-7B72-9E70-D180F572BC78}"/>
              </a:ext>
            </a:extLst>
          </p:cNvPr>
          <p:cNvPicPr>
            <a:picLocks noChangeAspect="1"/>
          </p:cNvPicPr>
          <p:nvPr/>
        </p:nvPicPr>
        <p:blipFill>
          <a:blip r:embed="rId6"/>
          <a:stretch>
            <a:fillRect/>
          </a:stretch>
        </p:blipFill>
        <p:spPr>
          <a:xfrm>
            <a:off x="6693758" y="2314754"/>
            <a:ext cx="4799844" cy="3191774"/>
          </a:xfrm>
          <a:prstGeom prst="rect">
            <a:avLst/>
          </a:prstGeom>
        </p:spPr>
      </p:pic>
    </p:spTree>
    <p:extLst>
      <p:ext uri="{BB962C8B-B14F-4D97-AF65-F5344CB8AC3E}">
        <p14:creationId xmlns:p14="http://schemas.microsoft.com/office/powerpoint/2010/main" val="3200402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96285-F5AF-C6DA-C2A9-F467C83EB9D9}"/>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2367A6D6-22AE-E7DA-2790-7A0D894F2901}"/>
              </a:ext>
            </a:extLst>
          </p:cNvPr>
          <p:cNvSpPr/>
          <p:nvPr/>
        </p:nvSpPr>
        <p:spPr>
          <a:xfrm>
            <a:off x="0" y="0"/>
            <a:ext cx="12192000" cy="1253432"/>
          </a:xfrm>
          <a:prstGeom prst="rect">
            <a:avLst/>
          </a:prstGeom>
          <a:solidFill>
            <a:srgbClr val="CCE9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1D31340C-88A0-90D5-1146-029F5A53DB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22622" y="0"/>
            <a:ext cx="1651000" cy="2057400"/>
          </a:xfrm>
          <a:prstGeom prst="rect">
            <a:avLst/>
          </a:prstGeom>
        </p:spPr>
      </p:pic>
      <p:pic>
        <p:nvPicPr>
          <p:cNvPr id="4" name="Bildobjekt 3">
            <a:extLst>
              <a:ext uri="{FF2B5EF4-FFF2-40B4-BE49-F238E27FC236}">
                <a16:creationId xmlns:a16="http://schemas.microsoft.com/office/drawing/2014/main" id="{53F00352-2095-C81C-2F29-457EFCF9DA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2" name="textruta 1">
            <a:extLst>
              <a:ext uri="{FF2B5EF4-FFF2-40B4-BE49-F238E27FC236}">
                <a16:creationId xmlns:a16="http://schemas.microsoft.com/office/drawing/2014/main" id="{9FA41CF0-C66F-9821-54F8-CC44FC20B2FE}"/>
              </a:ext>
            </a:extLst>
          </p:cNvPr>
          <p:cNvSpPr txBox="1"/>
          <p:nvPr/>
        </p:nvSpPr>
        <p:spPr>
          <a:xfrm>
            <a:off x="718378" y="508425"/>
            <a:ext cx="8176196" cy="646331"/>
          </a:xfrm>
          <a:prstGeom prst="rect">
            <a:avLst/>
          </a:prstGeom>
          <a:noFill/>
        </p:spPr>
        <p:txBody>
          <a:bodyPr wrap="square" lIns="91440" tIns="45720" rIns="91440" bIns="45720" rtlCol="0" anchor="t">
            <a:spAutoFit/>
          </a:bodyPr>
          <a:lstStyle/>
          <a:p>
            <a:r>
              <a:rPr lang="sv-SE" sz="3600">
                <a:latin typeface="Trade Gothic LT Std Cn"/>
              </a:rPr>
              <a:t>Barnkonventionens fyra grundprinciper</a:t>
            </a:r>
          </a:p>
        </p:txBody>
      </p:sp>
      <p:sp>
        <p:nvSpPr>
          <p:cNvPr id="3" name="textruta 2">
            <a:extLst>
              <a:ext uri="{FF2B5EF4-FFF2-40B4-BE49-F238E27FC236}">
                <a16:creationId xmlns:a16="http://schemas.microsoft.com/office/drawing/2014/main" id="{20324173-59D6-FA99-E011-AC54A92BAC55}"/>
              </a:ext>
            </a:extLst>
          </p:cNvPr>
          <p:cNvSpPr txBox="1"/>
          <p:nvPr/>
        </p:nvSpPr>
        <p:spPr>
          <a:xfrm>
            <a:off x="718379" y="2309522"/>
            <a:ext cx="5937980" cy="3362459"/>
          </a:xfrm>
          <a:prstGeom prst="rect">
            <a:avLst/>
          </a:prstGeom>
          <a:noFill/>
        </p:spPr>
        <p:txBody>
          <a:bodyPr wrap="square" lIns="91440" tIns="45720" rIns="91440" bIns="45720" rtlCol="0" anchor="t">
            <a:spAutoFit/>
          </a:bodyPr>
          <a:lstStyle/>
          <a:p>
            <a:pPr marL="342900" indent="-342900">
              <a:spcBef>
                <a:spcPts val="500"/>
              </a:spcBef>
              <a:buFont typeface="Arial" panose="020B0604020202020204" pitchFamily="34" charset="0"/>
              <a:buChar char="•"/>
            </a:pPr>
            <a:r>
              <a:rPr lang="sv-SE" sz="2000" dirty="0">
                <a:latin typeface="Arial"/>
                <a:cs typeface="Arial"/>
              </a:rPr>
              <a:t>Alla barn är lika mycket värda och har samma rättigheter. Ingen får diskrimineras.</a:t>
            </a:r>
            <a:endParaRPr lang="sv-SE" sz="2000">
              <a:latin typeface="Arial"/>
              <a:cs typeface="Arial"/>
            </a:endParaRPr>
          </a:p>
          <a:p>
            <a:pPr marL="342900" indent="-342900">
              <a:spcBef>
                <a:spcPts val="500"/>
              </a:spcBef>
              <a:buFont typeface="Arial" panose="020B0604020202020204" pitchFamily="34" charset="0"/>
              <a:buChar char="•"/>
            </a:pPr>
            <a:r>
              <a:rPr lang="sv-SE" sz="2000" dirty="0">
                <a:latin typeface="Arial"/>
                <a:cs typeface="Arial"/>
              </a:rPr>
              <a:t>Vid alla beslut som rör barn ska det i första hand beaktas vad som bedöms vara barnets bästa.</a:t>
            </a:r>
            <a:endParaRPr lang="sv-SE" sz="2000">
              <a:latin typeface="Arial"/>
              <a:cs typeface="Arial"/>
            </a:endParaRPr>
          </a:p>
          <a:p>
            <a:pPr marL="342900" indent="-342900">
              <a:spcBef>
                <a:spcPts val="500"/>
              </a:spcBef>
              <a:buFont typeface="Arial" panose="020B0604020202020204" pitchFamily="34" charset="0"/>
              <a:buChar char="•"/>
            </a:pPr>
            <a:r>
              <a:rPr lang="sv-SE" sz="2000" dirty="0">
                <a:latin typeface="Arial"/>
                <a:cs typeface="Arial"/>
              </a:rPr>
              <a:t>Barn har rätt till liv, överlevnad och utveckling.</a:t>
            </a:r>
            <a:endParaRPr lang="sv-SE" sz="2000">
              <a:latin typeface="Arial"/>
              <a:cs typeface="Arial"/>
            </a:endParaRPr>
          </a:p>
          <a:p>
            <a:pPr marL="342900" indent="-342900">
              <a:spcBef>
                <a:spcPts val="500"/>
              </a:spcBef>
              <a:buFont typeface="Arial" panose="020B0604020202020204" pitchFamily="34" charset="0"/>
              <a:buChar char="•"/>
            </a:pPr>
            <a:r>
              <a:rPr lang="sv-SE" sz="2000" dirty="0">
                <a:latin typeface="Arial"/>
                <a:cs typeface="Arial"/>
              </a:rPr>
              <a:t>Barn har rätt att uttrycka sin mening och höras i alla frågor som rör barnet. Hänsyn ska tas till </a:t>
            </a:r>
            <a:r>
              <a:rPr lang="sv-SE" sz="2000">
                <a:latin typeface="Arial"/>
                <a:cs typeface="Arial"/>
              </a:rPr>
              <a:t>barnets åsikter, utifrån barnets ålder och mognad</a:t>
            </a:r>
            <a:r>
              <a:rPr lang="nb-NO" sz="2000">
                <a:latin typeface="Arial"/>
                <a:cs typeface="Arial"/>
              </a:rPr>
              <a:t>.</a:t>
            </a:r>
            <a:endParaRPr lang="nb-NO" sz="22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1407EB24-CF10-41CB-D15C-90F6FAAF6ECB}"/>
              </a:ext>
            </a:extLst>
          </p:cNvPr>
          <p:cNvPicPr>
            <a:picLocks noChangeAspect="1"/>
          </p:cNvPicPr>
          <p:nvPr/>
        </p:nvPicPr>
        <p:blipFill>
          <a:blip r:embed="rId5"/>
          <a:stretch>
            <a:fillRect/>
          </a:stretch>
        </p:blipFill>
        <p:spPr>
          <a:xfrm>
            <a:off x="6693758" y="2314754"/>
            <a:ext cx="4799844" cy="3191774"/>
          </a:xfrm>
          <a:prstGeom prst="rect">
            <a:avLst/>
          </a:prstGeom>
        </p:spPr>
      </p:pic>
    </p:spTree>
    <p:extLst>
      <p:ext uri="{BB962C8B-B14F-4D97-AF65-F5344CB8AC3E}">
        <p14:creationId xmlns:p14="http://schemas.microsoft.com/office/powerpoint/2010/main" val="2502042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312C9-567F-40DD-5109-382FE27852D4}"/>
            </a:ext>
          </a:extLst>
        </p:cNvPr>
        <p:cNvGrpSpPr/>
        <p:nvPr/>
      </p:nvGrpSpPr>
      <p:grpSpPr>
        <a:xfrm>
          <a:off x="0" y="0"/>
          <a:ext cx="0" cy="0"/>
          <a:chOff x="0" y="0"/>
          <a:chExt cx="0" cy="0"/>
        </a:xfrm>
      </p:grpSpPr>
      <p:pic>
        <p:nvPicPr>
          <p:cNvPr id="6" name="Bildobjekt 5" descr="En bild som visar gräs, utomhus, person, klädsel&#10;&#10;AI-genererat innehåll kan vara felaktigt.">
            <a:extLst>
              <a:ext uri="{FF2B5EF4-FFF2-40B4-BE49-F238E27FC236}">
                <a16:creationId xmlns:a16="http://schemas.microsoft.com/office/drawing/2014/main" id="{C0278538-1E1C-8992-A9FA-8ECA3CE0640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 y="0"/>
            <a:ext cx="12191997" cy="6582995"/>
          </a:xfrm>
          <a:prstGeom prst="rect">
            <a:avLst/>
          </a:prstGeom>
        </p:spPr>
      </p:pic>
      <p:pic>
        <p:nvPicPr>
          <p:cNvPr id="4" name="Bildobjekt 3">
            <a:extLst>
              <a:ext uri="{FF2B5EF4-FFF2-40B4-BE49-F238E27FC236}">
                <a16:creationId xmlns:a16="http://schemas.microsoft.com/office/drawing/2014/main" id="{D62DF835-7B65-D34A-0866-9667D717CE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6587307"/>
            <a:ext cx="12192001" cy="266380"/>
          </a:xfrm>
          <a:prstGeom prst="rect">
            <a:avLst/>
          </a:prstGeom>
        </p:spPr>
      </p:pic>
      <p:sp>
        <p:nvSpPr>
          <p:cNvPr id="9" name="Rektangel 8">
            <a:extLst>
              <a:ext uri="{FF2B5EF4-FFF2-40B4-BE49-F238E27FC236}">
                <a16:creationId xmlns:a16="http://schemas.microsoft.com/office/drawing/2014/main" id="{DBA74350-020E-D64A-C96D-250F97859B29}"/>
              </a:ext>
            </a:extLst>
          </p:cNvPr>
          <p:cNvSpPr/>
          <p:nvPr/>
        </p:nvSpPr>
        <p:spPr>
          <a:xfrm>
            <a:off x="3" y="4313"/>
            <a:ext cx="12191997" cy="6582995"/>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 10">
            <a:extLst>
              <a:ext uri="{FF2B5EF4-FFF2-40B4-BE49-F238E27FC236}">
                <a16:creationId xmlns:a16="http://schemas.microsoft.com/office/drawing/2014/main" id="{ABD9ED41-A258-B08E-4030-71548E31CD5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22622" y="0"/>
            <a:ext cx="1651000" cy="2057400"/>
          </a:xfrm>
          <a:prstGeom prst="rect">
            <a:avLst/>
          </a:prstGeom>
        </p:spPr>
      </p:pic>
      <p:sp>
        <p:nvSpPr>
          <p:cNvPr id="3" name="textruta 2">
            <a:extLst>
              <a:ext uri="{FF2B5EF4-FFF2-40B4-BE49-F238E27FC236}">
                <a16:creationId xmlns:a16="http://schemas.microsoft.com/office/drawing/2014/main" id="{4432FEED-588C-7464-634B-ECAFD310F370}"/>
              </a:ext>
            </a:extLst>
          </p:cNvPr>
          <p:cNvSpPr txBox="1"/>
          <p:nvPr/>
        </p:nvSpPr>
        <p:spPr>
          <a:xfrm>
            <a:off x="-9" y="2460222"/>
            <a:ext cx="12191999" cy="1938992"/>
          </a:xfrm>
          <a:prstGeom prst="rect">
            <a:avLst/>
          </a:prstGeom>
          <a:noFill/>
        </p:spPr>
        <p:txBody>
          <a:bodyPr wrap="square" lIns="91440" tIns="45720" rIns="91440" bIns="45720" rtlCol="0" anchor="t">
            <a:spAutoFit/>
          </a:bodyPr>
          <a:lstStyle/>
          <a:p>
            <a:pPr algn="ctr"/>
            <a:r>
              <a:rPr lang="sv-SE" sz="6000" dirty="0">
                <a:solidFill>
                  <a:schemeClr val="bg1"/>
                </a:solidFill>
                <a:latin typeface="Trade Gothic LT Std Cn"/>
              </a:rPr>
              <a:t>Övning: </a:t>
            </a:r>
            <a:br>
              <a:rPr lang="sv-SE" sz="6000" dirty="0">
                <a:solidFill>
                  <a:schemeClr val="bg1"/>
                </a:solidFill>
                <a:latin typeface="Trade Gothic LT Std Cn"/>
              </a:rPr>
            </a:br>
            <a:r>
              <a:rPr lang="sv-SE" sz="6000">
                <a:solidFill>
                  <a:schemeClr val="bg1"/>
                </a:solidFill>
                <a:latin typeface="Trade Gothic LT Std Cn"/>
              </a:rPr>
              <a:t>Rättighet eller önskemål? </a:t>
            </a:r>
            <a:endParaRPr lang="sv-SE" sz="6000" dirty="0">
              <a:solidFill>
                <a:schemeClr val="bg1"/>
              </a:solidFill>
              <a:latin typeface="Trade Gothic LT Std Cn"/>
            </a:endParaRPr>
          </a:p>
        </p:txBody>
      </p:sp>
    </p:spTree>
    <p:extLst>
      <p:ext uri="{BB962C8B-B14F-4D97-AF65-F5344CB8AC3E}">
        <p14:creationId xmlns:p14="http://schemas.microsoft.com/office/powerpoint/2010/main" val="346044593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2ab7631914f40ed8b1d89c864e4d218 xmlns="9a900101-d6ac-4793-8c2c-7395c524be11">
      <Terms xmlns="http://schemas.microsoft.com/office/infopath/2007/PartnerControls"/>
    </d2ab7631914f40ed8b1d89c864e4d218>
    <lcf76f155ced4ddcb4097134ff3c332f xmlns="f85e7af3-38a1-497c-9864-88e5057667a1">
      <Terms xmlns="http://schemas.microsoft.com/office/infopath/2007/PartnerControls"/>
    </lcf76f155ced4ddcb4097134ff3c332f>
    <TaxCatchAll xmlns="9a900101-d6ac-4793-8c2c-7395c524be1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66605FD30484444DAE75A381AEDB07BF" ma:contentTypeVersion="18" ma:contentTypeDescription="Skapa ett nytt dokument." ma:contentTypeScope="" ma:versionID="ba39c500de4e834ed5c6a1fbfe20fab6">
  <xsd:schema xmlns:xsd="http://www.w3.org/2001/XMLSchema" xmlns:xs="http://www.w3.org/2001/XMLSchema" xmlns:p="http://schemas.microsoft.com/office/2006/metadata/properties" xmlns:ns2="9a900101-d6ac-4793-8c2c-7395c524be11" xmlns:ns4="f85e7af3-38a1-497c-9864-88e5057667a1" targetNamespace="http://schemas.microsoft.com/office/2006/metadata/properties" ma:root="true" ma:fieldsID="fd934d1005770fbfdac467a1100e1899" ns2:_="" ns4:_="">
    <xsd:import namespace="9a900101-d6ac-4793-8c2c-7395c524be11"/>
    <xsd:import namespace="f85e7af3-38a1-497c-9864-88e5057667a1"/>
    <xsd:element name="properties">
      <xsd:complexType>
        <xsd:sequence>
          <xsd:element name="documentManagement">
            <xsd:complexType>
              <xsd:all>
                <xsd:element ref="ns2:d2ab7631914f40ed8b1d89c864e4d218" minOccurs="0"/>
                <xsd:element ref="ns2:TaxCatchAll" minOccurs="0"/>
                <xsd:element ref="ns4:MediaServiceMetadata" minOccurs="0"/>
                <xsd:element ref="ns4:MediaServiceFastMetadata" minOccurs="0"/>
                <xsd:element ref="ns4:MediaLengthInSeconds" minOccurs="0"/>
                <xsd:element ref="ns4:MediaServiceDateTaken" minOccurs="0"/>
                <xsd:element ref="ns4:lcf76f155ced4ddcb4097134ff3c332f" minOccurs="0"/>
                <xsd:element ref="ns4:MediaServiceGenerationTime" minOccurs="0"/>
                <xsd:element ref="ns4:MediaServiceEventHashCode" minOccurs="0"/>
                <xsd:element ref="ns4:MediaServiceOCR" minOccurs="0"/>
                <xsd:element ref="ns2:SharedWithUsers" minOccurs="0"/>
                <xsd:element ref="ns2:SharedWithDetails" minOccurs="0"/>
                <xsd:element ref="ns4:MediaServiceLocation"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900101-d6ac-4793-8c2c-7395c524be11" elementFormDefault="qualified">
    <xsd:import namespace="http://schemas.microsoft.com/office/2006/documentManagement/types"/>
    <xsd:import namespace="http://schemas.microsoft.com/office/infopath/2007/PartnerControls"/>
    <xsd:element name="d2ab7631914f40ed8b1d89c864e4d218" ma:index="9" nillable="true" ma:taxonomy="true" ma:internalName="d2ab7631914f40ed8b1d89c864e4d218" ma:taxonomyFieldName="Dokumentkategori" ma:displayName="Dokumentkategori" ma:default="" ma:fieldId="{d2ab7631-914f-40ed-8b1d-89c864e4d218}" ma:taxonomyMulti="true" ma:sspId="f38b39c3-ecf8-4982-925a-9c875ff0d6d0" ma:termSetId="738e1ad4-6648-4193-8e90-5432e38dc98e" ma:anchorId="00000000-0000-0000-0000-000000000000" ma:open="false" ma:isKeyword="false">
      <xsd:complexType>
        <xsd:sequence>
          <xsd:element ref="pc:Terms" minOccurs="0" maxOccurs="1"/>
        </xsd:sequence>
      </xsd:complexType>
    </xsd:element>
    <xsd:element name="TaxCatchAll" ma:index="10" nillable="true" ma:displayName="Taxonomy Catch All Column" ma:hidden="true" ma:list="{5a91cb1c-47c4-4336-b9d8-d1a047cfa3a4}" ma:internalName="TaxCatchAll" ma:showField="CatchAllData" ma:web="9a900101-d6ac-4793-8c2c-7395c524be1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at med informa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85e7af3-38a1-497c-9864-88e5057667a1"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f38b39c3-ecf8-4982-925a-9c875ff0d6d0"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ma:index="11" ma:displayName="Ämne"/>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32BC6F3-7BD3-4CE1-A9CB-F904CA46D285}">
  <ds:schemaRefs>
    <ds:schemaRef ds:uri="9a900101-d6ac-4793-8c2c-7395c524be11"/>
    <ds:schemaRef ds:uri="f85e7af3-38a1-497c-9864-88e5057667a1"/>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A8AEB1A5-AE2D-4398-86F2-72AD52BA7523}">
  <ds:schemaRefs>
    <ds:schemaRef ds:uri="http://schemas.microsoft.com/sharepoint/v3/contenttype/forms"/>
  </ds:schemaRefs>
</ds:datastoreItem>
</file>

<file path=customXml/itemProps3.xml><?xml version="1.0" encoding="utf-8"?>
<ds:datastoreItem xmlns:ds="http://schemas.openxmlformats.org/officeDocument/2006/customXml" ds:itemID="{19EC0887-F50E-403C-A2D8-8A3911678AD7}">
  <ds:schemaRefs>
    <ds:schemaRef ds:uri="9a900101-d6ac-4793-8c2c-7395c524be11"/>
    <ds:schemaRef ds:uri="f85e7af3-38a1-497c-9864-88e5057667a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Office-tema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Mattias Wihlgaard</dc:creator>
  <cp:revision>496</cp:revision>
  <dcterms:created xsi:type="dcterms:W3CDTF">2025-08-29T11:58:15Z</dcterms:created>
  <dcterms:modified xsi:type="dcterms:W3CDTF">2026-06-09T07:52:58Z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0x01010066605FD30484444DAE75A381AEDB07BF</vt:lpwstr>
  </property>
  <property fmtid="{D5CDD505-2E9C-101B-9397-08002B2CF9AE}" pid="3" name="MediaServiceImageTags">
    <vt:lpwstr/>
  </property>
  <property fmtid="{D5CDD505-2E9C-101B-9397-08002B2CF9AE}" pid="4" name="Dokumentkategori">
    <vt:lpwstr/>
  </property>
</Properties>
</file>