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675" r:id="rId5"/>
    <p:sldId id="678" r:id="rId6"/>
    <p:sldId id="679" r:id="rId7"/>
    <p:sldId id="653" r:id="rId8"/>
    <p:sldId id="680" r:id="rId9"/>
    <p:sldId id="684" r:id="rId10"/>
    <p:sldId id="651" r:id="rId11"/>
    <p:sldId id="683" r:id="rId12"/>
    <p:sldId id="681" r:id="rId13"/>
    <p:sldId id="667" r:id="rId14"/>
    <p:sldId id="661" r:id="rId15"/>
    <p:sldId id="682" r:id="rId16"/>
    <p:sldId id="656" r:id="rId17"/>
    <p:sldId id="642" r:id="rId18"/>
    <p:sldId id="643" r:id="rId19"/>
    <p:sldId id="659" r:id="rId20"/>
    <p:sldId id="669" r:id="rId21"/>
    <p:sldId id="677" r:id="rId22"/>
    <p:sldId id="674" r:id="rId23"/>
    <p:sldId id="685" r:id="rId24"/>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A60DA-72AD-9316-2875-6554C163603A}" name="Maja Lapvetelainen" initials="ML" userId="S::maja.lapvetelainen@fn.se::0ecc6bcd-ba72-4830-a3f4-91d955f8ab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63FB9-F42F-48D7-A9F2-41E3FEFEA7ED}" v="1" dt="2026-02-03T12:18:57.013"/>
    <p1510:client id="{77258F11-90C9-1239-F2FF-778C18E5ED53}" v="4" dt="2026-02-03T13:39:58.955"/>
    <p1510:client id="{796941A5-919F-4C73-85D6-25221ABE5F68}" v="2124" dt="2026-02-03T11:26:52.841"/>
    <p1510:client id="{D14509BF-F510-2CAA-D11B-D048A6978908}" v="6" dt="2026-02-02T13:43:2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4283" cy="49829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1"/>
            <a:ext cx="2944283" cy="498294"/>
          </a:xfrm>
          <a:prstGeom prst="rect">
            <a:avLst/>
          </a:prstGeom>
        </p:spPr>
        <p:txBody>
          <a:bodyPr vert="horz" lIns="91440" tIns="45720" rIns="91440" bIns="45720" rtlCol="0"/>
          <a:lstStyle>
            <a:lvl1pPr algn="r">
              <a:defRPr sz="1200"/>
            </a:lvl1pPr>
          </a:lstStyle>
          <a:p>
            <a:fld id="{A8B3A463-E5C5-41B7-A25A-9FE886F7626F}" type="datetimeFigureOut">
              <a:rPr lang="sv-SE" smtClean="0"/>
              <a:t>2026-02-03</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3"/>
          </a:xfrm>
          <a:prstGeom prst="rect">
            <a:avLst/>
          </a:prstGeom>
        </p:spPr>
        <p:txBody>
          <a:bodyPr vert="horz" lIns="91440" tIns="45720" rIns="91440" bIns="45720" rtlCol="0" anchor="b"/>
          <a:lstStyle>
            <a:lvl1pPr algn="r">
              <a:defRPr sz="1200"/>
            </a:lvl1pPr>
          </a:lstStyle>
          <a:p>
            <a:fld id="{43767DB2-7D99-4A51-8D80-C6E76D0DFBCE}" type="slidenum">
              <a:rPr lang="sv-SE" smtClean="0"/>
              <a:t>‹#›</a:t>
            </a:fld>
            <a:endParaRPr lang="sv-SE"/>
          </a:p>
        </p:txBody>
      </p:sp>
    </p:spTree>
    <p:extLst>
      <p:ext uri="{BB962C8B-B14F-4D97-AF65-F5344CB8AC3E}">
        <p14:creationId xmlns:p14="http://schemas.microsoft.com/office/powerpoint/2010/main" val="67222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vt.se/nyheter/utrikes/sexuellt-vald-i-ukraina" TargetMode="External"/><Relationship Id="rId13" Type="http://schemas.openxmlformats.org/officeDocument/2006/relationships/hyperlink" Target="https://www.amnesty.se/aktuellt/rysslands-invasion-av-ukraina-ar-en-aggressionshandling-och-en-katastrof-manskliga-rattigheter/" TargetMode="External"/><Relationship Id="rId3" Type="http://schemas.openxmlformats.org/officeDocument/2006/relationships/hyperlink" Target="https://news.un.org/en/story/2025/12/1166507" TargetMode="External"/><Relationship Id="rId7" Type="http://schemas.openxmlformats.org/officeDocument/2006/relationships/hyperlink" Target="https://www.hrw.org/news/2022/07/21/russian-ukrainian-bases-endangering-civilians" TargetMode="External"/><Relationship Id="rId12" Type="http://schemas.openxmlformats.org/officeDocument/2006/relationships/hyperlink" Target="https://www.svt.se/nyheter/utrikes/direktrapport-forsamrat-sakerhetslage?inlagg=f8f22965f5cfd0fee2772e1ef6c50b7b"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vt.se/nyheter/utrikes/rapport-systematisk-tortyr-del-av-den-ryska-strategin" TargetMode="External"/><Relationship Id="rId11" Type="http://schemas.openxmlformats.org/officeDocument/2006/relationships/hyperlink" Target="https://www.svt.se/nyheter/utrikes/viktoria-togs-som-krigsfange" TargetMode="External"/><Relationship Id="rId5" Type="http://schemas.openxmlformats.org/officeDocument/2006/relationships/hyperlink" Target="https://www.svt.se/nyheter/utrikes/direktrapport-forsamrat-sakerhetslage?inlagg=0fcf239cb6392fafc0cd4f119489980a" TargetMode="External"/><Relationship Id="rId10" Type="http://schemas.openxmlformats.org/officeDocument/2006/relationships/hyperlink" Target="https://www.hrw.org/news/2023/12/20/russia-forces-ukrainians-occupied-areas-military" TargetMode="External"/><Relationship Id="rId4" Type="http://schemas.openxmlformats.org/officeDocument/2006/relationships/hyperlink" Target="https://www.svt.se/nyheter/utrikes/experten-darfor-beskjuter-ryssland-civila-mal" TargetMode="External"/><Relationship Id="rId9" Type="http://schemas.openxmlformats.org/officeDocument/2006/relationships/hyperlink" Target="https://www.sverigesradio.se/avsnitt/sa-har-putins-krigsmakt-plundrat-i-ukrain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reaties.un.org/pages/ViewDetails.aspx?src=TREATY&amp;mtdsg_no=XVIII-10-b&amp;chapter=18&amp;clang=_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cc-cpi.int/about/the-cour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cc-cpi.int/drc/ntagand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cc-cpi.int/get-involved/sdg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cc-cpi.int/news/icc-prosecutor-karim-khan-kc-concludes-first-visit-israel-and-state-palestine-icc-prosecutor" TargetMode="External"/><Relationship Id="rId7" Type="http://schemas.openxmlformats.org/officeDocument/2006/relationships/hyperlink" Target="https://coalitionfortheicc.org/oppose-sanctions-against-ICC-safeguard-victims-access-justic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icc-cpi.int/news/statement-icc-prosecutor-karim-aa-khan-kc-applications-arrest-warrants-situation-state" TargetMode="External"/><Relationship Id="rId5" Type="http://schemas.openxmlformats.org/officeDocument/2006/relationships/hyperlink" Target="https://www.youtube.com/IntlCriminalCourt" TargetMode="External"/><Relationship Id="rId4" Type="http://schemas.openxmlformats.org/officeDocument/2006/relationships/hyperlink" Target="https://www.coalitionfortheicc.org/22nd-session-assembly-states-parties-2023"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uildingtrust.si/79-states-parties-in-support-of-the-ic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cc-cpi.int/about/the-cou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cc-cpi.int/sites/default/files/Publications/JudgesE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CF69B-2886-1CF7-FD76-B6473CEE9F58}"/>
            </a:ext>
          </a:extLst>
        </p:cNvPr>
        <p:cNvGrpSpPr/>
        <p:nvPr/>
      </p:nvGrpSpPr>
      <p:grpSpPr>
        <a:xfrm>
          <a:off x="0" y="0"/>
          <a:ext cx="0" cy="0"/>
          <a:chOff x="0" y="0"/>
          <a:chExt cx="0" cy="0"/>
        </a:xfrm>
      </p:grpSpPr>
      <p:sp>
        <p:nvSpPr>
          <p:cNvPr id="14338" name="Platshållare för bildobjekt 1">
            <a:extLst>
              <a:ext uri="{FF2B5EF4-FFF2-40B4-BE49-F238E27FC236}">
                <a16:creationId xmlns:a16="http://schemas.microsoft.com/office/drawing/2014/main" id="{C4732E24-342B-3994-BF24-3057B203F8FE}"/>
              </a:ext>
            </a:extLst>
          </p:cNvPr>
          <p:cNvSpPr>
            <a:spLocks noGrp="1" noRot="1" noChangeAspect="1" noTextEdit="1"/>
          </p:cNvSpPr>
          <p:nvPr>
            <p:ph type="sldImg"/>
          </p:nvPr>
        </p:nvSpPr>
        <p:spPr bwMode="auto">
          <a:xfrm>
            <a:off x="1152525" y="296863"/>
            <a:ext cx="4271963" cy="2403475"/>
          </a:xfrm>
          <a:noFill/>
          <a:ln>
            <a:solidFill>
              <a:srgbClr val="000000"/>
            </a:solidFill>
            <a:miter lim="800000"/>
            <a:headEnd/>
            <a:tailEnd/>
          </a:ln>
        </p:spPr>
        <p:txBody>
          <a:bodyPr/>
          <a:lstStyle/>
          <a:p>
            <a:endParaRPr lang="sv-SE"/>
          </a:p>
        </p:txBody>
      </p:sp>
      <p:sp>
        <p:nvSpPr>
          <p:cNvPr id="3" name="Platshållare för anteckningar 2">
            <a:extLst>
              <a:ext uri="{FF2B5EF4-FFF2-40B4-BE49-F238E27FC236}">
                <a16:creationId xmlns:a16="http://schemas.microsoft.com/office/drawing/2014/main" id="{437C1643-B664-1688-8884-E9F55C8DDB74}"/>
              </a:ext>
            </a:extLst>
          </p:cNvPr>
          <p:cNvSpPr>
            <a:spLocks noGrp="1"/>
          </p:cNvSpPr>
          <p:nvPr>
            <p:ph type="body" idx="1"/>
          </p:nvPr>
        </p:nvSpPr>
        <p:spPr>
          <a:xfrm>
            <a:off x="538819" y="2843639"/>
            <a:ext cx="5387787" cy="4851644"/>
          </a:xfrm>
        </p:spPr>
        <p:txBody>
          <a:bodyPr>
            <a:noAutofit/>
          </a:bodyPr>
          <a:lstStyle/>
          <a:p>
            <a:pPr rtl="0" fontAlgn="base"/>
            <a:r>
              <a:rPr lang="sv-SE" sz="1200" b="1" i="0" kern="1200" dirty="0">
                <a:solidFill>
                  <a:schemeClr val="tx1"/>
                </a:solidFill>
                <a:effectLst/>
                <a:latin typeface="+mn-lt"/>
                <a:ea typeface="+mn-ea"/>
                <a:cs typeface="+mn-cs"/>
              </a:rPr>
              <a:t>En värld fri från krigsbrott – talarmanus till PowerPoint</a:t>
            </a:r>
            <a:r>
              <a:rPr lang="sv-SE" sz="1200" b="0" i="0" kern="1200" dirty="0">
                <a:solidFill>
                  <a:schemeClr val="tx1"/>
                </a:solidFill>
                <a:effectLst/>
                <a:latin typeface="+mn-lt"/>
                <a:ea typeface="+mn-ea"/>
                <a:cs typeface="+mn-cs"/>
              </a:rPr>
              <a:t> </a:t>
            </a:r>
          </a:p>
          <a:p>
            <a:pPr rtl="0" fontAlgn="base"/>
            <a:endParaRPr lang="sv-SE" sz="1200" b="1" i="1"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Krig och konflikter har ofta inslag av övergrepp</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Allt är inte tillåtet i krig. Vi vet sedan tidernas begynnelse att krig och konflikter ofta har inslag av övergrepp, inte minst mot civila. En viktig del i arbetet mot detta handlar om att ge världen bättre internationella regler och välfungerande internationella verktyg för att förhindra att våld sker</a:t>
            </a:r>
          </a:p>
          <a:p>
            <a:pPr rtl="0" fontAlgn="base"/>
            <a:endParaRPr lang="sv-SE" sz="1200" b="0" i="0"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Lidande i krig och konflikter går att begränsa</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Arbetet handlar även om att ställa krigsledare som begår övergrepp till svars för det de har gjort. Både för att de drabbade ska känna att de fått upprättelse, och för att statuera exempel och sända en signal till framtida krigsledare</a:t>
            </a:r>
          </a:p>
          <a:p>
            <a:pPr rtl="0" fontAlgn="base"/>
            <a:endParaRPr lang="sv-SE" sz="1200" b="0" i="0"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Bild: livesändning från rättegång mot en krigsförbrytare</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Bilden är tagen i </a:t>
            </a:r>
            <a:r>
              <a:rPr lang="sv-SE" sz="1200" b="0" i="0" kern="1200" dirty="0" err="1">
                <a:solidFill>
                  <a:schemeClr val="tx1"/>
                </a:solidFill>
                <a:effectLst/>
                <a:latin typeface="+mn-lt"/>
                <a:ea typeface="+mn-ea"/>
                <a:cs typeface="+mn-cs"/>
              </a:rPr>
              <a:t>Ituri</a:t>
            </a:r>
            <a:r>
              <a:rPr lang="sv-SE" sz="1200" b="0" i="0" kern="1200" dirty="0">
                <a:solidFill>
                  <a:schemeClr val="tx1"/>
                </a:solidFill>
                <a:effectLst/>
                <a:latin typeface="+mn-lt"/>
                <a:ea typeface="+mn-ea"/>
                <a:cs typeface="+mn-cs"/>
              </a:rPr>
              <a:t> i östra Kongo och visar hur befolkningen i en by som drabbats av krigsförbrytelser tittar på en livesändning från rättegången i Haag mot milisledaren Thomas </a:t>
            </a:r>
            <a:r>
              <a:rPr lang="sv-SE" sz="1200" b="0" i="0" kern="1200" dirty="0" err="1">
                <a:solidFill>
                  <a:schemeClr val="tx1"/>
                </a:solidFill>
                <a:effectLst/>
                <a:latin typeface="+mn-lt"/>
                <a:ea typeface="+mn-ea"/>
                <a:cs typeface="+mn-cs"/>
              </a:rPr>
              <a:t>Lubanga</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Lubanga</a:t>
            </a:r>
            <a:r>
              <a:rPr lang="sv-SE" sz="1200" b="0" i="0" kern="1200" dirty="0">
                <a:solidFill>
                  <a:schemeClr val="tx1"/>
                </a:solidFill>
                <a:effectLst/>
                <a:latin typeface="+mn-lt"/>
                <a:ea typeface="+mn-ea"/>
                <a:cs typeface="+mn-cs"/>
              </a:rPr>
              <a:t> grundade den kongolesiska milisgruppen </a:t>
            </a:r>
            <a:r>
              <a:rPr lang="sv-SE" sz="1200" b="0" i="1" kern="1200" dirty="0">
                <a:solidFill>
                  <a:schemeClr val="tx1"/>
                </a:solidFill>
                <a:effectLst/>
                <a:latin typeface="+mn-lt"/>
                <a:ea typeface="+mn-ea"/>
                <a:cs typeface="+mn-cs"/>
              </a:rPr>
              <a:t>Unionen för Kongos patrioter </a:t>
            </a:r>
            <a:r>
              <a:rPr lang="sv-SE" sz="1200" b="0" i="0" kern="1200" dirty="0">
                <a:solidFill>
                  <a:schemeClr val="tx1"/>
                </a:solidFill>
                <a:effectLst/>
                <a:latin typeface="+mn-lt"/>
                <a:ea typeface="+mn-ea"/>
                <a:cs typeface="+mn-cs"/>
              </a:rPr>
              <a:t>(Union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Congolese</a:t>
            </a:r>
            <a:r>
              <a:rPr lang="sv-SE" sz="1200" b="0" i="0" kern="1200" dirty="0">
                <a:solidFill>
                  <a:schemeClr val="tx1"/>
                </a:solidFill>
                <a:effectLst/>
                <a:latin typeface="+mn-lt"/>
                <a:ea typeface="+mn-ea"/>
                <a:cs typeface="+mn-cs"/>
              </a:rPr>
              <a:t> Patriots) och anklagats för att ha rekryterat barnsoldater. 2012 dömdes han till 14 år i fängelse. </a:t>
            </a:r>
          </a:p>
          <a:p>
            <a:pPr fontAlgn="base"/>
            <a:endParaRPr lang="sv-SE" sz="1200" b="0" i="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14340" name="Platshållare för bildnummer 3">
            <a:extLst>
              <a:ext uri="{FF2B5EF4-FFF2-40B4-BE49-F238E27FC236}">
                <a16:creationId xmlns:a16="http://schemas.microsoft.com/office/drawing/2014/main" id="{0385B8ED-899D-14B1-527C-0668858F91B6}"/>
              </a:ext>
            </a:extLst>
          </p:cNvPr>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A6909-2CB5-4921-A89C-0D7B4A153F6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22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Rysslands krig mot Ukraina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Den 24 februari 2022 inledde Ryssland en fullskalig invasion av Ukraina där en bred samling krigsbrott och andra folkrättsbrott begås av den ryska sidan i kriget. Några exempel på brott Ryssland misstänks för: brott som är förbjudna att begå enligt Genèvekonventionerna, folkmordskonventionen, FN-stadgan och andra folkrättsliga regelverk som Ryssland är bundet till.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Kidnappningar och deportationer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Ukrainska medborgare har förflyttats till Ryssland, däribland tusentals barn.  </a:t>
            </a:r>
          </a:p>
          <a:p>
            <a:pPr rtl="0" fontAlgn="base"/>
            <a:r>
              <a:rPr lang="sv-SE" sz="1200" b="0" i="1" kern="1200">
                <a:solidFill>
                  <a:schemeClr val="tx1"/>
                </a:solidFill>
                <a:effectLst/>
                <a:latin typeface="+mn-lt"/>
                <a:ea typeface="+mn-ea"/>
                <a:cs typeface="+mn-cs"/>
              </a:rPr>
              <a:t>UN </a:t>
            </a:r>
            <a:r>
              <a:rPr lang="sv-SE" sz="1200" b="0" i="1" kern="1200" err="1">
                <a:solidFill>
                  <a:schemeClr val="tx1"/>
                </a:solidFill>
                <a:effectLst/>
                <a:latin typeface="+mn-lt"/>
                <a:ea typeface="+mn-ea"/>
                <a:cs typeface="+mn-cs"/>
              </a:rPr>
              <a:t>News</a:t>
            </a:r>
            <a:r>
              <a:rPr lang="sv-SE" sz="1200" b="0" i="1" kern="1200">
                <a:solidFill>
                  <a:schemeClr val="tx1"/>
                </a:solidFill>
                <a:effectLst/>
                <a:latin typeface="+mn-lt"/>
                <a:ea typeface="+mn-ea"/>
                <a:cs typeface="+mn-cs"/>
              </a:rPr>
              <a:t> den 3 december 2025</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3"/>
              </a:rPr>
              <a:t>https://news.un.org/en/story/2025/12/1166507</a:t>
            </a:r>
            <a:endParaRPr lang="sv-SE" sz="1200" b="0" i="0" u="sng" strike="noStrike"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Attacker mot civila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Folkrätten utesluter inte att civila dödas eller skadas som en del av legitim krigföring. Men man får inte sikta på civila och medvetet ha dem som måltavla. Ryska styrkor misstänks ha gjort det, upprepat och i stor omfattning. </a:t>
            </a:r>
          </a:p>
          <a:p>
            <a:pPr rtl="0" fontAlgn="base"/>
            <a:r>
              <a:rPr lang="sv-SE" sz="1200" b="0" i="1" kern="1200">
                <a:solidFill>
                  <a:schemeClr val="tx1"/>
                </a:solidFill>
                <a:effectLst/>
                <a:latin typeface="+mn-lt"/>
                <a:ea typeface="+mn-ea"/>
                <a:cs typeface="+mn-cs"/>
              </a:rPr>
              <a:t>SVT Nyheter den 22 mars 2022: </a:t>
            </a:r>
            <a:r>
              <a:rPr lang="sv-SE" sz="1200" b="0" i="0" u="sng" strike="noStrike" kern="1200">
                <a:solidFill>
                  <a:schemeClr val="tx1"/>
                </a:solidFill>
                <a:effectLst/>
                <a:latin typeface="+mn-lt"/>
                <a:ea typeface="+mn-ea"/>
                <a:cs typeface="+mn-cs"/>
                <a:hlinkClick r:id="rId4"/>
              </a:rPr>
              <a:t>https://www.svt.se/nyheter/utrikes/experten-darfor-beskjuter-ryssland-civila-mal</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Hänsynslös förstörelse</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Man får inte bomba sjukhus och kulturarv eller på ett oproportionellt sätt slå ut civil infrastruktur.  </a:t>
            </a:r>
          </a:p>
          <a:p>
            <a:pPr rtl="0" fontAlgn="base"/>
            <a:r>
              <a:rPr lang="sv-SE" sz="1200" b="0" i="1" kern="1200">
                <a:solidFill>
                  <a:schemeClr val="tx1"/>
                </a:solidFill>
                <a:effectLst/>
                <a:latin typeface="+mn-lt"/>
                <a:ea typeface="+mn-ea"/>
                <a:cs typeface="+mn-cs"/>
              </a:rPr>
              <a:t>SVT Nyheter den 29 januari 2025: </a:t>
            </a:r>
            <a:r>
              <a:rPr lang="sv-SE" sz="1200" b="0" i="0" u="sng" strike="noStrike" kern="1200">
                <a:solidFill>
                  <a:schemeClr val="tx1"/>
                </a:solidFill>
                <a:effectLst/>
                <a:latin typeface="+mn-lt"/>
                <a:ea typeface="+mn-ea"/>
                <a:cs typeface="+mn-cs"/>
                <a:hlinkClick r:id="rId5"/>
              </a:rPr>
              <a:t>https://www.svt.se/nyheter/utrikes/direktrapport-forsamrat-sakerhetslage?inlagg=0fcf239cb6392fafc0cd4f119489980a</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Tortyr av civila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Tortyr är inte tillåtet enligt såväl Genèvekonventionen som FN:s tortyrkonvention, men det finns ändå flera dokumenterade fall av rysk tortyr, även av civila. </a:t>
            </a:r>
          </a:p>
          <a:p>
            <a:pPr rtl="0" fontAlgn="base"/>
            <a:r>
              <a:rPr lang="sv-SE" sz="1200" b="0" i="1" kern="1200">
                <a:solidFill>
                  <a:schemeClr val="tx1"/>
                </a:solidFill>
                <a:effectLst/>
                <a:latin typeface="+mn-lt"/>
                <a:ea typeface="+mn-ea"/>
                <a:cs typeface="+mn-cs"/>
              </a:rPr>
              <a:t>SVT Nyheter den 8 maj 2023:</a:t>
            </a:r>
            <a:r>
              <a:rPr lang="sv-SE" sz="1200" b="0" i="0" u="sng" strike="noStrike" kern="1200">
                <a:solidFill>
                  <a:schemeClr val="tx1"/>
                </a:solidFill>
                <a:effectLst/>
                <a:latin typeface="+mn-lt"/>
                <a:ea typeface="+mn-ea"/>
                <a:cs typeface="+mn-cs"/>
                <a:hlinkClick r:id="rId6"/>
              </a:rPr>
              <a:t>https://www.svt.se/nyheter/utrikes/rapport-systematisk-tortyr-del-av-den-ryska-strategin</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Civila som mänskliga sköldar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Civila har använts som mänskliga sköldar. Under mars 2022 slog sig t ex ett ryskt förband ner i en skola i byn </a:t>
            </a:r>
            <a:r>
              <a:rPr lang="sv-SE" sz="1200" b="0" i="0" kern="1200" err="1">
                <a:solidFill>
                  <a:schemeClr val="tx1"/>
                </a:solidFill>
                <a:effectLst/>
                <a:latin typeface="+mn-lt"/>
                <a:ea typeface="+mn-ea"/>
                <a:cs typeface="+mn-cs"/>
              </a:rPr>
              <a:t>Yahidne</a:t>
            </a:r>
            <a:r>
              <a:rPr lang="sv-SE" sz="1200" b="0" i="0" kern="1200">
                <a:solidFill>
                  <a:schemeClr val="tx1"/>
                </a:solidFill>
                <a:effectLst/>
                <a:latin typeface="+mn-lt"/>
                <a:ea typeface="+mn-ea"/>
                <a:cs typeface="+mn-cs"/>
              </a:rPr>
              <a:t> och tvingade civila, varav många barn, att stanna kvar i skolan så att Ukrainas armé inte skulle våga beskjuta den. </a:t>
            </a:r>
          </a:p>
          <a:p>
            <a:pPr rtl="0" fontAlgn="base"/>
            <a:r>
              <a:rPr lang="sv-SE" sz="1200" b="0" i="1" kern="1200">
                <a:solidFill>
                  <a:schemeClr val="tx1"/>
                </a:solidFill>
                <a:effectLst/>
                <a:latin typeface="+mn-lt"/>
                <a:ea typeface="+mn-ea"/>
                <a:cs typeface="+mn-cs"/>
              </a:rPr>
              <a:t>Human </a:t>
            </a:r>
            <a:r>
              <a:rPr lang="sv-SE" sz="1200" b="0" i="1" kern="1200" err="1">
                <a:solidFill>
                  <a:schemeClr val="tx1"/>
                </a:solidFill>
                <a:effectLst/>
                <a:latin typeface="+mn-lt"/>
                <a:ea typeface="+mn-ea"/>
                <a:cs typeface="+mn-cs"/>
              </a:rPr>
              <a:t>Rights</a:t>
            </a:r>
            <a:r>
              <a:rPr lang="sv-SE" sz="1200" b="0" i="1" kern="1200">
                <a:solidFill>
                  <a:schemeClr val="tx1"/>
                </a:solidFill>
                <a:effectLst/>
                <a:latin typeface="+mn-lt"/>
                <a:ea typeface="+mn-ea"/>
                <a:cs typeface="+mn-cs"/>
              </a:rPr>
              <a:t> Watch den 21 juli 2022:</a:t>
            </a:r>
            <a:r>
              <a:rPr lang="sv-SE" sz="1200" b="0" i="0" u="sng" strike="noStrike" kern="1200">
                <a:solidFill>
                  <a:schemeClr val="tx1"/>
                </a:solidFill>
                <a:effectLst/>
                <a:latin typeface="+mn-lt"/>
                <a:ea typeface="+mn-ea"/>
                <a:cs typeface="+mn-cs"/>
                <a:hlinkClick r:id="rId7"/>
              </a:rPr>
              <a:t>https://www.hrw.org/news/2022/07/21/russian-ukrainian-bases-endangering-civilians</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Sexuellt våld som vapen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Sexuellt våld som vapen. Oberoende experter och ukrainska företrädare har sett tecken på att ryska befäl ser mellan fingrarna när deras soldater begår våldtäkter och sexuellt våld.  </a:t>
            </a:r>
          </a:p>
          <a:p>
            <a:pPr rtl="0" fontAlgn="base"/>
            <a:r>
              <a:rPr lang="sv-SE" sz="1200" b="0" i="1" kern="1200">
                <a:solidFill>
                  <a:schemeClr val="tx1"/>
                </a:solidFill>
                <a:effectLst/>
                <a:latin typeface="+mn-lt"/>
                <a:ea typeface="+mn-ea"/>
                <a:cs typeface="+mn-cs"/>
              </a:rPr>
              <a:t>SVT Nyheter den 6 april 2022</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8"/>
              </a:rPr>
              <a:t>https://www.svt.se/nyheter/utrikes/sexuellt-vald-i-ukraina</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Plundring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Det har rapporterats om ryska soldater som plundrat. </a:t>
            </a:r>
          </a:p>
          <a:p>
            <a:pPr rtl="0" fontAlgn="base"/>
            <a:r>
              <a:rPr lang="sv-SE" sz="1200" b="0" i="1" kern="1200">
                <a:solidFill>
                  <a:schemeClr val="tx1"/>
                </a:solidFill>
                <a:effectLst/>
                <a:latin typeface="+mn-lt"/>
                <a:ea typeface="+mn-ea"/>
                <a:cs typeface="+mn-cs"/>
              </a:rPr>
              <a:t>Sveriges Radio den 9 juni 2022: </a:t>
            </a:r>
            <a:r>
              <a:rPr lang="sv-SE" sz="1200" b="0" i="0" u="sng" strike="noStrike" kern="1200">
                <a:solidFill>
                  <a:schemeClr val="tx1"/>
                </a:solidFill>
                <a:effectLst/>
                <a:latin typeface="+mn-lt"/>
                <a:ea typeface="+mn-ea"/>
                <a:cs typeface="+mn-cs"/>
                <a:hlinkClick r:id="rId9"/>
              </a:rPr>
              <a:t>https://www.sverigesradio.se/avsnitt/sa-har-putins-krigsmakt-plundrat-i-ukraina</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Påtvingad värnplikt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Påtvingad värnplikt. Ukrainska medborgare i de ockuperade Donetsk- och Luhanskregionerna har tvingats ta värvning i de separatistiska styrkorna och senare också i den ryska armén. </a:t>
            </a:r>
          </a:p>
          <a:p>
            <a:pPr rtl="0" fontAlgn="base"/>
            <a:r>
              <a:rPr lang="sv-SE" sz="1200" b="0" i="1" kern="1200">
                <a:solidFill>
                  <a:schemeClr val="tx1"/>
                </a:solidFill>
                <a:effectLst/>
                <a:latin typeface="+mn-lt"/>
                <a:ea typeface="+mn-ea"/>
                <a:cs typeface="+mn-cs"/>
              </a:rPr>
              <a:t>Human </a:t>
            </a:r>
            <a:r>
              <a:rPr lang="sv-SE" sz="1200" b="0" i="1" kern="1200" err="1">
                <a:solidFill>
                  <a:schemeClr val="tx1"/>
                </a:solidFill>
                <a:effectLst/>
                <a:latin typeface="+mn-lt"/>
                <a:ea typeface="+mn-ea"/>
                <a:cs typeface="+mn-cs"/>
              </a:rPr>
              <a:t>Rights</a:t>
            </a:r>
            <a:r>
              <a:rPr lang="sv-SE" sz="1200" b="0" i="1" kern="1200">
                <a:solidFill>
                  <a:schemeClr val="tx1"/>
                </a:solidFill>
                <a:effectLst/>
                <a:latin typeface="+mn-lt"/>
                <a:ea typeface="+mn-ea"/>
                <a:cs typeface="+mn-cs"/>
              </a:rPr>
              <a:t> Watch den 20 december 2023:</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10"/>
              </a:rPr>
              <a:t>https://www.hrw.org/news/2023/12/20/russia-forces-ukrainians-occupied-areas-military</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Misshandel av krigsfångar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Krigsfångar ska behandlas väl, men det finns upprepade fall av att ukrainska fångar behandlats mycket illa och även torterats, kastrerats och avrättats. Det finns också fall av dålig behandling av ryska fångar från ukrainsk sida. </a:t>
            </a:r>
          </a:p>
          <a:p>
            <a:pPr rtl="0" fontAlgn="base"/>
            <a:r>
              <a:rPr lang="sv-SE" sz="1200" b="0" i="1" kern="1200">
                <a:solidFill>
                  <a:schemeClr val="tx1"/>
                </a:solidFill>
                <a:effectLst/>
                <a:latin typeface="+mn-lt"/>
                <a:ea typeface="+mn-ea"/>
                <a:cs typeface="+mn-cs"/>
              </a:rPr>
              <a:t>SVT Nyheter den 19 december 2022</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11"/>
              </a:rPr>
              <a:t>https://www.svt.se/nyheter/utrikes/viktoria-togs-som-krigsfange</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Folkmordsbeteende</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Folkmord är ett brott som är svårt att föra i bevis, men i den ryska ledningens och i ryska propagandisters argumentation finns starka drag av folkmordsbeteende. Detta på grund av Rysslands systematiska attacker mot civila samt mot skolor och sjukhus. Ett antal länders beslutsfattare har i sina parlament också definierat det ryska agerandet som just exempel på folkmord. </a:t>
            </a:r>
          </a:p>
          <a:p>
            <a:pPr rtl="0" fontAlgn="base"/>
            <a:r>
              <a:rPr lang="sv-SE" sz="1200" b="0" i="1" kern="1200">
                <a:solidFill>
                  <a:schemeClr val="tx1"/>
                </a:solidFill>
                <a:effectLst/>
                <a:latin typeface="+mn-lt"/>
                <a:ea typeface="+mn-ea"/>
                <a:cs typeface="+mn-cs"/>
              </a:rPr>
              <a:t>SVT Nyheter den 8 januari 2025:</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12"/>
              </a:rPr>
              <a:t>https://www.svt.se/nyheter/utrikes/direktrapport-forsamrat-sakerhetslage?inlagg=f8f22965f5cfd0fee2772e1ef6c50b7b</a:t>
            </a:r>
            <a:endParaRPr lang="sv-SE" sz="1200" b="0" i="0" u="sng" strike="noStrike"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Aggressionsbrott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Att överhuvudtaget starta ett krig, såsom Ryssland gjorde, är ett brott mot FN-stadgan. Man kallar detta numera för aggressionsbrott (kallades tidigare </a:t>
            </a:r>
            <a:r>
              <a:rPr lang="sv-SE" sz="1200" b="0" i="1" kern="1200">
                <a:solidFill>
                  <a:schemeClr val="tx1"/>
                </a:solidFill>
                <a:effectLst/>
                <a:latin typeface="+mn-lt"/>
                <a:ea typeface="+mn-ea"/>
                <a:cs typeface="+mn-cs"/>
              </a:rPr>
              <a:t>brott mot freden</a:t>
            </a:r>
            <a:r>
              <a:rPr lang="sv-SE" sz="1200" b="0" i="0" kern="1200">
                <a:solidFill>
                  <a:schemeClr val="tx1"/>
                </a:solidFill>
                <a:effectLst/>
                <a:latin typeface="+mn-lt"/>
                <a:ea typeface="+mn-ea"/>
                <a:cs typeface="+mn-cs"/>
              </a:rPr>
              <a:t>). </a:t>
            </a:r>
          </a:p>
          <a:p>
            <a:pPr rtl="0" fontAlgn="base"/>
            <a:r>
              <a:rPr lang="sv-SE" sz="1200" b="0" i="1" kern="1200">
                <a:solidFill>
                  <a:schemeClr val="tx1"/>
                </a:solidFill>
                <a:effectLst/>
                <a:latin typeface="+mn-lt"/>
                <a:ea typeface="+mn-ea"/>
                <a:cs typeface="+mn-cs"/>
              </a:rPr>
              <a:t>Amnesty Sverige den 3 mars 2022:</a:t>
            </a:r>
            <a:r>
              <a:rPr lang="sv-SE" sz="1200" b="0" i="0" kern="1200">
                <a:solidFill>
                  <a:schemeClr val="tx1"/>
                </a:solidFill>
                <a:effectLst/>
                <a:latin typeface="+mn-lt"/>
                <a:ea typeface="+mn-ea"/>
                <a:cs typeface="+mn-cs"/>
              </a:rPr>
              <a:t> </a:t>
            </a:r>
            <a:r>
              <a:rPr lang="sv-SE" sz="1200" b="0" i="0" u="sng" strike="noStrike" kern="1200">
                <a:solidFill>
                  <a:schemeClr val="tx1"/>
                </a:solidFill>
                <a:effectLst/>
                <a:latin typeface="+mn-lt"/>
                <a:ea typeface="+mn-ea"/>
                <a:cs typeface="+mn-cs"/>
                <a:hlinkClick r:id="rId13"/>
              </a:rPr>
              <a:t>https://www.amnesty.se/aktuellt/rysslands-invasion-av-ukraina-ar-en-aggressionshandling-och-en-katastrof-manskliga-rattigheter/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1" i="0" kern="1200">
                <a:solidFill>
                  <a:schemeClr val="tx1"/>
                </a:solidFill>
                <a:effectLst/>
                <a:latin typeface="+mn-lt"/>
                <a:ea typeface="+mn-ea"/>
                <a:cs typeface="+mn-cs"/>
              </a:rPr>
              <a:t>BILD:</a:t>
            </a:r>
            <a:r>
              <a:rPr lang="sv-SE" sz="1200" b="0" i="0" kern="1200">
                <a:solidFill>
                  <a:schemeClr val="tx1"/>
                </a:solidFill>
                <a:effectLst/>
                <a:latin typeface="+mn-lt"/>
                <a:ea typeface="+mn-ea"/>
                <a:cs typeface="+mn-cs"/>
              </a:rPr>
              <a:t> Ukrainas president </a:t>
            </a:r>
            <a:r>
              <a:rPr lang="sv-SE" sz="1200" b="0" i="0" kern="1200" err="1">
                <a:solidFill>
                  <a:schemeClr val="tx1"/>
                </a:solidFill>
                <a:effectLst/>
                <a:latin typeface="+mn-lt"/>
                <a:ea typeface="+mn-ea"/>
                <a:cs typeface="+mn-cs"/>
              </a:rPr>
              <a:t>Volodymyr</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Zelenskyj</a:t>
            </a:r>
            <a:r>
              <a:rPr lang="sv-SE" sz="1200" b="0" i="0" kern="1200">
                <a:solidFill>
                  <a:schemeClr val="tx1"/>
                </a:solidFill>
                <a:effectLst/>
                <a:latin typeface="+mn-lt"/>
                <a:ea typeface="+mn-ea"/>
                <a:cs typeface="+mn-cs"/>
              </a:rPr>
              <a:t> på besök hos ICC 2023  </a:t>
            </a:r>
            <a:endParaRPr lang="sv-SE" sz="1200" i="1" kern="0">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3767DB2-7D99-4A51-8D80-C6E76D0DFBCE}" type="slidenum">
              <a:rPr lang="sv-SE" smtClean="0"/>
              <a:t>10</a:t>
            </a:fld>
            <a:endParaRPr lang="sv-SE"/>
          </a:p>
        </p:txBody>
      </p:sp>
    </p:spTree>
    <p:extLst>
      <p:ext uri="{BB962C8B-B14F-4D97-AF65-F5344CB8AC3E}">
        <p14:creationId xmlns:p14="http://schemas.microsoft.com/office/powerpoint/2010/main" val="130809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Kan ICC åtala Putin? </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Nej - Varken Ukraina eller Ryssland var vid krigsutbrottet med i ICC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Varken Ukraina eller Ryssland var anslutna till ICC vid utbrottet av den fullskaliga invasionen i februari 2022.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Nej - Ryssland har ett veto i FN:s säkerhetsråd</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Eftersom Ryssland är permanent medlem i FN:s säkerhetsrådet kan Ryssland använda sin vetorätt ifall säkerhetsrådet föreslår att hänskjuta ärendet till ICC.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Ja – För Ukraina har gett ICC möjlighet att utreda krigsbrott i Ukraina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Det är möjligt enligt Romstadgan att en icke-ansluten stat självmant överlämnar domsrätt till ICC. En sådan temporär lösning gjordes redan 2013–2014 då Ukraina självmant gav ICC jurisdiktion när Ryssland ockuperade och annekterade Krim. Efter det fullskaliga krigsutbrottet 2022 reste ett team från ICC till Ukraina för utredningar.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Ja - ICC har utfärdat flera arresteringsorder i konflikten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Våren 2023 utfärdade domstolen en arresteringsorder mot Rysslands president Vladimir Putin och barnombudsman Maria </a:t>
            </a:r>
            <a:r>
              <a:rPr lang="sv-SE" sz="1200" b="0" i="0" kern="1200" err="1">
                <a:solidFill>
                  <a:schemeClr val="tx1"/>
                </a:solidFill>
                <a:effectLst/>
                <a:latin typeface="+mn-lt"/>
                <a:ea typeface="+mn-ea"/>
                <a:cs typeface="+mn-cs"/>
              </a:rPr>
              <a:t>Lvova-Belova</a:t>
            </a:r>
            <a:r>
              <a:rPr lang="sv-SE" sz="1200" b="0" i="0" kern="1200">
                <a:solidFill>
                  <a:schemeClr val="tx1"/>
                </a:solidFill>
                <a:effectLst/>
                <a:latin typeface="+mn-lt"/>
                <a:ea typeface="+mn-ea"/>
                <a:cs typeface="+mn-cs"/>
              </a:rPr>
              <a:t> för att ha kidnappat ukrainska barn, vilket är ett krigsbrott. Som barnombudsman är Maria </a:t>
            </a:r>
            <a:r>
              <a:rPr lang="sv-SE" sz="1200" b="0" i="0" kern="1200" err="1">
                <a:solidFill>
                  <a:schemeClr val="tx1"/>
                </a:solidFill>
                <a:effectLst/>
                <a:latin typeface="+mn-lt"/>
                <a:ea typeface="+mn-ea"/>
                <a:cs typeface="+mn-cs"/>
              </a:rPr>
              <a:t>Lvova-Belova</a:t>
            </a:r>
            <a:r>
              <a:rPr lang="sv-SE" sz="1200" b="0" i="0" kern="1200">
                <a:solidFill>
                  <a:schemeClr val="tx1"/>
                </a:solidFill>
                <a:effectLst/>
                <a:latin typeface="+mn-lt"/>
                <a:ea typeface="+mn-ea"/>
                <a:cs typeface="+mn-cs"/>
              </a:rPr>
              <a:t> en statlig tjänsteman med ansvar att skydda barns rättigheter.  </a:t>
            </a:r>
          </a:p>
          <a:p>
            <a:pPr rtl="0" fontAlgn="base"/>
            <a:r>
              <a:rPr lang="sv-SE" sz="1200" b="0" i="0" kern="1200">
                <a:solidFill>
                  <a:schemeClr val="tx1"/>
                </a:solidFill>
                <a:effectLst/>
                <a:latin typeface="+mn-lt"/>
                <a:ea typeface="+mn-ea"/>
                <a:cs typeface="+mn-cs"/>
              </a:rPr>
              <a:t>I mars 2024 utsågs nya arresteringsorder mot två höga ryska militära befälhavare för att deras styrkor siktat på civila mål och hänsynslöst förstört civil infrastruktur.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Ryssland reagerade negativt på beslutet och iscensatte egna rättegångar riktade mot domstolen. Hösten 2024 meddelade Ukraina att det ska ansluta sig till Romstadgan och därmed ICC, men med en önskan att låta beslutet träda i kraft först efter sju år.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Men - Svårt att arrestera i praktiken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Det är svårt att i praktiken gripa de ryska personer som ICC har utfärdat arresteringsorder mot. ICC har ingen egen polis utan förlitar sig på att medlemsstaterna själva arresterar och för personer till domstolen i Haag. Om en misstänkt förövare åker till en ICC-ansluten stat ska staten enligt regelverket samarbeta med domstolen.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Mongoliet som är medlem i ICC, lät Putin göra statsbesök hösten 2024. Enligt regelverket skulle de arresterat honom så snart han kom till landet.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Kan inte döma icke-ICC-anslutna för aggressionsbrottet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Att Ryssland har startat krig mot Ukraina och därmed begått aggressionsbrott är svårt för ICC att döma för, eftersom domstolen bara kan döma ICC-anslutna medborgare för just aggressionsbrott. Det diskuteras därför nu om det går att hitta ett sätt att inrätta en specialdomstol för att lösa detta. Dessutom arbetar många länder för att ändra regelverket (se nästa bild). </a:t>
            </a:r>
          </a:p>
          <a:p>
            <a:pPr rtl="0" fontAlgn="base"/>
            <a:endParaRPr lang="sv-SE" sz="1200" b="1"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 </a:t>
            </a:r>
            <a:r>
              <a:rPr lang="sv-SE" sz="1200" b="0" i="0" kern="1200">
                <a:solidFill>
                  <a:schemeClr val="tx1"/>
                </a:solidFill>
                <a:effectLst/>
                <a:latin typeface="+mn-lt"/>
                <a:ea typeface="+mn-ea"/>
                <a:cs typeface="+mn-cs"/>
              </a:rPr>
              <a:t>Ukraina och ICC skriver avtal i mars 2023  </a:t>
            </a:r>
          </a:p>
        </p:txBody>
      </p:sp>
      <p:sp>
        <p:nvSpPr>
          <p:cNvPr id="4" name="Platshållare för bildnummer 3"/>
          <p:cNvSpPr>
            <a:spLocks noGrp="1"/>
          </p:cNvSpPr>
          <p:nvPr>
            <p:ph type="sldNum" sz="quarter" idx="5"/>
          </p:nvPr>
        </p:nvSpPr>
        <p:spPr/>
        <p:txBody>
          <a:bodyPr/>
          <a:lstStyle/>
          <a:p>
            <a:fld id="{43767DB2-7D99-4A51-8D80-C6E76D0DFBCE}" type="slidenum">
              <a:rPr lang="sv-SE" smtClean="0"/>
              <a:t>11</a:t>
            </a:fld>
            <a:endParaRPr lang="sv-SE"/>
          </a:p>
        </p:txBody>
      </p:sp>
    </p:spTree>
    <p:extLst>
      <p:ext uri="{BB962C8B-B14F-4D97-AF65-F5344CB8AC3E}">
        <p14:creationId xmlns:p14="http://schemas.microsoft.com/office/powerpoint/2010/main" val="277276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Varför är det svårt att döma någon som startar krig?</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Hittills har ingen individ dömts för aggressionsbrott i ICC. Aggressionsbrott definieras som planering, inledning eller utförande av ett väpnat angrepp av en stat mot en annan stat.</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Båda staterna måste i förväg gett samtycke</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ICC kan idag endast döma individer som startar krig där både den angripande staten och det drabbade landet är medlemmar i ICC och har gett sitt samtycke. Idag har 49 av de 125 ICC medlemsstaterna gjort det. Jämfört med de tre brott som domstolen också hanterar (folkmord, krigsförbrytelser och brott mot mänskligheten) är därför ICC:s möjlighet att döma för aggressionsbrott mer begränsad.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Statsledares position gör dem ofta immuna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Aggressionsbrottets inriktar sig på personer i maktställning, till exempel en president. Sådana personer skyddas oftast av immunitet så länge de har denna position.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Länder som vill förändra detta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Det finns länder som vill göra det lättare att döma någon för aggressionsbrott.  </a:t>
            </a:r>
          </a:p>
          <a:p>
            <a:pPr rtl="0" fontAlgn="base"/>
            <a:r>
              <a:rPr lang="sv-SE" sz="1200" b="0" i="0" kern="1200">
                <a:solidFill>
                  <a:schemeClr val="tx1"/>
                </a:solidFill>
                <a:effectLst/>
                <a:latin typeface="+mn-lt"/>
                <a:ea typeface="+mn-ea"/>
                <a:cs typeface="+mn-cs"/>
              </a:rPr>
              <a:t>En föreslagen lagändring som lagts fram av Costa Rica, Tyskland, Sierra Leone, Slovenien och Vanuatu 2025 syftar till att ge domstolen samma jurisdiktion över aggressionsbrott som domstolen har när de dömer folkmord, krigsförbrytelser och brott mot mänskligheten.  </a:t>
            </a:r>
          </a:p>
          <a:p>
            <a:pPr rtl="0" fontAlgn="base"/>
            <a:endParaRPr lang="sv-SE" sz="1200" b="0" i="1" kern="1200">
              <a:solidFill>
                <a:schemeClr val="tx1"/>
              </a:solidFill>
              <a:effectLst/>
              <a:latin typeface="+mn-lt"/>
              <a:ea typeface="+mn-ea"/>
              <a:cs typeface="+mn-cs"/>
            </a:endParaRPr>
          </a:p>
          <a:p>
            <a:pPr rtl="0" fontAlgn="base"/>
            <a:r>
              <a:rPr lang="sv-SE" sz="1200" b="0" i="1" kern="1200">
                <a:solidFill>
                  <a:schemeClr val="tx1"/>
                </a:solidFill>
                <a:effectLst/>
                <a:latin typeface="+mn-lt"/>
                <a:ea typeface="+mn-ea"/>
                <a:cs typeface="+mn-cs"/>
              </a:rPr>
              <a:t>Hämtat 30 01 2026:  </a:t>
            </a:r>
            <a:r>
              <a:rPr lang="sv-SE" sz="1200" b="0" i="0" u="sng" strike="noStrike" kern="1200">
                <a:solidFill>
                  <a:schemeClr val="tx1"/>
                </a:solidFill>
                <a:effectLst/>
                <a:latin typeface="+mn-lt"/>
                <a:ea typeface="+mn-ea"/>
                <a:cs typeface="+mn-cs"/>
                <a:hlinkClick r:id="rId3"/>
              </a:rPr>
              <a:t>https://treaties.un.org/pages/ViewDetails.aspx?src=TREATY&amp;mtdsg_no=XVIII-10-b&amp;chapter=18&amp;clang=_en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12</a:t>
            </a:fld>
            <a:endParaRPr lang="sv-SE"/>
          </a:p>
        </p:txBody>
      </p:sp>
    </p:spTree>
    <p:extLst>
      <p:ext uri="{BB962C8B-B14F-4D97-AF65-F5344CB8AC3E}">
        <p14:creationId xmlns:p14="http://schemas.microsoft.com/office/powerpoint/2010/main" val="188333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Domstolen och dess mål</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Mål</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Hittills (jan 2026) har ICC behandlat 34 mål, några med fler än en misstänkt. </a:t>
            </a:r>
          </a:p>
          <a:p>
            <a:pPr rtl="0" fontAlgn="base"/>
            <a:r>
              <a:rPr lang="sv-SE" sz="1200" b="0" i="0" kern="1200">
                <a:solidFill>
                  <a:schemeClr val="tx1"/>
                </a:solidFill>
                <a:effectLst/>
                <a:latin typeface="+mn-lt"/>
                <a:ea typeface="+mn-ea"/>
                <a:cs typeface="+mn-cs"/>
              </a:rPr>
              <a:t>ICC:s domare har utfärdat arresteringsorder mot 61 personer. 32 av dessa är fortfarande på fri fot. 8 har avskrivits eftersom de dött. 4 misstänkta har friats efter rättegång. 13 personer har dömts.  </a:t>
            </a:r>
            <a:br>
              <a:rPr lang="sv-SE" sz="1200" b="0" i="0" kern="1200">
                <a:solidFill>
                  <a:schemeClr val="tx1"/>
                </a:solidFill>
                <a:effectLst/>
                <a:latin typeface="+mn-lt"/>
                <a:ea typeface="+mn-ea"/>
                <a:cs typeface="+mn-cs"/>
              </a:rPr>
            </a:br>
            <a:r>
              <a:rPr lang="sv-SE" sz="1200" b="0" i="0" kern="1200">
                <a:solidFill>
                  <a:schemeClr val="tx1"/>
                </a:solidFill>
                <a:effectLst/>
                <a:latin typeface="+mn-lt"/>
                <a:ea typeface="+mn-ea"/>
                <a:cs typeface="+mn-cs"/>
              </a:rPr>
              <a:t>Pågående rättegångar i mål gäller brott begångna i Mali, Darfur Sudan och CAR.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Trust </a:t>
            </a:r>
            <a:r>
              <a:rPr lang="sv-SE" sz="1200" b="1" i="1" kern="1200" err="1">
                <a:solidFill>
                  <a:schemeClr val="tx1"/>
                </a:solidFill>
                <a:effectLst/>
                <a:latin typeface="+mn-lt"/>
                <a:ea typeface="+mn-ea"/>
                <a:cs typeface="+mn-cs"/>
              </a:rPr>
              <a:t>Funds</a:t>
            </a:r>
            <a:r>
              <a:rPr lang="sv-SE" sz="1200" b="1" i="1" kern="1200">
                <a:solidFill>
                  <a:schemeClr val="tx1"/>
                </a:solidFill>
                <a:effectLst/>
                <a:latin typeface="+mn-lt"/>
                <a:ea typeface="+mn-ea"/>
                <a:cs typeface="+mn-cs"/>
              </a:rPr>
              <a:t> for </a:t>
            </a:r>
            <a:r>
              <a:rPr lang="sv-SE" sz="1200" b="1" i="1" kern="1200" err="1">
                <a:solidFill>
                  <a:schemeClr val="tx1"/>
                </a:solidFill>
                <a:effectLst/>
                <a:latin typeface="+mn-lt"/>
                <a:ea typeface="+mn-ea"/>
                <a:cs typeface="+mn-cs"/>
              </a:rPr>
              <a:t>Victims</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Utöver domstolen finns även ICC:s brottsofferfond, </a:t>
            </a:r>
            <a:r>
              <a:rPr lang="sv-SE" sz="1200" b="0" i="1" kern="1200">
                <a:solidFill>
                  <a:schemeClr val="tx1"/>
                </a:solidFill>
                <a:effectLst/>
                <a:latin typeface="+mn-lt"/>
                <a:ea typeface="+mn-ea"/>
                <a:cs typeface="+mn-cs"/>
              </a:rPr>
              <a:t>Trust </a:t>
            </a:r>
            <a:r>
              <a:rPr lang="sv-SE" sz="1200" b="0" i="1" kern="1200" err="1">
                <a:solidFill>
                  <a:schemeClr val="tx1"/>
                </a:solidFill>
                <a:effectLst/>
                <a:latin typeface="+mn-lt"/>
                <a:ea typeface="+mn-ea"/>
                <a:cs typeface="+mn-cs"/>
              </a:rPr>
              <a:t>Funds</a:t>
            </a:r>
            <a:r>
              <a:rPr lang="sv-SE" sz="1200" b="0" i="1" kern="1200">
                <a:solidFill>
                  <a:schemeClr val="tx1"/>
                </a:solidFill>
                <a:effectLst/>
                <a:latin typeface="+mn-lt"/>
                <a:ea typeface="+mn-ea"/>
                <a:cs typeface="+mn-cs"/>
              </a:rPr>
              <a:t> for </a:t>
            </a:r>
            <a:r>
              <a:rPr lang="sv-SE" sz="1200" b="0" i="1" kern="1200" err="1">
                <a:solidFill>
                  <a:schemeClr val="tx1"/>
                </a:solidFill>
                <a:effectLst/>
                <a:latin typeface="+mn-lt"/>
                <a:ea typeface="+mn-ea"/>
                <a:cs typeface="+mn-cs"/>
              </a:rPr>
              <a:t>Victims</a:t>
            </a:r>
            <a:r>
              <a:rPr lang="sv-SE" sz="1200" b="0" i="0" kern="1200">
                <a:solidFill>
                  <a:schemeClr val="tx1"/>
                </a:solidFill>
                <a:effectLst/>
                <a:latin typeface="+mn-lt"/>
                <a:ea typeface="+mn-ea"/>
                <a:cs typeface="+mn-cs"/>
              </a:rPr>
              <a:t>, en oberoende organisation som skapades 2004 av ICC:s medlemsstater. Organisationens mål är att stödja offer och samhällen som skadats till följd av folkmord, brott mot mänskligheten, krigsbrott eller aggressionsbrott. </a:t>
            </a:r>
          </a:p>
          <a:p>
            <a:pPr rtl="0" fontAlgn="base"/>
            <a:endParaRPr lang="sv-SE" sz="1200" b="1"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a:t>
            </a:r>
            <a:r>
              <a:rPr lang="sv-SE" sz="1200" b="0" i="0" kern="1200">
                <a:solidFill>
                  <a:schemeClr val="tx1"/>
                </a:solidFill>
                <a:effectLst/>
                <a:latin typeface="+mn-lt"/>
                <a:ea typeface="+mn-ea"/>
                <a:cs typeface="+mn-cs"/>
              </a:rPr>
              <a:t> ICC:s ordförande (2017, Silvia Fernández de </a:t>
            </a:r>
            <a:r>
              <a:rPr lang="sv-SE" sz="1200" b="0" i="0" kern="1200" err="1">
                <a:solidFill>
                  <a:schemeClr val="tx1"/>
                </a:solidFill>
                <a:effectLst/>
                <a:latin typeface="+mn-lt"/>
                <a:ea typeface="+mn-ea"/>
                <a:cs typeface="+mn-cs"/>
              </a:rPr>
              <a:t>Gurmendi</a:t>
            </a:r>
            <a:r>
              <a:rPr lang="sv-SE" sz="1200" b="0" i="0" kern="1200">
                <a:solidFill>
                  <a:schemeClr val="tx1"/>
                </a:solidFill>
                <a:effectLst/>
                <a:latin typeface="+mn-lt"/>
                <a:ea typeface="+mn-ea"/>
                <a:cs typeface="+mn-cs"/>
              </a:rPr>
              <a:t> från Argentina) och Trust </a:t>
            </a:r>
            <a:r>
              <a:rPr lang="sv-SE" sz="1200" b="0" i="0" kern="1200" err="1">
                <a:solidFill>
                  <a:schemeClr val="tx1"/>
                </a:solidFill>
                <a:effectLst/>
                <a:latin typeface="+mn-lt"/>
                <a:ea typeface="+mn-ea"/>
                <a:cs typeface="+mn-cs"/>
              </a:rPr>
              <a:t>Funds</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fo</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Victims</a:t>
            </a:r>
            <a:r>
              <a:rPr lang="sv-SE" sz="1200" b="0" i="0" kern="1200">
                <a:solidFill>
                  <a:schemeClr val="tx1"/>
                </a:solidFill>
                <a:effectLst/>
                <a:latin typeface="+mn-lt"/>
                <a:ea typeface="+mn-ea"/>
                <a:cs typeface="+mn-cs"/>
              </a:rPr>
              <a:t> på besök i Uganda </a:t>
            </a:r>
          </a:p>
          <a:p>
            <a:pPr rtl="0" fontAlgn="base"/>
            <a:r>
              <a:rPr lang="sv-SE" sz="1200" b="0" i="1" kern="1200">
                <a:solidFill>
                  <a:schemeClr val="tx1"/>
                </a:solidFill>
                <a:effectLst/>
                <a:latin typeface="+mn-lt"/>
                <a:ea typeface="+mn-ea"/>
                <a:cs typeface="+mn-cs"/>
              </a:rPr>
              <a:t>Uppdaterades 28 01 2026. För uppdaterade siffror: </a:t>
            </a:r>
            <a:r>
              <a:rPr lang="sv-SE" sz="1200" b="0" i="1" u="sng" strike="noStrike" kern="1200">
                <a:solidFill>
                  <a:schemeClr val="tx1"/>
                </a:solidFill>
                <a:effectLst/>
                <a:latin typeface="+mn-lt"/>
                <a:ea typeface="+mn-ea"/>
                <a:cs typeface="+mn-cs"/>
                <a:hlinkClick r:id="rId3"/>
              </a:rPr>
              <a:t>https://www.icc-cpi.int/about/the-court</a:t>
            </a:r>
            <a:r>
              <a:rPr lang="sv-SE" sz="1200" b="0" i="0" kern="120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43767DB2-7D99-4A51-8D80-C6E76D0DFBCE}" type="slidenum">
              <a:rPr lang="sv-SE" smtClean="0"/>
              <a:t>13</a:t>
            </a:fld>
            <a:endParaRPr lang="sv-SE"/>
          </a:p>
        </p:txBody>
      </p:sp>
    </p:spTree>
    <p:extLst>
      <p:ext uri="{BB962C8B-B14F-4D97-AF65-F5344CB8AC3E}">
        <p14:creationId xmlns:p14="http://schemas.microsoft.com/office/powerpoint/2010/main" val="188112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normAutofit fontScale="85000" lnSpcReduction="20000"/>
          </a:bodyPr>
          <a:lstStyle/>
          <a:p>
            <a:pPr rtl="0" fontAlgn="base"/>
            <a:r>
              <a:rPr lang="sv-SE" sz="1200" b="1" i="0" kern="1200">
                <a:solidFill>
                  <a:schemeClr val="tx1"/>
                </a:solidFill>
                <a:effectLst/>
                <a:latin typeface="+mn-lt"/>
                <a:ea typeface="+mn-ea"/>
                <a:cs typeface="+mn-cs"/>
              </a:rPr>
              <a:t>Exempel – ICC och Bosco </a:t>
            </a:r>
            <a:r>
              <a:rPr lang="sv-SE" sz="1200" b="1"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Stred för att stoppa folkmordet i Rwanda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Bosco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föddes 1973 i Rwanda. Bosco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är Tutsi och under förföljelsen i Rwanda flydde han som tonåring till Demokratiska Republiken Kongo (DR Kongo). I början av 1990-talet deltog han i strider inom Rwandas patriotiska armé (APR).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Ledare för rebellgrupp i inbördeskriget i DR Kongo</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Bosco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var därefter verksam i inbördeskriget i DR Kongo (1998–2003) där han ledde Rwandastödda rebellgrupper. Under sin tid som ledare i rebellgruppen anklagas han för grova brott. Bosco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uppmanade bland annat sina rebeller att sikta på och döda civila, ledde en massaker på 19 fångar och deltog i sexuellt våld och slaveri.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ICC offentliggör åtal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2008 offentliggör ICC ett åtal mot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Överlämnar sig själv och döms för 18 </a:t>
            </a:r>
            <a:r>
              <a:rPr lang="sv-SE" sz="1200" b="1" i="1" kern="1200" err="1">
                <a:solidFill>
                  <a:schemeClr val="tx1"/>
                </a:solidFill>
                <a:effectLst/>
                <a:latin typeface="+mn-lt"/>
                <a:ea typeface="+mn-ea"/>
                <a:cs typeface="+mn-cs"/>
              </a:rPr>
              <a:t>krigsförbytelser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Efter konflikten i DR Kongo utformas ett fredsavtal mellan den nya regeringen och rebellerna ledda av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men 2012 gör han myteri. Bara ett år senare splittras rebellrörelsen och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överlämnar sig själv till rättvisan. 2019 döms </a:t>
            </a:r>
            <a:r>
              <a:rPr lang="sv-SE" sz="1200" b="0" i="0" kern="1200" err="1">
                <a:solidFill>
                  <a:schemeClr val="tx1"/>
                </a:solidFill>
                <a:effectLst/>
                <a:latin typeface="+mn-lt"/>
                <a:ea typeface="+mn-ea"/>
                <a:cs typeface="+mn-cs"/>
              </a:rPr>
              <a:t>Ntaganda</a:t>
            </a:r>
            <a:r>
              <a:rPr lang="sv-SE" sz="1200" b="0" i="0" kern="1200">
                <a:solidFill>
                  <a:schemeClr val="tx1"/>
                </a:solidFill>
                <a:effectLst/>
                <a:latin typeface="+mn-lt"/>
                <a:ea typeface="+mn-ea"/>
                <a:cs typeface="+mn-cs"/>
              </a:rPr>
              <a:t> för 18 fall av krigsförbrytelser och brott mot mänskligheten till 30 års fängelse. </a:t>
            </a:r>
            <a:br>
              <a:rPr lang="sv-SE" sz="1200" b="0" i="0" kern="1200">
                <a:solidFill>
                  <a:schemeClr val="tx1"/>
                </a:solidFill>
                <a:effectLst/>
                <a:latin typeface="+mn-lt"/>
                <a:ea typeface="+mn-ea"/>
                <a:cs typeface="+mn-cs"/>
              </a:rPr>
            </a:br>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Komplext fall</a:t>
            </a:r>
            <a:r>
              <a:rPr lang="sv-SE" sz="1200" b="0" i="0" kern="1200">
                <a:solidFill>
                  <a:schemeClr val="tx1"/>
                </a:solidFill>
                <a:effectLst/>
                <a:latin typeface="+mn-lt"/>
                <a:ea typeface="+mn-ea"/>
                <a:cs typeface="+mn-cs"/>
              </a:rPr>
              <a:t> </a:t>
            </a:r>
          </a:p>
          <a:p>
            <a:pPr rtl="0" fontAlgn="base"/>
            <a:r>
              <a:rPr lang="sv-SE" sz="1200" b="0" i="0" kern="1200" err="1">
                <a:solidFill>
                  <a:schemeClr val="tx1"/>
                </a:solidFill>
                <a:effectLst/>
                <a:latin typeface="+mn-lt"/>
                <a:ea typeface="+mn-ea"/>
                <a:cs typeface="+mn-cs"/>
              </a:rPr>
              <a:t>Ntagandas</a:t>
            </a:r>
            <a:r>
              <a:rPr lang="sv-SE" sz="1200" b="0" i="0" kern="1200">
                <a:solidFill>
                  <a:schemeClr val="tx1"/>
                </a:solidFill>
                <a:effectLst/>
                <a:latin typeface="+mn-lt"/>
                <a:ea typeface="+mn-ea"/>
                <a:cs typeface="+mn-cs"/>
              </a:rPr>
              <a:t> fall är komplext. Det blev historiskt eftersom det var den första domen i ICC gällande sexuellt våld i krigsföring. Han gick från att ses som hjälte för att ha försökt stoppa folkmordet i Rwanda, till att bli en våldsam krigsledare under inbördeskriget i DR Kongo. </a:t>
            </a:r>
          </a:p>
          <a:p>
            <a:pPr rtl="0" fontAlgn="base"/>
            <a:endParaRPr lang="sv-SE" sz="1200" b="0" i="1" u="sng" strike="noStrike" kern="1200">
              <a:solidFill>
                <a:schemeClr val="tx1"/>
              </a:solidFill>
              <a:effectLst/>
              <a:latin typeface="+mn-lt"/>
              <a:ea typeface="+mn-ea"/>
              <a:cs typeface="+mn-cs"/>
              <a:hlinkClick r:id="rId3"/>
            </a:endParaRPr>
          </a:p>
          <a:p>
            <a:pPr rtl="0" fontAlgn="base"/>
            <a:r>
              <a:rPr lang="sv-SE" sz="1200" b="0" i="1" u="sng" strike="noStrike" kern="1200">
                <a:solidFill>
                  <a:schemeClr val="tx1"/>
                </a:solidFill>
                <a:effectLst/>
                <a:latin typeface="+mn-lt"/>
                <a:ea typeface="+mn-ea"/>
                <a:cs typeface="+mn-cs"/>
                <a:hlinkClick r:id="rId3"/>
              </a:rPr>
              <a:t>https://www.icc-cpi.int/drc/ntaganda</a:t>
            </a:r>
            <a:r>
              <a:rPr lang="sv-SE" sz="1200" b="0" i="1" kern="1200">
                <a:solidFill>
                  <a:schemeClr val="tx1"/>
                </a:solidFill>
                <a:effectLst/>
                <a:latin typeface="+mn-lt"/>
                <a:ea typeface="+mn-ea"/>
                <a:cs typeface="+mn-cs"/>
              </a:rPr>
              <a:t> (bilden)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1" i="0"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 </a:t>
            </a:r>
          </a:p>
          <a:p>
            <a:pPr marL="0" indent="0" algn="l">
              <a:buFont typeface="Arial" panose="020B0604020202020204" pitchFamily="34" charset="0"/>
              <a:buNone/>
            </a:pPr>
            <a:endParaRPr lang="en-US" sz="1200" b="0" i="1" kern="1200" baseline="0">
              <a:solidFill>
                <a:schemeClr val="tx1"/>
              </a:solidFill>
              <a:effectLst/>
              <a:latin typeface="Times New Roman" panose="02020603050405020304" pitchFamily="18" charset="0"/>
              <a:ea typeface="ＭＳ Ｐゴシック" pitchFamily="-109" charset="-128"/>
              <a:cs typeface="ＭＳ Ｐゴシック" charset="0"/>
            </a:endParaRPr>
          </a:p>
        </p:txBody>
      </p:sp>
      <p:sp>
        <p:nvSpPr>
          <p:cNvPr id="4" name="Platshållare för bildnummer 3"/>
          <p:cNvSpPr>
            <a:spLocks noGrp="1"/>
          </p:cNvSpPr>
          <p:nvPr>
            <p:ph type="sldNum" sz="quarter" idx="10"/>
          </p:nvPr>
        </p:nvSpPr>
        <p:spPr/>
        <p:txBody>
          <a:bodyPr/>
          <a:lstStyle/>
          <a:p>
            <a:pPr>
              <a:defRPr/>
            </a:pPr>
            <a:fld id="{DD8DF03A-DA7D-4A36-808F-E87BD115E121}" type="slidenum">
              <a:rPr lang="sv-SE" smtClean="0"/>
              <a:pPr>
                <a:defRPr/>
              </a:pPr>
              <a:t>14</a:t>
            </a:fld>
            <a:endParaRPr lang="sv-SE"/>
          </a:p>
        </p:txBody>
      </p:sp>
    </p:spTree>
    <p:extLst>
      <p:ext uri="{BB962C8B-B14F-4D97-AF65-F5344CB8AC3E}">
        <p14:creationId xmlns:p14="http://schemas.microsoft.com/office/powerpoint/2010/main" val="59457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Kritik mot ICC</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Lång process</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Det finns kritik mot att det tar lång tid mellan att krigsförbrytelser sker till att de tas upp i domstolen.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Ingen egen polis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har ingen egen polis som kan åka runt i världen och gripa individer utan måste förlita sig på att ICC stater samarbetar. Ibland har detta brustit. Sudans förre diktator kunde t ex åka till Sydafrika utan att sydafrikansk polis följde </a:t>
            </a:r>
            <a:r>
              <a:rPr lang="sv-SE" sz="1200" b="0" i="0" kern="1200" err="1">
                <a:solidFill>
                  <a:schemeClr val="tx1"/>
                </a:solidFill>
                <a:effectLst/>
                <a:latin typeface="+mn-lt"/>
                <a:ea typeface="+mn-ea"/>
                <a:cs typeface="+mn-cs"/>
              </a:rPr>
              <a:t>ICC:ss</a:t>
            </a:r>
            <a:r>
              <a:rPr lang="sv-SE" sz="1200" b="0" i="0" kern="1200">
                <a:solidFill>
                  <a:schemeClr val="tx1"/>
                </a:solidFill>
                <a:effectLst/>
                <a:latin typeface="+mn-lt"/>
                <a:ea typeface="+mn-ea"/>
                <a:cs typeface="+mn-cs"/>
              </a:rPr>
              <a:t> arresteringsorder mot honom, vilket de borde ha gjort eftersom Sydafrika är anslutet till ICC.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Orättvis geografisk spridning av de åtalade</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uppfattas av en del som orättvis eftersom majoriteten av de personer som har dömts kommer från Afrika. En förklaring till varför afrikanska fall dominerat är att stödet för domstolen har varit högt i Afrika och på kontinenten finns också många konfliktdrabbade länder. Dessutom är det i flera av fallen de afrikanska staterna själva som bett om hjälp att få krigsförbrytare dömda. Samtidigt finns fall av misstänkta amerikanska krigsförbrytelser i t ex Afghanistan som inte tagits upp i domstol för att USA har motsatt sig det.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Kritik från USA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USA är ett av de länder som hårdast kritiserar domstolen. USA tycker inte att ICC ska lägga sig i hur USA hanterar brott som begås av amerikanska soldater. USA har därför avtalat med andra länder att dessa inte ska gripa och utlämna amerikanska soldater till ICC. USA har även </a:t>
            </a:r>
            <a:r>
              <a:rPr lang="sv-SE" sz="1200" b="0" i="0" kern="1200" err="1">
                <a:solidFill>
                  <a:schemeClr val="tx1"/>
                </a:solidFill>
                <a:effectLst/>
                <a:latin typeface="+mn-lt"/>
                <a:ea typeface="+mn-ea"/>
                <a:cs typeface="+mn-cs"/>
              </a:rPr>
              <a:t>även</a:t>
            </a:r>
            <a:r>
              <a:rPr lang="sv-SE" sz="1200" b="0" i="0" kern="1200">
                <a:solidFill>
                  <a:schemeClr val="tx1"/>
                </a:solidFill>
                <a:effectLst/>
                <a:latin typeface="+mn-lt"/>
                <a:ea typeface="+mn-ea"/>
                <a:cs typeface="+mn-cs"/>
              </a:rPr>
              <a:t> skapat lagstiftning som ger USA:s president rätt att besluta om insatser för att frita amerikaner som riskerar att hamna i domstolen.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Stor press</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är inte tänkt att straffa alla krigsbrott i världen utan ska vara ett komplement till staters egna domstolar. Men omvärlden ställer stora krav och har förväntningar på domstolen som den inte alltid klarar att leva upp till.  </a:t>
            </a:r>
          </a:p>
          <a:p>
            <a:pPr rtl="0" fontAlgn="base"/>
            <a:r>
              <a:rPr lang="sv-SE" sz="1200" b="0" i="0" kern="120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43767DB2-7D99-4A51-8D80-C6E76D0DFBCE}" type="slidenum">
              <a:rPr lang="sv-SE" smtClean="0"/>
              <a:t>15</a:t>
            </a:fld>
            <a:endParaRPr lang="sv-SE"/>
          </a:p>
        </p:txBody>
      </p:sp>
    </p:spTree>
    <p:extLst>
      <p:ext uri="{BB962C8B-B14F-4D97-AF65-F5344CB8AC3E}">
        <p14:creationId xmlns:p14="http://schemas.microsoft.com/office/powerpoint/2010/main" val="266085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Det är en del av FN:s globala mål</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Mål 16 – Fredliga och inkluderande samhällen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Rättskipning och ett fungerande rättssystem är en viktig del av Agenda 2030 och de globala målen. FN:s globala mål 16 illustreras med en fredsduva och en domarklubba.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Delmål 16.3 – Främja rättssäkerhet och säkerställ tillgång till rättvisa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Agenda 2030 är antagen i konsensus mellan världens länder. Men eftersom det finns oenighet om ICC så nämns domstolen inte i Agenda 2030. Det globala delmålet 16.3 lyder ”Främja rättssäkerhet och säkerställ tillgång till rättvisa” med en beskrivning; ”Främja rättssäkerheten på nationell och internationell nivå samt säkerställa lika tillgång till rättvisa för alla”. </a:t>
            </a:r>
          </a:p>
          <a:p>
            <a:pPr rtl="0" fontAlgn="base"/>
            <a:endParaRPr lang="sv-SE" sz="1200" b="0" i="1" kern="1200">
              <a:solidFill>
                <a:schemeClr val="tx1"/>
              </a:solidFill>
              <a:effectLst/>
              <a:latin typeface="+mn-lt"/>
              <a:ea typeface="+mn-ea"/>
              <a:cs typeface="+mn-cs"/>
            </a:endParaRPr>
          </a:p>
          <a:p>
            <a:pPr rtl="0" fontAlgn="base"/>
            <a:r>
              <a:rPr lang="sv-SE" sz="1200" b="0" i="1" kern="1200">
                <a:solidFill>
                  <a:schemeClr val="tx1"/>
                </a:solidFill>
                <a:effectLst/>
                <a:latin typeface="+mn-lt"/>
                <a:ea typeface="+mn-ea"/>
                <a:cs typeface="+mn-cs"/>
              </a:rPr>
              <a:t>Domstolen egna informationssida om dess koppling till SDG16 </a:t>
            </a:r>
            <a:r>
              <a:rPr lang="sv-SE" sz="1200" b="0" i="1" u="sng" strike="noStrike" kern="1200">
                <a:solidFill>
                  <a:schemeClr val="tx1"/>
                </a:solidFill>
                <a:effectLst/>
                <a:latin typeface="+mn-lt"/>
                <a:ea typeface="+mn-ea"/>
                <a:cs typeface="+mn-cs"/>
                <a:hlinkClick r:id="rId3"/>
              </a:rPr>
              <a:t>https://www.icc-cpi.int/get-involved/sdg16</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1" i="0"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16</a:t>
            </a:fld>
            <a:endParaRPr lang="sv-SE"/>
          </a:p>
        </p:txBody>
      </p:sp>
    </p:spTree>
    <p:extLst>
      <p:ext uri="{BB962C8B-B14F-4D97-AF65-F5344CB8AC3E}">
        <p14:creationId xmlns:p14="http://schemas.microsoft.com/office/powerpoint/2010/main" val="411528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ICC och Israel och Palestina</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Israel är inte medlem i ICC och Palestina är inte en erkänd medlemsstat i FN. Men sedan 2015 är Palestina erkänd och ansluten som statspart till ICC, vilket gör att domstolen har jurisdiktion över att utreda brott begångna i Gaza, på Västbanken och Östra Jerusalem. Samt brott begångna av palestinska medborgare i till exempel Israel.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I slutet av oktober höll ICC:s åklagare Khan ett tal i Egypten där han varnade de som begår krigsbrott. Han träffade anhöriga till israeler drabbade av Hamas och palestinier drabbade av våld från den israeliska försvarsmakten och bosättare. </a:t>
            </a:r>
          </a:p>
          <a:p>
            <a:pPr rtl="0" fontAlgn="base"/>
            <a:r>
              <a:rPr lang="sv-SE" sz="1200" b="0" i="0" kern="1200">
                <a:solidFill>
                  <a:schemeClr val="tx1"/>
                </a:solidFill>
                <a:effectLst/>
                <a:latin typeface="+mn-lt"/>
                <a:ea typeface="+mn-ea"/>
                <a:cs typeface="+mn-cs"/>
              </a:rPr>
              <a:t>I maj 2024 bad åklagaren om att få utfärda arresteringsorder mot tre Hamasledare och två israeliska beslutsfattare (premiärminister Benjamin Netanyahu och försvarsminister </a:t>
            </a:r>
            <a:r>
              <a:rPr lang="sv-SE" sz="1200" b="0" i="0" kern="1200" err="1">
                <a:solidFill>
                  <a:schemeClr val="tx1"/>
                </a:solidFill>
                <a:effectLst/>
                <a:latin typeface="+mn-lt"/>
                <a:ea typeface="+mn-ea"/>
                <a:cs typeface="+mn-cs"/>
              </a:rPr>
              <a:t>Yoav</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Gallant</a:t>
            </a:r>
            <a:r>
              <a:rPr lang="sv-SE" sz="1200" b="0" i="0" kern="1200">
                <a:solidFill>
                  <a:schemeClr val="tx1"/>
                </a:solidFill>
                <a:effectLst/>
                <a:latin typeface="+mn-lt"/>
                <a:ea typeface="+mn-ea"/>
                <a:cs typeface="+mn-cs"/>
              </a:rPr>
              <a:t>) och detta bekräftades av ICC:s domare i november samma år. </a:t>
            </a:r>
          </a:p>
          <a:p>
            <a:pPr rtl="0" fontAlgn="base"/>
            <a:endParaRPr lang="sv-SE" sz="1200" b="0" i="0" kern="1200">
              <a:solidFill>
                <a:schemeClr val="tx1"/>
              </a:solidFill>
              <a:effectLst/>
              <a:latin typeface="+mn-lt"/>
              <a:ea typeface="+mn-ea"/>
              <a:cs typeface="+mn-cs"/>
            </a:endParaRPr>
          </a:p>
          <a:p>
            <a:pPr rtl="0" fontAlgn="base"/>
            <a:r>
              <a:rPr lang="sv-SE" sz="1200" b="0" i="1" u="sng" strike="noStrike" kern="1200">
                <a:solidFill>
                  <a:schemeClr val="tx1"/>
                </a:solidFill>
                <a:effectLst/>
                <a:latin typeface="+mn-lt"/>
                <a:ea typeface="+mn-ea"/>
                <a:cs typeface="+mn-cs"/>
                <a:hlinkClick r:id="rId3"/>
              </a:rPr>
              <a:t>https://www.icc-cpi.int/news/icc-prosecutor-karim-khan-kc-concludes-first-visit-israel-and-state-palestine-icc-prosecutor</a:t>
            </a:r>
            <a:r>
              <a:rPr lang="sv-SE" sz="1200" b="0" i="0" kern="1200">
                <a:solidFill>
                  <a:schemeClr val="tx1"/>
                </a:solidFill>
                <a:effectLst/>
                <a:latin typeface="+mn-lt"/>
                <a:ea typeface="+mn-ea"/>
                <a:cs typeface="+mn-cs"/>
              </a:rPr>
              <a:t> </a:t>
            </a:r>
          </a:p>
          <a:p>
            <a:pPr rtl="0" fontAlgn="base"/>
            <a:r>
              <a:rPr lang="sv-SE" sz="1200" b="0" i="1" u="sng" strike="noStrike" kern="1200">
                <a:solidFill>
                  <a:schemeClr val="tx1"/>
                </a:solidFill>
                <a:effectLst/>
                <a:latin typeface="+mn-lt"/>
                <a:ea typeface="+mn-ea"/>
                <a:cs typeface="+mn-cs"/>
                <a:hlinkClick r:id="rId4"/>
              </a:rPr>
              <a:t>https://www.coalitionfortheicc.org/22nd-session-assembly-states-parties-2023</a:t>
            </a:r>
            <a:r>
              <a:rPr lang="sv-SE" sz="1200" b="0" i="0" kern="1200">
                <a:solidFill>
                  <a:schemeClr val="tx1"/>
                </a:solidFill>
                <a:effectLst/>
                <a:latin typeface="+mn-lt"/>
                <a:ea typeface="+mn-ea"/>
                <a:cs typeface="+mn-cs"/>
              </a:rPr>
              <a:t> </a:t>
            </a:r>
          </a:p>
          <a:p>
            <a:pPr rtl="0" fontAlgn="base"/>
            <a:r>
              <a:rPr lang="sv-SE" sz="1200" b="0" i="1" u="sng" strike="noStrike" kern="1200">
                <a:solidFill>
                  <a:schemeClr val="tx1"/>
                </a:solidFill>
                <a:effectLst/>
                <a:latin typeface="+mn-lt"/>
                <a:ea typeface="+mn-ea"/>
                <a:cs typeface="+mn-cs"/>
                <a:hlinkClick r:id="rId5"/>
              </a:rPr>
              <a:t>https://www.youtube.com/IntlCriminalCourt</a:t>
            </a:r>
            <a:r>
              <a:rPr lang="sv-SE" sz="1200" b="0" i="1"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 </a:t>
            </a:r>
          </a:p>
          <a:p>
            <a:pPr rtl="0" fontAlgn="base"/>
            <a:r>
              <a:rPr lang="sv-SE" sz="1200" b="0" i="1" u="sng" strike="noStrike" kern="1200">
                <a:solidFill>
                  <a:schemeClr val="tx1"/>
                </a:solidFill>
                <a:effectLst/>
                <a:latin typeface="+mn-lt"/>
                <a:ea typeface="+mn-ea"/>
                <a:cs typeface="+mn-cs"/>
                <a:hlinkClick r:id="rId6"/>
              </a:rPr>
              <a:t>https://www.icc-cpi.int/news/statement-icc-prosecutor-karim-aa-khan-kc-applications-arrest-warrants-situation-state</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USA och Israel har kritiserat beslutet och i januari 2025 införde USA sanktioner mot domstolen. Lagförslaget om sanktionerna innebär </a:t>
            </a:r>
            <a:r>
              <a:rPr lang="sv-SE" sz="1200" b="0" i="0" kern="1200" err="1">
                <a:solidFill>
                  <a:schemeClr val="tx1"/>
                </a:solidFill>
                <a:effectLst/>
                <a:latin typeface="+mn-lt"/>
                <a:ea typeface="+mn-ea"/>
                <a:cs typeface="+mn-cs"/>
              </a:rPr>
              <a:t>bl</a:t>
            </a:r>
            <a:r>
              <a:rPr lang="sv-SE" sz="1200" b="0" i="0" kern="1200">
                <a:solidFill>
                  <a:schemeClr val="tx1"/>
                </a:solidFill>
                <a:effectLst/>
                <a:latin typeface="+mn-lt"/>
                <a:ea typeface="+mn-ea"/>
                <a:cs typeface="+mn-cs"/>
              </a:rPr>
              <a:t> a ett förbud för amerikanska företag att leverera tjänster till domstolen, dess personal och andra som stödjer domstolens agerande i detta fall.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Den globala koalitionen för ICC har reagerat på detta:  </a:t>
            </a:r>
            <a:br>
              <a:rPr lang="sv-SE" sz="1200" b="0" i="0" kern="1200">
                <a:solidFill>
                  <a:schemeClr val="tx1"/>
                </a:solidFill>
                <a:effectLst/>
                <a:latin typeface="+mn-lt"/>
                <a:ea typeface="+mn-ea"/>
                <a:cs typeface="+mn-cs"/>
              </a:rPr>
            </a:br>
            <a:r>
              <a:rPr lang="sv-SE" sz="1200" b="0" i="1" u="sng" strike="noStrike" kern="1200" err="1">
                <a:solidFill>
                  <a:schemeClr val="tx1"/>
                </a:solidFill>
                <a:effectLst/>
                <a:latin typeface="+mn-lt"/>
                <a:ea typeface="+mn-ea"/>
                <a:cs typeface="+mn-cs"/>
                <a:hlinkClick r:id="rId7"/>
              </a:rPr>
              <a:t>Oppose</a:t>
            </a:r>
            <a:r>
              <a:rPr lang="sv-SE" sz="1200" b="0" i="1" u="sng" strike="noStrike" kern="1200">
                <a:solidFill>
                  <a:schemeClr val="tx1"/>
                </a:solidFill>
                <a:effectLst/>
                <a:latin typeface="+mn-lt"/>
                <a:ea typeface="+mn-ea"/>
                <a:cs typeface="+mn-cs"/>
                <a:hlinkClick r:id="rId7"/>
              </a:rPr>
              <a:t> </a:t>
            </a:r>
            <a:r>
              <a:rPr lang="sv-SE" sz="1200" b="0" i="1" u="sng" strike="noStrike" kern="1200" err="1">
                <a:solidFill>
                  <a:schemeClr val="tx1"/>
                </a:solidFill>
                <a:effectLst/>
                <a:latin typeface="+mn-lt"/>
                <a:ea typeface="+mn-ea"/>
                <a:cs typeface="+mn-cs"/>
                <a:hlinkClick r:id="rId7"/>
              </a:rPr>
              <a:t>Sanctions</a:t>
            </a:r>
            <a:r>
              <a:rPr lang="sv-SE" sz="1200" b="0" i="1" u="sng" strike="noStrike" kern="1200">
                <a:solidFill>
                  <a:schemeClr val="tx1"/>
                </a:solidFill>
                <a:effectLst/>
                <a:latin typeface="+mn-lt"/>
                <a:ea typeface="+mn-ea"/>
                <a:cs typeface="+mn-cs"/>
                <a:hlinkClick r:id="rId7"/>
              </a:rPr>
              <a:t> </a:t>
            </a:r>
            <a:r>
              <a:rPr lang="sv-SE" sz="1200" b="0" i="1" u="sng" strike="noStrike" kern="1200" err="1">
                <a:solidFill>
                  <a:schemeClr val="tx1"/>
                </a:solidFill>
                <a:effectLst/>
                <a:latin typeface="+mn-lt"/>
                <a:ea typeface="+mn-ea"/>
                <a:cs typeface="+mn-cs"/>
                <a:hlinkClick r:id="rId7"/>
              </a:rPr>
              <a:t>Against</a:t>
            </a:r>
            <a:r>
              <a:rPr lang="sv-SE" sz="1200" b="0" i="1" u="sng" strike="noStrike" kern="1200">
                <a:solidFill>
                  <a:schemeClr val="tx1"/>
                </a:solidFill>
                <a:effectLst/>
                <a:latin typeface="+mn-lt"/>
                <a:ea typeface="+mn-ea"/>
                <a:cs typeface="+mn-cs"/>
                <a:hlinkClick r:id="rId7"/>
              </a:rPr>
              <a:t> the International </a:t>
            </a:r>
            <a:r>
              <a:rPr lang="sv-SE" sz="1200" b="0" i="1" u="sng" strike="noStrike" kern="1200" err="1">
                <a:solidFill>
                  <a:schemeClr val="tx1"/>
                </a:solidFill>
                <a:effectLst/>
                <a:latin typeface="+mn-lt"/>
                <a:ea typeface="+mn-ea"/>
                <a:cs typeface="+mn-cs"/>
                <a:hlinkClick r:id="rId7"/>
              </a:rPr>
              <a:t>Criminal</a:t>
            </a:r>
            <a:r>
              <a:rPr lang="sv-SE" sz="1200" b="0" i="1" u="sng" strike="noStrike" kern="1200">
                <a:solidFill>
                  <a:schemeClr val="tx1"/>
                </a:solidFill>
                <a:effectLst/>
                <a:latin typeface="+mn-lt"/>
                <a:ea typeface="+mn-ea"/>
                <a:cs typeface="+mn-cs"/>
                <a:hlinkClick r:id="rId7"/>
              </a:rPr>
              <a:t> Court, </a:t>
            </a:r>
            <a:r>
              <a:rPr lang="sv-SE" sz="1200" b="0" i="1" u="sng" strike="noStrike" kern="1200" err="1">
                <a:solidFill>
                  <a:schemeClr val="tx1"/>
                </a:solidFill>
                <a:effectLst/>
                <a:latin typeface="+mn-lt"/>
                <a:ea typeface="+mn-ea"/>
                <a:cs typeface="+mn-cs"/>
                <a:hlinkClick r:id="rId7"/>
              </a:rPr>
              <a:t>Safeguard</a:t>
            </a:r>
            <a:r>
              <a:rPr lang="sv-SE" sz="1200" b="0" i="1" u="sng" strike="noStrike" kern="1200">
                <a:solidFill>
                  <a:schemeClr val="tx1"/>
                </a:solidFill>
                <a:effectLst/>
                <a:latin typeface="+mn-lt"/>
                <a:ea typeface="+mn-ea"/>
                <a:cs typeface="+mn-cs"/>
                <a:hlinkClick r:id="rId7"/>
              </a:rPr>
              <a:t> </a:t>
            </a:r>
            <a:r>
              <a:rPr lang="sv-SE" sz="1200" b="0" i="1" u="sng" strike="noStrike" kern="1200" err="1">
                <a:solidFill>
                  <a:schemeClr val="tx1"/>
                </a:solidFill>
                <a:effectLst/>
                <a:latin typeface="+mn-lt"/>
                <a:ea typeface="+mn-ea"/>
                <a:cs typeface="+mn-cs"/>
                <a:hlinkClick r:id="rId7"/>
              </a:rPr>
              <a:t>Victims</a:t>
            </a:r>
            <a:r>
              <a:rPr lang="sv-SE" sz="1200" b="0" i="1" u="sng" strike="noStrike" kern="1200">
                <a:solidFill>
                  <a:schemeClr val="tx1"/>
                </a:solidFill>
                <a:effectLst/>
                <a:latin typeface="+mn-lt"/>
                <a:ea typeface="+mn-ea"/>
                <a:cs typeface="+mn-cs"/>
                <a:hlinkClick r:id="rId7"/>
              </a:rPr>
              <a:t>’ Access to </a:t>
            </a:r>
            <a:r>
              <a:rPr lang="sv-SE" sz="1200" b="0" i="1" u="sng" strike="noStrike" kern="1200" err="1">
                <a:solidFill>
                  <a:schemeClr val="tx1"/>
                </a:solidFill>
                <a:effectLst/>
                <a:latin typeface="+mn-lt"/>
                <a:ea typeface="+mn-ea"/>
                <a:cs typeface="+mn-cs"/>
                <a:hlinkClick r:id="rId7"/>
              </a:rPr>
              <a:t>Justice</a:t>
            </a:r>
            <a:r>
              <a:rPr lang="sv-SE" sz="1200" b="0" i="1" u="sng" strike="noStrike" kern="1200">
                <a:solidFill>
                  <a:schemeClr val="tx1"/>
                </a:solidFill>
                <a:effectLst/>
                <a:latin typeface="+mn-lt"/>
                <a:ea typeface="+mn-ea"/>
                <a:cs typeface="+mn-cs"/>
                <a:hlinkClick r:id="rId7"/>
              </a:rPr>
              <a:t> | </a:t>
            </a:r>
            <a:r>
              <a:rPr lang="sv-SE" sz="1200" b="0" i="1" u="sng" strike="noStrike" kern="1200" err="1">
                <a:solidFill>
                  <a:schemeClr val="tx1"/>
                </a:solidFill>
                <a:effectLst/>
                <a:latin typeface="+mn-lt"/>
                <a:ea typeface="+mn-ea"/>
                <a:cs typeface="+mn-cs"/>
                <a:hlinkClick r:id="rId7"/>
              </a:rPr>
              <a:t>Coalition</a:t>
            </a:r>
            <a:r>
              <a:rPr lang="sv-SE" sz="1200" b="0" i="1" u="sng" strike="noStrike" kern="1200">
                <a:solidFill>
                  <a:schemeClr val="tx1"/>
                </a:solidFill>
                <a:effectLst/>
                <a:latin typeface="+mn-lt"/>
                <a:ea typeface="+mn-ea"/>
                <a:cs typeface="+mn-cs"/>
                <a:hlinkClick r:id="rId7"/>
              </a:rPr>
              <a:t> for the International </a:t>
            </a:r>
            <a:r>
              <a:rPr lang="sv-SE" sz="1200" b="0" i="1" u="sng" strike="noStrike" kern="1200" err="1">
                <a:solidFill>
                  <a:schemeClr val="tx1"/>
                </a:solidFill>
                <a:effectLst/>
                <a:latin typeface="+mn-lt"/>
                <a:ea typeface="+mn-ea"/>
                <a:cs typeface="+mn-cs"/>
                <a:hlinkClick r:id="rId7"/>
              </a:rPr>
              <a:t>Criminal</a:t>
            </a:r>
            <a:r>
              <a:rPr lang="sv-SE" sz="1200" b="0" i="1" u="sng" strike="noStrike" kern="1200">
                <a:solidFill>
                  <a:schemeClr val="tx1"/>
                </a:solidFill>
                <a:effectLst/>
                <a:latin typeface="+mn-lt"/>
                <a:ea typeface="+mn-ea"/>
                <a:cs typeface="+mn-cs"/>
                <a:hlinkClick r:id="rId7"/>
              </a:rPr>
              <a:t> Court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17</a:t>
            </a:fld>
            <a:endParaRPr lang="sv-SE"/>
          </a:p>
        </p:txBody>
      </p:sp>
    </p:spTree>
    <p:extLst>
      <p:ext uri="{BB962C8B-B14F-4D97-AF65-F5344CB8AC3E}">
        <p14:creationId xmlns:p14="http://schemas.microsoft.com/office/powerpoint/2010/main" val="290807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dirty="0">
                <a:solidFill>
                  <a:schemeClr val="tx1"/>
                </a:solidFill>
                <a:effectLst/>
                <a:latin typeface="+mn-lt"/>
                <a:ea typeface="+mn-ea"/>
                <a:cs typeface="+mn-cs"/>
              </a:rPr>
              <a:t>Donald </a:t>
            </a:r>
            <a:r>
              <a:rPr lang="sv-SE" sz="1200" b="1" i="0" kern="1200" dirty="0" err="1">
                <a:solidFill>
                  <a:schemeClr val="tx1"/>
                </a:solidFill>
                <a:effectLst/>
                <a:latin typeface="+mn-lt"/>
                <a:ea typeface="+mn-ea"/>
                <a:cs typeface="+mn-cs"/>
              </a:rPr>
              <a:t>Trump</a:t>
            </a:r>
            <a:r>
              <a:rPr lang="sv-SE" sz="1200" b="1" i="0" kern="1200" dirty="0">
                <a:solidFill>
                  <a:schemeClr val="tx1"/>
                </a:solidFill>
                <a:effectLst/>
                <a:latin typeface="+mn-lt"/>
                <a:ea typeface="+mn-ea"/>
                <a:cs typeface="+mn-cs"/>
              </a:rPr>
              <a:t> slår hårt mot ICC</a:t>
            </a:r>
            <a:r>
              <a:rPr lang="sv-SE" sz="1200" b="0" i="0" kern="1200" dirty="0">
                <a:solidFill>
                  <a:schemeClr val="tx1"/>
                </a:solidFill>
                <a:effectLst/>
                <a:latin typeface="+mn-lt"/>
                <a:ea typeface="+mn-ea"/>
                <a:cs typeface="+mn-cs"/>
              </a:rPr>
              <a:t> </a:t>
            </a:r>
          </a:p>
          <a:p>
            <a:pPr rtl="0" fontAlgn="base"/>
            <a:endParaRPr lang="sv-SE" sz="1200" b="0" i="0"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Sanktioner mot ICC</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USA:s president har flertalet gånger infört sanktioner mot domstolens personal och domare i protest mot ICC:s beslut att utföra arresteringsorder mot israeliska beslutsfattare. Detta har drabbat domstolen och dess personal hårt.  </a:t>
            </a:r>
          </a:p>
          <a:p>
            <a:pPr rtl="0" fontAlgn="base"/>
            <a:endParaRPr lang="sv-SE" sz="1200" b="1" i="1"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Kritik från omvärlden</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Andra stater har kritiserat USA för sanktionerna. Dels i ett gemensamt direkt uttalande där staterna visar sitt missnöje, dels i internationella avtal. Under hösten 2025 ledde förhandlingar i FN:s generalförsamling till en resolution som försvarar ICC. Resolutionen vill skydda domstolen mot sanktioner och andra hot. Resolutionen antogs med 94 röster för och 10 emot. Stater som röstade emot: USA, Ryssland, Israel, Belarus, Nicaragua, Nordkorea, Burkina Faso, Niger, Argentina och Paraguay. </a:t>
            </a:r>
          </a:p>
          <a:p>
            <a:pPr rtl="0" fontAlgn="base"/>
            <a:endParaRPr lang="sv-SE" sz="1200" b="1" i="1" kern="1200" dirty="0">
              <a:solidFill>
                <a:schemeClr val="tx1"/>
              </a:solidFill>
              <a:effectLst/>
              <a:latin typeface="+mn-lt"/>
              <a:ea typeface="+mn-ea"/>
              <a:cs typeface="+mn-cs"/>
            </a:endParaRPr>
          </a:p>
          <a:p>
            <a:pPr rtl="0" fontAlgn="base"/>
            <a:r>
              <a:rPr lang="sv-SE" sz="1200" b="1" i="1" kern="1200" dirty="0">
                <a:solidFill>
                  <a:schemeClr val="tx1"/>
                </a:solidFill>
                <a:effectLst/>
                <a:latin typeface="+mn-lt"/>
                <a:ea typeface="+mn-ea"/>
                <a:cs typeface="+mn-cs"/>
              </a:rPr>
              <a:t>Bild: ICC-domare </a:t>
            </a:r>
            <a:r>
              <a:rPr lang="sv-SE" sz="1200" b="1" i="1" kern="1200" dirty="0" err="1">
                <a:solidFill>
                  <a:schemeClr val="tx1"/>
                </a:solidFill>
                <a:effectLst/>
                <a:latin typeface="+mn-lt"/>
                <a:ea typeface="+mn-ea"/>
                <a:cs typeface="+mn-cs"/>
              </a:rPr>
              <a:t>Gocha</a:t>
            </a:r>
            <a:r>
              <a:rPr lang="sv-SE" sz="1200" b="1" i="1" kern="1200" dirty="0">
                <a:solidFill>
                  <a:schemeClr val="tx1"/>
                </a:solidFill>
                <a:effectLst/>
                <a:latin typeface="+mn-lt"/>
                <a:ea typeface="+mn-ea"/>
                <a:cs typeface="+mn-cs"/>
              </a:rPr>
              <a:t> </a:t>
            </a:r>
            <a:r>
              <a:rPr lang="sv-SE" sz="1200" b="1" i="1" kern="1200" dirty="0" err="1">
                <a:solidFill>
                  <a:schemeClr val="tx1"/>
                </a:solidFill>
                <a:effectLst/>
                <a:latin typeface="+mn-lt"/>
                <a:ea typeface="+mn-ea"/>
                <a:cs typeface="+mn-cs"/>
              </a:rPr>
              <a:t>Lordkipanidze</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Bilden visar den georgiska ICC-domaren </a:t>
            </a:r>
            <a:r>
              <a:rPr lang="sv-SE" sz="1200" b="0" i="0" kern="1200" dirty="0" err="1">
                <a:solidFill>
                  <a:schemeClr val="tx1"/>
                </a:solidFill>
                <a:effectLst/>
                <a:latin typeface="+mn-lt"/>
                <a:ea typeface="+mn-ea"/>
                <a:cs typeface="+mn-cs"/>
              </a:rPr>
              <a:t>Gocha</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Lordkipanidze</a:t>
            </a:r>
            <a:r>
              <a:rPr lang="sv-SE" sz="1200" b="0" i="0" kern="1200" dirty="0">
                <a:solidFill>
                  <a:schemeClr val="tx1"/>
                </a:solidFill>
                <a:effectLst/>
                <a:latin typeface="+mn-lt"/>
                <a:ea typeface="+mn-ea"/>
                <a:cs typeface="+mn-cs"/>
              </a:rPr>
              <a:t> som USA har infört ekonomiska sanktioner mot. Han kan till exempel inte använda amerikanska kreditkort eller flyga med bolag som ägs av USA. </a:t>
            </a:r>
          </a:p>
          <a:p>
            <a:pPr rtl="0" fontAlgn="base"/>
            <a:endParaRPr lang="sv-SE" sz="1200" b="0" i="1" kern="1200" dirty="0">
              <a:solidFill>
                <a:schemeClr val="tx1"/>
              </a:solidFill>
              <a:effectLst/>
              <a:latin typeface="+mn-lt"/>
              <a:ea typeface="+mn-ea"/>
              <a:cs typeface="+mn-cs"/>
            </a:endParaRPr>
          </a:p>
          <a:p>
            <a:pPr rtl="0" fontAlgn="base"/>
            <a:r>
              <a:rPr lang="sv-SE" sz="1200" b="0" i="1" kern="1200" dirty="0">
                <a:solidFill>
                  <a:schemeClr val="tx1"/>
                </a:solidFill>
                <a:effectLst/>
                <a:latin typeface="+mn-lt"/>
                <a:ea typeface="+mn-ea"/>
                <a:cs typeface="+mn-cs"/>
              </a:rPr>
              <a:t>Uttalanden från länder: </a:t>
            </a:r>
            <a:r>
              <a:rPr lang="sv-SE" sz="1200" b="0" i="1" u="sng" strike="noStrike" kern="1200" dirty="0">
                <a:solidFill>
                  <a:schemeClr val="tx1"/>
                </a:solidFill>
                <a:effectLst/>
                <a:latin typeface="+mn-lt"/>
                <a:ea typeface="+mn-ea"/>
                <a:cs typeface="+mn-cs"/>
                <a:hlinkClick r:id="rId3"/>
              </a:rPr>
              <a:t>https://buildingtrust.si/79-states-parties-in-support-of-the-icc/</a:t>
            </a:r>
            <a:r>
              <a:rPr lang="sv-SE" sz="1200" b="0" i="0" kern="1200" dirty="0">
                <a:solidFill>
                  <a:schemeClr val="tx1"/>
                </a:solidFill>
                <a:effectLst/>
                <a:latin typeface="+mn-lt"/>
                <a:ea typeface="+mn-ea"/>
                <a:cs typeface="+mn-cs"/>
              </a:rPr>
              <a:t> </a:t>
            </a:r>
          </a:p>
          <a:p>
            <a:pPr rtl="0" fontAlgn="base"/>
            <a:r>
              <a:rPr lang="sv-SE" sz="1200" b="0" i="1"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  </a:t>
            </a:r>
          </a:p>
          <a:p>
            <a:endParaRPr lang="sv-SE" dirty="0">
              <a:cs typeface="Times New Roman"/>
            </a:endParaRPr>
          </a:p>
        </p:txBody>
      </p:sp>
      <p:sp>
        <p:nvSpPr>
          <p:cNvPr id="4" name="Platshållare för bildnummer 3"/>
          <p:cNvSpPr>
            <a:spLocks noGrp="1"/>
          </p:cNvSpPr>
          <p:nvPr>
            <p:ph type="sldNum" sz="quarter" idx="5"/>
          </p:nvPr>
        </p:nvSpPr>
        <p:spPr/>
        <p:txBody>
          <a:bodyPr/>
          <a:lstStyle/>
          <a:p>
            <a:fld id="{43767DB2-7D99-4A51-8D80-C6E76D0DFBCE}" type="slidenum">
              <a:rPr lang="sv-SE" smtClean="0"/>
              <a:t>18</a:t>
            </a:fld>
            <a:endParaRPr lang="sv-SE"/>
          </a:p>
        </p:txBody>
      </p:sp>
    </p:spTree>
    <p:extLst>
      <p:ext uri="{BB962C8B-B14F-4D97-AF65-F5344CB8AC3E}">
        <p14:creationId xmlns:p14="http://schemas.microsoft.com/office/powerpoint/2010/main" val="123883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Hur kan man skydda domstolen mot hot?</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Sanktioner kan lamslå ICC och förhindra domstolens arbete med att försöka skipa rättvisa. Vad finns det att göra för att skydda domstolen?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 De 125 statsparterna måste vara tydliga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 EU måste hitta alternativ, det finns </a:t>
            </a:r>
            <a:r>
              <a:rPr lang="sv-SE" sz="1200" b="0" i="0" kern="1200" err="1">
                <a:solidFill>
                  <a:schemeClr val="tx1"/>
                </a:solidFill>
                <a:effectLst/>
                <a:latin typeface="+mn-lt"/>
                <a:ea typeface="+mn-ea"/>
                <a:cs typeface="+mn-cs"/>
              </a:rPr>
              <a:t>EU-regelverk</a:t>
            </a:r>
            <a:r>
              <a:rPr lang="sv-SE" sz="1200" b="0" i="0" kern="1200">
                <a:solidFill>
                  <a:schemeClr val="tx1"/>
                </a:solidFill>
                <a:effectLst/>
                <a:latin typeface="+mn-lt"/>
                <a:ea typeface="+mn-ea"/>
                <a:cs typeface="+mn-cs"/>
              </a:rPr>
              <a:t> som kan aktiveras för att hindra att europeiska företag att följa i de amerikanska företagens spår.  </a:t>
            </a:r>
          </a:p>
          <a:p>
            <a:pPr rtl="0" fontAlgn="base"/>
            <a:endParaRPr lang="sv-SE" sz="1200" b="0" i="0" kern="1200">
              <a:solidFill>
                <a:schemeClr val="tx1"/>
              </a:solidFill>
              <a:effectLst/>
              <a:latin typeface="+mn-lt"/>
              <a:ea typeface="+mn-ea"/>
              <a:cs typeface="+mn-cs"/>
            </a:endParaRPr>
          </a:p>
          <a:p>
            <a:pPr marL="171450" indent="-171450" rtl="0" fontAlgn="base">
              <a:buFontTx/>
              <a:buChar char="-"/>
            </a:pPr>
            <a:r>
              <a:rPr lang="sv-SE" sz="1200" b="0" i="0" kern="1200">
                <a:solidFill>
                  <a:schemeClr val="tx1"/>
                </a:solidFill>
                <a:effectLst/>
                <a:latin typeface="+mn-lt"/>
                <a:ea typeface="+mn-ea"/>
                <a:cs typeface="+mn-cs"/>
              </a:rPr>
              <a:t>Vi alla kan visa ICC stöd – enskilda medborgare kan visa sitt stöd till de personer i domstolen som drabbats av ekonomiska sanktioner. Svenska FN-förbundet är övertygade om att det skulle tas emot positivt av ICC. De behöver känna att vi alla vet att de har rätt och USA:s republikaner fel. </a:t>
            </a:r>
          </a:p>
          <a:p>
            <a:pPr rtl="0" fontAlgn="base"/>
            <a:r>
              <a:rPr lang="sv-SE" sz="1200" b="0" i="0" kern="1200">
                <a:solidFill>
                  <a:schemeClr val="tx1"/>
                </a:solidFill>
                <a:effectLst/>
                <a:latin typeface="+mn-lt"/>
                <a:ea typeface="+mn-ea"/>
                <a:cs typeface="+mn-cs"/>
              </a:rPr>
              <a:t>  </a:t>
            </a:r>
          </a:p>
          <a:p>
            <a:pPr rtl="0" fontAlgn="base"/>
            <a:r>
              <a:rPr lang="sv-SE" sz="1200" b="1" i="0"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19</a:t>
            </a:fld>
            <a:endParaRPr lang="sv-SE"/>
          </a:p>
        </p:txBody>
      </p:sp>
    </p:spTree>
    <p:extLst>
      <p:ext uri="{BB962C8B-B14F-4D97-AF65-F5344CB8AC3E}">
        <p14:creationId xmlns:p14="http://schemas.microsoft.com/office/powerpoint/2010/main" val="243372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Vad är krigsbrott?</a:t>
            </a: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Brott mot den internationella humanitära rätten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Krigsbrott, krigsförbrytelser eller brott mot krigets lagar innebär samma sak, nämligen brott mot den internationella humanitära rätten. Den internationella humanitära rätten har som syfte att minska lidandet i väpnade konflikter och brukar därför kallas för </a:t>
            </a:r>
            <a:r>
              <a:rPr lang="sv-SE" sz="1200" b="0" i="1" kern="1200">
                <a:solidFill>
                  <a:schemeClr val="tx1"/>
                </a:solidFill>
                <a:effectLst/>
                <a:latin typeface="+mn-lt"/>
                <a:ea typeface="+mn-ea"/>
                <a:cs typeface="+mn-cs"/>
              </a:rPr>
              <a:t>krigets lagar. </a:t>
            </a:r>
            <a:r>
              <a:rPr lang="sv-SE" sz="1200" b="0" i="0" kern="1200">
                <a:solidFill>
                  <a:schemeClr val="tx1"/>
                </a:solidFill>
                <a:effectLst/>
                <a:latin typeface="+mn-lt"/>
                <a:ea typeface="+mn-ea"/>
                <a:cs typeface="+mn-cs"/>
              </a:rPr>
              <a:t>Dessa lagar rör både de stridande och de civila som påverkas av konflikten. Den internationella humanitära rätten reglerar t ex vilka stridsmetoder och vapen som får användas i krig.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En del av folkrätten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Den internationella humanitära rätten är en del av folkrätten. Folkrätten är regler och principer som reglerar hur stater och andra internationella aktörer ska agera gentemot varandra. Folkrätten är baserad på </a:t>
            </a:r>
            <a:r>
              <a:rPr lang="sv-SE" sz="1200" b="0" i="1" kern="1200">
                <a:solidFill>
                  <a:schemeClr val="tx1"/>
                </a:solidFill>
                <a:effectLst/>
                <a:latin typeface="+mn-lt"/>
                <a:ea typeface="+mn-ea"/>
                <a:cs typeface="+mn-cs"/>
              </a:rPr>
              <a:t>traktater (</a:t>
            </a:r>
            <a:r>
              <a:rPr lang="sv-SE" sz="1200" b="0" i="0" kern="1200">
                <a:solidFill>
                  <a:schemeClr val="tx1"/>
                </a:solidFill>
                <a:effectLst/>
                <a:latin typeface="+mn-lt"/>
                <a:ea typeface="+mn-ea"/>
                <a:cs typeface="+mn-cs"/>
              </a:rPr>
              <a:t>internationella överenskommelser) och </a:t>
            </a:r>
            <a:r>
              <a:rPr lang="sv-SE" sz="1200" b="0" i="1" kern="1200">
                <a:solidFill>
                  <a:schemeClr val="tx1"/>
                </a:solidFill>
                <a:effectLst/>
                <a:latin typeface="+mn-lt"/>
                <a:ea typeface="+mn-ea"/>
                <a:cs typeface="+mn-cs"/>
              </a:rPr>
              <a:t>sedvanerätt</a:t>
            </a:r>
            <a:r>
              <a:rPr lang="sv-SE" sz="1200" b="0" i="0" kern="1200">
                <a:solidFill>
                  <a:schemeClr val="tx1"/>
                </a:solidFill>
                <a:effectLst/>
                <a:latin typeface="+mn-lt"/>
                <a:ea typeface="+mn-ea"/>
                <a:cs typeface="+mn-cs"/>
              </a:rPr>
              <a:t> (oskrivna rättsliga regler, t ex hur stater tidigare löst problem tillsammans). Folkrätten kräver respekt för FN-stadgan och dess regler om territoriell integritet samt förbud mot våldsanvändning. Folkrätten innehåller också regler om ansvarsutkrävande för internationella brott som folkmord, brott mot mänskligheten och krigsförbrytelser.  </a:t>
            </a:r>
          </a:p>
        </p:txBody>
      </p:sp>
      <p:sp>
        <p:nvSpPr>
          <p:cNvPr id="4" name="Platshållare för bildnummer 3"/>
          <p:cNvSpPr>
            <a:spLocks noGrp="1"/>
          </p:cNvSpPr>
          <p:nvPr>
            <p:ph type="sldNum" sz="quarter" idx="5"/>
          </p:nvPr>
        </p:nvSpPr>
        <p:spPr/>
        <p:txBody>
          <a:bodyPr/>
          <a:lstStyle/>
          <a:p>
            <a:fld id="{43767DB2-7D99-4A51-8D80-C6E76D0DFBCE}" type="slidenum">
              <a:rPr lang="sv-SE" smtClean="0"/>
              <a:t>2</a:t>
            </a:fld>
            <a:endParaRPr lang="sv-SE"/>
          </a:p>
        </p:txBody>
      </p:sp>
    </p:spTree>
    <p:extLst>
      <p:ext uri="{BB962C8B-B14F-4D97-AF65-F5344CB8AC3E}">
        <p14:creationId xmlns:p14="http://schemas.microsoft.com/office/powerpoint/2010/main" val="145777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0" dirty="0">
                <a:cs typeface="Arial" panose="020B0604020202020204" pitchFamily="34" charset="0"/>
              </a:rPr>
              <a:t>OBS – Ej del av presentationen </a:t>
            </a:r>
            <a:r>
              <a:rPr lang="sv-SE" sz="1200" b="1" kern="0">
                <a:cs typeface="Arial" panose="020B0604020202020204" pitchFamily="34" charset="0"/>
              </a:rPr>
              <a:t>utan ett </a:t>
            </a:r>
            <a:r>
              <a:rPr lang="sv-SE" sz="1200" b="1" kern="0" dirty="0">
                <a:cs typeface="Arial" panose="020B0604020202020204" pitchFamily="34" charset="0"/>
              </a:rPr>
              <a:t>stöd till presentatören</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ICJ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International Court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Justice</a:t>
            </a:r>
            <a:r>
              <a:rPr lang="sv-SE" sz="1200" kern="1200" dirty="0">
                <a:solidFill>
                  <a:schemeClr val="tx1"/>
                </a:solidFill>
                <a:effectLst/>
                <a:latin typeface="+mn-lt"/>
                <a:ea typeface="+mn-ea"/>
                <a:cs typeface="+mn-cs"/>
              </a:rPr>
              <a:t>, på svenska internationella domstolen är FN:s domstol i Haag Nederländerna som löser rättsliga tvister mellan stater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ICC</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International </a:t>
            </a:r>
            <a:r>
              <a:rPr lang="sv-SE" sz="1200" kern="1200" dirty="0" err="1">
                <a:solidFill>
                  <a:schemeClr val="tx1"/>
                </a:solidFill>
                <a:effectLst/>
                <a:latin typeface="+mn-lt"/>
                <a:ea typeface="+mn-ea"/>
                <a:cs typeface="+mn-cs"/>
              </a:rPr>
              <a:t>Criminal</a:t>
            </a:r>
            <a:r>
              <a:rPr lang="sv-SE" sz="1200" kern="1200" dirty="0">
                <a:solidFill>
                  <a:schemeClr val="tx1"/>
                </a:solidFill>
                <a:effectLst/>
                <a:latin typeface="+mn-lt"/>
                <a:ea typeface="+mn-ea"/>
                <a:cs typeface="+mn-cs"/>
              </a:rPr>
              <a:t> Court, på svenska internationella brottmålsdomstolen är en permanent oberoende domstol i Haag Nederländerna som dömer individer för folkmord, brott mot mänskligheten, krigsförbrytelser och aggressionsbrott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Folkrätten</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system av internationella regler om hur stater och andra internationella aktörer ska agera gentemot varandra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Den internationella humanitära rätten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kallas krigets lagar och reglerar beteende i väpnade konflikter. Har som syfte att minska lidande under krig och styr vilka krigsmetoder och krigsmedel som är tillåtna.</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Genèvekonventionen</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fyra konventioner som utgör grunden för den internationella humanitära rätten (</a:t>
            </a:r>
            <a:r>
              <a:rPr lang="sv-SE" sz="1200" i="1" kern="1200" dirty="0">
                <a:solidFill>
                  <a:schemeClr val="tx1"/>
                </a:solidFill>
                <a:effectLst/>
                <a:latin typeface="+mn-lt"/>
                <a:ea typeface="+mn-ea"/>
                <a:cs typeface="+mn-cs"/>
              </a:rPr>
              <a:t>krigets lagar)</a:t>
            </a:r>
            <a:r>
              <a:rPr lang="sv-SE" sz="1200" kern="1200" dirty="0">
                <a:solidFill>
                  <a:schemeClr val="tx1"/>
                </a:solidFill>
                <a:effectLst/>
                <a:latin typeface="+mn-lt"/>
                <a:ea typeface="+mn-ea"/>
                <a:cs typeface="+mn-cs"/>
              </a:rPr>
              <a:t>. Konventionerna reglerar hur krig får föras och har som avsikt att skydda personer som inte deltar i konflikter så som civilbefolkning eller sårade soldater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Folkmord</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handlingar som har i syfte att helt eller delvis förinta en nationell, etnisk eller religiös folkgrupp</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Krigsförbrytelser</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brott mot den internationella humanitära rätten (krigets lagar)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Brott mot mänskligheten</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grova systematiska övergrepp mot en civilbefolkning. Brott mot mänskligheten kan begås i fred. Till skillnad från krigsförbrytelser, som kan vara tillfälliga och inrikta sig på individer, begås brott mot mänskligheten metodiskt mot många människor.  Samt inriktar sig inte övergreppen mot en specifik gupp människor som i folkmord.</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Aggressionsbrott</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planering, inledning eller utförande av väpnat våld mot en annan stats suveränitet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Romstadgan</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regelverket som styr ICC och dess jurisdiktion över fyra internationella brott: folkmord, brott mot mänskligheten, krigsförbrytelser och aggressionsbrott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ICC medlemsländer</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de 125 länder som har ratificerat romstadgan och gett ICC jurisdiktion över att döma individer för folkmord, brott mot mänskligheten och krigsförbrytelser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ICC jurisdiktion över aggressionsbrott</a:t>
            </a:r>
            <a:r>
              <a:rPr lang="sv-SE" sz="120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sym typeface="Wingdings" panose="05000000000000000000" pitchFamily="2" charset="2"/>
              </a:rPr>
              <a:t></a:t>
            </a:r>
            <a:r>
              <a:rPr lang="sv-SE" sz="1200" kern="1200" dirty="0">
                <a:solidFill>
                  <a:schemeClr val="tx1"/>
                </a:solidFill>
                <a:effectLst/>
                <a:latin typeface="+mn-lt"/>
                <a:ea typeface="+mn-ea"/>
                <a:cs typeface="+mn-cs"/>
              </a:rPr>
              <a:t> enbart i de länder som har gett domstolen tillåtelse. Idag är det 49 länder som har gjort det</a:t>
            </a:r>
          </a:p>
          <a:p>
            <a:endParaRPr lang="sv-SE" dirty="0"/>
          </a:p>
        </p:txBody>
      </p:sp>
      <p:sp>
        <p:nvSpPr>
          <p:cNvPr id="4" name="Platshållare för bildnummer 3"/>
          <p:cNvSpPr>
            <a:spLocks noGrp="1"/>
          </p:cNvSpPr>
          <p:nvPr>
            <p:ph type="sldNum" sz="quarter" idx="5"/>
          </p:nvPr>
        </p:nvSpPr>
        <p:spPr/>
        <p:txBody>
          <a:bodyPr/>
          <a:lstStyle/>
          <a:p>
            <a:fld id="{43767DB2-7D99-4A51-8D80-C6E76D0DFBCE}" type="slidenum">
              <a:rPr lang="sv-SE" smtClean="0"/>
              <a:t>20</a:t>
            </a:fld>
            <a:endParaRPr lang="sv-SE"/>
          </a:p>
        </p:txBody>
      </p:sp>
    </p:spTree>
    <p:extLst>
      <p:ext uri="{BB962C8B-B14F-4D97-AF65-F5344CB8AC3E}">
        <p14:creationId xmlns:p14="http://schemas.microsoft.com/office/powerpoint/2010/main" val="92304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Krigets lagar och andra avtal</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Hur man ska hantera krigsbrott är en central fråga inom folkrätten. Lagar och regler om hur man får bete sig i krig fanns redan i det antika Egypten, men i modern tid är det </a:t>
            </a:r>
            <a:r>
              <a:rPr lang="sv-SE" sz="1200" b="0" i="0" kern="1200" err="1">
                <a:solidFill>
                  <a:schemeClr val="tx1"/>
                </a:solidFill>
                <a:effectLst/>
                <a:latin typeface="+mn-lt"/>
                <a:ea typeface="+mn-ea"/>
                <a:cs typeface="+mn-cs"/>
              </a:rPr>
              <a:t>bl</a:t>
            </a:r>
            <a:r>
              <a:rPr lang="sv-SE" sz="1200" b="0" i="0" kern="1200">
                <a:solidFill>
                  <a:schemeClr val="tx1"/>
                </a:solidFill>
                <a:effectLst/>
                <a:latin typeface="+mn-lt"/>
                <a:ea typeface="+mn-ea"/>
                <a:cs typeface="+mn-cs"/>
              </a:rPr>
              <a:t> a dessa avtal och koncept som är viktiga:  </a:t>
            </a:r>
          </a:p>
          <a:p>
            <a:pPr rtl="0" fontAlgn="base"/>
            <a:r>
              <a:rPr lang="sv-SE" sz="1200" b="0" i="0" kern="1200">
                <a:solidFill>
                  <a:schemeClr val="tx1"/>
                </a:solidFill>
                <a:effectLst/>
                <a:latin typeface="+mn-lt"/>
                <a:ea typeface="+mn-ea"/>
                <a:cs typeface="+mn-cs"/>
              </a:rPr>
              <a:t>- Genèvekonventionerna (1864, 1906, 1929 och 1949) </a:t>
            </a:r>
          </a:p>
          <a:p>
            <a:pPr rtl="0" fontAlgn="base"/>
            <a:r>
              <a:rPr lang="sv-SE" sz="1200" b="0" i="0" kern="1200">
                <a:solidFill>
                  <a:schemeClr val="tx1"/>
                </a:solidFill>
                <a:effectLst/>
                <a:latin typeface="+mn-lt"/>
                <a:ea typeface="+mn-ea"/>
                <a:cs typeface="+mn-cs"/>
              </a:rPr>
              <a:t>- Folkmordskonventionen (1948) </a:t>
            </a:r>
          </a:p>
          <a:p>
            <a:pPr rtl="0" fontAlgn="base"/>
            <a:r>
              <a:rPr lang="sv-SE" sz="1200" b="0" i="0" kern="1200">
                <a:solidFill>
                  <a:schemeClr val="tx1"/>
                </a:solidFill>
                <a:effectLst/>
                <a:latin typeface="+mn-lt"/>
                <a:ea typeface="+mn-ea"/>
                <a:cs typeface="+mn-cs"/>
              </a:rPr>
              <a:t>- Begreppet ”Brott mot mänskligheten” (sedan 1915) </a:t>
            </a:r>
          </a:p>
          <a:p>
            <a:pPr rtl="0" fontAlgn="base"/>
            <a:r>
              <a:rPr lang="sv-SE" sz="1200" b="0" i="0" kern="1200">
                <a:solidFill>
                  <a:schemeClr val="tx1"/>
                </a:solidFill>
                <a:effectLst/>
                <a:latin typeface="+mn-lt"/>
                <a:ea typeface="+mn-ea"/>
                <a:cs typeface="+mn-cs"/>
              </a:rPr>
              <a:t>- FN-stadgans syn på aggressionsbrott (1945)  </a:t>
            </a: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Genèvekonventionerna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Genèvekonventionerna initierades i samband med grundandet av den internationella hjälporganisationen Röda Korset. Konventionerna lägger till stor del grunden för krigets lagar. Genèvekonventionen är baserad på fyra internationella avtal (1864, 1906, 1929, 1949) som reglerar hur krig får föras. Avtalen handlar bland annat om hur man ska behandla sårade och sjuka soldater, skeppsbrutna sjömän under krig till havs, krigsfångar, samt civilbefolkningen i krig.</a:t>
            </a: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Folkmordskonventionen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Folkmordskonventionen från 1948 är ett internationellt avtal som förbjuder folkmord. Folkmord är definierat som handlingar med syfte att helt eller delvis förinta en nationell, etnisk eller religiös folkgrupp.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Brott mot mänskligheten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För det som kallas brott mot mänskligheten finns ännu ingen särskild konvention, även om det finns stater som aktivt driver frågan. Begreppet har använts i samband med Turkiets massakrer på armenier 1915 och under rättegångarna i Nürnberg och Tokyo efter andra världskriget.  </a:t>
            </a:r>
          </a:p>
          <a:p>
            <a:pPr rtl="0" fontAlgn="base"/>
            <a:r>
              <a:rPr lang="sv-SE" sz="1200" b="0" i="0" kern="1200">
                <a:solidFill>
                  <a:schemeClr val="tx1"/>
                </a:solidFill>
                <a:effectLst/>
                <a:latin typeface="+mn-lt"/>
                <a:ea typeface="+mn-ea"/>
                <a:cs typeface="+mn-cs"/>
              </a:rPr>
              <a:t>Brott mot mänskligheten är ett omfattande eller systematiskt angrepp riktat mot en grupp civila, till exempel tvångsarbete eller tortyr. Brott mot mänskligheten kan också begås i fredstid och är bredare i sin definition än folkmord.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Aggressionsbrott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Aggressionsbrott syftar till FN:s egen stadga som slår fast att en stat inte får använda militärt våld annat än i självförsvar mot en annan stat. Att vara den som startar ett krig, alltså begår ett aggressionsbrott mot en annan stat, är förbjudet. </a:t>
            </a:r>
            <a:r>
              <a:rPr lang="sv-SE" sz="1200" b="0" i="1" kern="1200">
                <a:solidFill>
                  <a:schemeClr val="tx1"/>
                </a:solidFill>
                <a:effectLst/>
                <a:latin typeface="+mn-lt"/>
                <a:ea typeface="+mn-ea"/>
                <a:cs typeface="+mn-cs"/>
              </a:rPr>
              <a:t>Se även bild 12.</a:t>
            </a:r>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3</a:t>
            </a:fld>
            <a:endParaRPr lang="sv-SE"/>
          </a:p>
        </p:txBody>
      </p:sp>
    </p:spTree>
    <p:extLst>
      <p:ext uri="{BB962C8B-B14F-4D97-AF65-F5344CB8AC3E}">
        <p14:creationId xmlns:p14="http://schemas.microsoft.com/office/powerpoint/2010/main" val="64702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Vem dömer?</a:t>
            </a:r>
            <a:r>
              <a:rPr lang="sv-SE" sz="1200" b="0" i="0" kern="1200">
                <a:solidFill>
                  <a:schemeClr val="tx1"/>
                </a:solidFill>
                <a:effectLst/>
                <a:latin typeface="+mn-lt"/>
                <a:ea typeface="+mn-ea"/>
                <a:cs typeface="+mn-cs"/>
              </a:rPr>
              <a:t>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Nationella och internationella domstolar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Vilka domstolar dömer krigsbrott? Det finns både nationella och internationella domstolar som kan ställa länder eller personer till svars. </a:t>
            </a: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FN:s domstol i Haag</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FN har en egen domstol, International Court </a:t>
            </a:r>
            <a:r>
              <a:rPr lang="sv-SE" sz="1200" b="0" i="0" kern="1200" err="1">
                <a:solidFill>
                  <a:schemeClr val="tx1"/>
                </a:solidFill>
                <a:effectLst/>
                <a:latin typeface="+mn-lt"/>
                <a:ea typeface="+mn-ea"/>
                <a:cs typeface="+mn-cs"/>
              </a:rPr>
              <a:t>of</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Justice</a:t>
            </a:r>
            <a:r>
              <a:rPr lang="sv-SE" sz="1200" b="0" i="0" kern="1200">
                <a:solidFill>
                  <a:schemeClr val="tx1"/>
                </a:solidFill>
                <a:effectLst/>
                <a:latin typeface="+mn-lt"/>
                <a:ea typeface="+mn-ea"/>
                <a:cs typeface="+mn-cs"/>
              </a:rPr>
              <a:t> (ICJ), på svenska Internationella domstolen. Internationella domstolen (ICJ) avgör konflikter mellan stater. Domstolen kan enbart behandla konflikter mellan stater som har gett samtycke till dess jurisdiktion. Idag har 74 stater givit domstolen den rätten. (jan 2026) </a:t>
            </a:r>
          </a:p>
          <a:p>
            <a:pPr rtl="0" fontAlgn="base"/>
            <a:r>
              <a:rPr lang="sv-SE" sz="1200" b="0" i="0" kern="1200">
                <a:solidFill>
                  <a:schemeClr val="tx1"/>
                </a:solidFill>
                <a:effectLst/>
                <a:latin typeface="+mn-lt"/>
                <a:ea typeface="+mn-ea"/>
                <a:cs typeface="+mn-cs"/>
              </a:rPr>
              <a:t>ICJ avgör konflikter mellan stater. ICJ kan t ex kräva att en stat ska betala skadestånd till en annan stat. Men ICJ kan inte ställa </a:t>
            </a:r>
            <a:r>
              <a:rPr lang="sv-SE" sz="1200" b="0" i="1" kern="1200">
                <a:solidFill>
                  <a:schemeClr val="tx1"/>
                </a:solidFill>
                <a:effectLst/>
                <a:latin typeface="+mn-lt"/>
                <a:ea typeface="+mn-ea"/>
                <a:cs typeface="+mn-cs"/>
              </a:rPr>
              <a:t>individer</a:t>
            </a:r>
            <a:r>
              <a:rPr lang="sv-SE" sz="1200" b="0" i="0" kern="1200">
                <a:solidFill>
                  <a:schemeClr val="tx1"/>
                </a:solidFill>
                <a:effectLst/>
                <a:latin typeface="+mn-lt"/>
                <a:ea typeface="+mn-ea"/>
                <a:cs typeface="+mn-cs"/>
              </a:rPr>
              <a:t> till svars. Konflikterna domstolen dömer behöver inte vara våldsamma, t ex har domstolen löst fiskekonflikter mellan länder.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Nationella domstolar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Nationella domstolar kan åtala sina egna medborgare. Om Sverige t ex hamnar i krig och de anfallande styrkorna begår krigsbrott på svensk mark kan förövarna dömas i svensk domstol. Eller om en svensk tar värvning som legosoldat i ett krig utomlands och begår övergrepp där så kan hen gripas och ställas inför rätta i Sverige.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Tillfälliga domstolar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Globalt finns det möjlighet att inrätta tillfälliga domstolar (</a:t>
            </a:r>
            <a:r>
              <a:rPr lang="sv-SE" sz="1200" b="0" i="1" kern="1200">
                <a:solidFill>
                  <a:schemeClr val="tx1"/>
                </a:solidFill>
                <a:effectLst/>
                <a:latin typeface="+mn-lt"/>
                <a:ea typeface="+mn-ea"/>
                <a:cs typeface="+mn-cs"/>
              </a:rPr>
              <a:t>tribunaler</a:t>
            </a:r>
            <a:r>
              <a:rPr lang="sv-SE" sz="1200" b="0" i="0" kern="1200">
                <a:solidFill>
                  <a:schemeClr val="tx1"/>
                </a:solidFill>
                <a:effectLst/>
                <a:latin typeface="+mn-lt"/>
                <a:ea typeface="+mn-ea"/>
                <a:cs typeface="+mn-cs"/>
              </a:rPr>
              <a:t>) efter specifika situationer, ofta efter beslut i FN. Exempel på detta är krigsförbrytelser som begicks under de jugoslaviska krigen (1993) och folkmordet i Rwanda (1994) där individer dömts för krigsbrott i särskilda tribunaler.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Internationella brottmålsdomstolen ICC</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Utöver nationella eller tillfälliga internationella domstolar finns den Internationella brottmålsdomstolen (ICC) vilket är en global permanent krigsförbrytardomstol som dömer individer.   </a:t>
            </a:r>
          </a:p>
          <a:p>
            <a:pPr rtl="0" fontAlgn="base"/>
            <a:endParaRPr lang="sv-SE" sz="1200" b="0"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 Fredspalatset i Haag</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Internationella domstolen (ICJ) har sitt säte i Haag i en byggnad som heter Fredspalatset. </a:t>
            </a:r>
          </a:p>
          <a:p>
            <a:endParaRPr lang="sv-SE" i="1"/>
          </a:p>
        </p:txBody>
      </p:sp>
      <p:sp>
        <p:nvSpPr>
          <p:cNvPr id="4" name="Platshållare för bildnummer 3"/>
          <p:cNvSpPr>
            <a:spLocks noGrp="1"/>
          </p:cNvSpPr>
          <p:nvPr>
            <p:ph type="sldNum" sz="quarter" idx="5"/>
          </p:nvPr>
        </p:nvSpPr>
        <p:spPr/>
        <p:txBody>
          <a:bodyPr/>
          <a:lstStyle/>
          <a:p>
            <a:fld id="{43767DB2-7D99-4A51-8D80-C6E76D0DFBCE}" type="slidenum">
              <a:rPr lang="sv-SE" smtClean="0"/>
              <a:t>4</a:t>
            </a:fld>
            <a:endParaRPr lang="sv-SE"/>
          </a:p>
        </p:txBody>
      </p:sp>
    </p:spTree>
    <p:extLst>
      <p:ext uri="{BB962C8B-B14F-4D97-AF65-F5344CB8AC3E}">
        <p14:creationId xmlns:p14="http://schemas.microsoft.com/office/powerpoint/2010/main" val="323968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Den Internationella brottmålsdomstolen (ICC) - historisk översikt</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Nürnbergrättegångarna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Mot slutet av andra världskriget diskuterade de vinnande allierade staterna hur man skulle straffa de ansvariga. Resultatet blev en serie av rättegångar där 24 höga militära och politiska ledare i Nazisttyskland åtalades. Rättegångarna är kända under namnet Nürnberg-rättegångarna och har varit värdefulla för vittnesmål och dokumentation om händelser under andra världskriget.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Nürnbergrättegångarna har kritiserats på grund av att domarna i rättegången enbart representerade de vinnande allierade staterna, Sovjetunionen, Storbritannien, USA och Frankrike. Dessa stater deltog i kriget och har även de fått kritik för sina krigshandlingar, t ex brandbombningen av Dresden 1945 där 25 000 civila dog. </a:t>
            </a:r>
            <a:br>
              <a:rPr lang="sv-SE" sz="1200" b="0" i="0" kern="1200">
                <a:solidFill>
                  <a:schemeClr val="tx1"/>
                </a:solidFill>
                <a:effectLst/>
                <a:latin typeface="+mn-lt"/>
                <a:ea typeface="+mn-ea"/>
                <a:cs typeface="+mn-cs"/>
              </a:rPr>
            </a:br>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FN utfärdade två tillfälliga domstolar på 1990-talet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 en resolution från 1948 efter andra världskriget erkände FN:s generalförsamling behovet av ett internationellt rättsligt organ. Detta för att kunna föra rättegång mot personer som anklagas för folkmord. Under kalla krigets oroligheter blev frågan om internationell rättsskipning inte lika aktuellt. Men efter kalla krigets slut på 1990-talet blir behovet av en internationell brottmålsdomstol viktigt än en gång.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Efter beslut av FN:s säkerhetsråd uträttades under 1990-talet två tillfälliga domstolar (</a:t>
            </a:r>
            <a:r>
              <a:rPr lang="sv-SE" sz="1200" b="0" i="1" kern="1200">
                <a:solidFill>
                  <a:schemeClr val="tx1"/>
                </a:solidFill>
                <a:effectLst/>
                <a:latin typeface="+mn-lt"/>
                <a:ea typeface="+mn-ea"/>
                <a:cs typeface="+mn-cs"/>
              </a:rPr>
              <a:t>tribunaler</a:t>
            </a:r>
            <a:r>
              <a:rPr lang="sv-SE" sz="1200" b="0" i="0" kern="1200">
                <a:solidFill>
                  <a:schemeClr val="tx1"/>
                </a:solidFill>
                <a:effectLst/>
                <a:latin typeface="+mn-lt"/>
                <a:ea typeface="+mn-ea"/>
                <a:cs typeface="+mn-cs"/>
              </a:rPr>
              <a:t>). En domstol inrättades efter konflikten i forna Jugoslavien 1993 och fick namnet </a:t>
            </a:r>
            <a:r>
              <a:rPr lang="sv-SE" sz="1200" b="0" i="1" kern="1200">
                <a:solidFill>
                  <a:schemeClr val="tx1"/>
                </a:solidFill>
                <a:effectLst/>
                <a:latin typeface="+mn-lt"/>
                <a:ea typeface="+mn-ea"/>
                <a:cs typeface="+mn-cs"/>
              </a:rPr>
              <a:t>International </a:t>
            </a:r>
            <a:r>
              <a:rPr lang="sv-SE" sz="1200" b="0" i="1" kern="1200" err="1">
                <a:solidFill>
                  <a:schemeClr val="tx1"/>
                </a:solidFill>
                <a:effectLst/>
                <a:latin typeface="+mn-lt"/>
                <a:ea typeface="+mn-ea"/>
                <a:cs typeface="+mn-cs"/>
              </a:rPr>
              <a:t>Criminal</a:t>
            </a:r>
            <a:r>
              <a:rPr lang="sv-SE" sz="1200" b="0" i="1" kern="1200">
                <a:solidFill>
                  <a:schemeClr val="tx1"/>
                </a:solidFill>
                <a:effectLst/>
                <a:latin typeface="+mn-lt"/>
                <a:ea typeface="+mn-ea"/>
                <a:cs typeface="+mn-cs"/>
              </a:rPr>
              <a:t> Tribunal for the former Yugoslavia</a:t>
            </a:r>
            <a:r>
              <a:rPr lang="sv-SE" sz="1200" b="0" i="0" kern="1200">
                <a:solidFill>
                  <a:schemeClr val="tx1"/>
                </a:solidFill>
                <a:effectLst/>
                <a:latin typeface="+mn-lt"/>
                <a:ea typeface="+mn-ea"/>
                <a:cs typeface="+mn-cs"/>
              </a:rPr>
              <a:t>. 1994 inrättades </a:t>
            </a:r>
            <a:r>
              <a:rPr lang="sv-SE" sz="1200" b="0" i="1" kern="1200">
                <a:solidFill>
                  <a:schemeClr val="tx1"/>
                </a:solidFill>
                <a:effectLst/>
                <a:latin typeface="+mn-lt"/>
                <a:ea typeface="+mn-ea"/>
                <a:cs typeface="+mn-cs"/>
              </a:rPr>
              <a:t>International </a:t>
            </a:r>
            <a:r>
              <a:rPr lang="sv-SE" sz="1200" b="0" i="1" kern="1200" err="1">
                <a:solidFill>
                  <a:schemeClr val="tx1"/>
                </a:solidFill>
                <a:effectLst/>
                <a:latin typeface="+mn-lt"/>
                <a:ea typeface="+mn-ea"/>
                <a:cs typeface="+mn-cs"/>
              </a:rPr>
              <a:t>Criminal</a:t>
            </a:r>
            <a:r>
              <a:rPr lang="sv-SE" sz="1200" b="0" i="1" kern="1200">
                <a:solidFill>
                  <a:schemeClr val="tx1"/>
                </a:solidFill>
                <a:effectLst/>
                <a:latin typeface="+mn-lt"/>
                <a:ea typeface="+mn-ea"/>
                <a:cs typeface="+mn-cs"/>
              </a:rPr>
              <a:t> </a:t>
            </a:r>
            <a:r>
              <a:rPr lang="sv-SE" sz="1200" b="0" i="1" kern="1200" err="1">
                <a:solidFill>
                  <a:schemeClr val="tx1"/>
                </a:solidFill>
                <a:effectLst/>
                <a:latin typeface="+mn-lt"/>
                <a:ea typeface="+mn-ea"/>
                <a:cs typeface="+mn-cs"/>
              </a:rPr>
              <a:t>Tribual</a:t>
            </a:r>
            <a:r>
              <a:rPr lang="sv-SE" sz="1200" b="0" i="1" kern="1200">
                <a:solidFill>
                  <a:schemeClr val="tx1"/>
                </a:solidFill>
                <a:effectLst/>
                <a:latin typeface="+mn-lt"/>
                <a:ea typeface="+mn-ea"/>
                <a:cs typeface="+mn-cs"/>
              </a:rPr>
              <a:t> for Rwanda</a:t>
            </a:r>
            <a:r>
              <a:rPr lang="sv-SE" sz="1200" b="0" i="0" kern="1200">
                <a:solidFill>
                  <a:schemeClr val="tx1"/>
                </a:solidFill>
                <a:effectLst/>
                <a:latin typeface="+mn-lt"/>
                <a:ea typeface="+mn-ea"/>
                <a:cs typeface="+mn-cs"/>
              </a:rPr>
              <a:t> efter folkmordet i landet. Syftet med domstolarna var att döma individer för brott i dessa konflikter. </a:t>
            </a:r>
          </a:p>
          <a:p>
            <a:pPr rtl="0" fontAlgn="base"/>
            <a:endParaRPr lang="sv-SE" sz="1200" b="0"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 </a:t>
            </a:r>
            <a:r>
              <a:rPr lang="sv-SE" sz="1200" b="0" i="0" kern="1200">
                <a:solidFill>
                  <a:schemeClr val="tx1"/>
                </a:solidFill>
                <a:effectLst/>
                <a:latin typeface="+mn-lt"/>
                <a:ea typeface="+mn-ea"/>
                <a:cs typeface="+mn-cs"/>
              </a:rPr>
              <a:t>Nürnbergrättegångarna och domarnas tillhörande flaggor</a:t>
            </a:r>
          </a:p>
        </p:txBody>
      </p:sp>
      <p:sp>
        <p:nvSpPr>
          <p:cNvPr id="4" name="Platshållare för bildnummer 3"/>
          <p:cNvSpPr>
            <a:spLocks noGrp="1"/>
          </p:cNvSpPr>
          <p:nvPr>
            <p:ph type="sldNum" sz="quarter" idx="5"/>
          </p:nvPr>
        </p:nvSpPr>
        <p:spPr/>
        <p:txBody>
          <a:bodyPr/>
          <a:lstStyle/>
          <a:p>
            <a:fld id="{43767DB2-7D99-4A51-8D80-C6E76D0DFBCE}" type="slidenum">
              <a:rPr lang="sv-SE" smtClean="0"/>
              <a:t>5</a:t>
            </a:fld>
            <a:endParaRPr lang="sv-SE"/>
          </a:p>
        </p:txBody>
      </p:sp>
    </p:spTree>
    <p:extLst>
      <p:ext uri="{BB962C8B-B14F-4D97-AF65-F5344CB8AC3E}">
        <p14:creationId xmlns:p14="http://schemas.microsoft.com/office/powerpoint/2010/main" val="144297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Behov av en internationell brottmålsdomstol</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Inte hållbart med tribunaler</a:t>
            </a:r>
            <a:r>
              <a:rPr lang="sv-SE" sz="1200" b="0" i="1"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Att utfärda tillfälliga domstolar efter varje konflikt är inte hållbart. Det riskerar att bli orättfärdigt om vissa konflikter följs av tillfälliga domstolar (</a:t>
            </a:r>
            <a:r>
              <a:rPr lang="sv-SE" sz="1200" b="0" i="1" kern="1200">
                <a:solidFill>
                  <a:schemeClr val="tx1"/>
                </a:solidFill>
                <a:effectLst/>
                <a:latin typeface="+mn-lt"/>
                <a:ea typeface="+mn-ea"/>
                <a:cs typeface="+mn-cs"/>
              </a:rPr>
              <a:t>tribunaler</a:t>
            </a:r>
            <a:r>
              <a:rPr lang="sv-SE" sz="1200" b="0" i="0" kern="1200">
                <a:solidFill>
                  <a:schemeClr val="tx1"/>
                </a:solidFill>
                <a:effectLst/>
                <a:latin typeface="+mn-lt"/>
                <a:ea typeface="+mn-ea"/>
                <a:cs typeface="+mn-cs"/>
              </a:rPr>
              <a:t>) och andra inte.  </a:t>
            </a:r>
          </a:p>
          <a:p>
            <a:pPr rtl="0" fontAlgn="base"/>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Kampanj för en permanent domstol</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1995 bildades en grupp av 25 civilsamhällesorganisationer som kallades </a:t>
            </a:r>
            <a:r>
              <a:rPr lang="sv-SE" sz="1200" b="0" i="1" kern="1200" err="1">
                <a:solidFill>
                  <a:schemeClr val="tx1"/>
                </a:solidFill>
                <a:effectLst/>
                <a:latin typeface="+mn-lt"/>
                <a:ea typeface="+mn-ea"/>
                <a:cs typeface="+mn-cs"/>
              </a:rPr>
              <a:t>Coalition</a:t>
            </a:r>
            <a:r>
              <a:rPr lang="sv-SE" sz="1200" b="0" i="1" kern="1200">
                <a:solidFill>
                  <a:schemeClr val="tx1"/>
                </a:solidFill>
                <a:effectLst/>
                <a:latin typeface="+mn-lt"/>
                <a:ea typeface="+mn-ea"/>
                <a:cs typeface="+mn-cs"/>
              </a:rPr>
              <a:t> for an International </a:t>
            </a:r>
            <a:r>
              <a:rPr lang="sv-SE" sz="1200" b="0" i="1" kern="1200" err="1">
                <a:solidFill>
                  <a:schemeClr val="tx1"/>
                </a:solidFill>
                <a:effectLst/>
                <a:latin typeface="+mn-lt"/>
                <a:ea typeface="+mn-ea"/>
                <a:cs typeface="+mn-cs"/>
              </a:rPr>
              <a:t>Criminal</a:t>
            </a:r>
            <a:r>
              <a:rPr lang="sv-SE" sz="1200" b="0" i="1" kern="1200">
                <a:solidFill>
                  <a:schemeClr val="tx1"/>
                </a:solidFill>
                <a:effectLst/>
                <a:latin typeface="+mn-lt"/>
                <a:ea typeface="+mn-ea"/>
                <a:cs typeface="+mn-cs"/>
              </a:rPr>
              <a:t> Cour</a:t>
            </a:r>
            <a:r>
              <a:rPr lang="sv-SE" sz="1200" b="0" i="0" kern="1200">
                <a:solidFill>
                  <a:schemeClr val="tx1"/>
                </a:solidFill>
                <a:effectLst/>
                <a:latin typeface="+mn-lt"/>
                <a:ea typeface="+mn-ea"/>
                <a:cs typeface="+mn-cs"/>
              </a:rPr>
              <a:t>t (CICC). Koalitionen inledde en kampanj för att inrätta en permanent internationell krigsförbrytardomstol.  </a:t>
            </a:r>
          </a:p>
          <a:p>
            <a:pPr rtl="0" fontAlgn="base"/>
            <a:r>
              <a:rPr lang="sv-SE" sz="1200" b="0" i="0" kern="1200">
                <a:solidFill>
                  <a:schemeClr val="tx1"/>
                </a:solidFill>
                <a:effectLst/>
                <a:latin typeface="+mn-lt"/>
                <a:ea typeface="+mn-ea"/>
                <a:cs typeface="+mn-cs"/>
              </a:rPr>
              <a:t>CICC är idag fortfarande mycket aktiv och Svenska FN-förbundet är medlem. Genom koalitionen är vi en samtalspart till domstolar och regeringar.  </a:t>
            </a:r>
          </a:p>
          <a:p>
            <a:pPr rtl="0" fontAlgn="base"/>
            <a:endParaRPr lang="sv-SE" sz="1200" b="1"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a:t>
            </a:r>
            <a:r>
              <a:rPr lang="sv-SE" sz="1200" b="0" i="0" kern="1200">
                <a:solidFill>
                  <a:schemeClr val="tx1"/>
                </a:solidFill>
                <a:effectLst/>
                <a:latin typeface="+mn-lt"/>
                <a:ea typeface="+mn-ea"/>
                <a:cs typeface="+mn-cs"/>
              </a:rPr>
              <a:t> 20-årsjubileum för grundandet av Internationella brottmålsdomstolen </a:t>
            </a:r>
          </a:p>
        </p:txBody>
      </p:sp>
      <p:sp>
        <p:nvSpPr>
          <p:cNvPr id="4" name="Platshållare för bildnummer 3"/>
          <p:cNvSpPr>
            <a:spLocks noGrp="1"/>
          </p:cNvSpPr>
          <p:nvPr>
            <p:ph type="sldNum" sz="quarter" idx="5"/>
          </p:nvPr>
        </p:nvSpPr>
        <p:spPr/>
        <p:txBody>
          <a:bodyPr/>
          <a:lstStyle/>
          <a:p>
            <a:fld id="{43767DB2-7D99-4A51-8D80-C6E76D0DFBCE}" type="slidenum">
              <a:rPr lang="sv-SE" smtClean="0"/>
              <a:t>6</a:t>
            </a:fld>
            <a:endParaRPr lang="sv-SE"/>
          </a:p>
        </p:txBody>
      </p:sp>
    </p:spTree>
    <p:extLst>
      <p:ext uri="{BB962C8B-B14F-4D97-AF65-F5344CB8AC3E}">
        <p14:creationId xmlns:p14="http://schemas.microsoft.com/office/powerpoint/2010/main" val="193068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Den internationella brottmålsdomstolen (ICC)  </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Grundad i Rom 1998</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Den 17 juli 1998 togs beslut att inrätta en permanent internationell brottmålsdomstol, på engelska International </a:t>
            </a:r>
            <a:r>
              <a:rPr lang="sv-SE" sz="1200" b="0" i="0" kern="1200" err="1">
                <a:solidFill>
                  <a:schemeClr val="tx1"/>
                </a:solidFill>
                <a:effectLst/>
                <a:latin typeface="+mn-lt"/>
                <a:ea typeface="+mn-ea"/>
                <a:cs typeface="+mn-cs"/>
              </a:rPr>
              <a:t>Criminal</a:t>
            </a:r>
            <a:r>
              <a:rPr lang="sv-SE" sz="1200" b="0" i="0" kern="1200">
                <a:solidFill>
                  <a:schemeClr val="tx1"/>
                </a:solidFill>
                <a:effectLst/>
                <a:latin typeface="+mn-lt"/>
                <a:ea typeface="+mn-ea"/>
                <a:cs typeface="+mn-cs"/>
              </a:rPr>
              <a:t> Court (ICC). Beslutet togs i </a:t>
            </a:r>
            <a:r>
              <a:rPr lang="sv-SE" sz="1200" b="0" i="0" kern="1200" err="1">
                <a:solidFill>
                  <a:schemeClr val="tx1"/>
                </a:solidFill>
                <a:effectLst/>
                <a:latin typeface="+mn-lt"/>
                <a:ea typeface="+mn-ea"/>
                <a:cs typeface="+mn-cs"/>
              </a:rPr>
              <a:t>i</a:t>
            </a:r>
            <a:r>
              <a:rPr lang="sv-SE" sz="1200" b="0" i="0" kern="1200">
                <a:solidFill>
                  <a:schemeClr val="tx1"/>
                </a:solidFill>
                <a:effectLst/>
                <a:latin typeface="+mn-lt"/>
                <a:ea typeface="+mn-ea"/>
                <a:cs typeface="+mn-cs"/>
              </a:rPr>
              <a:t> Italien efter en FN-konferens. Regelverket som styr domstolen heter Romstadgan.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Har sitt säte i Haag Nederländerna</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sattes upp i Haag i Nederländerna och sedan 2002 är den i drift.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Åtalar individer för fyra brott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är en internationell permanent domstol som kan åtala individer för fyra olika brott: folkmord, brott mot mänskligheten, krigsbrott och (sedan 2018) aggressionsbrott. ICC beskriver dessa brott som ”de allvarligaste brotten som berör det internationella samfundet” </a:t>
            </a:r>
            <a:r>
              <a:rPr lang="sv-SE" sz="1200" b="0" i="1" kern="1200">
                <a:solidFill>
                  <a:schemeClr val="tx1"/>
                </a:solidFill>
                <a:effectLst/>
                <a:latin typeface="+mn-lt"/>
                <a:ea typeface="+mn-ea"/>
                <a:cs typeface="+mn-cs"/>
              </a:rPr>
              <a:t>(the </a:t>
            </a:r>
            <a:r>
              <a:rPr lang="sv-SE" sz="1200" b="0" i="1" kern="1200" err="1">
                <a:solidFill>
                  <a:schemeClr val="tx1"/>
                </a:solidFill>
                <a:effectLst/>
                <a:latin typeface="+mn-lt"/>
                <a:ea typeface="+mn-ea"/>
                <a:cs typeface="+mn-cs"/>
              </a:rPr>
              <a:t>gravest</a:t>
            </a:r>
            <a:r>
              <a:rPr lang="sv-SE" sz="1200" b="0" i="1" kern="1200">
                <a:solidFill>
                  <a:schemeClr val="tx1"/>
                </a:solidFill>
                <a:effectLst/>
                <a:latin typeface="+mn-lt"/>
                <a:ea typeface="+mn-ea"/>
                <a:cs typeface="+mn-cs"/>
              </a:rPr>
              <a:t> </a:t>
            </a:r>
            <a:r>
              <a:rPr lang="sv-SE" sz="1200" b="0" i="1" kern="1200" err="1">
                <a:solidFill>
                  <a:schemeClr val="tx1"/>
                </a:solidFill>
                <a:effectLst/>
                <a:latin typeface="+mn-lt"/>
                <a:ea typeface="+mn-ea"/>
                <a:cs typeface="+mn-cs"/>
              </a:rPr>
              <a:t>crimes</a:t>
            </a:r>
            <a:r>
              <a:rPr lang="sv-SE" sz="1200" b="0" i="1" kern="1200">
                <a:solidFill>
                  <a:schemeClr val="tx1"/>
                </a:solidFill>
                <a:effectLst/>
                <a:latin typeface="+mn-lt"/>
                <a:ea typeface="+mn-ea"/>
                <a:cs typeface="+mn-cs"/>
              </a:rPr>
              <a:t> </a:t>
            </a:r>
            <a:r>
              <a:rPr lang="sv-SE" sz="1200" b="0" i="1" kern="1200" err="1">
                <a:solidFill>
                  <a:schemeClr val="tx1"/>
                </a:solidFill>
                <a:effectLst/>
                <a:latin typeface="+mn-lt"/>
                <a:ea typeface="+mn-ea"/>
                <a:cs typeface="+mn-cs"/>
              </a:rPr>
              <a:t>of</a:t>
            </a:r>
            <a:r>
              <a:rPr lang="sv-SE" sz="1200" b="0" i="1" kern="1200">
                <a:solidFill>
                  <a:schemeClr val="tx1"/>
                </a:solidFill>
                <a:effectLst/>
                <a:latin typeface="+mn-lt"/>
                <a:ea typeface="+mn-ea"/>
                <a:cs typeface="+mn-cs"/>
              </a:rPr>
              <a:t> </a:t>
            </a:r>
            <a:r>
              <a:rPr lang="sv-SE" sz="1200" b="0" i="1" kern="1200" err="1">
                <a:solidFill>
                  <a:schemeClr val="tx1"/>
                </a:solidFill>
                <a:effectLst/>
                <a:latin typeface="+mn-lt"/>
                <a:ea typeface="+mn-ea"/>
                <a:cs typeface="+mn-cs"/>
              </a:rPr>
              <a:t>concern</a:t>
            </a:r>
            <a:r>
              <a:rPr lang="sv-SE" sz="1200" b="0" i="1" kern="1200">
                <a:solidFill>
                  <a:schemeClr val="tx1"/>
                </a:solidFill>
                <a:effectLst/>
                <a:latin typeface="+mn-lt"/>
                <a:ea typeface="+mn-ea"/>
                <a:cs typeface="+mn-cs"/>
              </a:rPr>
              <a:t> to the international </a:t>
            </a:r>
            <a:r>
              <a:rPr lang="sv-SE" sz="1200" b="0" i="1" kern="1200" err="1">
                <a:solidFill>
                  <a:schemeClr val="tx1"/>
                </a:solidFill>
                <a:effectLst/>
                <a:latin typeface="+mn-lt"/>
                <a:ea typeface="+mn-ea"/>
                <a:cs typeface="+mn-cs"/>
              </a:rPr>
              <a:t>community</a:t>
            </a:r>
            <a:r>
              <a:rPr lang="sv-SE" sz="1200" b="0" i="1" kern="1200">
                <a:solidFill>
                  <a:schemeClr val="tx1"/>
                </a:solidFill>
                <a:effectLst/>
                <a:latin typeface="+mn-lt"/>
                <a:ea typeface="+mn-ea"/>
                <a:cs typeface="+mn-cs"/>
              </a:rPr>
              <a:t>)</a:t>
            </a:r>
            <a:r>
              <a:rPr lang="sv-SE" sz="1200" b="0" i="0" kern="1200">
                <a:solidFill>
                  <a:schemeClr val="tx1"/>
                </a:solidFill>
                <a:effectLst/>
                <a:latin typeface="+mn-lt"/>
                <a:ea typeface="+mn-ea"/>
                <a:cs typeface="+mn-cs"/>
              </a:rPr>
              <a:t> </a:t>
            </a:r>
          </a:p>
          <a:p>
            <a:pPr rtl="0" fontAlgn="base"/>
            <a:r>
              <a:rPr lang="sv-SE" sz="1200" b="0" i="1" kern="1200">
                <a:solidFill>
                  <a:schemeClr val="tx1"/>
                </a:solidFill>
                <a:effectLst/>
                <a:latin typeface="+mn-lt"/>
                <a:ea typeface="+mn-ea"/>
                <a:cs typeface="+mn-cs"/>
              </a:rPr>
              <a:t>Citat: </a:t>
            </a:r>
            <a:r>
              <a:rPr lang="sv-SE" sz="1200" b="0" i="1" u="sng" strike="noStrike" kern="1200">
                <a:solidFill>
                  <a:schemeClr val="tx1"/>
                </a:solidFill>
                <a:effectLst/>
                <a:latin typeface="+mn-lt"/>
                <a:ea typeface="+mn-ea"/>
                <a:cs typeface="+mn-cs"/>
                <a:hlinkClick r:id="rId3"/>
              </a:rPr>
              <a:t>https://www.icc-cpi.int/about/the-court</a:t>
            </a:r>
            <a:r>
              <a:rPr lang="sv-SE" sz="1200" b="0" i="1" kern="1200">
                <a:solidFill>
                  <a:schemeClr val="tx1"/>
                </a:solidFill>
                <a:effectLst/>
                <a:latin typeface="+mn-lt"/>
                <a:ea typeface="+mn-ea"/>
                <a:cs typeface="+mn-cs"/>
              </a:rPr>
              <a:t> (01 28 2026) </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Jurisdiktion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har bara jurisdiktion, domsrätt, i fall som gäller brott som begåtts i stater som är anslutna till ICC eller av krigsförbrytare hemmahörande i stater anslutna till ICC. Utöver detta kan domstolen också agera i fall som FN:s säkerhetsråd har överlåtit till domstolen. Så var t ex fallet med Sudans förre diktator och andra som begått krigsförbrytelser i Darfur i västra Sudan.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Komplement till staters egna domstolar </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ska komplettera staters egna domstolar. Om en svensk begår övergrepp mot civila i ett annat land så ska hen i första hand ställas inför rätta i Sverige. Men om Sverige inte gör eller kan detta, kan ICC agera.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Årliga statspartmöten</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Domstolen håller årliga statspartsmöten för de stater som är anslutna, för att se över hur domstolen sköts och dess regelverk. </a:t>
            </a:r>
          </a:p>
          <a:p>
            <a:pPr marL="271463" indent="0">
              <a:lnSpc>
                <a:spcPct val="80000"/>
              </a:lnSpc>
              <a:spcBef>
                <a:spcPct val="20000"/>
              </a:spcBef>
              <a:buFont typeface="Arial" panose="020B0604020202020204" pitchFamily="34" charset="0"/>
              <a:buNone/>
            </a:pPr>
            <a:endParaRPr lang="sv-SE">
              <a:latin typeface="+mn-lt"/>
            </a:endParaRPr>
          </a:p>
        </p:txBody>
      </p:sp>
      <p:sp>
        <p:nvSpPr>
          <p:cNvPr id="4" name="Platshållare för bildnummer 3"/>
          <p:cNvSpPr>
            <a:spLocks noGrp="1"/>
          </p:cNvSpPr>
          <p:nvPr>
            <p:ph type="sldNum" sz="quarter" idx="5"/>
          </p:nvPr>
        </p:nvSpPr>
        <p:spPr/>
        <p:txBody>
          <a:bodyPr/>
          <a:lstStyle/>
          <a:p>
            <a:fld id="{43767DB2-7D99-4A51-8D80-C6E76D0DFBCE}" type="slidenum">
              <a:rPr lang="sv-SE" smtClean="0"/>
              <a:t>7</a:t>
            </a:fld>
            <a:endParaRPr lang="sv-SE"/>
          </a:p>
        </p:txBody>
      </p:sp>
    </p:spTree>
    <p:extLst>
      <p:ext uri="{BB962C8B-B14F-4D97-AF65-F5344CB8AC3E}">
        <p14:creationId xmlns:p14="http://schemas.microsoft.com/office/powerpoint/2010/main" val="62669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Anslutna länder</a:t>
            </a:r>
          </a:p>
          <a:p>
            <a:pPr rtl="0" fontAlgn="base"/>
            <a:r>
              <a:rPr lang="sv-SE" sz="1200" b="1" i="0"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 </a:t>
            </a:r>
          </a:p>
          <a:p>
            <a:pPr rtl="0" fontAlgn="base"/>
            <a:r>
              <a:rPr lang="sv-SE" sz="1200" b="1" i="1" kern="1200">
                <a:solidFill>
                  <a:schemeClr val="tx1"/>
                </a:solidFill>
                <a:effectLst/>
                <a:latin typeface="+mn-lt"/>
                <a:ea typeface="+mn-ea"/>
                <a:cs typeface="+mn-cs"/>
              </a:rPr>
              <a:t>125 stater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Idag (jan 2026) är 125 stater del av ICC.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Grönt </a:t>
            </a:r>
            <a:r>
              <a:rPr lang="sv-SE" sz="1200" b="1" i="1" kern="1200">
                <a:solidFill>
                  <a:schemeClr val="tx1"/>
                </a:solidFill>
                <a:effectLst/>
                <a:latin typeface="+mn-lt"/>
                <a:ea typeface="+mn-ea"/>
                <a:cs typeface="+mn-cs"/>
                <a:sym typeface="Wingdings" panose="05000000000000000000" pitchFamily="2" charset="2"/>
              </a:rPr>
              <a:t> </a:t>
            </a:r>
            <a:r>
              <a:rPr lang="sv-SE" sz="1200" b="1" i="1" kern="1200">
                <a:solidFill>
                  <a:schemeClr val="tx1"/>
                </a:solidFill>
                <a:effectLst/>
                <a:latin typeface="+mn-lt"/>
                <a:ea typeface="+mn-ea"/>
                <a:cs typeface="+mn-cs"/>
              </a:rPr>
              <a:t>Statsparter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Grönt = Statsparter, t ex hela EU och hela Sydamerika.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Gult </a:t>
            </a:r>
            <a:r>
              <a:rPr lang="sv-SE" sz="1200" b="1" i="1" kern="1200">
                <a:solidFill>
                  <a:schemeClr val="tx1"/>
                </a:solidFill>
                <a:effectLst/>
                <a:latin typeface="+mn-lt"/>
                <a:ea typeface="+mn-ea"/>
                <a:cs typeface="+mn-cs"/>
                <a:sym typeface="Wingdings" panose="05000000000000000000" pitchFamily="2" charset="2"/>
              </a:rPr>
              <a:t> </a:t>
            </a:r>
            <a:r>
              <a:rPr lang="sv-SE" sz="1200" b="1" i="1" kern="1200">
                <a:solidFill>
                  <a:schemeClr val="tx1"/>
                </a:solidFill>
                <a:effectLst/>
                <a:latin typeface="+mn-lt"/>
                <a:ea typeface="+mn-ea"/>
                <a:cs typeface="+mn-cs"/>
              </a:rPr>
              <a:t>Signerat men inte ratificerat</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Gult = Stat som signerat men inte ratificerat Romstadgan, t ex Egypten.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Lila </a:t>
            </a:r>
            <a:r>
              <a:rPr lang="sv-SE" sz="1200" b="1" i="1" kern="1200">
                <a:solidFill>
                  <a:schemeClr val="tx1"/>
                </a:solidFill>
                <a:effectLst/>
                <a:latin typeface="+mn-lt"/>
                <a:ea typeface="+mn-ea"/>
                <a:cs typeface="+mn-cs"/>
                <a:sym typeface="Wingdings" panose="05000000000000000000" pitchFamily="2" charset="2"/>
              </a:rPr>
              <a:t> </a:t>
            </a:r>
            <a:r>
              <a:rPr lang="sv-SE" sz="1200" b="1" i="1" kern="1200">
                <a:solidFill>
                  <a:schemeClr val="tx1"/>
                </a:solidFill>
                <a:effectLst/>
                <a:latin typeface="+mn-lt"/>
                <a:ea typeface="+mn-ea"/>
                <a:cs typeface="+mn-cs"/>
              </a:rPr>
              <a:t>Länder som dragit sig ur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Lila= Stat som varit statspart men dragit sig ur domstolen, t ex Filippinerna och Burundi.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Orange </a:t>
            </a:r>
            <a:r>
              <a:rPr lang="sv-SE" sz="1200" b="1" i="1" kern="1200">
                <a:solidFill>
                  <a:schemeClr val="tx1"/>
                </a:solidFill>
                <a:effectLst/>
                <a:latin typeface="+mn-lt"/>
                <a:ea typeface="+mn-ea"/>
                <a:cs typeface="+mn-cs"/>
                <a:sym typeface="Wingdings" panose="05000000000000000000" pitchFamily="2" charset="2"/>
              </a:rPr>
              <a:t> </a:t>
            </a:r>
            <a:r>
              <a:rPr lang="sv-SE" sz="1200" b="1" i="1" kern="1200">
                <a:solidFill>
                  <a:schemeClr val="tx1"/>
                </a:solidFill>
                <a:effectLst/>
                <a:latin typeface="+mn-lt"/>
                <a:ea typeface="+mn-ea"/>
                <a:cs typeface="+mn-cs"/>
              </a:rPr>
              <a:t>Dragit tillbaka sin signatur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Orange: Stat som signerat men dragit tillbaka sin signatur, t ex USA och Ryssland.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Rött </a:t>
            </a:r>
            <a:r>
              <a:rPr lang="sv-SE" sz="1200" b="1" i="1" kern="1200">
                <a:solidFill>
                  <a:schemeClr val="tx1"/>
                </a:solidFill>
                <a:effectLst/>
                <a:latin typeface="+mn-lt"/>
                <a:ea typeface="+mn-ea"/>
                <a:cs typeface="+mn-cs"/>
                <a:sym typeface="Wingdings" panose="05000000000000000000" pitchFamily="2" charset="2"/>
              </a:rPr>
              <a:t> </a:t>
            </a:r>
            <a:r>
              <a:rPr lang="sv-SE" sz="1200" b="1" i="1" kern="1200">
                <a:solidFill>
                  <a:schemeClr val="tx1"/>
                </a:solidFill>
                <a:effectLst/>
                <a:latin typeface="+mn-lt"/>
                <a:ea typeface="+mn-ea"/>
                <a:cs typeface="+mn-cs"/>
              </a:rPr>
              <a:t>Aldrig varit med</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Rött: Stater som varken signerat eller ratificerat Romstadgan, t ex Kina. </a:t>
            </a:r>
          </a:p>
          <a:p>
            <a:pPr rtl="0" fontAlgn="base"/>
            <a:r>
              <a:rPr lang="sv-SE" sz="1200" b="0" i="0" kern="1200">
                <a:solidFill>
                  <a:schemeClr val="tx1"/>
                </a:solidFill>
                <a:effectLst/>
                <a:latin typeface="+mn-lt"/>
                <a:ea typeface="+mn-ea"/>
                <a:cs typeface="+mn-cs"/>
              </a:rPr>
              <a:t>I praktiken kan man jämställa de orangea och de röda staterna. USA var initialt positivt till ICC, men har sedan vänt och den nuvarande regimen är till och med öppet fientlig mot ICC.  </a:t>
            </a:r>
            <a:br>
              <a:rPr lang="sv-SE" sz="1200" b="0" i="0" kern="1200">
                <a:solidFill>
                  <a:schemeClr val="tx1"/>
                </a:solidFill>
                <a:effectLst/>
                <a:latin typeface="+mn-lt"/>
                <a:ea typeface="+mn-ea"/>
                <a:cs typeface="+mn-cs"/>
              </a:rPr>
            </a:b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Ryssland är också i nuläget väldigt avståndstagande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Sudan var ett tag på väg att åter ansluta sig, men inte nu under nu rådande inbördeskrig.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Senast anslutna stater är Armenien från februari 2024 och Ukraina från januari 2025. </a:t>
            </a:r>
          </a:p>
          <a:p>
            <a:pPr rtl="0" fontAlgn="base"/>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8</a:t>
            </a:fld>
            <a:endParaRPr lang="sv-SE"/>
          </a:p>
        </p:txBody>
      </p:sp>
    </p:spTree>
    <p:extLst>
      <p:ext uri="{BB962C8B-B14F-4D97-AF65-F5344CB8AC3E}">
        <p14:creationId xmlns:p14="http://schemas.microsoft.com/office/powerpoint/2010/main" val="180808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1" i="0" kern="1200">
                <a:solidFill>
                  <a:schemeClr val="tx1"/>
                </a:solidFill>
                <a:effectLst/>
                <a:latin typeface="+mn-lt"/>
                <a:ea typeface="+mn-ea"/>
                <a:cs typeface="+mn-cs"/>
              </a:rPr>
              <a:t>Domarkår och åklagare</a:t>
            </a:r>
            <a:r>
              <a:rPr lang="sv-SE" sz="1200" b="0" i="0" kern="1200">
                <a:solidFill>
                  <a:schemeClr val="tx1"/>
                </a:solidFill>
                <a:effectLst/>
                <a:latin typeface="+mn-lt"/>
                <a:ea typeface="+mn-ea"/>
                <a:cs typeface="+mn-cs"/>
              </a:rPr>
              <a:t> </a:t>
            </a:r>
          </a:p>
          <a:p>
            <a:pPr rtl="0" fontAlgn="base"/>
            <a:endParaRPr lang="sv-SE" sz="1200" b="0" i="0"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Domarkår</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ICC har 18 domare. I valet av domare strävar ICC efter en geografisk spridning och en jämn könsfördelning. Domarna ska vara oberoende och är valda av statspartförsamlingen. Mandatperioden ligger på 9 år och det går ej att bli omvald. 6 domare byts ut vart tredje år. Dessa utses av staterna vid statspartsmötena. Domarnas ordförande väljs av domarna och har en förnybar mandatperiod på 3 år. </a:t>
            </a:r>
            <a:r>
              <a:rPr lang="sv-SE" sz="1200" b="0" i="0" kern="1200" err="1">
                <a:solidFill>
                  <a:schemeClr val="tx1"/>
                </a:solidFill>
                <a:effectLst/>
                <a:latin typeface="+mn-lt"/>
                <a:ea typeface="+mn-ea"/>
                <a:cs typeface="+mn-cs"/>
              </a:rPr>
              <a:t>Tomoko</a:t>
            </a:r>
            <a:r>
              <a:rPr lang="sv-SE" sz="1200" b="0" i="0" kern="1200">
                <a:solidFill>
                  <a:schemeClr val="tx1"/>
                </a:solidFill>
                <a:effectLst/>
                <a:latin typeface="+mn-lt"/>
                <a:ea typeface="+mn-ea"/>
                <a:cs typeface="+mn-cs"/>
              </a:rPr>
              <a:t> </a:t>
            </a:r>
            <a:r>
              <a:rPr lang="sv-SE" sz="1200" b="0" i="0" kern="1200" err="1">
                <a:solidFill>
                  <a:schemeClr val="tx1"/>
                </a:solidFill>
                <a:effectLst/>
                <a:latin typeface="+mn-lt"/>
                <a:ea typeface="+mn-ea"/>
                <a:cs typeface="+mn-cs"/>
              </a:rPr>
              <a:t>Akane</a:t>
            </a:r>
            <a:r>
              <a:rPr lang="sv-SE" sz="1200" b="0" i="0" kern="1200">
                <a:solidFill>
                  <a:schemeClr val="tx1"/>
                </a:solidFill>
                <a:effectLst/>
                <a:latin typeface="+mn-lt"/>
                <a:ea typeface="+mn-ea"/>
                <a:cs typeface="+mn-cs"/>
              </a:rPr>
              <a:t> från Japan sitter som president sedan mars 2024. </a:t>
            </a:r>
          </a:p>
          <a:p>
            <a:pPr rtl="0" fontAlgn="base"/>
            <a:endParaRPr lang="sv-SE" sz="1200" b="1" i="1" kern="1200">
              <a:solidFill>
                <a:schemeClr val="tx1"/>
              </a:solidFill>
              <a:effectLst/>
              <a:latin typeface="+mn-lt"/>
              <a:ea typeface="+mn-ea"/>
              <a:cs typeface="+mn-cs"/>
            </a:endParaRPr>
          </a:p>
          <a:p>
            <a:pPr rtl="0" fontAlgn="base"/>
            <a:r>
              <a:rPr lang="sv-SE" sz="1200" b="1" i="1" kern="1200">
                <a:solidFill>
                  <a:schemeClr val="tx1"/>
                </a:solidFill>
                <a:effectLst/>
                <a:latin typeface="+mn-lt"/>
                <a:ea typeface="+mn-ea"/>
                <a:cs typeface="+mn-cs"/>
              </a:rPr>
              <a:t>Åklagare</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ICCs åklagare byts ut vart nionde år och är framröstad av statspartförsamlingen. Denna mandatperiod går inte att förnya. Sedan 2021 är Karim Khan från Storbritannien åklagare i ICC. </a:t>
            </a:r>
          </a:p>
          <a:p>
            <a:pPr rtl="0" fontAlgn="base"/>
            <a:endParaRPr lang="sv-SE" sz="1200" b="1"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Bild: </a:t>
            </a:r>
            <a:r>
              <a:rPr lang="sv-SE" sz="1200" b="0" i="0" kern="1200">
                <a:solidFill>
                  <a:schemeClr val="tx1"/>
                </a:solidFill>
                <a:effectLst/>
                <a:latin typeface="+mn-lt"/>
                <a:ea typeface="+mn-ea"/>
                <a:cs typeface="+mn-cs"/>
              </a:rPr>
              <a:t>Domare och åklagare från 2024 </a:t>
            </a:r>
          </a:p>
          <a:p>
            <a:pPr rtl="0" fontAlgn="base"/>
            <a:r>
              <a:rPr lang="sv-SE" sz="1200" b="0" i="1" kern="1200">
                <a:solidFill>
                  <a:schemeClr val="tx1"/>
                </a:solidFill>
                <a:effectLst/>
                <a:latin typeface="+mn-lt"/>
                <a:ea typeface="+mn-ea"/>
                <a:cs typeface="+mn-cs"/>
              </a:rPr>
              <a:t>Fördjupning: </a:t>
            </a:r>
            <a:r>
              <a:rPr lang="sv-SE" sz="1200" b="0" i="1" u="sng" strike="noStrike" kern="1200">
                <a:solidFill>
                  <a:schemeClr val="tx1"/>
                </a:solidFill>
                <a:effectLst/>
                <a:latin typeface="+mn-lt"/>
                <a:ea typeface="+mn-ea"/>
                <a:cs typeface="+mn-cs"/>
                <a:hlinkClick r:id="rId3"/>
              </a:rPr>
              <a:t>https://www.icc-cpi.int/sites/default/files/Publications/JudgesENG.pdf</a:t>
            </a:r>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pPr rtl="0" fontAlgn="base"/>
            <a:r>
              <a:rPr lang="sv-SE" sz="1200" b="0" i="0" kern="1200">
                <a:solidFill>
                  <a:schemeClr val="tx1"/>
                </a:solidFill>
                <a:effectLst/>
                <a:latin typeface="+mn-lt"/>
                <a:ea typeface="+mn-ea"/>
                <a:cs typeface="+mn-cs"/>
              </a:rPr>
              <a:t>  </a:t>
            </a:r>
          </a:p>
          <a:p>
            <a:endParaRPr lang="sv-SE"/>
          </a:p>
        </p:txBody>
      </p:sp>
      <p:sp>
        <p:nvSpPr>
          <p:cNvPr id="4" name="Platshållare för bildnummer 3"/>
          <p:cNvSpPr>
            <a:spLocks noGrp="1"/>
          </p:cNvSpPr>
          <p:nvPr>
            <p:ph type="sldNum" sz="quarter" idx="5"/>
          </p:nvPr>
        </p:nvSpPr>
        <p:spPr/>
        <p:txBody>
          <a:bodyPr/>
          <a:lstStyle/>
          <a:p>
            <a:fld id="{43767DB2-7D99-4A51-8D80-C6E76D0DFBCE}" type="slidenum">
              <a:rPr lang="sv-SE" smtClean="0"/>
              <a:t>9</a:t>
            </a:fld>
            <a:endParaRPr lang="sv-SE"/>
          </a:p>
        </p:txBody>
      </p:sp>
    </p:spTree>
    <p:extLst>
      <p:ext uri="{BB962C8B-B14F-4D97-AF65-F5344CB8AC3E}">
        <p14:creationId xmlns:p14="http://schemas.microsoft.com/office/powerpoint/2010/main" val="371153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8"/>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105592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80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3" y="838200"/>
            <a:ext cx="2590800" cy="52578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914403" y="838200"/>
            <a:ext cx="7569200" cy="5257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934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9755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38020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9144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848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638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7340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5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1493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1"/>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30351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2133600"/>
            <a:ext cx="10363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7" name="Rectangle 2"/>
          <p:cNvSpPr>
            <a:spLocks noGrp="1" noChangeArrowheads="1"/>
          </p:cNvSpPr>
          <p:nvPr>
            <p:ph type="title"/>
          </p:nvPr>
        </p:nvSpPr>
        <p:spPr bwMode="auto">
          <a:xfrm>
            <a:off x="914400" y="8382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Tree>
    <p:extLst>
      <p:ext uri="{BB962C8B-B14F-4D97-AF65-F5344CB8AC3E}">
        <p14:creationId xmlns:p14="http://schemas.microsoft.com/office/powerpoint/2010/main" val="258965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78F6-DE18-817F-548C-0596AA0188F1}"/>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31BABC8B-18B7-7CA4-AF8D-402D56561634}"/>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En värld fri från krigsbrott</a:t>
            </a:r>
          </a:p>
        </p:txBody>
      </p:sp>
      <p:sp>
        <p:nvSpPr>
          <p:cNvPr id="5122" name="textruta 6">
            <a:extLst>
              <a:ext uri="{FF2B5EF4-FFF2-40B4-BE49-F238E27FC236}">
                <a16:creationId xmlns:a16="http://schemas.microsoft.com/office/drawing/2014/main" id="{F9DE1BB1-3753-90E2-0073-2DED4A9016E0}"/>
              </a:ext>
            </a:extLst>
          </p:cNvPr>
          <p:cNvSpPr txBox="1">
            <a:spLocks noChangeArrowheads="1"/>
          </p:cNvSpPr>
          <p:nvPr/>
        </p:nvSpPr>
        <p:spPr bwMode="auto">
          <a:xfrm>
            <a:off x="13779500" y="3860800"/>
            <a:ext cx="237566" cy="369332"/>
          </a:xfrm>
          <a:prstGeom prst="rect">
            <a:avLst/>
          </a:prstGeom>
          <a:noFill/>
          <a:ln w="9525">
            <a:noFill/>
            <a:miter lim="800000"/>
            <a:headEnd/>
            <a:tailEnd/>
          </a:ln>
        </p:spPr>
        <p:txBody>
          <a:bodyPr wrap="none">
            <a:spAutoFit/>
          </a:bodyPr>
          <a:lstStyle/>
          <a:p>
            <a:r>
              <a:rPr lang="sv-SE" noProof="0">
                <a:solidFill>
                  <a:srgbClr val="000000"/>
                </a:solidFill>
                <a:latin typeface="TradeGothic Bold"/>
              </a:rPr>
              <a:t> </a:t>
            </a:r>
          </a:p>
        </p:txBody>
      </p:sp>
      <p:sp>
        <p:nvSpPr>
          <p:cNvPr id="2" name="textruta 1">
            <a:extLst>
              <a:ext uri="{FF2B5EF4-FFF2-40B4-BE49-F238E27FC236}">
                <a16:creationId xmlns:a16="http://schemas.microsoft.com/office/drawing/2014/main" id="{EDCE5D64-E710-9600-1AED-412EB864C996}"/>
              </a:ext>
            </a:extLst>
          </p:cNvPr>
          <p:cNvSpPr txBox="1"/>
          <p:nvPr/>
        </p:nvSpPr>
        <p:spPr>
          <a:xfrm>
            <a:off x="3574873" y="1107831"/>
            <a:ext cx="5968527" cy="400110"/>
          </a:xfrm>
          <a:prstGeom prst="rect">
            <a:avLst/>
          </a:prstGeom>
          <a:noFill/>
        </p:spPr>
        <p:txBody>
          <a:bodyPr wrap="square" rtlCol="0">
            <a:spAutoFit/>
          </a:bodyPr>
          <a:lstStyle/>
          <a:p>
            <a:r>
              <a:rPr lang="sv-SE" sz="2000" noProof="0">
                <a:solidFill>
                  <a:schemeClr val="bg1"/>
                </a:solidFill>
                <a:cs typeface="Arial" panose="020B0604020202020204" pitchFamily="34" charset="0"/>
              </a:rPr>
              <a:t>En presentation av Svenska FN-förbundet</a:t>
            </a:r>
          </a:p>
        </p:txBody>
      </p:sp>
      <p:pic>
        <p:nvPicPr>
          <p:cNvPr id="1026" name="Picture 2" descr="En bild som visar tak, inomhus, golv, rum&#10;&#10;Automatiskt genererad beskrivning">
            <a:extLst>
              <a:ext uri="{FF2B5EF4-FFF2-40B4-BE49-F238E27FC236}">
                <a16:creationId xmlns:a16="http://schemas.microsoft.com/office/drawing/2014/main" id="{CD90D200-4D2B-EF6A-BF7A-7342ED1C19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7561" y="2523378"/>
            <a:ext cx="4551344" cy="3413508"/>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Platshållare för innehåll 2">
            <a:extLst>
              <a:ext uri="{FF2B5EF4-FFF2-40B4-BE49-F238E27FC236}">
                <a16:creationId xmlns:a16="http://schemas.microsoft.com/office/drawing/2014/main" id="{2CC49A9A-86C7-EAC8-8EA1-73572CA815A8}"/>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sp>
        <p:nvSpPr>
          <p:cNvPr id="8" name="textruta 7">
            <a:extLst>
              <a:ext uri="{FF2B5EF4-FFF2-40B4-BE49-F238E27FC236}">
                <a16:creationId xmlns:a16="http://schemas.microsoft.com/office/drawing/2014/main" id="{966F3CB7-CD9A-8A3B-9890-6F034820122A}"/>
              </a:ext>
            </a:extLst>
          </p:cNvPr>
          <p:cNvSpPr txBox="1"/>
          <p:nvPr/>
        </p:nvSpPr>
        <p:spPr>
          <a:xfrm>
            <a:off x="278294" y="1983363"/>
            <a:ext cx="6274905" cy="1938992"/>
          </a:xfrm>
          <a:prstGeom prst="rect">
            <a:avLst/>
          </a:prstGeom>
          <a:noFill/>
        </p:spPr>
        <p:txBody>
          <a:bodyPr wrap="square" rtlCol="0">
            <a:spAutoFit/>
          </a:bodyPr>
          <a:lstStyle/>
          <a:p>
            <a:pPr marL="285750" indent="-285750">
              <a:buFont typeface="Arial" panose="020B0604020202020204" pitchFamily="34" charset="0"/>
              <a:buChar char="•"/>
            </a:pPr>
            <a:r>
              <a:rPr lang="sv-SE" sz="2000" noProof="0"/>
              <a:t>Krig och konflikter har ofta inslag av övergrepp</a:t>
            </a:r>
          </a:p>
          <a:p>
            <a:endParaRPr lang="sv-SE" sz="2000" noProof="0"/>
          </a:p>
          <a:p>
            <a:pPr marL="285750" indent="-285750">
              <a:buFont typeface="Arial" panose="020B0604020202020204" pitchFamily="34" charset="0"/>
              <a:buChar char="•"/>
            </a:pPr>
            <a:r>
              <a:rPr lang="sv-SE" sz="2000" noProof="0"/>
              <a:t>Lidande i krig och konflikter går att </a:t>
            </a:r>
            <a:r>
              <a:rPr lang="sv-SE" sz="2000"/>
              <a:t>begränsa</a:t>
            </a:r>
            <a:endParaRPr lang="sv-SE" sz="2000" noProof="0"/>
          </a:p>
          <a:p>
            <a:endParaRPr lang="sv-SE" sz="2000" noProof="0"/>
          </a:p>
          <a:p>
            <a:pPr marL="285750" indent="-285750">
              <a:buFont typeface="Arial" panose="020B0604020202020204" pitchFamily="34" charset="0"/>
              <a:buChar char="•"/>
            </a:pPr>
            <a:r>
              <a:rPr lang="sv-SE" sz="2000" noProof="0"/>
              <a:t>Bild: livesändning från en rättegång mot en krigsförbrytare</a:t>
            </a:r>
          </a:p>
        </p:txBody>
      </p:sp>
    </p:spTree>
    <p:extLst>
      <p:ext uri="{BB962C8B-B14F-4D97-AF65-F5344CB8AC3E}">
        <p14:creationId xmlns:p14="http://schemas.microsoft.com/office/powerpoint/2010/main" val="5852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lädsel, inomhus, person, blomma&#10;&#10;AI-genererat innehåll kan vara felaktigt.">
            <a:extLst>
              <a:ext uri="{FF2B5EF4-FFF2-40B4-BE49-F238E27FC236}">
                <a16:creationId xmlns:a16="http://schemas.microsoft.com/office/drawing/2014/main" id="{37C15852-731E-9458-C146-B555E8C7AE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1845" y="2523378"/>
            <a:ext cx="5117059" cy="3413508"/>
          </a:xfrm>
          <a:prstGeom prst="rect">
            <a:avLst/>
          </a:prstGeom>
          <a:ln w="57150">
            <a:noFill/>
          </a:ln>
        </p:spPr>
      </p:pic>
      <p:sp>
        <p:nvSpPr>
          <p:cNvPr id="7" name="Platshållare för innehåll 2">
            <a:extLst>
              <a:ext uri="{FF2B5EF4-FFF2-40B4-BE49-F238E27FC236}">
                <a16:creationId xmlns:a16="http://schemas.microsoft.com/office/drawing/2014/main" id="{47338CF6-F605-E86A-8AD2-F7212843EA12}"/>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sp>
        <p:nvSpPr>
          <p:cNvPr id="10" name="Rubrik 1">
            <a:extLst>
              <a:ext uri="{FF2B5EF4-FFF2-40B4-BE49-F238E27FC236}">
                <a16:creationId xmlns:a16="http://schemas.microsoft.com/office/drawing/2014/main" id="{A8EE975F-3B3E-A05C-D59F-9EFDA6A49750}"/>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Exempel – Rysslands krig mot Ukraina</a:t>
            </a:r>
          </a:p>
        </p:txBody>
      </p:sp>
      <p:sp>
        <p:nvSpPr>
          <p:cNvPr id="13" name="textruta 12">
            <a:extLst>
              <a:ext uri="{FF2B5EF4-FFF2-40B4-BE49-F238E27FC236}">
                <a16:creationId xmlns:a16="http://schemas.microsoft.com/office/drawing/2014/main" id="{84073D53-A1B8-8E85-9DB9-64BF94C7F2CF}"/>
              </a:ext>
            </a:extLst>
          </p:cNvPr>
          <p:cNvSpPr txBox="1"/>
          <p:nvPr/>
        </p:nvSpPr>
        <p:spPr>
          <a:xfrm>
            <a:off x="278294" y="1983363"/>
            <a:ext cx="6274905" cy="4708981"/>
          </a:xfrm>
          <a:prstGeom prst="rect">
            <a:avLst/>
          </a:prstGeom>
          <a:noFill/>
        </p:spPr>
        <p:txBody>
          <a:bodyPr wrap="square" rtlCol="0">
            <a:spAutoFit/>
          </a:bodyPr>
          <a:lstStyle/>
          <a:p>
            <a:r>
              <a:rPr lang="sv-SE" sz="2000" b="1"/>
              <a:t>Exempel på de brott Ryssland misstänks för:</a:t>
            </a:r>
          </a:p>
          <a:p>
            <a:endParaRPr lang="sv-SE" sz="2000" b="1"/>
          </a:p>
          <a:p>
            <a:pPr marL="342900" indent="-342900">
              <a:buFont typeface="Arial" panose="020B0604020202020204" pitchFamily="34" charset="0"/>
              <a:buChar char="•"/>
            </a:pPr>
            <a:r>
              <a:rPr lang="sv-SE" sz="2000"/>
              <a:t>Kidnappningar och deportationer</a:t>
            </a:r>
          </a:p>
          <a:p>
            <a:pPr marL="285750" indent="-285750">
              <a:buFont typeface="Arial" panose="020B0604020202020204" pitchFamily="34" charset="0"/>
              <a:buChar char="•"/>
            </a:pPr>
            <a:r>
              <a:rPr lang="sv-SE" sz="2000"/>
              <a:t>Attacker mot civila</a:t>
            </a:r>
          </a:p>
          <a:p>
            <a:pPr marL="285750" indent="-285750">
              <a:buFont typeface="Arial" panose="020B0604020202020204" pitchFamily="34" charset="0"/>
              <a:buChar char="•"/>
            </a:pPr>
            <a:r>
              <a:rPr lang="sv-SE" sz="2000"/>
              <a:t>Hänsynslös förstörelse</a:t>
            </a:r>
          </a:p>
          <a:p>
            <a:pPr marL="285750" indent="-285750">
              <a:buFont typeface="Arial" panose="020B0604020202020204" pitchFamily="34" charset="0"/>
              <a:buChar char="•"/>
            </a:pPr>
            <a:r>
              <a:rPr lang="sv-SE" sz="2000"/>
              <a:t>Tortyr av civila</a:t>
            </a:r>
          </a:p>
          <a:p>
            <a:pPr marL="285750" indent="-285750">
              <a:buFont typeface="Arial" panose="020B0604020202020204" pitchFamily="34" charset="0"/>
              <a:buChar char="•"/>
            </a:pPr>
            <a:r>
              <a:rPr lang="sv-SE" sz="2000"/>
              <a:t>Civila som mänskliga sköldar</a:t>
            </a:r>
          </a:p>
          <a:p>
            <a:pPr marL="285750" indent="-285750">
              <a:buFont typeface="Arial" panose="020B0604020202020204" pitchFamily="34" charset="0"/>
              <a:buChar char="•"/>
            </a:pPr>
            <a:r>
              <a:rPr lang="sv-SE" sz="2000"/>
              <a:t>Sexuellt våld som vapen</a:t>
            </a:r>
          </a:p>
          <a:p>
            <a:pPr marL="285750" indent="-285750">
              <a:buFont typeface="Arial" panose="020B0604020202020204" pitchFamily="34" charset="0"/>
              <a:buChar char="•"/>
            </a:pPr>
            <a:r>
              <a:rPr lang="sv-SE" sz="2000"/>
              <a:t>Plundring</a:t>
            </a:r>
          </a:p>
          <a:p>
            <a:pPr marL="285750" indent="-285750">
              <a:buFont typeface="Arial" panose="020B0604020202020204" pitchFamily="34" charset="0"/>
              <a:buChar char="•"/>
            </a:pPr>
            <a:r>
              <a:rPr lang="sv-SE" sz="2000"/>
              <a:t>Påtvingad värnplikt</a:t>
            </a:r>
          </a:p>
          <a:p>
            <a:pPr marL="285750" indent="-285750">
              <a:buFont typeface="Arial" panose="020B0604020202020204" pitchFamily="34" charset="0"/>
              <a:buChar char="•"/>
            </a:pPr>
            <a:r>
              <a:rPr lang="sv-SE" sz="2000"/>
              <a:t>Misshandel av krigsfångar</a:t>
            </a:r>
          </a:p>
          <a:p>
            <a:pPr marL="285750" indent="-285750">
              <a:buFont typeface="Arial" panose="020B0604020202020204" pitchFamily="34" charset="0"/>
              <a:buChar char="•"/>
            </a:pPr>
            <a:r>
              <a:rPr lang="sv-SE" sz="2000"/>
              <a:t>Folkmordsbeteende</a:t>
            </a:r>
          </a:p>
          <a:p>
            <a:pPr marL="285750" indent="-285750">
              <a:buFont typeface="Arial" panose="020B0604020202020204" pitchFamily="34" charset="0"/>
              <a:buChar char="•"/>
            </a:pPr>
            <a:r>
              <a:rPr lang="sv-SE" sz="2000"/>
              <a:t>Aggressionsbrott</a:t>
            </a:r>
          </a:p>
          <a:p>
            <a:endParaRPr lang="sv-SE" sz="2000"/>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102100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4DCC0C2-4AB2-FEB7-968C-9ED686ED9FE1}"/>
              </a:ext>
            </a:extLst>
          </p:cNvPr>
          <p:cNvSpPr txBox="1"/>
          <p:nvPr/>
        </p:nvSpPr>
        <p:spPr>
          <a:xfrm>
            <a:off x="6096000" y="1983363"/>
            <a:ext cx="5891561" cy="1015663"/>
          </a:xfrm>
          <a:prstGeom prst="rect">
            <a:avLst/>
          </a:prstGeom>
          <a:noFill/>
        </p:spPr>
        <p:txBody>
          <a:bodyPr wrap="square" rtlCol="0">
            <a:spAutoFit/>
          </a:bodyPr>
          <a:lstStyle/>
          <a:p>
            <a:pPr marL="285750" indent="-285750">
              <a:buFont typeface="Arial" panose="020B0604020202020204" pitchFamily="34" charset="0"/>
              <a:buChar char="•"/>
            </a:pPr>
            <a:r>
              <a:rPr lang="sv-SE" sz="2000" noProof="0"/>
              <a:t>ICC kan inte döma icke- ansluta länder för </a:t>
            </a:r>
            <a:r>
              <a:rPr lang="sv-SE" sz="2000" b="1" noProof="0"/>
              <a:t>aggressionsbrott</a:t>
            </a:r>
          </a:p>
          <a:p>
            <a:pPr marL="285750" indent="-285750">
              <a:buFont typeface="Arial" panose="020B0604020202020204" pitchFamily="34" charset="0"/>
              <a:buChar char="•"/>
            </a:pPr>
            <a:endParaRPr lang="sv-SE" sz="2000" noProof="0"/>
          </a:p>
        </p:txBody>
      </p:sp>
      <p:pic>
        <p:nvPicPr>
          <p:cNvPr id="6" name="Bildobjekt 5" descr="En bild som visar kostym, text, person, klädsel">
            <a:extLst>
              <a:ext uri="{FF2B5EF4-FFF2-40B4-BE49-F238E27FC236}">
                <a16:creationId xmlns:a16="http://schemas.microsoft.com/office/drawing/2014/main" id="{0872769F-F247-6600-4AB9-BB9732A9E9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2156" y="3002135"/>
            <a:ext cx="5616749" cy="2934751"/>
          </a:xfrm>
          <a:prstGeom prst="rect">
            <a:avLst/>
          </a:prstGeom>
          <a:ln w="57150">
            <a:noFill/>
          </a:ln>
        </p:spPr>
      </p:pic>
      <p:sp>
        <p:nvSpPr>
          <p:cNvPr id="8" name="Platshållare för innehåll 2">
            <a:extLst>
              <a:ext uri="{FF2B5EF4-FFF2-40B4-BE49-F238E27FC236}">
                <a16:creationId xmlns:a16="http://schemas.microsoft.com/office/drawing/2014/main" id="{0B30EF91-CC51-BA1E-9B27-471D670B1F7E}"/>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0" name="Rubrik 1">
            <a:extLst>
              <a:ext uri="{FF2B5EF4-FFF2-40B4-BE49-F238E27FC236}">
                <a16:creationId xmlns:a16="http://schemas.microsoft.com/office/drawing/2014/main" id="{0FCE9CB3-876B-80F3-0E95-6C37BEEC4A5A}"/>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Kan ICC åtala Putin?</a:t>
            </a:r>
          </a:p>
        </p:txBody>
      </p:sp>
      <p:sp>
        <p:nvSpPr>
          <p:cNvPr id="13" name="textruta 12">
            <a:extLst>
              <a:ext uri="{FF2B5EF4-FFF2-40B4-BE49-F238E27FC236}">
                <a16:creationId xmlns:a16="http://schemas.microsoft.com/office/drawing/2014/main" id="{87B5F05E-1C9D-555E-5C57-CE203335F825}"/>
              </a:ext>
            </a:extLst>
          </p:cNvPr>
          <p:cNvSpPr txBox="1"/>
          <p:nvPr/>
        </p:nvSpPr>
        <p:spPr>
          <a:xfrm>
            <a:off x="278295" y="1983363"/>
            <a:ext cx="5817706" cy="5324535"/>
          </a:xfrm>
          <a:prstGeom prst="rect">
            <a:avLst/>
          </a:prstGeom>
          <a:noFill/>
        </p:spPr>
        <p:txBody>
          <a:bodyPr wrap="square" rtlCol="0">
            <a:spAutoFit/>
          </a:bodyPr>
          <a:lstStyle/>
          <a:p>
            <a:pPr marL="342900" lvl="0" indent="-342900">
              <a:buFont typeface="Arial" panose="020B0604020202020204" pitchFamily="34" charset="0"/>
              <a:buChar char="•"/>
            </a:pPr>
            <a:r>
              <a:rPr lang="sv-SE" sz="2000" i="1"/>
              <a:t>Nej</a:t>
            </a:r>
            <a:r>
              <a:rPr lang="sv-SE" sz="2000"/>
              <a:t> - Varken Ukraina eller Ryssland var vid krigsutbrottet med i ICC​</a:t>
            </a:r>
          </a:p>
          <a:p>
            <a:pPr lvl="0"/>
            <a:endParaRPr lang="sv-SE" sz="2000"/>
          </a:p>
          <a:p>
            <a:pPr marL="342900" lvl="0" indent="-342900">
              <a:buFont typeface="Arial" panose="020B0604020202020204" pitchFamily="34" charset="0"/>
              <a:buChar char="•"/>
            </a:pPr>
            <a:r>
              <a:rPr lang="sv-SE" sz="2000" i="1"/>
              <a:t>Nej</a:t>
            </a:r>
            <a:r>
              <a:rPr lang="sv-SE" sz="2000"/>
              <a:t> - Ryssland har ett Veto i FN:s säkerhetsråd </a:t>
            </a:r>
          </a:p>
          <a:p>
            <a:pPr lvl="0"/>
            <a:endParaRPr lang="sv-SE" sz="2000"/>
          </a:p>
          <a:p>
            <a:pPr marL="342900" lvl="0" indent="-342900">
              <a:buFont typeface="Arial" panose="020B0604020202020204" pitchFamily="34" charset="0"/>
              <a:buChar char="•"/>
            </a:pPr>
            <a:r>
              <a:rPr lang="sv-SE" sz="2000" i="1"/>
              <a:t>Ja</a:t>
            </a:r>
            <a:r>
              <a:rPr lang="sv-SE" sz="2000"/>
              <a:t> – För Ukraina har gett ICC möjlighet att utreda krigsbrott i Ukraina </a:t>
            </a:r>
          </a:p>
          <a:p>
            <a:pPr lvl="0"/>
            <a:endParaRPr lang="sv-SE" sz="2000"/>
          </a:p>
          <a:p>
            <a:pPr marL="342900" lvl="0" indent="-342900">
              <a:buFont typeface="Arial" panose="020B0604020202020204" pitchFamily="34" charset="0"/>
              <a:buChar char="•"/>
            </a:pPr>
            <a:r>
              <a:rPr lang="sv-SE" sz="2000" i="1"/>
              <a:t>Ja</a:t>
            </a:r>
            <a:r>
              <a:rPr lang="sv-SE" sz="2000"/>
              <a:t> - ICC har utfärdat flera arresteringsorder i konflikten</a:t>
            </a:r>
          </a:p>
          <a:p>
            <a:pPr lvl="0"/>
            <a:endParaRPr lang="sv-SE" sz="2000"/>
          </a:p>
          <a:p>
            <a:pPr marL="342900" lvl="0" indent="-342900">
              <a:buFont typeface="Arial" panose="020B0604020202020204" pitchFamily="34" charset="0"/>
              <a:buChar char="•"/>
            </a:pPr>
            <a:r>
              <a:rPr lang="sv-SE" sz="2000" i="1"/>
              <a:t>Men</a:t>
            </a:r>
            <a:r>
              <a:rPr lang="sv-SE" sz="2000"/>
              <a:t> - Svårt att arrestera i praktiken </a:t>
            </a:r>
          </a:p>
          <a:p>
            <a:pPr marL="800100" lvl="1" indent="-342900">
              <a:buFont typeface="Arial" panose="020B0604020202020204" pitchFamily="34" charset="0"/>
              <a:buChar char="•"/>
            </a:pPr>
            <a:r>
              <a:rPr lang="sv-SE" sz="2000"/>
              <a:t>ICC har ingen polis</a:t>
            </a:r>
          </a:p>
          <a:p>
            <a:pPr lvl="0"/>
            <a:endParaRPr lang="sv-SE" sz="2000"/>
          </a:p>
          <a:p>
            <a:endParaRPr lang="sv-SE" sz="2000"/>
          </a:p>
          <a:p>
            <a:endParaRPr lang="sv-SE" sz="2000"/>
          </a:p>
          <a:p>
            <a:endParaRPr lang="sv-SE" sz="2000" noProof="0"/>
          </a:p>
        </p:txBody>
      </p:sp>
    </p:spTree>
    <p:extLst>
      <p:ext uri="{BB962C8B-B14F-4D97-AF65-F5344CB8AC3E}">
        <p14:creationId xmlns:p14="http://schemas.microsoft.com/office/powerpoint/2010/main" val="37711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inomhus, Konferenssal, stol, Konvent&#10;&#10;AI-genererat innehåll kan vara felaktigt.">
            <a:extLst>
              <a:ext uri="{FF2B5EF4-FFF2-40B4-BE49-F238E27FC236}">
                <a16:creationId xmlns:a16="http://schemas.microsoft.com/office/drawing/2014/main" id="{F69D1131-F2E7-A358-4CCE-B1FBD649C4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6907" y="2523378"/>
            <a:ext cx="5117060" cy="3413508"/>
          </a:xfrm>
          <a:prstGeom prst="rect">
            <a:avLst/>
          </a:prstGeom>
          <a:ln w="57150">
            <a:noFill/>
          </a:ln>
        </p:spPr>
      </p:pic>
      <p:sp>
        <p:nvSpPr>
          <p:cNvPr id="7" name="Platshållare för innehåll 2">
            <a:extLst>
              <a:ext uri="{FF2B5EF4-FFF2-40B4-BE49-F238E27FC236}">
                <a16:creationId xmlns:a16="http://schemas.microsoft.com/office/drawing/2014/main" id="{2A3617EE-56E2-FB48-6A76-D8810DA296CD}"/>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0" name="Rubrik 1">
            <a:extLst>
              <a:ext uri="{FF2B5EF4-FFF2-40B4-BE49-F238E27FC236}">
                <a16:creationId xmlns:a16="http://schemas.microsoft.com/office/drawing/2014/main" id="{90EAF76D-266F-2768-CE37-EFBF1A799878}"/>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Varför är det svårt att döma någon som </a:t>
            </a:r>
          </a:p>
          <a:p>
            <a:r>
              <a:rPr lang="sv-SE" sz="4000" b="1" kern="0">
                <a:cs typeface="Arial" panose="020B0604020202020204" pitchFamily="34" charset="0"/>
              </a:rPr>
              <a:t>startar krig?</a:t>
            </a:r>
          </a:p>
        </p:txBody>
      </p:sp>
      <p:sp>
        <p:nvSpPr>
          <p:cNvPr id="13" name="textruta 12">
            <a:extLst>
              <a:ext uri="{FF2B5EF4-FFF2-40B4-BE49-F238E27FC236}">
                <a16:creationId xmlns:a16="http://schemas.microsoft.com/office/drawing/2014/main" id="{1D8512CE-35F3-870A-7EF6-9D2E7E201084}"/>
              </a:ext>
            </a:extLst>
          </p:cNvPr>
          <p:cNvSpPr txBox="1"/>
          <p:nvPr/>
        </p:nvSpPr>
        <p:spPr>
          <a:xfrm>
            <a:off x="278294" y="1983363"/>
            <a:ext cx="6274905" cy="4401205"/>
          </a:xfrm>
          <a:prstGeom prst="rect">
            <a:avLst/>
          </a:prstGeom>
          <a:noFill/>
        </p:spPr>
        <p:txBody>
          <a:bodyPr wrap="square" rtlCol="0">
            <a:spAutoFit/>
          </a:bodyPr>
          <a:lstStyle/>
          <a:p>
            <a:pPr marL="342900" indent="-342900">
              <a:buFont typeface="Arial" panose="020B0604020202020204" pitchFamily="34" charset="0"/>
              <a:buChar char="•"/>
            </a:pPr>
            <a:r>
              <a:rPr lang="sv-SE" sz="2000"/>
              <a:t>Båda staterna måste i förväg gett samtycke </a:t>
            </a:r>
          </a:p>
          <a:p>
            <a:pPr marL="800100" lvl="1" indent="-342900">
              <a:buFont typeface="Arial" panose="020B0604020202020204" pitchFamily="34" charset="0"/>
              <a:buChar char="•"/>
            </a:pPr>
            <a:r>
              <a:rPr lang="sv-SE" sz="2000"/>
              <a:t>49 av 125 ICC anslutna stater har gett </a:t>
            </a:r>
            <a:r>
              <a:rPr lang="sv-SE" sz="2000" i="1"/>
              <a:t>jurisdiktion</a:t>
            </a:r>
          </a:p>
          <a:p>
            <a:pPr lvl="1"/>
            <a:endParaRPr lang="sv-SE" sz="2000"/>
          </a:p>
          <a:p>
            <a:pPr marL="342900" indent="-342900">
              <a:buFont typeface="Arial" panose="020B0604020202020204" pitchFamily="34" charset="0"/>
              <a:buChar char="•"/>
            </a:pPr>
            <a:r>
              <a:rPr lang="sv-SE" sz="2000"/>
              <a:t>Statsledares position gör dessa ofta immuna </a:t>
            </a:r>
          </a:p>
          <a:p>
            <a:pPr marL="800100" lvl="1" indent="-342900">
              <a:buFont typeface="Arial" panose="020B0604020202020204" pitchFamily="34" charset="0"/>
              <a:buChar char="•"/>
            </a:pPr>
            <a:r>
              <a:rPr lang="sv-SE" sz="2000"/>
              <a:t>Brottet riktar in sig mot individer som har starkt skydd av immunitet.  </a:t>
            </a:r>
          </a:p>
          <a:p>
            <a:pPr lvl="1"/>
            <a:endParaRPr lang="sv-SE" sz="2000"/>
          </a:p>
          <a:p>
            <a:pPr marL="342900" indent="-342900">
              <a:buFont typeface="Arial" panose="020B0604020202020204" pitchFamily="34" charset="0"/>
              <a:buChar char="•"/>
            </a:pPr>
            <a:r>
              <a:rPr lang="sv-SE" sz="2000"/>
              <a:t>Länder som vill förändra detta </a:t>
            </a:r>
          </a:p>
          <a:p>
            <a:pPr marL="800100" lvl="1" indent="-342900">
              <a:buFont typeface="Arial" panose="020B0604020202020204" pitchFamily="34" charset="0"/>
              <a:buChar char="•"/>
            </a:pPr>
            <a:r>
              <a:rPr lang="sv-SE" sz="2000"/>
              <a:t>Vill ge domstolen samma jurisdiktion över aggressionsbrott som de andra tre brotten: </a:t>
            </a:r>
            <a:r>
              <a:rPr lang="sv-SE" sz="2000" i="1"/>
              <a:t>folkmord, brott mot mänskligheten och krigsbrott</a:t>
            </a:r>
          </a:p>
          <a:p>
            <a:endParaRPr lang="sv-SE" sz="2000" noProof="0"/>
          </a:p>
        </p:txBody>
      </p:sp>
    </p:spTree>
    <p:extLst>
      <p:ext uri="{BB962C8B-B14F-4D97-AF65-F5344CB8AC3E}">
        <p14:creationId xmlns:p14="http://schemas.microsoft.com/office/powerpoint/2010/main" val="290849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lädsel, person, person, träd&#10;&#10;AI-genererat innehåll kan vara felaktigt.">
            <a:extLst>
              <a:ext uri="{FF2B5EF4-FFF2-40B4-BE49-F238E27FC236}">
                <a16:creationId xmlns:a16="http://schemas.microsoft.com/office/drawing/2014/main" id="{38A57D17-D235-50AC-3665-362E2030C6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999" y="2840751"/>
            <a:ext cx="5512905" cy="3101009"/>
          </a:xfrm>
          <a:prstGeom prst="rect">
            <a:avLst/>
          </a:prstGeom>
          <a:ln w="57150">
            <a:noFill/>
          </a:ln>
        </p:spPr>
      </p:pic>
      <p:sp>
        <p:nvSpPr>
          <p:cNvPr id="9" name="Platshållare för innehåll 2">
            <a:extLst>
              <a:ext uri="{FF2B5EF4-FFF2-40B4-BE49-F238E27FC236}">
                <a16:creationId xmlns:a16="http://schemas.microsoft.com/office/drawing/2014/main" id="{5D97F0F7-9D24-C0E4-D56C-0B671F724445}"/>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2" name="Rubrik 1">
            <a:extLst>
              <a:ext uri="{FF2B5EF4-FFF2-40B4-BE49-F238E27FC236}">
                <a16:creationId xmlns:a16="http://schemas.microsoft.com/office/drawing/2014/main" id="{587FC88A-7AE6-0BB4-A632-C03EF3F5C700}"/>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Domstolen och dess mål</a:t>
            </a:r>
          </a:p>
        </p:txBody>
      </p:sp>
      <p:sp>
        <p:nvSpPr>
          <p:cNvPr id="15" name="textruta 14">
            <a:extLst>
              <a:ext uri="{FF2B5EF4-FFF2-40B4-BE49-F238E27FC236}">
                <a16:creationId xmlns:a16="http://schemas.microsoft.com/office/drawing/2014/main" id="{7C175130-AF79-6A3B-30BE-2A271CB6D2B3}"/>
              </a:ext>
            </a:extLst>
          </p:cNvPr>
          <p:cNvSpPr txBox="1"/>
          <p:nvPr/>
        </p:nvSpPr>
        <p:spPr>
          <a:xfrm>
            <a:off x="278294" y="1983363"/>
            <a:ext cx="5817705" cy="4093428"/>
          </a:xfrm>
          <a:prstGeom prst="rect">
            <a:avLst/>
          </a:prstGeom>
          <a:noFill/>
        </p:spPr>
        <p:txBody>
          <a:bodyPr wrap="square" rtlCol="0">
            <a:spAutoFit/>
          </a:bodyPr>
          <a:lstStyle/>
          <a:p>
            <a:pPr marL="342900" indent="-342900">
              <a:buFont typeface="Arial" panose="020B0604020202020204" pitchFamily="34" charset="0"/>
              <a:buChar char="•"/>
            </a:pPr>
            <a:r>
              <a:rPr lang="sv-SE" sz="2000">
                <a:solidFill>
                  <a:srgbClr val="212529"/>
                </a:solidFill>
                <a:ea typeface="MS PGothic"/>
              </a:rPr>
              <a:t>34 Mål</a:t>
            </a:r>
          </a:p>
          <a:p>
            <a:pPr marL="800100" lvl="1" indent="-342900">
              <a:buFont typeface="Arial" panose="020B0604020202020204" pitchFamily="34" charset="0"/>
              <a:buChar char="•"/>
            </a:pPr>
            <a:r>
              <a:rPr lang="sv-SE" sz="2000">
                <a:solidFill>
                  <a:srgbClr val="212529"/>
                </a:solidFill>
                <a:ea typeface="MS PGothic"/>
              </a:rPr>
              <a:t>Utfärdat arresteringsorder mot 61 personer</a:t>
            </a:r>
          </a:p>
          <a:p>
            <a:pPr marL="800100" lvl="1" indent="-342900">
              <a:buFont typeface="Arial" panose="020B0604020202020204" pitchFamily="34" charset="0"/>
              <a:buChar char="•"/>
            </a:pPr>
            <a:r>
              <a:rPr lang="sv-SE" sz="2000">
                <a:solidFill>
                  <a:srgbClr val="212529"/>
                </a:solidFill>
                <a:ea typeface="MS PGothic"/>
              </a:rPr>
              <a:t>Pågående rättegångar i Mali, </a:t>
            </a:r>
            <a:r>
              <a:rPr lang="sv-SE" sz="2000" err="1">
                <a:solidFill>
                  <a:srgbClr val="212529"/>
                </a:solidFill>
                <a:ea typeface="MS PGothic"/>
              </a:rPr>
              <a:t>Dafur</a:t>
            </a:r>
            <a:r>
              <a:rPr lang="sv-SE" sz="2000">
                <a:solidFill>
                  <a:srgbClr val="212529"/>
                </a:solidFill>
                <a:ea typeface="MS PGothic"/>
              </a:rPr>
              <a:t> Sudan och Centralafrikanska republiken </a:t>
            </a:r>
          </a:p>
          <a:p>
            <a:pPr lvl="1"/>
            <a:endParaRPr lang="sv-SE" sz="2000">
              <a:solidFill>
                <a:srgbClr val="212529"/>
              </a:solidFill>
              <a:ea typeface="MS PGothic"/>
            </a:endParaRPr>
          </a:p>
          <a:p>
            <a:pPr marL="342900" indent="-342900">
              <a:buFont typeface="Arial" panose="020B0604020202020204" pitchFamily="34" charset="0"/>
              <a:buChar char="•"/>
            </a:pPr>
            <a:r>
              <a:rPr lang="sv-SE" sz="2000">
                <a:solidFill>
                  <a:srgbClr val="212529"/>
                </a:solidFill>
                <a:ea typeface="MS PGothic"/>
              </a:rPr>
              <a:t>Trust </a:t>
            </a:r>
            <a:r>
              <a:rPr lang="sv-SE" sz="2000" err="1">
                <a:solidFill>
                  <a:srgbClr val="212529"/>
                </a:solidFill>
                <a:ea typeface="MS PGothic"/>
              </a:rPr>
              <a:t>Funds</a:t>
            </a:r>
            <a:r>
              <a:rPr lang="sv-SE" sz="2000">
                <a:solidFill>
                  <a:srgbClr val="212529"/>
                </a:solidFill>
                <a:ea typeface="MS PGothic"/>
              </a:rPr>
              <a:t> for </a:t>
            </a:r>
            <a:r>
              <a:rPr lang="sv-SE" sz="2000" err="1">
                <a:solidFill>
                  <a:srgbClr val="212529"/>
                </a:solidFill>
                <a:ea typeface="MS PGothic"/>
              </a:rPr>
              <a:t>Victims</a:t>
            </a:r>
            <a:endParaRPr lang="sv-SE" sz="2000">
              <a:solidFill>
                <a:srgbClr val="212529"/>
              </a:solidFill>
              <a:ea typeface="MS PGothic"/>
            </a:endParaRPr>
          </a:p>
          <a:p>
            <a:pPr marL="800100" lvl="1" indent="-342900">
              <a:buFont typeface="Arial" panose="020B0604020202020204" pitchFamily="34" charset="0"/>
              <a:buChar char="•"/>
            </a:pPr>
            <a:r>
              <a:rPr lang="sv-SE" sz="2000">
                <a:solidFill>
                  <a:srgbClr val="212529"/>
                </a:solidFill>
                <a:ea typeface="MS PGothic"/>
              </a:rPr>
              <a:t>Brottsofferfond</a:t>
            </a:r>
          </a:p>
          <a:p>
            <a:endParaRPr lang="sv-SE" sz="2000">
              <a:solidFill>
                <a:srgbClr val="212529"/>
              </a:solidFill>
              <a:ea typeface="MS PGothic"/>
            </a:endParaRPr>
          </a:p>
          <a:p>
            <a:pPr marL="342900" indent="-342900">
              <a:buFont typeface="Arial" panose="020B0604020202020204" pitchFamily="34" charset="0"/>
              <a:buChar char="•"/>
            </a:pPr>
            <a:r>
              <a:rPr lang="sv-SE" sz="2000">
                <a:solidFill>
                  <a:srgbClr val="212529"/>
                </a:solidFill>
                <a:ea typeface="MS PGothic"/>
              </a:rPr>
              <a:t>Bild: ICC och Trust </a:t>
            </a:r>
            <a:r>
              <a:rPr lang="sv-SE" sz="2000" err="1">
                <a:solidFill>
                  <a:srgbClr val="212529"/>
                </a:solidFill>
                <a:ea typeface="MS PGothic"/>
              </a:rPr>
              <a:t>Funds</a:t>
            </a:r>
            <a:r>
              <a:rPr lang="sv-SE" sz="2000">
                <a:solidFill>
                  <a:srgbClr val="212529"/>
                </a:solidFill>
                <a:ea typeface="MS PGothic"/>
              </a:rPr>
              <a:t> for </a:t>
            </a:r>
            <a:r>
              <a:rPr lang="sv-SE" sz="2000" err="1">
                <a:solidFill>
                  <a:srgbClr val="212529"/>
                </a:solidFill>
                <a:ea typeface="MS PGothic"/>
              </a:rPr>
              <a:t>Victims</a:t>
            </a:r>
            <a:r>
              <a:rPr lang="sv-SE" sz="2000">
                <a:solidFill>
                  <a:srgbClr val="212529"/>
                </a:solidFill>
                <a:ea typeface="MS PGothic"/>
              </a:rPr>
              <a:t> på ett gemensamt besök i Uganda</a:t>
            </a:r>
          </a:p>
          <a:p>
            <a:pPr lvl="1">
              <a:buFont typeface="Arial" panose="020B0604020202020204" pitchFamily="34" charset="0"/>
              <a:buChar char="•"/>
            </a:pPr>
            <a:endParaRPr lang="sv-SE" sz="2000">
              <a:solidFill>
                <a:srgbClr val="212529"/>
              </a:solidFill>
              <a:ea typeface="MS PGothic"/>
            </a:endParaRPr>
          </a:p>
          <a:p>
            <a:endParaRPr lang="sv-SE" sz="2000"/>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252705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ruta 6"/>
          <p:cNvSpPr txBox="1">
            <a:spLocks noChangeArrowheads="1"/>
          </p:cNvSpPr>
          <p:nvPr/>
        </p:nvSpPr>
        <p:spPr bwMode="auto">
          <a:xfrm>
            <a:off x="13779500" y="3860801"/>
            <a:ext cx="237566" cy="369332"/>
          </a:xfrm>
          <a:prstGeom prst="rect">
            <a:avLst/>
          </a:prstGeom>
          <a:noFill/>
          <a:ln w="9525">
            <a:noFill/>
            <a:miter lim="800000"/>
            <a:headEnd/>
            <a:tailEnd/>
          </a:ln>
        </p:spPr>
        <p:txBody>
          <a:bodyPr wrap="none">
            <a:spAutoFit/>
          </a:bodyPr>
          <a:lstStyle/>
          <a:p>
            <a:r>
              <a:rPr lang="sv-SE" noProof="0"/>
              <a:t> </a:t>
            </a:r>
          </a:p>
        </p:txBody>
      </p:sp>
      <p:pic>
        <p:nvPicPr>
          <p:cNvPr id="5" name="Bildobjekt 4">
            <a:extLst>
              <a:ext uri="{FF2B5EF4-FFF2-40B4-BE49-F238E27FC236}">
                <a16:creationId xmlns:a16="http://schemas.microsoft.com/office/drawing/2014/main" id="{3AA0DCD8-991F-4D34-A711-84C4B181FC69}"/>
              </a:ext>
            </a:extLst>
          </p:cNvPr>
          <p:cNvPicPr>
            <a:picLocks noChangeAspect="1"/>
          </p:cNvPicPr>
          <p:nvPr/>
        </p:nvPicPr>
        <p:blipFill>
          <a:blip r:embed="rId3"/>
          <a:stretch>
            <a:fillRect/>
          </a:stretch>
        </p:blipFill>
        <p:spPr>
          <a:xfrm>
            <a:off x="5891790" y="2523378"/>
            <a:ext cx="5717115" cy="3427066"/>
          </a:xfrm>
          <a:prstGeom prst="rect">
            <a:avLst/>
          </a:prstGeom>
          <a:ln w="57150">
            <a:noFill/>
          </a:ln>
        </p:spPr>
      </p:pic>
      <p:sp>
        <p:nvSpPr>
          <p:cNvPr id="9" name="Platshållare för innehåll 2">
            <a:extLst>
              <a:ext uri="{FF2B5EF4-FFF2-40B4-BE49-F238E27FC236}">
                <a16:creationId xmlns:a16="http://schemas.microsoft.com/office/drawing/2014/main" id="{6BF46252-A89C-5D30-3387-E8EAC9D8D3A8}"/>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sp>
        <p:nvSpPr>
          <p:cNvPr id="13" name="Rubrik 1">
            <a:extLst>
              <a:ext uri="{FF2B5EF4-FFF2-40B4-BE49-F238E27FC236}">
                <a16:creationId xmlns:a16="http://schemas.microsoft.com/office/drawing/2014/main" id="{12C97F01-DBB2-8BEF-D450-E303D7D60675}"/>
              </a:ext>
            </a:extLst>
          </p:cNvPr>
          <p:cNvSpPr>
            <a:spLocks noGrp="1"/>
          </p:cNvSpPr>
          <p:nvPr>
            <p:ph type="title"/>
          </p:nvPr>
        </p:nvSpPr>
        <p:spPr>
          <a:xfrm>
            <a:off x="914400" y="260549"/>
            <a:ext cx="10363200" cy="1143000"/>
          </a:xfrm>
        </p:spPr>
        <p:txBody>
          <a:bodyPr/>
          <a:lstStyle/>
          <a:p>
            <a:r>
              <a:rPr lang="sv-SE" sz="4000" b="1" noProof="0">
                <a:cs typeface="Arial" panose="020B0604020202020204" pitchFamily="34" charset="0"/>
              </a:rPr>
              <a:t>Exempel – ICC och Bosco </a:t>
            </a:r>
            <a:r>
              <a:rPr lang="sv-SE" sz="4000" b="1" noProof="0" err="1">
                <a:cs typeface="Arial" panose="020B0604020202020204" pitchFamily="34" charset="0"/>
              </a:rPr>
              <a:t>Ntaganda</a:t>
            </a:r>
            <a:endParaRPr lang="sv-SE" sz="4000" b="1" noProof="0">
              <a:cs typeface="Arial" panose="020B0604020202020204" pitchFamily="34" charset="0"/>
            </a:endParaRPr>
          </a:p>
        </p:txBody>
      </p:sp>
      <p:sp>
        <p:nvSpPr>
          <p:cNvPr id="14" name="textruta 13">
            <a:extLst>
              <a:ext uri="{FF2B5EF4-FFF2-40B4-BE49-F238E27FC236}">
                <a16:creationId xmlns:a16="http://schemas.microsoft.com/office/drawing/2014/main" id="{DB741512-CB52-C581-FAFF-106DB666B82F}"/>
              </a:ext>
            </a:extLst>
          </p:cNvPr>
          <p:cNvSpPr txBox="1"/>
          <p:nvPr/>
        </p:nvSpPr>
        <p:spPr>
          <a:xfrm>
            <a:off x="278295" y="1983363"/>
            <a:ext cx="5613496" cy="4093428"/>
          </a:xfrm>
          <a:prstGeom prst="rect">
            <a:avLst/>
          </a:prstGeom>
          <a:noFill/>
        </p:spPr>
        <p:txBody>
          <a:bodyPr wrap="square" rtlCol="0">
            <a:spAutoFit/>
          </a:bodyPr>
          <a:lstStyle/>
          <a:p>
            <a:pPr marL="285750" lvl="0" indent="-285750">
              <a:buFont typeface="Arial" panose="020B0604020202020204" pitchFamily="34" charset="0"/>
              <a:buChar char="•"/>
            </a:pPr>
            <a:r>
              <a:rPr lang="sv-SE" sz="2000"/>
              <a:t>Stred för att stoppa folkmordet i Rwanda</a:t>
            </a:r>
          </a:p>
          <a:p>
            <a:pPr lvl="0"/>
            <a:endParaRPr lang="sv-SE" sz="2000"/>
          </a:p>
          <a:p>
            <a:pPr marL="285750" lvl="0" indent="-285750">
              <a:buFont typeface="Arial" panose="020B0604020202020204" pitchFamily="34" charset="0"/>
              <a:buChar char="•"/>
            </a:pPr>
            <a:r>
              <a:rPr lang="sv-SE" sz="2000"/>
              <a:t>Ledare för rebellgrupp i inbördeskriget i DR Kongo</a:t>
            </a:r>
          </a:p>
          <a:p>
            <a:pPr marL="742950" lvl="1" indent="-285750">
              <a:buFont typeface="Arial" panose="020B0604020202020204" pitchFamily="34" charset="0"/>
              <a:buChar char="•"/>
            </a:pPr>
            <a:r>
              <a:rPr lang="sv-SE" sz="2000"/>
              <a:t>Begår krigsbrott</a:t>
            </a:r>
          </a:p>
          <a:p>
            <a:pPr lvl="0"/>
            <a:endParaRPr lang="sv-SE" sz="2000"/>
          </a:p>
          <a:p>
            <a:pPr marL="285750" lvl="0" indent="-285750">
              <a:buFont typeface="Arial" panose="020B0604020202020204" pitchFamily="34" charset="0"/>
              <a:buChar char="•"/>
            </a:pPr>
            <a:r>
              <a:rPr lang="sv-SE" sz="2000"/>
              <a:t>ICC offentliggör åtal</a:t>
            </a:r>
          </a:p>
          <a:p>
            <a:pPr lvl="0"/>
            <a:r>
              <a:rPr lang="sv-SE" sz="2000"/>
              <a:t> </a:t>
            </a:r>
          </a:p>
          <a:p>
            <a:pPr marL="285750" lvl="0" indent="-285750">
              <a:buFont typeface="Arial" panose="020B0604020202020204" pitchFamily="34" charset="0"/>
              <a:buChar char="•"/>
            </a:pPr>
            <a:r>
              <a:rPr lang="sv-SE" sz="2000"/>
              <a:t>Överlämnar sig själv </a:t>
            </a:r>
          </a:p>
          <a:p>
            <a:pPr marL="742950" lvl="1" indent="-285750">
              <a:buFont typeface="Arial" panose="020B0604020202020204" pitchFamily="34" charset="0"/>
              <a:buChar char="•"/>
            </a:pPr>
            <a:r>
              <a:rPr lang="sv-SE" sz="2000"/>
              <a:t>Döms för 18 </a:t>
            </a:r>
            <a:r>
              <a:rPr lang="sv-SE" sz="2000" err="1"/>
              <a:t>krigsförbytelser</a:t>
            </a:r>
            <a:r>
              <a:rPr lang="sv-SE" sz="2000"/>
              <a:t> </a:t>
            </a:r>
          </a:p>
          <a:p>
            <a:pPr lvl="0"/>
            <a:endParaRPr lang="sv-SE" sz="2000"/>
          </a:p>
          <a:p>
            <a:pPr marL="285750" lvl="0" indent="-285750">
              <a:buFont typeface="Arial" panose="020B0604020202020204" pitchFamily="34" charset="0"/>
              <a:buChar char="•"/>
            </a:pPr>
            <a:r>
              <a:rPr lang="sv-SE" sz="2000"/>
              <a:t>Komplext fall</a:t>
            </a:r>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145220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klädsel, person, inomhus, vägg&#10;&#10;AI-genererat innehåll kan vara felaktigt.">
            <a:extLst>
              <a:ext uri="{FF2B5EF4-FFF2-40B4-BE49-F238E27FC236}">
                <a16:creationId xmlns:a16="http://schemas.microsoft.com/office/drawing/2014/main" id="{0CFBAF39-18BD-D670-9AD1-FBD442289C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8114" y="2523377"/>
            <a:ext cx="5113869" cy="3413508"/>
          </a:xfrm>
          <a:prstGeom prst="rect">
            <a:avLst/>
          </a:prstGeom>
          <a:ln w="57150">
            <a:noFill/>
          </a:ln>
        </p:spPr>
      </p:pic>
      <p:sp>
        <p:nvSpPr>
          <p:cNvPr id="7" name="Platshållare för innehåll 2">
            <a:extLst>
              <a:ext uri="{FF2B5EF4-FFF2-40B4-BE49-F238E27FC236}">
                <a16:creationId xmlns:a16="http://schemas.microsoft.com/office/drawing/2014/main" id="{63872821-9A38-F798-F775-056EC6369D83}"/>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2" name="Rubrik 1">
            <a:extLst>
              <a:ext uri="{FF2B5EF4-FFF2-40B4-BE49-F238E27FC236}">
                <a16:creationId xmlns:a16="http://schemas.microsoft.com/office/drawing/2014/main" id="{F8584DC6-95B5-D49D-9624-4D86CA12EE89}"/>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Kritik mot ICC</a:t>
            </a:r>
          </a:p>
        </p:txBody>
      </p:sp>
      <p:sp>
        <p:nvSpPr>
          <p:cNvPr id="15" name="textruta 14">
            <a:extLst>
              <a:ext uri="{FF2B5EF4-FFF2-40B4-BE49-F238E27FC236}">
                <a16:creationId xmlns:a16="http://schemas.microsoft.com/office/drawing/2014/main" id="{1B7D2547-72ED-0E9C-2573-08A943637B4F}"/>
              </a:ext>
            </a:extLst>
          </p:cNvPr>
          <p:cNvSpPr txBox="1"/>
          <p:nvPr/>
        </p:nvSpPr>
        <p:spPr>
          <a:xfrm>
            <a:off x="278294" y="1983363"/>
            <a:ext cx="6274905" cy="4093428"/>
          </a:xfrm>
          <a:prstGeom prst="rect">
            <a:avLst/>
          </a:prstGeom>
          <a:noFill/>
        </p:spPr>
        <p:txBody>
          <a:bodyPr wrap="square" rtlCol="0">
            <a:spAutoFit/>
          </a:bodyPr>
          <a:lstStyle/>
          <a:p>
            <a:pPr marL="342900" indent="-342900">
              <a:buFont typeface="Arial" panose="020B0604020202020204" pitchFamily="34" charset="0"/>
              <a:buChar char="•"/>
            </a:pPr>
            <a:r>
              <a:rPr lang="sv-SE" sz="2000"/>
              <a:t>Lång process</a:t>
            </a:r>
          </a:p>
          <a:p>
            <a:endParaRPr lang="sv-SE" sz="2000"/>
          </a:p>
          <a:p>
            <a:pPr marL="342900" indent="-342900">
              <a:buFont typeface="Arial" panose="020B0604020202020204" pitchFamily="34" charset="0"/>
              <a:buChar char="•"/>
            </a:pPr>
            <a:r>
              <a:rPr lang="sv-SE" sz="2000"/>
              <a:t>Ingen egen polis</a:t>
            </a:r>
          </a:p>
          <a:p>
            <a:pPr marL="800100" lvl="1" indent="-342900">
              <a:buFont typeface="Arial" panose="020B0604020202020204" pitchFamily="34" charset="0"/>
              <a:buChar char="•"/>
            </a:pPr>
            <a:r>
              <a:rPr lang="sv-SE" sz="2000"/>
              <a:t>Förlitar sig på att stater samarbetar</a:t>
            </a:r>
          </a:p>
          <a:p>
            <a:pPr lvl="1"/>
            <a:endParaRPr lang="sv-SE" sz="2000"/>
          </a:p>
          <a:p>
            <a:pPr marL="342900" indent="-342900">
              <a:buFont typeface="Arial" panose="020B0604020202020204" pitchFamily="34" charset="0"/>
              <a:buChar char="•"/>
            </a:pPr>
            <a:r>
              <a:rPr lang="sv-SE" sz="2000"/>
              <a:t>Orättvis geografisk spridning av det åtalade</a:t>
            </a:r>
          </a:p>
          <a:p>
            <a:pPr marL="800100" lvl="1" indent="-342900">
              <a:buFont typeface="Arial" panose="020B0604020202020204" pitchFamily="34" charset="0"/>
              <a:buChar char="•"/>
            </a:pPr>
            <a:r>
              <a:rPr lang="sv-SE" sz="2000"/>
              <a:t>Överrepresentation av åtalade från Afrika </a:t>
            </a:r>
          </a:p>
          <a:p>
            <a:pPr lvl="1"/>
            <a:endParaRPr lang="sv-SE" sz="2000"/>
          </a:p>
          <a:p>
            <a:pPr marL="342900" indent="-342900">
              <a:buFont typeface="Arial" panose="020B0604020202020204" pitchFamily="34" charset="0"/>
              <a:buChar char="•"/>
            </a:pPr>
            <a:r>
              <a:rPr lang="sv-SE" sz="2000"/>
              <a:t>Kritik från USA</a:t>
            </a:r>
          </a:p>
          <a:p>
            <a:pPr marL="800100" lvl="1" indent="-342900">
              <a:buFont typeface="Arial" panose="020B0604020202020204" pitchFamily="34" charset="0"/>
              <a:buChar char="•"/>
            </a:pPr>
            <a:r>
              <a:rPr lang="sv-SE" sz="2000"/>
              <a:t>Sanktioner</a:t>
            </a:r>
          </a:p>
          <a:p>
            <a:pPr lvl="1"/>
            <a:endParaRPr lang="sv-SE" sz="2000"/>
          </a:p>
          <a:p>
            <a:pPr marL="342900" indent="-342900">
              <a:buFont typeface="Arial" panose="020B0604020202020204" pitchFamily="34" charset="0"/>
              <a:buChar char="•"/>
            </a:pPr>
            <a:r>
              <a:rPr lang="sv-SE" sz="2000"/>
              <a:t>Stor press på domstolen</a:t>
            </a:r>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91790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D9D29CDE-D8F6-974A-4DD1-80DBD0D6B72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492236" y="2523378"/>
            <a:ext cx="5116669" cy="3413508"/>
          </a:xfrm>
          <a:ln w="57150">
            <a:noFill/>
          </a:ln>
        </p:spPr>
      </p:pic>
      <p:sp>
        <p:nvSpPr>
          <p:cNvPr id="7" name="Rubrik 1">
            <a:extLst>
              <a:ext uri="{FF2B5EF4-FFF2-40B4-BE49-F238E27FC236}">
                <a16:creationId xmlns:a16="http://schemas.microsoft.com/office/drawing/2014/main" id="{C97C87DC-B7E1-85CB-4B51-885A34021A28}"/>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Del av FN:S globala mål</a:t>
            </a:r>
          </a:p>
        </p:txBody>
      </p:sp>
      <p:sp>
        <p:nvSpPr>
          <p:cNvPr id="10" name="textruta 9">
            <a:extLst>
              <a:ext uri="{FF2B5EF4-FFF2-40B4-BE49-F238E27FC236}">
                <a16:creationId xmlns:a16="http://schemas.microsoft.com/office/drawing/2014/main" id="{AB963A6B-F809-30BB-F572-A88EE6DB4FC8}"/>
              </a:ext>
            </a:extLst>
          </p:cNvPr>
          <p:cNvSpPr txBox="1"/>
          <p:nvPr/>
        </p:nvSpPr>
        <p:spPr>
          <a:xfrm>
            <a:off x="278294" y="1983363"/>
            <a:ext cx="6274905" cy="1631216"/>
          </a:xfrm>
          <a:prstGeom prst="rect">
            <a:avLst/>
          </a:prstGeom>
          <a:noFill/>
        </p:spPr>
        <p:txBody>
          <a:bodyPr wrap="square" rtlCol="0">
            <a:spAutoFit/>
          </a:bodyPr>
          <a:lstStyle/>
          <a:p>
            <a:pPr marL="342900" indent="-342900">
              <a:buFont typeface="Arial" panose="020B0604020202020204" pitchFamily="34" charset="0"/>
              <a:buChar char="•"/>
            </a:pPr>
            <a:r>
              <a:rPr lang="sv-SE" sz="2000"/>
              <a:t>Mål 16 – Fredliga och inkluderande samhällen </a:t>
            </a:r>
          </a:p>
          <a:p>
            <a:endParaRPr lang="sv-SE" sz="2000"/>
          </a:p>
          <a:p>
            <a:pPr marL="342900" indent="-342900">
              <a:buFont typeface="Arial" panose="020B0604020202020204" pitchFamily="34" charset="0"/>
              <a:buChar char="•"/>
            </a:pPr>
            <a:r>
              <a:rPr lang="sv-SE" sz="2000"/>
              <a:t>Delmål 16.3 – Främja rättssäkerhet och säkerställ tillgång till rättvisa </a:t>
            </a:r>
            <a:endParaRPr lang="sv-SE" sz="2000" kern="0">
              <a:cs typeface="Arial" panose="020B0604020202020204" pitchFamily="34" charset="0"/>
            </a:endParaRPr>
          </a:p>
          <a:p>
            <a:endParaRPr lang="sv-SE" sz="2000" kern="0"/>
          </a:p>
        </p:txBody>
      </p:sp>
    </p:spTree>
    <p:extLst>
      <p:ext uri="{BB962C8B-B14F-4D97-AF65-F5344CB8AC3E}">
        <p14:creationId xmlns:p14="http://schemas.microsoft.com/office/powerpoint/2010/main" val="305598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ostym, klädsel, person, inomhus&#10;&#10;AI-genererat innehåll kan vara felaktigt.">
            <a:extLst>
              <a:ext uri="{FF2B5EF4-FFF2-40B4-BE49-F238E27FC236}">
                <a16:creationId xmlns:a16="http://schemas.microsoft.com/office/drawing/2014/main" id="{6D9CE6B4-F108-B96A-4076-8B0DCEC229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8605" y="2529614"/>
            <a:ext cx="3900300" cy="3407271"/>
          </a:xfrm>
          <a:prstGeom prst="rect">
            <a:avLst/>
          </a:prstGeom>
          <a:ln w="57150">
            <a:noFill/>
          </a:ln>
        </p:spPr>
      </p:pic>
      <p:sp>
        <p:nvSpPr>
          <p:cNvPr id="7" name="Platshållare för innehåll 2">
            <a:extLst>
              <a:ext uri="{FF2B5EF4-FFF2-40B4-BE49-F238E27FC236}">
                <a16:creationId xmlns:a16="http://schemas.microsoft.com/office/drawing/2014/main" id="{6E33F6AC-2C04-4E70-C7F5-69CB11EF22AE}"/>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9" name="Rubrik 1">
            <a:extLst>
              <a:ext uri="{FF2B5EF4-FFF2-40B4-BE49-F238E27FC236}">
                <a16:creationId xmlns:a16="http://schemas.microsoft.com/office/drawing/2014/main" id="{A7280EDE-7556-46CC-7758-88BB17BFD901}"/>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Exempel – ICC, Israel och Palestina</a:t>
            </a:r>
          </a:p>
        </p:txBody>
      </p:sp>
      <p:sp>
        <p:nvSpPr>
          <p:cNvPr id="12" name="textruta 11">
            <a:extLst>
              <a:ext uri="{FF2B5EF4-FFF2-40B4-BE49-F238E27FC236}">
                <a16:creationId xmlns:a16="http://schemas.microsoft.com/office/drawing/2014/main" id="{179E6AE0-3ED6-B363-DC40-5392A72B329B}"/>
              </a:ext>
            </a:extLst>
          </p:cNvPr>
          <p:cNvSpPr txBox="1"/>
          <p:nvPr/>
        </p:nvSpPr>
        <p:spPr>
          <a:xfrm>
            <a:off x="278294" y="1983363"/>
            <a:ext cx="6274905" cy="4093428"/>
          </a:xfrm>
          <a:prstGeom prst="rect">
            <a:avLst/>
          </a:prstGeom>
          <a:noFill/>
        </p:spPr>
        <p:txBody>
          <a:bodyPr wrap="square" rtlCol="0">
            <a:spAutoFit/>
          </a:bodyPr>
          <a:lstStyle/>
          <a:p>
            <a:pPr marL="342900" indent="-342900">
              <a:buFont typeface="Arial" panose="020B0604020202020204" pitchFamily="34" charset="0"/>
              <a:buChar char="•"/>
            </a:pPr>
            <a:r>
              <a:rPr lang="sv-SE" sz="2000"/>
              <a:t>Israel ej medlem i ICC</a:t>
            </a:r>
          </a:p>
          <a:p>
            <a:endParaRPr lang="sv-SE" sz="2000"/>
          </a:p>
          <a:p>
            <a:pPr marL="342900" indent="-342900">
              <a:buFont typeface="Arial" panose="020B0604020202020204" pitchFamily="34" charset="0"/>
              <a:buChar char="•"/>
            </a:pPr>
            <a:r>
              <a:rPr lang="sv-SE" sz="2000"/>
              <a:t>Palestina inte medlemsstat i FN</a:t>
            </a:r>
          </a:p>
          <a:p>
            <a:pPr marL="800100" lvl="1" indent="-342900">
              <a:buFont typeface="Arial" panose="020B0604020202020204" pitchFamily="34" charset="0"/>
              <a:buChar char="•"/>
            </a:pPr>
            <a:r>
              <a:rPr lang="sv-SE" sz="2000"/>
              <a:t>Erkänd och anslutet som statspart till ICC sedan 2015</a:t>
            </a:r>
          </a:p>
          <a:p>
            <a:endParaRPr lang="sv-SE" sz="2000"/>
          </a:p>
          <a:p>
            <a:pPr marL="342900" indent="-342900">
              <a:buFont typeface="Arial" panose="020B0604020202020204" pitchFamily="34" charset="0"/>
              <a:buChar char="•"/>
            </a:pPr>
            <a:r>
              <a:rPr lang="sv-SE" sz="2000"/>
              <a:t>Arresteringsorder mot : 3 Hamasledare och 2 israeliska beslutsfattare</a:t>
            </a:r>
          </a:p>
          <a:p>
            <a:pPr marL="800100" lvl="1" indent="-342900">
              <a:buFont typeface="Arial" panose="020B0604020202020204" pitchFamily="34" charset="0"/>
              <a:buChar char="•"/>
            </a:pPr>
            <a:r>
              <a:rPr lang="sv-SE" sz="2000"/>
              <a:t>Benjamin Netanyahu</a:t>
            </a:r>
          </a:p>
          <a:p>
            <a:endParaRPr lang="sv-SE" sz="2000"/>
          </a:p>
          <a:p>
            <a:pPr marL="342900" indent="-342900">
              <a:buFont typeface="Arial" panose="020B0604020202020204" pitchFamily="34" charset="0"/>
              <a:buChar char="•"/>
            </a:pPr>
            <a:r>
              <a:rPr lang="sv-SE" sz="2000"/>
              <a:t>Beslutet har mött kritik från Israel och USA</a:t>
            </a:r>
            <a:br>
              <a:rPr lang="sv-SE" sz="2000"/>
            </a:br>
            <a:endParaRPr lang="sv-SE" sz="2000"/>
          </a:p>
          <a:p>
            <a:endParaRPr lang="sv-SE" sz="2000"/>
          </a:p>
        </p:txBody>
      </p:sp>
    </p:spTree>
    <p:extLst>
      <p:ext uri="{BB962C8B-B14F-4D97-AF65-F5344CB8AC3E}">
        <p14:creationId xmlns:p14="http://schemas.microsoft.com/office/powerpoint/2010/main" val="167224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Människoansikte, person, inomhus, vägg&#10;&#10;AI-genererat innehåll kan vara felaktigt.">
            <a:extLst>
              <a:ext uri="{FF2B5EF4-FFF2-40B4-BE49-F238E27FC236}">
                <a16:creationId xmlns:a16="http://schemas.microsoft.com/office/drawing/2014/main" id="{FF246400-1B5A-74E5-EA5B-423A72F734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6052" y="2523378"/>
            <a:ext cx="5312853" cy="3413508"/>
          </a:xfrm>
          <a:prstGeom prst="rect">
            <a:avLst/>
          </a:prstGeom>
          <a:ln w="57150">
            <a:noFill/>
          </a:ln>
        </p:spPr>
      </p:pic>
      <p:sp>
        <p:nvSpPr>
          <p:cNvPr id="7" name="Platshållare för innehåll 2">
            <a:extLst>
              <a:ext uri="{FF2B5EF4-FFF2-40B4-BE49-F238E27FC236}">
                <a16:creationId xmlns:a16="http://schemas.microsoft.com/office/drawing/2014/main" id="{71FB03EB-D483-B901-BF8B-955B8112A72B}"/>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9" name="Rubrik 1">
            <a:extLst>
              <a:ext uri="{FF2B5EF4-FFF2-40B4-BE49-F238E27FC236}">
                <a16:creationId xmlns:a16="http://schemas.microsoft.com/office/drawing/2014/main" id="{EA39E41F-DC5B-12B6-9461-3D0FCC0E79DE}"/>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err="1">
                <a:cs typeface="Arial" panose="020B0604020202020204" pitchFamily="34" charset="0"/>
              </a:rPr>
              <a:t>Trump</a:t>
            </a:r>
            <a:r>
              <a:rPr lang="sv-SE" sz="4000" b="1" kern="0">
                <a:cs typeface="Arial" panose="020B0604020202020204" pitchFamily="34" charset="0"/>
              </a:rPr>
              <a:t> slår hårt mot ICC</a:t>
            </a:r>
          </a:p>
        </p:txBody>
      </p:sp>
      <p:sp>
        <p:nvSpPr>
          <p:cNvPr id="12" name="textruta 11">
            <a:extLst>
              <a:ext uri="{FF2B5EF4-FFF2-40B4-BE49-F238E27FC236}">
                <a16:creationId xmlns:a16="http://schemas.microsoft.com/office/drawing/2014/main" id="{F61F18FA-7304-5961-1F1D-BE438095A3C8}"/>
              </a:ext>
            </a:extLst>
          </p:cNvPr>
          <p:cNvSpPr txBox="1"/>
          <p:nvPr/>
        </p:nvSpPr>
        <p:spPr>
          <a:xfrm>
            <a:off x="278294" y="1983363"/>
            <a:ext cx="6274905" cy="2554545"/>
          </a:xfrm>
          <a:prstGeom prst="rect">
            <a:avLst/>
          </a:prstGeom>
          <a:noFill/>
        </p:spPr>
        <p:txBody>
          <a:bodyPr wrap="square" rtlCol="0">
            <a:spAutoFit/>
          </a:bodyPr>
          <a:lstStyle/>
          <a:p>
            <a:pPr marL="342900" indent="-342900">
              <a:buFont typeface="Arial" panose="020B0604020202020204" pitchFamily="34" charset="0"/>
              <a:buChar char="•"/>
            </a:pPr>
            <a:r>
              <a:rPr lang="sv-SE" sz="2000">
                <a:highlight>
                  <a:srgbClr val="FFFFFF"/>
                </a:highlight>
                <a:ea typeface="Open Sans"/>
                <a:cs typeface="Open Sans"/>
              </a:rPr>
              <a:t>Sanktioner mot ICC</a:t>
            </a:r>
          </a:p>
          <a:p>
            <a:pPr marL="800100" lvl="1" indent="-342900">
              <a:buFont typeface="Arial" panose="020B0604020202020204" pitchFamily="34" charset="0"/>
              <a:buChar char="•"/>
            </a:pPr>
            <a:r>
              <a:rPr lang="sv-SE" sz="2000">
                <a:highlight>
                  <a:srgbClr val="FFFFFF"/>
                </a:highlight>
                <a:ea typeface="Open Sans"/>
                <a:cs typeface="Open Sans"/>
              </a:rPr>
              <a:t>Mot domstolens personal </a:t>
            </a:r>
          </a:p>
          <a:p>
            <a:pPr lvl="1"/>
            <a:endParaRPr lang="sv-SE" sz="2000">
              <a:highlight>
                <a:srgbClr val="FFFFFF"/>
              </a:highlight>
              <a:ea typeface="Open Sans"/>
              <a:cs typeface="Open Sans"/>
            </a:endParaRPr>
          </a:p>
          <a:p>
            <a:pPr marL="342900" indent="-342900">
              <a:buFont typeface="Arial" panose="020B0604020202020204" pitchFamily="34" charset="0"/>
              <a:buChar char="•"/>
            </a:pPr>
            <a:r>
              <a:rPr lang="sv-SE" sz="2000">
                <a:highlight>
                  <a:srgbClr val="FFFFFF"/>
                </a:highlight>
                <a:ea typeface="Open Sans"/>
                <a:cs typeface="Open Sans"/>
              </a:rPr>
              <a:t>Kritik från omvärlden</a:t>
            </a:r>
          </a:p>
          <a:p>
            <a:pPr marL="800100" lvl="1" indent="-342900">
              <a:buFont typeface="Arial" panose="020B0604020202020204" pitchFamily="34" charset="0"/>
              <a:buChar char="•"/>
            </a:pPr>
            <a:r>
              <a:rPr lang="sv-SE" sz="2000">
                <a:highlight>
                  <a:srgbClr val="FFFFFF"/>
                </a:highlight>
                <a:ea typeface="Open Sans"/>
                <a:cs typeface="Open Sans"/>
              </a:rPr>
              <a:t>Resolution i FN</a:t>
            </a:r>
          </a:p>
          <a:p>
            <a:endParaRPr lang="sv-SE" sz="2000">
              <a:highlight>
                <a:srgbClr val="FFFFFF"/>
              </a:highlight>
              <a:ea typeface="Open Sans"/>
              <a:cs typeface="Open Sans"/>
            </a:endParaRPr>
          </a:p>
          <a:p>
            <a:pPr marL="342900" indent="-342900">
              <a:buFont typeface="Arial" panose="020B0604020202020204" pitchFamily="34" charset="0"/>
              <a:buChar char="•"/>
            </a:pPr>
            <a:r>
              <a:rPr lang="sv-SE" sz="2000">
                <a:highlight>
                  <a:srgbClr val="FFFFFF"/>
                </a:highlight>
                <a:ea typeface="Open Sans"/>
                <a:cs typeface="Open Sans"/>
              </a:rPr>
              <a:t>Bild: Georgisk domare som USA har infört sanktioner mot</a:t>
            </a:r>
          </a:p>
        </p:txBody>
      </p:sp>
    </p:spTree>
    <p:extLst>
      <p:ext uri="{BB962C8B-B14F-4D97-AF65-F5344CB8AC3E}">
        <p14:creationId xmlns:p14="http://schemas.microsoft.com/office/powerpoint/2010/main" val="323749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klädsel, person, skärmbild&#10;&#10;AI-genererat innehåll kan vara felaktigt.">
            <a:extLst>
              <a:ext uri="{FF2B5EF4-FFF2-40B4-BE49-F238E27FC236}">
                <a16:creationId xmlns:a16="http://schemas.microsoft.com/office/drawing/2014/main" id="{84520B26-8179-2DF1-7374-73E039AA61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9149" y="2523378"/>
            <a:ext cx="4069756" cy="3413508"/>
          </a:xfrm>
          <a:prstGeom prst="rect">
            <a:avLst/>
          </a:prstGeom>
          <a:ln w="57150">
            <a:noFill/>
          </a:ln>
        </p:spPr>
      </p:pic>
      <p:sp>
        <p:nvSpPr>
          <p:cNvPr id="7" name="Platshållare för innehåll 2">
            <a:extLst>
              <a:ext uri="{FF2B5EF4-FFF2-40B4-BE49-F238E27FC236}">
                <a16:creationId xmlns:a16="http://schemas.microsoft.com/office/drawing/2014/main" id="{7F00181A-9E22-8516-44CA-FF1B06CDD082}"/>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9" name="Rubrik 1">
            <a:extLst>
              <a:ext uri="{FF2B5EF4-FFF2-40B4-BE49-F238E27FC236}">
                <a16:creationId xmlns:a16="http://schemas.microsoft.com/office/drawing/2014/main" id="{EA9F6B11-D184-2882-2A0A-06266D520291}"/>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a:t>Hur kan man skydda domstolen mot hot?</a:t>
            </a:r>
            <a:endParaRPr lang="sv-SE" sz="4000" b="1" kern="0">
              <a:cs typeface="Arial" panose="020B0604020202020204" pitchFamily="34" charset="0"/>
            </a:endParaRPr>
          </a:p>
        </p:txBody>
      </p:sp>
      <p:sp>
        <p:nvSpPr>
          <p:cNvPr id="12" name="textruta 11">
            <a:extLst>
              <a:ext uri="{FF2B5EF4-FFF2-40B4-BE49-F238E27FC236}">
                <a16:creationId xmlns:a16="http://schemas.microsoft.com/office/drawing/2014/main" id="{400C1A80-369F-E07E-8F0C-D7E258A8BFFC}"/>
              </a:ext>
            </a:extLst>
          </p:cNvPr>
          <p:cNvSpPr txBox="1"/>
          <p:nvPr/>
        </p:nvSpPr>
        <p:spPr>
          <a:xfrm>
            <a:off x="278294" y="1983363"/>
            <a:ext cx="6274905" cy="3170099"/>
          </a:xfrm>
          <a:prstGeom prst="rect">
            <a:avLst/>
          </a:prstGeom>
          <a:noFill/>
        </p:spPr>
        <p:txBody>
          <a:bodyPr wrap="square" rtlCol="0">
            <a:spAutoFit/>
          </a:bodyPr>
          <a:lstStyle/>
          <a:p>
            <a:pPr marL="342900" indent="-342900">
              <a:buFont typeface="Arial" panose="020B0604020202020204" pitchFamily="34" charset="0"/>
              <a:buChar char="•"/>
            </a:pPr>
            <a:r>
              <a:rPr lang="sv-SE" sz="2000"/>
              <a:t>Sanktioner kan lamslå ICC och förhindra domstolens arbete.  </a:t>
            </a:r>
          </a:p>
          <a:p>
            <a:endParaRPr lang="sv-SE" sz="2000"/>
          </a:p>
          <a:p>
            <a:pPr marL="342900" indent="-342900">
              <a:buFont typeface="Arial" panose="020B0604020202020204" pitchFamily="34" charset="0"/>
              <a:buChar char="•"/>
            </a:pPr>
            <a:r>
              <a:rPr lang="sv-SE" sz="2000"/>
              <a:t>De 125 statsparterna måste vara tydliga </a:t>
            </a:r>
          </a:p>
          <a:p>
            <a:endParaRPr lang="sv-SE" sz="2000"/>
          </a:p>
          <a:p>
            <a:pPr marL="342900" indent="-342900">
              <a:buFont typeface="Arial" panose="020B0604020202020204" pitchFamily="34" charset="0"/>
              <a:buChar char="•"/>
            </a:pPr>
            <a:r>
              <a:rPr lang="sv-SE" sz="2000"/>
              <a:t>EU måste hitta alternativ</a:t>
            </a:r>
          </a:p>
          <a:p>
            <a:endParaRPr lang="sv-SE" sz="2000"/>
          </a:p>
          <a:p>
            <a:pPr marL="342900" indent="-342900">
              <a:buFont typeface="Arial" panose="020B0604020202020204" pitchFamily="34" charset="0"/>
              <a:buChar char="•"/>
            </a:pPr>
            <a:r>
              <a:rPr lang="sv-SE" sz="2000"/>
              <a:t>Visa ICC stöd </a:t>
            </a:r>
          </a:p>
          <a:p>
            <a:endParaRPr lang="sv-SE"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27169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06D75A-7139-43FE-6881-E361611E303A}"/>
              </a:ext>
            </a:extLst>
          </p:cNvPr>
          <p:cNvSpPr>
            <a:spLocks noGrp="1"/>
          </p:cNvSpPr>
          <p:nvPr>
            <p:ph type="title"/>
          </p:nvPr>
        </p:nvSpPr>
        <p:spPr>
          <a:xfrm>
            <a:off x="914400" y="260549"/>
            <a:ext cx="10363200" cy="1143000"/>
          </a:xfrm>
        </p:spPr>
        <p:txBody>
          <a:bodyPr/>
          <a:lstStyle/>
          <a:p>
            <a:r>
              <a:rPr lang="sv-SE" sz="4000" b="1" noProof="0">
                <a:cs typeface="Arial" panose="020B0604020202020204" pitchFamily="34" charset="0"/>
              </a:rPr>
              <a:t>Vad är krigsbrott?</a:t>
            </a:r>
          </a:p>
        </p:txBody>
      </p:sp>
      <p:sp>
        <p:nvSpPr>
          <p:cNvPr id="6" name="Platshållare för innehåll 2">
            <a:extLst>
              <a:ext uri="{FF2B5EF4-FFF2-40B4-BE49-F238E27FC236}">
                <a16:creationId xmlns:a16="http://schemas.microsoft.com/office/drawing/2014/main" id="{F930276A-7992-BAD7-2308-181ECE441550}"/>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pic>
        <p:nvPicPr>
          <p:cNvPr id="9" name="Bildobjekt 8" descr="En bild som visar Människoansikte, text, klädsel, skärmbild&#10;&#10;AI-genererat innehåll kan vara felaktigt.">
            <a:extLst>
              <a:ext uri="{FF2B5EF4-FFF2-40B4-BE49-F238E27FC236}">
                <a16:creationId xmlns:a16="http://schemas.microsoft.com/office/drawing/2014/main" id="{A3378645-2B07-C89D-A642-739DA14AC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8865" y="2523378"/>
            <a:ext cx="4551344" cy="3413508"/>
          </a:xfrm>
          <a:prstGeom prst="rect">
            <a:avLst/>
          </a:prstGeom>
        </p:spPr>
      </p:pic>
      <p:sp>
        <p:nvSpPr>
          <p:cNvPr id="12" name="textruta 11">
            <a:extLst>
              <a:ext uri="{FF2B5EF4-FFF2-40B4-BE49-F238E27FC236}">
                <a16:creationId xmlns:a16="http://schemas.microsoft.com/office/drawing/2014/main" id="{8789201A-D465-8A91-342D-AB7DA547A642}"/>
              </a:ext>
            </a:extLst>
          </p:cNvPr>
          <p:cNvSpPr txBox="1"/>
          <p:nvPr/>
        </p:nvSpPr>
        <p:spPr>
          <a:xfrm>
            <a:off x="278294" y="1983363"/>
            <a:ext cx="6274905" cy="4062651"/>
          </a:xfrm>
          <a:prstGeom prst="rect">
            <a:avLst/>
          </a:prstGeom>
          <a:noFill/>
        </p:spPr>
        <p:txBody>
          <a:bodyPr wrap="square" rtlCol="0">
            <a:spAutoFit/>
          </a:bodyPr>
          <a:lstStyle/>
          <a:p>
            <a:pPr marL="285750" indent="-285750">
              <a:buFont typeface="Arial" panose="020B0604020202020204" pitchFamily="34" charset="0"/>
              <a:buChar char="•"/>
            </a:pPr>
            <a:r>
              <a:rPr lang="sv-SE" sz="2000"/>
              <a:t>Brott mot den internationella humanitära rätten </a:t>
            </a:r>
          </a:p>
          <a:p>
            <a:pPr marL="742950" lvl="1" indent="-285750">
              <a:buFont typeface="Arial" panose="020B0604020202020204" pitchFamily="34" charset="0"/>
              <a:buChar char="•"/>
            </a:pPr>
            <a:r>
              <a:rPr lang="sv-SE" sz="2000"/>
              <a:t>reglerar både stridsmetoder och stridsmedel</a:t>
            </a:r>
          </a:p>
          <a:p>
            <a:pPr marL="742950" lvl="1" indent="-285750">
              <a:buFont typeface="Arial" panose="020B0604020202020204" pitchFamily="34" charset="0"/>
              <a:buChar char="•"/>
            </a:pPr>
            <a:r>
              <a:rPr lang="sv-SE" sz="2000"/>
              <a:t>vill minska lidandet i väpnade konflikter </a:t>
            </a:r>
          </a:p>
          <a:p>
            <a:pPr lvl="1"/>
            <a:endParaRPr lang="sv-SE" sz="2000"/>
          </a:p>
          <a:p>
            <a:pPr marL="285750" indent="-285750">
              <a:buFont typeface="Arial" panose="020B0604020202020204" pitchFamily="34" charset="0"/>
              <a:buChar char="•"/>
            </a:pPr>
            <a:r>
              <a:rPr lang="sv-SE" sz="2000"/>
              <a:t>Del folkrätten</a:t>
            </a:r>
          </a:p>
          <a:p>
            <a:pPr marL="914400" lvl="1" indent="-457200">
              <a:buFont typeface="Arial" panose="020B0604020202020204" pitchFamily="34" charset="0"/>
              <a:buChar char="•"/>
            </a:pPr>
            <a:r>
              <a:rPr lang="sv-SE" sz="2000"/>
              <a:t>regler och principer om hur stater och andra internationella aktörer ska agera gentemot varandra</a:t>
            </a:r>
          </a:p>
          <a:p>
            <a:pPr lvl="1"/>
            <a:endParaRPr lang="sv-SE" sz="2000"/>
          </a:p>
          <a:p>
            <a:pPr marL="742950" lvl="1" indent="-285750">
              <a:buFont typeface="Arial" panose="020B0604020202020204" pitchFamily="34" charset="0"/>
              <a:buChar char="•"/>
            </a:pPr>
            <a:r>
              <a:rPr lang="sv-SE" sz="2000"/>
              <a:t>Folkrätten är baserad på:</a:t>
            </a:r>
            <a:endParaRPr lang="sv-SE" sz="2000" i="1"/>
          </a:p>
          <a:p>
            <a:pPr lvl="1"/>
            <a:r>
              <a:rPr lang="sv-SE" sz="2000" i="1"/>
              <a:t>	Traktater</a:t>
            </a:r>
            <a:r>
              <a:rPr lang="sv-SE" sz="2000"/>
              <a:t> </a:t>
            </a:r>
            <a:r>
              <a:rPr lang="sv-SE" sz="2000">
                <a:sym typeface="Wingdings" panose="05000000000000000000" pitchFamily="2" charset="2"/>
              </a:rPr>
              <a:t> Internationella överenskommelser</a:t>
            </a:r>
          </a:p>
          <a:p>
            <a:pPr lvl="1"/>
            <a:r>
              <a:rPr lang="sv-SE" i="1">
                <a:sym typeface="Wingdings" panose="05000000000000000000" pitchFamily="2" charset="2"/>
              </a:rPr>
              <a:t>	Sedvanerätt</a:t>
            </a:r>
            <a:r>
              <a:rPr lang="sv-SE">
                <a:sym typeface="Wingdings" panose="05000000000000000000" pitchFamily="2" charset="2"/>
              </a:rPr>
              <a:t>  Oskrivna rättsliga regler</a:t>
            </a:r>
          </a:p>
          <a:p>
            <a:pPr marL="342900" indent="-342900">
              <a:buFont typeface="Arial" panose="020B0604020202020204" pitchFamily="34" charset="0"/>
              <a:buChar char="•"/>
            </a:pPr>
            <a:endParaRPr lang="sv-SE" sz="2000" noProof="0"/>
          </a:p>
        </p:txBody>
      </p:sp>
    </p:spTree>
    <p:extLst>
      <p:ext uri="{BB962C8B-B14F-4D97-AF65-F5344CB8AC3E}">
        <p14:creationId xmlns:p14="http://schemas.microsoft.com/office/powerpoint/2010/main" val="170281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8821176-655D-C86D-F96B-E126C99BA832}"/>
              </a:ext>
            </a:extLst>
          </p:cNvPr>
          <p:cNvSpPr>
            <a:spLocks noGrp="1"/>
          </p:cNvSpPr>
          <p:nvPr>
            <p:ph idx="1"/>
          </p:nvPr>
        </p:nvSpPr>
        <p:spPr>
          <a:xfrm>
            <a:off x="914400" y="2133599"/>
            <a:ext cx="5181600" cy="4463852"/>
          </a:xfrm>
        </p:spPr>
        <p:txBody>
          <a:bodyPr/>
          <a:lstStyle/>
          <a:p>
            <a:pPr eaLnBrk="1" fontAlgn="auto" hangingPunct="1">
              <a:spcBef>
                <a:spcPts val="0"/>
              </a:spcBef>
              <a:spcAft>
                <a:spcPts val="0"/>
              </a:spcAft>
              <a:defRPr/>
            </a:pPr>
            <a:r>
              <a:rPr lang="sv-SE" sz="2000" kern="1200">
                <a:solidFill>
                  <a:schemeClr val="tx1"/>
                </a:solidFill>
              </a:rPr>
              <a:t>ICJ</a:t>
            </a:r>
          </a:p>
          <a:p>
            <a:pPr eaLnBrk="1" fontAlgn="auto" hangingPunct="1">
              <a:spcBef>
                <a:spcPts val="0"/>
              </a:spcBef>
              <a:spcAft>
                <a:spcPts val="0"/>
              </a:spcAft>
              <a:defRPr/>
            </a:pPr>
            <a:endParaRPr lang="sv-SE" sz="2000" kern="1200">
              <a:solidFill>
                <a:schemeClr val="tx1"/>
              </a:solidFill>
            </a:endParaRPr>
          </a:p>
          <a:p>
            <a:r>
              <a:rPr lang="sv-SE" sz="2000" kern="1200">
                <a:solidFill>
                  <a:schemeClr val="tx1"/>
                </a:solidFill>
              </a:rPr>
              <a:t>ICC </a:t>
            </a:r>
          </a:p>
          <a:p>
            <a:endParaRPr lang="sv-SE" sz="2000" kern="1200">
              <a:solidFill>
                <a:schemeClr val="tx1"/>
              </a:solidFill>
            </a:endParaRPr>
          </a:p>
          <a:p>
            <a:r>
              <a:rPr lang="sv-SE" sz="2000" kern="1200">
                <a:solidFill>
                  <a:schemeClr val="tx1"/>
                </a:solidFill>
              </a:rPr>
              <a:t>Folkrätten</a:t>
            </a:r>
          </a:p>
          <a:p>
            <a:endParaRPr lang="sv-SE" sz="2000" kern="1200">
              <a:solidFill>
                <a:schemeClr val="tx1"/>
              </a:solidFill>
            </a:endParaRPr>
          </a:p>
          <a:p>
            <a:r>
              <a:rPr lang="sv-SE" sz="2000" kern="1200">
                <a:solidFill>
                  <a:schemeClr val="tx1"/>
                </a:solidFill>
              </a:rPr>
              <a:t>Den internationella humanitära rätten</a:t>
            </a:r>
          </a:p>
          <a:p>
            <a:endParaRPr lang="sv-SE" sz="2000" kern="1200">
              <a:solidFill>
                <a:schemeClr val="tx1"/>
              </a:solidFill>
            </a:endParaRPr>
          </a:p>
          <a:p>
            <a:r>
              <a:rPr lang="sv-SE" sz="2000" kern="1200">
                <a:solidFill>
                  <a:schemeClr val="tx1"/>
                </a:solidFill>
              </a:rPr>
              <a:t>Genèvekonventionen</a:t>
            </a:r>
          </a:p>
          <a:p>
            <a:endParaRPr lang="sv-SE" sz="2000" kern="1200">
              <a:solidFill>
                <a:schemeClr val="tx1"/>
              </a:solidFill>
            </a:endParaRPr>
          </a:p>
          <a:p>
            <a:r>
              <a:rPr lang="sv-SE" sz="2000" kern="1200">
                <a:solidFill>
                  <a:schemeClr val="tx1"/>
                </a:solidFill>
              </a:rPr>
              <a:t>Folkmord </a:t>
            </a:r>
          </a:p>
          <a:p>
            <a:endParaRPr lang="sv-SE" sz="2000"/>
          </a:p>
          <a:p>
            <a:endParaRPr lang="sv-SE" sz="2000"/>
          </a:p>
        </p:txBody>
      </p:sp>
      <p:sp>
        <p:nvSpPr>
          <p:cNvPr id="4" name="Rubrik 1">
            <a:extLst>
              <a:ext uri="{FF2B5EF4-FFF2-40B4-BE49-F238E27FC236}">
                <a16:creationId xmlns:a16="http://schemas.microsoft.com/office/drawing/2014/main" id="{891AA32D-AF37-74F0-089C-4A5C28290999}"/>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Begreppslista</a:t>
            </a:r>
          </a:p>
          <a:p>
            <a:r>
              <a:rPr lang="sv-SE" sz="2000" b="1" kern="0">
                <a:cs typeface="Arial" panose="020B0604020202020204" pitchFamily="34" charset="0"/>
              </a:rPr>
              <a:t>OBS – Ej del av presentationen</a:t>
            </a:r>
          </a:p>
        </p:txBody>
      </p:sp>
      <p:sp>
        <p:nvSpPr>
          <p:cNvPr id="5" name="textruta 4">
            <a:extLst>
              <a:ext uri="{FF2B5EF4-FFF2-40B4-BE49-F238E27FC236}">
                <a16:creationId xmlns:a16="http://schemas.microsoft.com/office/drawing/2014/main" id="{81C1D2B4-27F7-E7E3-C0AD-601EE65CC961}"/>
              </a:ext>
            </a:extLst>
          </p:cNvPr>
          <p:cNvSpPr txBox="1"/>
          <p:nvPr/>
        </p:nvSpPr>
        <p:spPr>
          <a:xfrm>
            <a:off x="6096000" y="2133400"/>
            <a:ext cx="5448300" cy="3785652"/>
          </a:xfrm>
          <a:prstGeom prst="rect">
            <a:avLst/>
          </a:prstGeom>
          <a:noFill/>
        </p:spPr>
        <p:txBody>
          <a:bodyPr wrap="square" rtlCol="0">
            <a:spAutoFit/>
          </a:bodyPr>
          <a:lstStyle/>
          <a:p>
            <a:pPr marL="342900" indent="-342900">
              <a:buFont typeface="Arial" panose="020B0604020202020204" pitchFamily="34" charset="0"/>
              <a:buChar char="•"/>
            </a:pPr>
            <a:r>
              <a:rPr lang="sv-SE" sz="2000"/>
              <a:t>Krigsförbrytelser</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Brott mot mänskligheten</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Aggressionsbrott</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Romstadgan</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ICC medlemsländer</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ICC jurisdiktion över aggressionsbrott</a:t>
            </a:r>
          </a:p>
          <a:p>
            <a:pPr marL="342900" indent="-342900">
              <a:buFont typeface="Arial" panose="020B0604020202020204" pitchFamily="34" charset="0"/>
              <a:buChar char="•"/>
            </a:pPr>
            <a:endParaRPr lang="sv-SE" sz="2000"/>
          </a:p>
        </p:txBody>
      </p:sp>
    </p:spTree>
    <p:extLst>
      <p:ext uri="{BB962C8B-B14F-4D97-AF65-F5344CB8AC3E}">
        <p14:creationId xmlns:p14="http://schemas.microsoft.com/office/powerpoint/2010/main" val="16849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utomhus, himmel, väg, Landfordon&#10;&#10;AI-genererat innehåll kan vara felaktigt.">
            <a:extLst>
              <a:ext uri="{FF2B5EF4-FFF2-40B4-BE49-F238E27FC236}">
                <a16:creationId xmlns:a16="http://schemas.microsoft.com/office/drawing/2014/main" id="{17A62B85-C1E0-EE54-C469-65BBFD606C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3812" y="2523377"/>
            <a:ext cx="5255093" cy="3413509"/>
          </a:xfrm>
          <a:prstGeom prst="rect">
            <a:avLst/>
          </a:prstGeom>
          <a:ln w="57150">
            <a:noFill/>
          </a:ln>
        </p:spPr>
      </p:pic>
      <p:sp>
        <p:nvSpPr>
          <p:cNvPr id="11" name="Platshållare för innehåll 2">
            <a:extLst>
              <a:ext uri="{FF2B5EF4-FFF2-40B4-BE49-F238E27FC236}">
                <a16:creationId xmlns:a16="http://schemas.microsoft.com/office/drawing/2014/main" id="{EE5D73B7-0AA1-9F27-6293-1E33B9BF5E6E}"/>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6" name="Rubrik 1">
            <a:extLst>
              <a:ext uri="{FF2B5EF4-FFF2-40B4-BE49-F238E27FC236}">
                <a16:creationId xmlns:a16="http://schemas.microsoft.com/office/drawing/2014/main" id="{C67BC8BD-D49A-118C-1063-008344C7B74C}"/>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Krigets lagar och andra avtal</a:t>
            </a:r>
          </a:p>
        </p:txBody>
      </p:sp>
      <p:sp>
        <p:nvSpPr>
          <p:cNvPr id="21" name="textruta 20">
            <a:extLst>
              <a:ext uri="{FF2B5EF4-FFF2-40B4-BE49-F238E27FC236}">
                <a16:creationId xmlns:a16="http://schemas.microsoft.com/office/drawing/2014/main" id="{7D702A75-C9F7-043D-35C0-579E6E113034}"/>
              </a:ext>
            </a:extLst>
          </p:cNvPr>
          <p:cNvSpPr txBox="1"/>
          <p:nvPr/>
        </p:nvSpPr>
        <p:spPr>
          <a:xfrm>
            <a:off x="278294" y="1983363"/>
            <a:ext cx="6274905" cy="4093428"/>
          </a:xfrm>
          <a:prstGeom prst="rect">
            <a:avLst/>
          </a:prstGeom>
          <a:noFill/>
        </p:spPr>
        <p:txBody>
          <a:bodyPr wrap="square" rtlCol="0">
            <a:spAutoFit/>
          </a:bodyPr>
          <a:lstStyle/>
          <a:p>
            <a:pPr marL="342900" lvl="0" indent="-342900">
              <a:buFont typeface="Arial" panose="020B0604020202020204" pitchFamily="34" charset="0"/>
              <a:buChar char="•"/>
            </a:pPr>
            <a:r>
              <a:rPr lang="sv-SE" sz="2000"/>
              <a:t>Genèvekonventionerna (1864, 1906, 1929 och 1949)</a:t>
            </a:r>
          </a:p>
          <a:p>
            <a:pPr marL="800100" lvl="1" indent="-342900">
              <a:buFont typeface="Arial" panose="020B0604020202020204" pitchFamily="34" charset="0"/>
              <a:buChar char="•"/>
            </a:pPr>
            <a:r>
              <a:rPr lang="sv-SE" sz="2000"/>
              <a:t>Lägger grund för </a:t>
            </a:r>
            <a:r>
              <a:rPr lang="sv-SE" sz="2000" i="1"/>
              <a:t>krigets lagar</a:t>
            </a:r>
          </a:p>
          <a:p>
            <a:pPr lvl="1"/>
            <a:endParaRPr lang="sv-SE" sz="2000" i="1"/>
          </a:p>
          <a:p>
            <a:pPr marL="342900" lvl="0" indent="-342900">
              <a:buFont typeface="Arial" panose="020B0604020202020204" pitchFamily="34" charset="0"/>
              <a:buChar char="•"/>
            </a:pPr>
            <a:r>
              <a:rPr lang="sv-SE" sz="2000"/>
              <a:t>Folkmordskonventionen (1948)</a:t>
            </a:r>
          </a:p>
          <a:p>
            <a:pPr marL="800100" lvl="1" indent="-342900">
              <a:buFont typeface="Arial" panose="020B0604020202020204" pitchFamily="34" charset="0"/>
              <a:buChar char="•"/>
            </a:pPr>
            <a:r>
              <a:rPr lang="sv-SE" sz="2000"/>
              <a:t>Förbjuder folkmord</a:t>
            </a:r>
          </a:p>
          <a:p>
            <a:pPr lvl="1"/>
            <a:endParaRPr lang="sv-SE" sz="2000"/>
          </a:p>
          <a:p>
            <a:pPr marL="342900" lvl="0" indent="-342900">
              <a:buFont typeface="Arial" panose="020B0604020202020204" pitchFamily="34" charset="0"/>
              <a:buChar char="•"/>
            </a:pPr>
            <a:r>
              <a:rPr lang="sv-SE" sz="2000"/>
              <a:t>Brott mot mänskligheten (sedan 1915)</a:t>
            </a:r>
          </a:p>
          <a:p>
            <a:pPr marL="800100" lvl="1" indent="-342900">
              <a:buFont typeface="Arial" panose="020B0604020202020204" pitchFamily="34" charset="0"/>
              <a:buChar char="•"/>
            </a:pPr>
            <a:r>
              <a:rPr lang="sv-SE" sz="2000"/>
              <a:t>Systematiskt angrepp mot civila</a:t>
            </a:r>
          </a:p>
          <a:p>
            <a:pPr lvl="0"/>
            <a:endParaRPr lang="sv-SE" sz="2000"/>
          </a:p>
          <a:p>
            <a:pPr marL="342900" lvl="0" indent="-342900">
              <a:buFont typeface="Arial" panose="020B0604020202020204" pitchFamily="34" charset="0"/>
              <a:buChar char="•"/>
            </a:pPr>
            <a:r>
              <a:rPr lang="sv-SE" sz="2000"/>
              <a:t>Aggressionsbrott (1945) </a:t>
            </a:r>
          </a:p>
          <a:p>
            <a:pPr marL="800100" lvl="1" indent="-342900">
              <a:buFont typeface="Arial" panose="020B0604020202020204" pitchFamily="34" charset="0"/>
              <a:buChar char="•"/>
            </a:pPr>
            <a:r>
              <a:rPr lang="sv-SE" sz="2000"/>
              <a:t>Att starta krig</a:t>
            </a:r>
          </a:p>
          <a:p>
            <a:endParaRPr lang="sv-SE" sz="2000" noProof="0"/>
          </a:p>
        </p:txBody>
      </p:sp>
    </p:spTree>
    <p:extLst>
      <p:ext uri="{BB962C8B-B14F-4D97-AF65-F5344CB8AC3E}">
        <p14:creationId xmlns:p14="http://schemas.microsoft.com/office/powerpoint/2010/main" val="231502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08D3F560-7F99-6E1A-5056-A3A3FE7A277A}"/>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Vem dömer?</a:t>
            </a:r>
          </a:p>
        </p:txBody>
      </p:sp>
      <p:pic>
        <p:nvPicPr>
          <p:cNvPr id="8" name="Bildobjekt 7" descr="En bild som visar utomhus, himmel, gräs, byggnad&#10;&#10;Automatiskt genererad beskrivning">
            <a:extLst>
              <a:ext uri="{FF2B5EF4-FFF2-40B4-BE49-F238E27FC236}">
                <a16:creationId xmlns:a16="http://schemas.microsoft.com/office/drawing/2014/main" id="{C4664083-85B9-07C2-9795-1D8850F7A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997" y="2523378"/>
            <a:ext cx="4185908" cy="3413508"/>
          </a:xfrm>
          <a:prstGeom prst="rect">
            <a:avLst/>
          </a:prstGeom>
          <a:ln w="57150">
            <a:noFill/>
          </a:ln>
        </p:spPr>
      </p:pic>
      <p:sp>
        <p:nvSpPr>
          <p:cNvPr id="5" name="Platshållare för innehåll 2">
            <a:extLst>
              <a:ext uri="{FF2B5EF4-FFF2-40B4-BE49-F238E27FC236}">
                <a16:creationId xmlns:a16="http://schemas.microsoft.com/office/drawing/2014/main" id="{EC6B85D2-0048-4575-C89D-DF001672E709}"/>
              </a:ext>
            </a:extLst>
          </p:cNvPr>
          <p:cNvSpPr>
            <a:spLocks noGrp="1"/>
          </p:cNvSpPr>
          <p:nvPr>
            <p:ph idx="1"/>
          </p:nvPr>
        </p:nvSpPr>
        <p:spPr>
          <a:xfrm>
            <a:off x="10411732" y="6282927"/>
            <a:ext cx="1858240" cy="830253"/>
          </a:xfrm>
        </p:spPr>
        <p:txBody>
          <a:bodyPr/>
          <a:lstStyle/>
          <a:p>
            <a:pPr marL="0" indent="0">
              <a:buNone/>
            </a:pPr>
            <a:r>
              <a:rPr lang="sv-SE" sz="1400">
                <a:solidFill>
                  <a:schemeClr val="tx1"/>
                </a:solidFill>
                <a:cs typeface="Arial" panose="020B0604020202020204" pitchFamily="34" charset="0"/>
              </a:rPr>
              <a:t>Foto: Jens Petersson</a:t>
            </a:r>
          </a:p>
        </p:txBody>
      </p:sp>
      <p:sp>
        <p:nvSpPr>
          <p:cNvPr id="16" name="textruta 15">
            <a:extLst>
              <a:ext uri="{FF2B5EF4-FFF2-40B4-BE49-F238E27FC236}">
                <a16:creationId xmlns:a16="http://schemas.microsoft.com/office/drawing/2014/main" id="{DEBDCF4A-E953-E7A4-AD5A-F90B54ACFE5F}"/>
              </a:ext>
            </a:extLst>
          </p:cNvPr>
          <p:cNvSpPr txBox="1"/>
          <p:nvPr/>
        </p:nvSpPr>
        <p:spPr>
          <a:xfrm>
            <a:off x="278294" y="1983363"/>
            <a:ext cx="6274905" cy="4985980"/>
          </a:xfrm>
          <a:prstGeom prst="rect">
            <a:avLst/>
          </a:prstGeom>
          <a:noFill/>
        </p:spPr>
        <p:txBody>
          <a:bodyPr wrap="square" rtlCol="0">
            <a:spAutoFit/>
          </a:bodyPr>
          <a:lstStyle/>
          <a:p>
            <a:pPr marL="285750" indent="-285750">
              <a:buFont typeface="Arial" panose="020B0604020202020204" pitchFamily="34" charset="0"/>
              <a:buChar char="•"/>
            </a:pPr>
            <a:r>
              <a:rPr lang="sv-SE" sz="2000"/>
              <a:t>Nationella och internationella domstolar</a:t>
            </a:r>
          </a:p>
          <a:p>
            <a:r>
              <a:rPr lang="sv-SE" sz="2000"/>
              <a:t> </a:t>
            </a:r>
          </a:p>
          <a:p>
            <a:pPr marL="285750" indent="-285750">
              <a:buFont typeface="Arial" panose="020B0604020202020204" pitchFamily="34" charset="0"/>
              <a:buChar char="•"/>
            </a:pPr>
            <a:r>
              <a:rPr lang="sv-SE" sz="2000"/>
              <a:t>FNs domstol </a:t>
            </a:r>
            <a:endParaRPr lang="sv-SE" sz="2000">
              <a:sym typeface="Wingdings" panose="05000000000000000000" pitchFamily="2" charset="2"/>
            </a:endParaRPr>
          </a:p>
          <a:p>
            <a:pPr marL="742950" lvl="1" indent="-285750">
              <a:buFont typeface="Arial" panose="020B0604020202020204" pitchFamily="34" charset="0"/>
              <a:buChar char="•"/>
            </a:pPr>
            <a:r>
              <a:rPr lang="sv-SE" sz="2000">
                <a:sym typeface="Wingdings" panose="05000000000000000000" pitchFamily="2" charset="2"/>
              </a:rPr>
              <a:t>Internationella Domstolen (ICJ)</a:t>
            </a:r>
          </a:p>
          <a:p>
            <a:pPr marL="742950" lvl="1" indent="-285750">
              <a:buFont typeface="Arial" panose="020B0604020202020204" pitchFamily="34" charset="0"/>
              <a:buChar char="•"/>
            </a:pPr>
            <a:r>
              <a:rPr lang="sv-SE" sz="2000">
                <a:sym typeface="Wingdings" panose="05000000000000000000" pitchFamily="2" charset="2"/>
              </a:rPr>
              <a:t>Avgöra konflikter mellan stater</a:t>
            </a:r>
          </a:p>
          <a:p>
            <a:pPr lvl="1"/>
            <a:endParaRPr lang="sv-SE" sz="2000">
              <a:sym typeface="Wingdings" panose="05000000000000000000" pitchFamily="2" charset="2"/>
            </a:endParaRPr>
          </a:p>
          <a:p>
            <a:pPr marL="285750" lvl="0" indent="-285750">
              <a:buFont typeface="Arial" panose="020B0604020202020204" pitchFamily="34" charset="0"/>
              <a:buChar char="•"/>
            </a:pPr>
            <a:r>
              <a:rPr lang="sv-SE" sz="2000"/>
              <a:t>Nationella domstolar</a:t>
            </a:r>
          </a:p>
          <a:p>
            <a:pPr lvl="1">
              <a:buFont typeface="Arial" panose="020B0604020202020204" pitchFamily="34" charset="0"/>
              <a:buChar char="•"/>
            </a:pPr>
            <a:r>
              <a:rPr lang="sv-SE" sz="2000" i="1"/>
              <a:t> </a:t>
            </a:r>
            <a:r>
              <a:rPr lang="sv-SE" sz="2000"/>
              <a:t>Åtala sina egna medborgare</a:t>
            </a:r>
            <a:endParaRPr lang="sv-SE" sz="2000" i="1"/>
          </a:p>
          <a:p>
            <a:pPr lvl="1"/>
            <a:endParaRPr lang="sv-SE" sz="2000" i="1"/>
          </a:p>
          <a:p>
            <a:pPr marL="285750" lvl="0" indent="-285750">
              <a:buFont typeface="Arial" panose="020B0604020202020204" pitchFamily="34" charset="0"/>
              <a:buChar char="•"/>
            </a:pPr>
            <a:r>
              <a:rPr lang="sv-SE" sz="2000"/>
              <a:t>Tillfälliga domstolar </a:t>
            </a:r>
          </a:p>
          <a:p>
            <a:pPr marL="742950" lvl="1" indent="-285750">
              <a:buFont typeface="Arial" panose="020B0604020202020204" pitchFamily="34" charset="0"/>
              <a:buChar char="•"/>
            </a:pPr>
            <a:r>
              <a:rPr lang="sv-SE" sz="2000" i="1"/>
              <a:t>Tribunaler</a:t>
            </a:r>
            <a:endParaRPr lang="sv-SE" sz="2000"/>
          </a:p>
          <a:p>
            <a:pPr lvl="1">
              <a:buFont typeface="Arial" panose="020B0604020202020204" pitchFamily="34" charset="0"/>
              <a:buChar char="•"/>
            </a:pPr>
            <a:r>
              <a:rPr lang="sv-SE" sz="2000"/>
              <a:t> Skapat för ett specifikt ändamål</a:t>
            </a:r>
          </a:p>
          <a:p>
            <a:pPr lvl="1"/>
            <a:endParaRPr lang="sv-SE" sz="2000"/>
          </a:p>
          <a:p>
            <a:pPr marL="285750" indent="-285750">
              <a:buFont typeface="Arial" panose="020B0604020202020204" pitchFamily="34" charset="0"/>
              <a:buChar char="•"/>
            </a:pPr>
            <a:r>
              <a:rPr lang="sv-SE" sz="2000" b="1"/>
              <a:t>Den internationella brottmålsdomstolen </a:t>
            </a:r>
            <a:r>
              <a:rPr lang="sv-SE" sz="2000"/>
              <a:t>(ICC)</a:t>
            </a:r>
            <a:endParaRPr lang="sv-SE" sz="2000">
              <a:sym typeface="Wingdings" panose="05000000000000000000" pitchFamily="2" charset="2"/>
            </a:endParaRPr>
          </a:p>
          <a:p>
            <a:pPr lvl="1"/>
            <a:endParaRPr lang="sv-SE">
              <a:sym typeface="Wingdings" panose="05000000000000000000" pitchFamily="2" charset="2"/>
            </a:endParaRPr>
          </a:p>
          <a:p>
            <a:endParaRPr lang="sv-SE" sz="2000" noProof="0"/>
          </a:p>
        </p:txBody>
      </p:sp>
    </p:spTree>
    <p:extLst>
      <p:ext uri="{BB962C8B-B14F-4D97-AF65-F5344CB8AC3E}">
        <p14:creationId xmlns:p14="http://schemas.microsoft.com/office/powerpoint/2010/main" val="297500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 bild som visar inomhus, flera&#10;&#10;Automatiskt genererad beskrivning">
            <a:extLst>
              <a:ext uri="{FF2B5EF4-FFF2-40B4-BE49-F238E27FC236}">
                <a16:creationId xmlns:a16="http://schemas.microsoft.com/office/drawing/2014/main" id="{CDBDDC3F-4AE1-8780-73A4-47C5E7B245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132174" y="2523378"/>
            <a:ext cx="4476731" cy="3413508"/>
          </a:xfrm>
          <a:prstGeom prst="rect">
            <a:avLst/>
          </a:prstGeom>
          <a:solidFill>
            <a:srgbClr val="FFFFFF"/>
          </a:solidFill>
          <a:ln w="57150">
            <a:noFill/>
          </a:ln>
        </p:spPr>
      </p:pic>
      <p:sp>
        <p:nvSpPr>
          <p:cNvPr id="5" name="Platshållare för innehåll 2">
            <a:extLst>
              <a:ext uri="{FF2B5EF4-FFF2-40B4-BE49-F238E27FC236}">
                <a16:creationId xmlns:a16="http://schemas.microsoft.com/office/drawing/2014/main" id="{5DCB46E5-CB3B-6BF3-ECE5-3D1D4288B953}"/>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None/>
            </a:pPr>
            <a:r>
              <a:rPr lang="sv-SE" sz="1400">
                <a:solidFill>
                  <a:schemeClr val="tx1"/>
                </a:solidFill>
              </a:rPr>
              <a:t>Foto: Wikimedia Commons</a:t>
            </a:r>
          </a:p>
        </p:txBody>
      </p:sp>
      <p:sp>
        <p:nvSpPr>
          <p:cNvPr id="10" name="Rubrik 1">
            <a:extLst>
              <a:ext uri="{FF2B5EF4-FFF2-40B4-BE49-F238E27FC236}">
                <a16:creationId xmlns:a16="http://schemas.microsoft.com/office/drawing/2014/main" id="{019F64CC-6571-D5EF-E1A8-49A16209FEA3}"/>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Den internationella brottmålsdomstolen</a:t>
            </a:r>
          </a:p>
          <a:p>
            <a:r>
              <a:rPr lang="sv-SE" sz="2000" b="1" kern="0">
                <a:cs typeface="Arial" panose="020B0604020202020204" pitchFamily="34" charset="0"/>
              </a:rPr>
              <a:t>Historisk bakgrund</a:t>
            </a:r>
          </a:p>
        </p:txBody>
      </p:sp>
      <p:sp>
        <p:nvSpPr>
          <p:cNvPr id="13" name="textruta 12">
            <a:extLst>
              <a:ext uri="{FF2B5EF4-FFF2-40B4-BE49-F238E27FC236}">
                <a16:creationId xmlns:a16="http://schemas.microsoft.com/office/drawing/2014/main" id="{94E3F1B0-D953-9781-11AC-40E5DACA9635}"/>
              </a:ext>
            </a:extLst>
          </p:cNvPr>
          <p:cNvSpPr txBox="1"/>
          <p:nvPr/>
        </p:nvSpPr>
        <p:spPr>
          <a:xfrm>
            <a:off x="278294" y="1983363"/>
            <a:ext cx="6274905" cy="3170099"/>
          </a:xfrm>
          <a:prstGeom prst="rect">
            <a:avLst/>
          </a:prstGeom>
          <a:noFill/>
        </p:spPr>
        <p:txBody>
          <a:bodyPr wrap="square" rtlCol="0">
            <a:spAutoFit/>
          </a:bodyPr>
          <a:lstStyle/>
          <a:p>
            <a:pPr marL="342900" indent="-342900">
              <a:buFont typeface="Arial" panose="020B0604020202020204" pitchFamily="34" charset="0"/>
              <a:buChar char="•"/>
            </a:pPr>
            <a:r>
              <a:rPr lang="sv-SE" sz="2000"/>
              <a:t>Nürnbergrättegångarna</a:t>
            </a:r>
          </a:p>
          <a:p>
            <a:pPr marL="800100" lvl="1" indent="-342900">
              <a:buFont typeface="Arial" panose="020B0604020202020204" pitchFamily="34" charset="0"/>
              <a:buChar char="•"/>
            </a:pPr>
            <a:r>
              <a:rPr lang="sv-SE" sz="2000"/>
              <a:t>Värdefulla vittnesmål och dokumentation</a:t>
            </a:r>
          </a:p>
          <a:p>
            <a:pPr marL="800100" lvl="1" indent="-342900">
              <a:buFont typeface="Arial" panose="020B0604020202020204" pitchFamily="34" charset="0"/>
              <a:buChar char="•"/>
            </a:pPr>
            <a:r>
              <a:rPr lang="sv-SE" sz="2000"/>
              <a:t>Kritik </a:t>
            </a:r>
            <a:r>
              <a:rPr lang="sv-SE" sz="2000">
                <a:sym typeface="Wingdings" panose="05000000000000000000" pitchFamily="2" charset="2"/>
              </a:rPr>
              <a:t> Segermakterna dömer</a:t>
            </a:r>
          </a:p>
          <a:p>
            <a:pPr lvl="1"/>
            <a:endParaRPr lang="sv-SE" sz="2000"/>
          </a:p>
          <a:p>
            <a:pPr marL="342900" lvl="0" indent="-342900">
              <a:buFont typeface="Arial" panose="020B0604020202020204" pitchFamily="34" charset="0"/>
              <a:buChar char="•"/>
            </a:pPr>
            <a:r>
              <a:rPr lang="sv-SE" sz="2000"/>
              <a:t>FN utfärdade två tillfälliga domstolar på 1990-talet</a:t>
            </a:r>
          </a:p>
          <a:p>
            <a:pPr marL="800100" lvl="1" indent="-342900">
              <a:buFont typeface="Arial" panose="020B0604020202020204" pitchFamily="34" charset="0"/>
              <a:buChar char="•"/>
            </a:pPr>
            <a:r>
              <a:rPr lang="sv-SE" sz="2000"/>
              <a:t>International </a:t>
            </a:r>
            <a:r>
              <a:rPr lang="sv-SE" sz="2000" err="1"/>
              <a:t>Criminal</a:t>
            </a:r>
            <a:r>
              <a:rPr lang="sv-SE" sz="2000"/>
              <a:t> Tribunal for the former Yugoslavia</a:t>
            </a:r>
          </a:p>
          <a:p>
            <a:pPr marL="800100" lvl="1" indent="-342900">
              <a:buFont typeface="Arial" panose="020B0604020202020204" pitchFamily="34" charset="0"/>
              <a:buChar char="•"/>
            </a:pPr>
            <a:r>
              <a:rPr lang="sv-SE" sz="2000"/>
              <a:t>International </a:t>
            </a:r>
            <a:r>
              <a:rPr lang="sv-SE" sz="2000" err="1"/>
              <a:t>Criminal</a:t>
            </a:r>
            <a:r>
              <a:rPr lang="sv-SE" sz="2000"/>
              <a:t> Tribunal for Rwanda</a:t>
            </a:r>
          </a:p>
          <a:p>
            <a:endParaRPr lang="sv-SE" sz="2000" b="1"/>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276016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62CF7C-CE2B-F3B1-4501-565E3D96E4DB}"/>
              </a:ext>
            </a:extLst>
          </p:cNvPr>
          <p:cNvPicPr>
            <a:picLocks noChangeAspect="1"/>
          </p:cNvPicPr>
          <p:nvPr/>
        </p:nvPicPr>
        <p:blipFill>
          <a:blip r:embed="rId3"/>
          <a:stretch>
            <a:fillRect/>
          </a:stretch>
        </p:blipFill>
        <p:spPr>
          <a:xfrm>
            <a:off x="6491846" y="2523378"/>
            <a:ext cx="5117059" cy="3413508"/>
          </a:xfrm>
          <a:prstGeom prst="rect">
            <a:avLst/>
          </a:prstGeom>
          <a:ln w="57150">
            <a:noFill/>
          </a:ln>
        </p:spPr>
      </p:pic>
      <p:sp>
        <p:nvSpPr>
          <p:cNvPr id="13" name="Platshållare för innehåll 2">
            <a:extLst>
              <a:ext uri="{FF2B5EF4-FFF2-40B4-BE49-F238E27FC236}">
                <a16:creationId xmlns:a16="http://schemas.microsoft.com/office/drawing/2014/main" id="{9F178F42-7FF9-62B3-8B97-AFDF2E1A96EA}"/>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sp>
        <p:nvSpPr>
          <p:cNvPr id="16" name="Rubrik 1">
            <a:extLst>
              <a:ext uri="{FF2B5EF4-FFF2-40B4-BE49-F238E27FC236}">
                <a16:creationId xmlns:a16="http://schemas.microsoft.com/office/drawing/2014/main" id="{308B83AA-3140-822E-B2D4-695F7B953922}"/>
              </a:ext>
            </a:extLst>
          </p:cNvPr>
          <p:cNvSpPr>
            <a:spLocks noGrp="1"/>
          </p:cNvSpPr>
          <p:nvPr>
            <p:ph type="title"/>
          </p:nvPr>
        </p:nvSpPr>
        <p:spPr>
          <a:xfrm>
            <a:off x="914400" y="260549"/>
            <a:ext cx="10363200" cy="1143000"/>
          </a:xfrm>
        </p:spPr>
        <p:txBody>
          <a:bodyPr/>
          <a:lstStyle/>
          <a:p>
            <a:r>
              <a:rPr lang="sv-SE" sz="4000" b="1" noProof="0">
                <a:cs typeface="Arial" panose="020B0604020202020204" pitchFamily="34" charset="0"/>
              </a:rPr>
              <a:t>Den internationella brottmålsdomstolen</a:t>
            </a:r>
            <a:br>
              <a:rPr lang="sv-SE" sz="4000" b="1" noProof="0">
                <a:cs typeface="Arial" panose="020B0604020202020204" pitchFamily="34" charset="0"/>
              </a:rPr>
            </a:br>
            <a:r>
              <a:rPr lang="sv-SE" sz="2000" b="1" noProof="0">
                <a:cs typeface="Arial" panose="020B0604020202020204" pitchFamily="34" charset="0"/>
              </a:rPr>
              <a:t>Behovet av en permanent domstol</a:t>
            </a:r>
            <a:endParaRPr lang="sv-SE" sz="4000" b="1" noProof="0">
              <a:cs typeface="Arial" panose="020B0604020202020204" pitchFamily="34" charset="0"/>
            </a:endParaRPr>
          </a:p>
        </p:txBody>
      </p:sp>
      <p:sp>
        <p:nvSpPr>
          <p:cNvPr id="17" name="textruta 16">
            <a:extLst>
              <a:ext uri="{FF2B5EF4-FFF2-40B4-BE49-F238E27FC236}">
                <a16:creationId xmlns:a16="http://schemas.microsoft.com/office/drawing/2014/main" id="{33BD5D1B-65CB-4028-EA63-FABAD34BF995}"/>
              </a:ext>
            </a:extLst>
          </p:cNvPr>
          <p:cNvSpPr txBox="1"/>
          <p:nvPr/>
        </p:nvSpPr>
        <p:spPr>
          <a:xfrm>
            <a:off x="278294" y="1983363"/>
            <a:ext cx="6274905" cy="2246769"/>
          </a:xfrm>
          <a:prstGeom prst="rect">
            <a:avLst/>
          </a:prstGeom>
          <a:noFill/>
        </p:spPr>
        <p:txBody>
          <a:bodyPr wrap="square" rtlCol="0">
            <a:spAutoFit/>
          </a:bodyPr>
          <a:lstStyle/>
          <a:p>
            <a:pPr marL="285750" indent="-285750">
              <a:buFont typeface="Arial" panose="020B0604020202020204" pitchFamily="34" charset="0"/>
              <a:buChar char="•"/>
            </a:pPr>
            <a:r>
              <a:rPr lang="sv-SE" sz="2000"/>
              <a:t>Inte hållbart med tribunaler</a:t>
            </a:r>
          </a:p>
          <a:p>
            <a:endParaRPr lang="sv-SE" sz="2000"/>
          </a:p>
          <a:p>
            <a:pPr marL="285750" indent="-285750">
              <a:buFont typeface="Arial" panose="020B0604020202020204" pitchFamily="34" charset="0"/>
              <a:buChar char="•"/>
            </a:pPr>
            <a:r>
              <a:rPr lang="sv-SE" sz="2000"/>
              <a:t>Kampanj för en permanent domstol</a:t>
            </a:r>
          </a:p>
          <a:p>
            <a:endParaRPr lang="sv-SE" sz="2000"/>
          </a:p>
          <a:p>
            <a:pPr marL="285750" indent="-285750">
              <a:buFont typeface="Arial" panose="020B0604020202020204" pitchFamily="34" charset="0"/>
              <a:buChar char="•"/>
            </a:pPr>
            <a:r>
              <a:rPr lang="sv-SE" sz="2000" err="1"/>
              <a:t>Coalition</a:t>
            </a:r>
            <a:r>
              <a:rPr lang="sv-SE" sz="2000"/>
              <a:t> for an International </a:t>
            </a:r>
            <a:r>
              <a:rPr lang="sv-SE" sz="2000" err="1"/>
              <a:t>Criminal</a:t>
            </a:r>
            <a:r>
              <a:rPr lang="sv-SE" sz="2000"/>
              <a:t> Court</a:t>
            </a:r>
          </a:p>
          <a:p>
            <a:pPr marL="742950" lvl="1" indent="-285750">
              <a:buFont typeface="Arial" panose="020B0604020202020204" pitchFamily="34" charset="0"/>
              <a:buChar char="•"/>
            </a:pPr>
            <a:r>
              <a:rPr lang="sv-SE" sz="2000"/>
              <a:t>CICC</a:t>
            </a:r>
          </a:p>
          <a:p>
            <a:pPr marL="285750" indent="-285750">
              <a:buFont typeface="Arial" panose="020B0604020202020204" pitchFamily="34" charset="0"/>
              <a:buChar char="•"/>
            </a:pPr>
            <a:endParaRPr lang="sv-SE" sz="2000" noProof="0"/>
          </a:p>
        </p:txBody>
      </p:sp>
    </p:spTree>
    <p:extLst>
      <p:ext uri="{BB962C8B-B14F-4D97-AF65-F5344CB8AC3E}">
        <p14:creationId xmlns:p14="http://schemas.microsoft.com/office/powerpoint/2010/main" val="26569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2FA49F85-71E4-BF4E-FF6D-1EA941AC8E46}"/>
              </a:ext>
            </a:extLst>
          </p:cNvPr>
          <p:cNvSpPr txBox="1"/>
          <p:nvPr/>
        </p:nvSpPr>
        <p:spPr>
          <a:xfrm>
            <a:off x="206274" y="2048779"/>
            <a:ext cx="4147801" cy="240066"/>
          </a:xfrm>
          <a:prstGeom prst="rect">
            <a:avLst/>
          </a:prstGeom>
          <a:noFill/>
        </p:spPr>
        <p:txBody>
          <a:bodyPr wrap="square">
            <a:spAutoFit/>
          </a:bodyPr>
          <a:lstStyle/>
          <a:p>
            <a:pPr marL="614363" indent="-342900">
              <a:lnSpc>
                <a:spcPct val="80000"/>
              </a:lnSpc>
              <a:spcBef>
                <a:spcPct val="20000"/>
              </a:spcBef>
              <a:buFont typeface="Arial" panose="020B0604020202020204" pitchFamily="34" charset="0"/>
              <a:buChar char="•"/>
            </a:pPr>
            <a:endParaRPr lang="sv-SE" sz="1200" noProof="0">
              <a:solidFill>
                <a:srgbClr val="000000"/>
              </a:solidFill>
              <a:latin typeface="Arial" pitchFamily="34" charset="0"/>
              <a:cs typeface="Arial" pitchFamily="34" charset="0"/>
            </a:endParaRPr>
          </a:p>
        </p:txBody>
      </p:sp>
      <p:sp>
        <p:nvSpPr>
          <p:cNvPr id="5" name="textruta 4">
            <a:extLst>
              <a:ext uri="{FF2B5EF4-FFF2-40B4-BE49-F238E27FC236}">
                <a16:creationId xmlns:a16="http://schemas.microsoft.com/office/drawing/2014/main" id="{0960BBB2-54DC-D3C7-045A-E71ABB87AB79}"/>
              </a:ext>
            </a:extLst>
          </p:cNvPr>
          <p:cNvSpPr txBox="1"/>
          <p:nvPr/>
        </p:nvSpPr>
        <p:spPr>
          <a:xfrm>
            <a:off x="6625219" y="2048779"/>
            <a:ext cx="4854735" cy="1015663"/>
          </a:xfrm>
          <a:prstGeom prst="rect">
            <a:avLst/>
          </a:prstGeom>
          <a:noFill/>
        </p:spPr>
        <p:txBody>
          <a:bodyPr wrap="square" rtlCol="0">
            <a:spAutoFit/>
          </a:bodyPr>
          <a:lstStyle/>
          <a:p>
            <a:pPr marL="285750" lvl="0" indent="-285750">
              <a:buFont typeface="Arial" panose="020B0604020202020204" pitchFamily="34" charset="0"/>
              <a:buChar char="•"/>
            </a:pPr>
            <a:r>
              <a:rPr lang="sv-SE" sz="2000" noProof="0"/>
              <a:t>Komplement till staters egna domstolar</a:t>
            </a:r>
          </a:p>
          <a:p>
            <a:pPr lvl="1"/>
            <a:endParaRPr lang="sv-SE" sz="2000" i="1" noProof="0"/>
          </a:p>
          <a:p>
            <a:pPr marL="285750" lvl="0" indent="-285750">
              <a:buFont typeface="Arial" panose="020B0604020202020204" pitchFamily="34" charset="0"/>
              <a:buChar char="•"/>
            </a:pPr>
            <a:r>
              <a:rPr lang="sv-SE" sz="2000" noProof="0"/>
              <a:t>Årliga statspartmöten</a:t>
            </a:r>
          </a:p>
        </p:txBody>
      </p:sp>
      <p:pic>
        <p:nvPicPr>
          <p:cNvPr id="2050" name="Picture 2">
            <a:extLst>
              <a:ext uri="{FF2B5EF4-FFF2-40B4-BE49-F238E27FC236}">
                <a16:creationId xmlns:a16="http://schemas.microsoft.com/office/drawing/2014/main" id="{320C18E2-4495-1896-A53F-B2AE92236D6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7272" y="3213100"/>
            <a:ext cx="3353217" cy="2895442"/>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2">
            <a:extLst>
              <a:ext uri="{FF2B5EF4-FFF2-40B4-BE49-F238E27FC236}">
                <a16:creationId xmlns:a16="http://schemas.microsoft.com/office/drawing/2014/main" id="{EDF34156-0365-C24B-6329-D32F0C77244B}"/>
              </a:ext>
            </a:extLst>
          </p:cNvPr>
          <p:cNvSpPr>
            <a:spLocks noGrp="1"/>
          </p:cNvSpPr>
          <p:nvPr>
            <p:ph idx="1"/>
          </p:nvPr>
        </p:nvSpPr>
        <p:spPr>
          <a:xfrm>
            <a:off x="10411732" y="6282928"/>
            <a:ext cx="1491915" cy="396168"/>
          </a:xfrm>
        </p:spPr>
        <p:txBody>
          <a:bodyPr/>
          <a:lstStyle/>
          <a:p>
            <a:pPr marL="0" indent="0">
              <a:buNone/>
            </a:pPr>
            <a:r>
              <a:rPr lang="sv-SE" sz="1400" noProof="0">
                <a:solidFill>
                  <a:schemeClr val="tx1"/>
                </a:solidFill>
                <a:cs typeface="Arial" panose="020B0604020202020204" pitchFamily="34" charset="0"/>
              </a:rPr>
              <a:t>Foto: © ICC-CPI </a:t>
            </a:r>
          </a:p>
        </p:txBody>
      </p:sp>
      <p:sp>
        <p:nvSpPr>
          <p:cNvPr id="12" name="Rubrik 1">
            <a:extLst>
              <a:ext uri="{FF2B5EF4-FFF2-40B4-BE49-F238E27FC236}">
                <a16:creationId xmlns:a16="http://schemas.microsoft.com/office/drawing/2014/main" id="{21B41F51-41BE-603A-108A-9EF0962E475C}"/>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Den internationella brottmålsdomstolen</a:t>
            </a:r>
          </a:p>
          <a:p>
            <a:r>
              <a:rPr lang="sv-SE" sz="2000" b="1" kern="0">
                <a:cs typeface="Arial" panose="020B0604020202020204" pitchFamily="34" charset="0"/>
              </a:rPr>
              <a:t>ICC</a:t>
            </a:r>
          </a:p>
        </p:txBody>
      </p:sp>
      <p:sp>
        <p:nvSpPr>
          <p:cNvPr id="15" name="textruta 14">
            <a:extLst>
              <a:ext uri="{FF2B5EF4-FFF2-40B4-BE49-F238E27FC236}">
                <a16:creationId xmlns:a16="http://schemas.microsoft.com/office/drawing/2014/main" id="{DB2A5C00-FC21-A154-C0B7-922BDBEB14F4}"/>
              </a:ext>
            </a:extLst>
          </p:cNvPr>
          <p:cNvSpPr txBox="1"/>
          <p:nvPr/>
        </p:nvSpPr>
        <p:spPr>
          <a:xfrm>
            <a:off x="278294" y="1983363"/>
            <a:ext cx="6274905"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2000" dirty="0"/>
              <a:t>Grundad 1998 i Rom</a:t>
            </a:r>
          </a:p>
          <a:p>
            <a:pPr marL="742950" lvl="1" indent="-285750">
              <a:buFont typeface="Arial" panose="020B0604020202020204" pitchFamily="34" charset="0"/>
              <a:buChar char="•"/>
            </a:pPr>
            <a:r>
              <a:rPr lang="sv-SE" sz="2000" dirty="0"/>
              <a:t>Romsstadgan </a:t>
            </a:r>
            <a:r>
              <a:rPr lang="sv-SE" sz="2000" dirty="0">
                <a:sym typeface="Wingdings" panose="05000000000000000000" pitchFamily="2" charset="2"/>
              </a:rPr>
              <a:t> Domstolens regelverk</a:t>
            </a:r>
            <a:endParaRPr lang="sv-SE" sz="2000" dirty="0"/>
          </a:p>
          <a:p>
            <a:pPr lvl="0"/>
            <a:endParaRPr lang="sv-SE" sz="2000"/>
          </a:p>
          <a:p>
            <a:pPr marL="285750" lvl="0" indent="-285750">
              <a:buFont typeface="Arial" panose="020B0604020202020204" pitchFamily="34" charset="0"/>
              <a:buChar char="•"/>
            </a:pPr>
            <a:r>
              <a:rPr lang="sv-SE" sz="2000" dirty="0"/>
              <a:t>Har sitt säte i Haag Nederländerna</a:t>
            </a:r>
          </a:p>
          <a:p>
            <a:pPr lvl="0"/>
            <a:endParaRPr lang="sv-SE" sz="2000" i="1"/>
          </a:p>
          <a:p>
            <a:pPr marL="285750" lvl="0" indent="-285750">
              <a:buFont typeface="Arial" panose="020B0604020202020204" pitchFamily="34" charset="0"/>
              <a:buChar char="•"/>
            </a:pPr>
            <a:r>
              <a:rPr lang="sv-SE" sz="2000" dirty="0"/>
              <a:t>Åtalar individer för fyra brott:</a:t>
            </a:r>
          </a:p>
          <a:p>
            <a:pPr lvl="1">
              <a:buFont typeface="Arial" panose="020B0604020202020204" pitchFamily="34" charset="0"/>
              <a:buChar char="•"/>
            </a:pPr>
            <a:r>
              <a:rPr lang="sv-SE" sz="2000" dirty="0"/>
              <a:t> Folkmord</a:t>
            </a:r>
          </a:p>
          <a:p>
            <a:pPr lvl="1">
              <a:buFont typeface="Arial" panose="020B0604020202020204" pitchFamily="34" charset="0"/>
              <a:buChar char="•"/>
            </a:pPr>
            <a:r>
              <a:rPr lang="sv-SE" sz="2000" dirty="0"/>
              <a:t> Brott mot mänskligheten </a:t>
            </a:r>
          </a:p>
          <a:p>
            <a:pPr lvl="1">
              <a:buFont typeface="Arial" panose="020B0604020202020204" pitchFamily="34" charset="0"/>
              <a:buChar char="•"/>
            </a:pPr>
            <a:r>
              <a:rPr lang="sv-SE" sz="2000" dirty="0"/>
              <a:t> Krigsbrott</a:t>
            </a:r>
          </a:p>
          <a:p>
            <a:pPr lvl="1">
              <a:buFont typeface="Arial" panose="020B0604020202020204" pitchFamily="34" charset="0"/>
              <a:buChar char="•"/>
            </a:pPr>
            <a:r>
              <a:rPr lang="sv-SE" sz="2000" dirty="0"/>
              <a:t> Aggressionsbrott</a:t>
            </a:r>
          </a:p>
          <a:p>
            <a:pPr lvl="1"/>
            <a:endParaRPr lang="sv-SE" sz="2000"/>
          </a:p>
          <a:p>
            <a:pPr marL="285750" lvl="0" indent="-285750">
              <a:buFont typeface="Arial" panose="020B0604020202020204" pitchFamily="34" charset="0"/>
              <a:buChar char="•"/>
            </a:pPr>
            <a:r>
              <a:rPr lang="sv-SE" sz="2000" dirty="0"/>
              <a:t>Jurisdiktion</a:t>
            </a:r>
          </a:p>
          <a:p>
            <a:pPr marL="742950" lvl="1" indent="-285750">
              <a:buFont typeface="Arial" panose="020B0604020202020204" pitchFamily="34" charset="0"/>
              <a:buChar char="•"/>
            </a:pPr>
            <a:r>
              <a:rPr lang="sv-SE" sz="2000" dirty="0">
                <a:ea typeface="+mn-lt"/>
                <a:cs typeface="+mn-lt"/>
              </a:rPr>
              <a:t>Över individer från länder som är anslutna till ICC samt över brott begångna i ICC-anslutna stater</a:t>
            </a:r>
          </a:p>
          <a:p>
            <a:endParaRPr lang="sv-SE" sz="2000" noProof="0"/>
          </a:p>
        </p:txBody>
      </p:sp>
    </p:spTree>
    <p:extLst>
      <p:ext uri="{BB962C8B-B14F-4D97-AF65-F5344CB8AC3E}">
        <p14:creationId xmlns:p14="http://schemas.microsoft.com/office/powerpoint/2010/main" val="192731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bild som visar karta, text&#10;&#10;AI-genererat innehåll kan vara felaktigt.">
            <a:extLst>
              <a:ext uri="{FF2B5EF4-FFF2-40B4-BE49-F238E27FC236}">
                <a16:creationId xmlns:a16="http://schemas.microsoft.com/office/drawing/2014/main" id="{54749E55-FBF8-4049-6D56-0A95535EF6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92057" y="2755900"/>
            <a:ext cx="6216848" cy="3186136"/>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2">
            <a:extLst>
              <a:ext uri="{FF2B5EF4-FFF2-40B4-BE49-F238E27FC236}">
                <a16:creationId xmlns:a16="http://schemas.microsoft.com/office/drawing/2014/main" id="{DEB9AE6D-EB49-CFB3-F966-756C33DD084A}"/>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a:lstStyle>
          <a:p>
            <a:pPr marL="0" indent="0">
              <a:buNone/>
            </a:pPr>
            <a:r>
              <a:rPr lang="sv-SE" sz="1400">
                <a:solidFill>
                  <a:schemeClr val="tx1"/>
                </a:solidFill>
              </a:rPr>
              <a:t>Foto: Wikimedia Commons</a:t>
            </a:r>
          </a:p>
        </p:txBody>
      </p:sp>
      <p:sp>
        <p:nvSpPr>
          <p:cNvPr id="8" name="Rubrik 1">
            <a:extLst>
              <a:ext uri="{FF2B5EF4-FFF2-40B4-BE49-F238E27FC236}">
                <a16:creationId xmlns:a16="http://schemas.microsoft.com/office/drawing/2014/main" id="{225B5C10-D5FE-BFFF-06CD-42727D9BEF07}"/>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Anslutna länder</a:t>
            </a:r>
          </a:p>
        </p:txBody>
      </p:sp>
      <p:sp>
        <p:nvSpPr>
          <p:cNvPr id="13" name="textruta 12">
            <a:extLst>
              <a:ext uri="{FF2B5EF4-FFF2-40B4-BE49-F238E27FC236}">
                <a16:creationId xmlns:a16="http://schemas.microsoft.com/office/drawing/2014/main" id="{FC7C4588-A63C-9F5F-0D71-798B69257390}"/>
              </a:ext>
            </a:extLst>
          </p:cNvPr>
          <p:cNvSpPr txBox="1"/>
          <p:nvPr/>
        </p:nvSpPr>
        <p:spPr>
          <a:xfrm>
            <a:off x="278294" y="1983363"/>
            <a:ext cx="6274905" cy="3785652"/>
          </a:xfrm>
          <a:prstGeom prst="rect">
            <a:avLst/>
          </a:prstGeom>
          <a:noFill/>
        </p:spPr>
        <p:txBody>
          <a:bodyPr wrap="square" rtlCol="0">
            <a:spAutoFit/>
          </a:bodyPr>
          <a:lstStyle/>
          <a:p>
            <a:pPr marL="285750" indent="-285750">
              <a:buFont typeface="Arial" panose="020B0604020202020204" pitchFamily="34" charset="0"/>
              <a:buChar char="•"/>
            </a:pPr>
            <a:r>
              <a:rPr lang="sv-SE" sz="2000"/>
              <a:t>125 stater</a:t>
            </a:r>
          </a:p>
          <a:p>
            <a:endParaRPr lang="sv-SE" sz="2000"/>
          </a:p>
          <a:p>
            <a:pPr marL="285750" indent="-285750">
              <a:buFont typeface="Arial" panose="020B0604020202020204" pitchFamily="34" charset="0"/>
              <a:buChar char="•"/>
            </a:pPr>
            <a:r>
              <a:rPr lang="sv-SE" sz="2000"/>
              <a:t>Grönt </a:t>
            </a:r>
            <a:r>
              <a:rPr lang="sv-SE" sz="2000">
                <a:sym typeface="Wingdings" panose="05000000000000000000" pitchFamily="2" charset="2"/>
              </a:rPr>
              <a:t> Länder som är statsparter</a:t>
            </a:r>
            <a:endParaRPr lang="sv-SE" sz="2000"/>
          </a:p>
          <a:p>
            <a:endParaRPr lang="sv-SE" sz="2000"/>
          </a:p>
          <a:p>
            <a:pPr marL="285750" indent="-285750">
              <a:buFont typeface="Arial" panose="020B0604020202020204" pitchFamily="34" charset="0"/>
              <a:buChar char="•"/>
            </a:pPr>
            <a:r>
              <a:rPr lang="sv-SE" sz="2000"/>
              <a:t>Gult </a:t>
            </a:r>
            <a:r>
              <a:rPr lang="sv-SE" sz="2000">
                <a:sym typeface="Wingdings" panose="05000000000000000000" pitchFamily="2" charset="2"/>
              </a:rPr>
              <a:t> Länder som signerat men inte </a:t>
            </a:r>
            <a:r>
              <a:rPr lang="sv-SE" sz="2000"/>
              <a:t>ratificerat</a:t>
            </a:r>
          </a:p>
          <a:p>
            <a:endParaRPr lang="sv-SE" sz="2000"/>
          </a:p>
          <a:p>
            <a:pPr marL="285750" indent="-285750">
              <a:buFont typeface="Arial" panose="020B0604020202020204" pitchFamily="34" charset="0"/>
              <a:buChar char="•"/>
            </a:pPr>
            <a:r>
              <a:rPr lang="sv-SE" sz="2000"/>
              <a:t>Lila </a:t>
            </a:r>
            <a:r>
              <a:rPr lang="sv-SE" sz="2000">
                <a:sym typeface="Wingdings" panose="05000000000000000000" pitchFamily="2" charset="2"/>
              </a:rPr>
              <a:t> Länder som dragit sig ur</a:t>
            </a:r>
            <a:endParaRPr lang="sv-SE" sz="2000"/>
          </a:p>
          <a:p>
            <a:endParaRPr lang="sv-SE" sz="2000"/>
          </a:p>
          <a:p>
            <a:pPr marL="285750" indent="-285750">
              <a:buFont typeface="Arial" panose="020B0604020202020204" pitchFamily="34" charset="0"/>
              <a:buChar char="•"/>
            </a:pPr>
            <a:r>
              <a:rPr lang="sv-SE" sz="2000"/>
              <a:t>Orange </a:t>
            </a:r>
            <a:r>
              <a:rPr lang="sv-SE" sz="2000">
                <a:sym typeface="Wingdings" panose="05000000000000000000" pitchFamily="2" charset="2"/>
              </a:rPr>
              <a:t> Länder som dragit tillbaka sin signatur</a:t>
            </a:r>
            <a:endParaRPr lang="sv-SE" sz="2000"/>
          </a:p>
          <a:p>
            <a:endParaRPr lang="sv-SE" sz="2000"/>
          </a:p>
          <a:p>
            <a:pPr marL="285750" indent="-285750">
              <a:buFont typeface="Arial" panose="020B0604020202020204" pitchFamily="34" charset="0"/>
              <a:buChar char="•"/>
            </a:pPr>
            <a:r>
              <a:rPr lang="sv-SE" sz="2000"/>
              <a:t>Rött </a:t>
            </a:r>
            <a:r>
              <a:rPr lang="sv-SE" sz="2000">
                <a:sym typeface="Wingdings" panose="05000000000000000000" pitchFamily="2" charset="2"/>
              </a:rPr>
              <a:t> Länder som aldrig varit med</a:t>
            </a:r>
            <a:endParaRPr lang="sv-SE" sz="2000"/>
          </a:p>
          <a:p>
            <a:endParaRPr lang="sv-SE" sz="2000" noProof="0"/>
          </a:p>
        </p:txBody>
      </p:sp>
    </p:spTree>
    <p:extLst>
      <p:ext uri="{BB962C8B-B14F-4D97-AF65-F5344CB8AC3E}">
        <p14:creationId xmlns:p14="http://schemas.microsoft.com/office/powerpoint/2010/main" val="191795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lädsel, person, diplomering, inomhus&#10;&#10;AI-genererat innehåll kan vara felaktigt.">
            <a:extLst>
              <a:ext uri="{FF2B5EF4-FFF2-40B4-BE49-F238E27FC236}">
                <a16:creationId xmlns:a16="http://schemas.microsoft.com/office/drawing/2014/main" id="{36BAF8B6-628A-43C4-6E4A-9778590DA9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596" y="2523378"/>
            <a:ext cx="4793309" cy="3413508"/>
          </a:xfrm>
          <a:prstGeom prst="rect">
            <a:avLst/>
          </a:prstGeom>
          <a:ln w="57150">
            <a:noFill/>
          </a:ln>
        </p:spPr>
      </p:pic>
      <p:sp>
        <p:nvSpPr>
          <p:cNvPr id="4" name="Platshållare för innehåll 2">
            <a:extLst>
              <a:ext uri="{FF2B5EF4-FFF2-40B4-BE49-F238E27FC236}">
                <a16:creationId xmlns:a16="http://schemas.microsoft.com/office/drawing/2014/main" id="{3B8AD81D-3F3D-0CE4-781B-893DE207E5F8}"/>
              </a:ext>
            </a:extLst>
          </p:cNvPr>
          <p:cNvSpPr txBox="1">
            <a:spLocks/>
          </p:cNvSpPr>
          <p:nvPr/>
        </p:nvSpPr>
        <p:spPr bwMode="auto">
          <a:xfrm>
            <a:off x="10411732" y="6282928"/>
            <a:ext cx="1491915" cy="396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4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bg1"/>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har char="–"/>
              <a:defRPr sz="18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bg1"/>
                </a:solidFill>
                <a:latin typeface="+mn-lt"/>
                <a:ea typeface="MS PGothic" pitchFamily="34" charset="-128"/>
              </a:defRPr>
            </a:lvl5pPr>
            <a:lvl6pPr marL="2514600" indent="-228600" algn="l" rtl="0" fontAlgn="base">
              <a:spcBef>
                <a:spcPct val="20000"/>
              </a:spcBef>
              <a:spcAft>
                <a:spcPct val="0"/>
              </a:spcAft>
              <a:buChar char="»"/>
              <a:defRPr sz="18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18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18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1800">
                <a:solidFill>
                  <a:schemeClr val="bg1"/>
                </a:solidFill>
                <a:latin typeface="+mn-lt"/>
                <a:ea typeface="ＭＳ Ｐゴシック" pitchFamily="-109" charset="-128"/>
              </a:defRPr>
            </a:lvl9pPr>
          </a:lstStyle>
          <a:p>
            <a:pPr marL="0" indent="0">
              <a:buFontTx/>
              <a:buNone/>
            </a:pPr>
            <a:r>
              <a:rPr lang="sv-SE" sz="1400" kern="0">
                <a:solidFill>
                  <a:schemeClr val="tx1"/>
                </a:solidFill>
                <a:cs typeface="Arial" panose="020B0604020202020204" pitchFamily="34" charset="0"/>
              </a:rPr>
              <a:t>Foto: © ICC-CPI </a:t>
            </a:r>
          </a:p>
        </p:txBody>
      </p:sp>
      <p:sp>
        <p:nvSpPr>
          <p:cNvPr id="10" name="Rubrik 1">
            <a:extLst>
              <a:ext uri="{FF2B5EF4-FFF2-40B4-BE49-F238E27FC236}">
                <a16:creationId xmlns:a16="http://schemas.microsoft.com/office/drawing/2014/main" id="{FBCD7FB8-AAD8-C97E-6EA4-78805442D1F7}"/>
              </a:ext>
            </a:extLst>
          </p:cNvPr>
          <p:cNvSpPr txBox="1">
            <a:spLocks/>
          </p:cNvSpPr>
          <p:nvPr/>
        </p:nvSpPr>
        <p:spPr bwMode="auto">
          <a:xfrm>
            <a:off x="914400" y="260549"/>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a:lstStyle>
          <a:p>
            <a:r>
              <a:rPr lang="sv-SE" sz="4000" b="1" kern="0">
                <a:cs typeface="Arial" panose="020B0604020202020204" pitchFamily="34" charset="0"/>
              </a:rPr>
              <a:t>Domarkåren och åklagare</a:t>
            </a:r>
          </a:p>
        </p:txBody>
      </p:sp>
      <p:sp>
        <p:nvSpPr>
          <p:cNvPr id="13" name="textruta 12">
            <a:extLst>
              <a:ext uri="{FF2B5EF4-FFF2-40B4-BE49-F238E27FC236}">
                <a16:creationId xmlns:a16="http://schemas.microsoft.com/office/drawing/2014/main" id="{39953831-7333-6D92-D4D0-B74F84506D10}"/>
              </a:ext>
            </a:extLst>
          </p:cNvPr>
          <p:cNvSpPr txBox="1"/>
          <p:nvPr/>
        </p:nvSpPr>
        <p:spPr>
          <a:xfrm>
            <a:off x="278294" y="1983363"/>
            <a:ext cx="6274905" cy="2554545"/>
          </a:xfrm>
          <a:prstGeom prst="rect">
            <a:avLst/>
          </a:prstGeom>
          <a:noFill/>
        </p:spPr>
        <p:txBody>
          <a:bodyPr wrap="square" rtlCol="0">
            <a:spAutoFit/>
          </a:bodyPr>
          <a:lstStyle/>
          <a:p>
            <a:pPr marL="285750" indent="-285750">
              <a:buFont typeface="Arial" panose="020B0604020202020204" pitchFamily="34" charset="0"/>
              <a:buChar char="•"/>
            </a:pPr>
            <a:r>
              <a:rPr lang="sv-SE" sz="2000"/>
              <a:t>Domarkåren</a:t>
            </a:r>
          </a:p>
          <a:p>
            <a:pPr marL="742950" lvl="1" indent="-285750">
              <a:buFont typeface="Arial" panose="020B0604020202020204" pitchFamily="34" charset="0"/>
              <a:buChar char="•"/>
            </a:pPr>
            <a:r>
              <a:rPr lang="sv-SE" sz="2000"/>
              <a:t>18 domare</a:t>
            </a:r>
          </a:p>
          <a:p>
            <a:pPr marL="742950" lvl="1" indent="-285750">
              <a:buFont typeface="Arial" panose="020B0604020202020204" pitchFamily="34" charset="0"/>
              <a:buChar char="•"/>
            </a:pPr>
            <a:r>
              <a:rPr lang="sv-SE" sz="2000"/>
              <a:t>6 byts ut vart tredje år</a:t>
            </a:r>
          </a:p>
          <a:p>
            <a:pPr lvl="1"/>
            <a:endParaRPr lang="sv-SE" sz="2000"/>
          </a:p>
          <a:p>
            <a:pPr marL="285750" indent="-285750">
              <a:buFont typeface="Arial" panose="020B0604020202020204" pitchFamily="34" charset="0"/>
              <a:buChar char="•"/>
            </a:pPr>
            <a:r>
              <a:rPr lang="sv-SE" sz="2000"/>
              <a:t>Åklagare</a:t>
            </a:r>
          </a:p>
          <a:p>
            <a:pPr marL="742950" lvl="1" indent="-285750">
              <a:buFont typeface="Arial" panose="020B0604020202020204" pitchFamily="34" charset="0"/>
              <a:buChar char="•"/>
            </a:pPr>
            <a:r>
              <a:rPr lang="sv-SE" sz="2000"/>
              <a:t>Byts ut vart 9 år</a:t>
            </a:r>
          </a:p>
          <a:p>
            <a:pPr marL="742950" lvl="1" indent="-285750">
              <a:buFont typeface="Arial" panose="020B0604020202020204" pitchFamily="34" charset="0"/>
              <a:buChar char="•"/>
            </a:pPr>
            <a:r>
              <a:rPr lang="sv-SE" sz="2000"/>
              <a:t>Karim Khan från Storbritannien</a:t>
            </a:r>
          </a:p>
          <a:p>
            <a:endParaRPr lang="sv-SE" sz="2000" noProof="0"/>
          </a:p>
        </p:txBody>
      </p:sp>
    </p:spTree>
    <p:extLst>
      <p:ext uri="{BB962C8B-B14F-4D97-AF65-F5344CB8AC3E}">
        <p14:creationId xmlns:p14="http://schemas.microsoft.com/office/powerpoint/2010/main" val="2372415426"/>
      </p:ext>
    </p:extLst>
  </p:cSld>
  <p:clrMapOvr>
    <a:masterClrMapping/>
  </p:clrMapOvr>
</p:sld>
</file>

<file path=ppt/theme/theme1.xml><?xml version="1.0" encoding="utf-8"?>
<a:theme xmlns:a="http://schemas.openxmlformats.org/drawingml/2006/main" name="FN presentationsmal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adeGothic Bold"/>
        <a:ea typeface=""/>
        <a:cs typeface=""/>
      </a:majorFont>
      <a:minorFont>
        <a:latin typeface="TradeGoth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ba39c500de4e834ed5c6a1fbfe20fab6">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fd934d1005770fbfdac467a1100e1899"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5e7af3-38a1-497c-9864-88e5057667a1">
      <Terms xmlns="http://schemas.microsoft.com/office/infopath/2007/PartnerControls"/>
    </lcf76f155ced4ddcb4097134ff3c332f>
    <TaxCatchAll xmlns="9a900101-d6ac-4793-8c2c-7395c524be11" xsi:nil="true"/>
    <SharedWithUsers xmlns="9a900101-d6ac-4793-8c2c-7395c524be11">
      <UserInfo>
        <DisplayName>Christoffer Wisberg</DisplayName>
        <AccountId>120</AccountId>
        <AccountType/>
      </UserInfo>
      <UserInfo>
        <DisplayName>Calle Ljunggren</DisplayName>
        <AccountId>128</AccountId>
        <AccountType/>
      </UserInfo>
      <UserInfo>
        <DisplayName>Helen Huledal</DisplayName>
        <AccountId>29</AccountId>
        <AccountType/>
      </UserInfo>
      <UserInfo>
        <DisplayName>Terese Johansson</DisplayName>
        <AccountId>21</AccountId>
        <AccountType/>
      </UserInfo>
      <UserInfo>
        <DisplayName>Helena Jönsson</DisplayName>
        <AccountId>17</AccountId>
        <AccountType/>
      </UserInfo>
    </SharedWithUsers>
    <d2ab7631914f40ed8b1d89c864e4d218 xmlns="9a900101-d6ac-4793-8c2c-7395c524be11">
      <Terms xmlns="http://schemas.microsoft.com/office/infopath/2007/PartnerControls"/>
    </d2ab7631914f40ed8b1d89c864e4d21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6CF78-3A56-41E2-9993-5891BBB21F27}">
  <ds:schemaRefs>
    <ds:schemaRef ds:uri="9a900101-d6ac-4793-8c2c-7395c524be11"/>
    <ds:schemaRef ds:uri="f85e7af3-38a1-497c-9864-88e505766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AA399D-9EE1-415A-8E59-78A5B544F716}">
  <ds:schemaRefs>
    <ds:schemaRef ds:uri="9a900101-d6ac-4793-8c2c-7395c524be11"/>
    <ds:schemaRef ds:uri="f85e7af3-38a1-497c-9864-88e5057667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A7C9FB-8212-4A50-891E-6B8CA7F0C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6031</Words>
  <Application>Microsoft Office PowerPoint</Application>
  <PresentationFormat>Bredbild</PresentationFormat>
  <Paragraphs>619</Paragraphs>
  <Slides>20</Slides>
  <Notes>20</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20</vt:i4>
      </vt:variant>
    </vt:vector>
  </HeadingPairs>
  <TitlesOfParts>
    <vt:vector size="28" baseType="lpstr">
      <vt:lpstr>MS PGothic</vt:lpstr>
      <vt:lpstr>Arial</vt:lpstr>
      <vt:lpstr>Calibri</vt:lpstr>
      <vt:lpstr>Open Sans</vt:lpstr>
      <vt:lpstr>Times New Roman</vt:lpstr>
      <vt:lpstr>TradeGothic Bold</vt:lpstr>
      <vt:lpstr>Wingdings</vt:lpstr>
      <vt:lpstr>FN presentationsmall</vt:lpstr>
      <vt:lpstr>PowerPoint-presentation</vt:lpstr>
      <vt:lpstr>Vad är krigsbrott?</vt:lpstr>
      <vt:lpstr>PowerPoint-presentation</vt:lpstr>
      <vt:lpstr>PowerPoint-presentation</vt:lpstr>
      <vt:lpstr>PowerPoint-presentation</vt:lpstr>
      <vt:lpstr>Den internationella brottmålsdomstolen Behovet av en permanent domstol</vt:lpstr>
      <vt:lpstr>PowerPoint-presentation</vt:lpstr>
      <vt:lpstr>PowerPoint-presentation</vt:lpstr>
      <vt:lpstr>PowerPoint-presentation</vt:lpstr>
      <vt:lpstr>PowerPoint-presentation</vt:lpstr>
      <vt:lpstr>PowerPoint-presentation</vt:lpstr>
      <vt:lpstr>PowerPoint-presentation</vt:lpstr>
      <vt:lpstr>PowerPoint-presentation</vt:lpstr>
      <vt:lpstr>Exempel – ICC och Bosco Ntaganda</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värld fri från krigsförbrytelser</dc:title>
  <dc:creator>Jens Petersson</dc:creator>
  <cp:lastModifiedBy>Terese Johansson</cp:lastModifiedBy>
  <cp:revision>4</cp:revision>
  <cp:lastPrinted>2024-05-30T05:39:13Z</cp:lastPrinted>
  <dcterms:created xsi:type="dcterms:W3CDTF">2020-11-03T12:57:49Z</dcterms:created>
  <dcterms:modified xsi:type="dcterms:W3CDTF">2026-02-03T13:57:54Z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y fmtid="{D5CDD505-2E9C-101B-9397-08002B2CF9AE}" pid="3" name="Order">
    <vt:r8>164600</vt:r8>
  </property>
  <property fmtid="{D5CDD505-2E9C-101B-9397-08002B2CF9AE}" pid="4" name="MediaServiceImageTags">
    <vt:lpwstr/>
  </property>
  <property fmtid="{D5CDD505-2E9C-101B-9397-08002B2CF9AE}" pid="5" name="Dokumentkategori">
    <vt:lpwstr/>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