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31"/>
  </p:notesMasterIdLst>
  <p:sldIdLst>
    <p:sldId id="310" r:id="rId5"/>
    <p:sldId id="25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5" r:id="rId23"/>
    <p:sldId id="306" r:id="rId24"/>
    <p:sldId id="307" r:id="rId25"/>
    <p:sldId id="308" r:id="rId26"/>
    <p:sldId id="309" r:id="rId27"/>
    <p:sldId id="311" r:id="rId28"/>
    <p:sldId id="314" r:id="rId29"/>
    <p:sldId id="312"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2CD52-85CB-4800-A787-E88C2EC2930A}" v="1" dt="2025-09-12T11:51:31.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73400" autoAdjust="0"/>
  </p:normalViewPr>
  <p:slideViewPr>
    <p:cSldViewPr snapToGrid="0">
      <p:cViewPr varScale="1">
        <p:scale>
          <a:sx n="46" d="100"/>
          <a:sy n="46" d="100"/>
        </p:scale>
        <p:origin x="140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DBEE583B-B665-4031-8C03-A4501A3225ED}"/>
    <pc:docChg chg="undo redo custSel delSld modSld">
      <pc:chgData name="Terese Johansson" userId="442750ab-a69d-4cbd-937e-104e56ecd539" providerId="ADAL" clId="{DBEE583B-B665-4031-8C03-A4501A3225ED}" dt="2025-08-21T13:39:39.479" v="236" actId="14826"/>
      <pc:docMkLst>
        <pc:docMk/>
      </pc:docMkLst>
      <pc:sldChg chg="modNotesTx">
        <pc:chgData name="Terese Johansson" userId="442750ab-a69d-4cbd-937e-104e56ecd539" providerId="ADAL" clId="{DBEE583B-B665-4031-8C03-A4501A3225ED}" dt="2025-08-20T13:27:43.021" v="118" actId="20577"/>
        <pc:sldMkLst>
          <pc:docMk/>
          <pc:sldMk cId="678599457" sldId="290"/>
        </pc:sldMkLst>
      </pc:sldChg>
      <pc:sldChg chg="modSp mod">
        <pc:chgData name="Terese Johansson" userId="442750ab-a69d-4cbd-937e-104e56ecd539" providerId="ADAL" clId="{DBEE583B-B665-4031-8C03-A4501A3225ED}" dt="2025-08-20T13:31:56.346" v="137" actId="20577"/>
        <pc:sldMkLst>
          <pc:docMk/>
          <pc:sldMk cId="1006386188" sldId="297"/>
        </pc:sldMkLst>
        <pc:spChg chg="mod">
          <ac:chgData name="Terese Johansson" userId="442750ab-a69d-4cbd-937e-104e56ecd539" providerId="ADAL" clId="{DBEE583B-B665-4031-8C03-A4501A3225ED}" dt="2025-08-20T13:31:56.346" v="137" actId="20577"/>
          <ac:spMkLst>
            <pc:docMk/>
            <pc:sldMk cId="1006386188" sldId="297"/>
            <ac:spMk id="6" creationId="{AA9E81BD-FD78-3246-989A-027D107CBB1C}"/>
          </ac:spMkLst>
        </pc:spChg>
      </pc:sldChg>
      <pc:sldChg chg="modNotesTx">
        <pc:chgData name="Terese Johansson" userId="442750ab-a69d-4cbd-937e-104e56ecd539" providerId="ADAL" clId="{DBEE583B-B665-4031-8C03-A4501A3225ED}" dt="2025-08-20T13:32:25.308" v="138" actId="20577"/>
        <pc:sldMkLst>
          <pc:docMk/>
          <pc:sldMk cId="4046060605" sldId="298"/>
        </pc:sldMkLst>
      </pc:sldChg>
      <pc:sldChg chg="del">
        <pc:chgData name="Terese Johansson" userId="442750ab-a69d-4cbd-937e-104e56ecd539" providerId="ADAL" clId="{DBEE583B-B665-4031-8C03-A4501A3225ED}" dt="2025-08-20T13:41:23.566" v="139" actId="47"/>
        <pc:sldMkLst>
          <pc:docMk/>
          <pc:sldMk cId="4095989023" sldId="304"/>
        </pc:sldMkLst>
      </pc:sldChg>
      <pc:sldChg chg="addSp delSp modSp mod modNotesTx">
        <pc:chgData name="Terese Johansson" userId="442750ab-a69d-4cbd-937e-104e56ecd539" providerId="ADAL" clId="{DBEE583B-B665-4031-8C03-A4501A3225ED}" dt="2025-08-21T13:26:27.357" v="220" actId="478"/>
        <pc:sldMkLst>
          <pc:docMk/>
          <pc:sldMk cId="2207527053" sldId="310"/>
        </pc:sldMkLst>
        <pc:picChg chg="mod">
          <ac:chgData name="Terese Johansson" userId="442750ab-a69d-4cbd-937e-104e56ecd539" providerId="ADAL" clId="{DBEE583B-B665-4031-8C03-A4501A3225ED}" dt="2025-08-21T13:26:23.973" v="214" actId="1076"/>
          <ac:picMkLst>
            <pc:docMk/>
            <pc:sldMk cId="2207527053" sldId="310"/>
            <ac:picMk id="13" creationId="{C3586D85-D0F6-3A48-9F34-C89D90143FAC}"/>
          </ac:picMkLst>
        </pc:picChg>
      </pc:sldChg>
      <pc:sldChg chg="modSp mod">
        <pc:chgData name="Terese Johansson" userId="442750ab-a69d-4cbd-937e-104e56ecd539" providerId="ADAL" clId="{DBEE583B-B665-4031-8C03-A4501A3225ED}" dt="2025-08-21T13:39:39.479" v="236" actId="14826"/>
        <pc:sldMkLst>
          <pc:docMk/>
          <pc:sldMk cId="1380741436" sldId="311"/>
        </pc:sldMkLst>
        <pc:picChg chg="mod modCrop">
          <ac:chgData name="Terese Johansson" userId="442750ab-a69d-4cbd-937e-104e56ecd539" providerId="ADAL" clId="{DBEE583B-B665-4031-8C03-A4501A3225ED}" dt="2025-08-21T13:39:39.479" v="236" actId="14826"/>
          <ac:picMkLst>
            <pc:docMk/>
            <pc:sldMk cId="1380741436" sldId="311"/>
            <ac:picMk id="5" creationId="{E4B37B25-38B1-18C1-F46B-303B6425A3C4}"/>
          </ac:picMkLst>
        </pc:picChg>
      </pc:sldChg>
      <pc:sldChg chg="modNotesTx">
        <pc:chgData name="Terese Johansson" userId="442750ab-a69d-4cbd-937e-104e56ecd539" providerId="ADAL" clId="{DBEE583B-B665-4031-8C03-A4501A3225ED}" dt="2025-08-20T13:44:42.610" v="183" actId="20577"/>
        <pc:sldMkLst>
          <pc:docMk/>
          <pc:sldMk cId="164009185" sldId="312"/>
        </pc:sldMkLst>
      </pc:sldChg>
      <pc:sldChg chg="modSp mod">
        <pc:chgData name="Terese Johansson" userId="442750ab-a69d-4cbd-937e-104e56ecd539" providerId="ADAL" clId="{DBEE583B-B665-4031-8C03-A4501A3225ED}" dt="2025-08-21T13:22:51.536" v="185" actId="14826"/>
        <pc:sldMkLst>
          <pc:docMk/>
          <pc:sldMk cId="1279534547" sldId="313"/>
        </pc:sldMkLst>
      </pc:sldChg>
    </pc:docChg>
  </pc:docChgLst>
  <pc:docChgLst>
    <pc:chgData name="Terese Johansson" userId="S::terese.johansson@fn.se::442750ab-a69d-4cbd-937e-104e56ecd539" providerId="AD" clId="Web-{13B7B93F-21D3-9B1E-8AD4-2C64ED3DCF83}"/>
    <pc:docChg chg="modSld">
      <pc:chgData name="Terese Johansson" userId="S::terese.johansson@fn.se::442750ab-a69d-4cbd-937e-104e56ecd539" providerId="AD" clId="Web-{13B7B93F-21D3-9B1E-8AD4-2C64ED3DCF83}" dt="2025-08-19T10:54:28.104" v="0"/>
      <pc:docMkLst>
        <pc:docMk/>
      </pc:docMkLst>
      <pc:sldChg chg="delSp">
        <pc:chgData name="Terese Johansson" userId="S::terese.johansson@fn.se::442750ab-a69d-4cbd-937e-104e56ecd539" providerId="AD" clId="Web-{13B7B93F-21D3-9B1E-8AD4-2C64ED3DCF83}" dt="2025-08-19T10:54:28.104" v="0"/>
        <pc:sldMkLst>
          <pc:docMk/>
          <pc:sldMk cId="2207527053" sldId="310"/>
        </pc:sldMkLst>
      </pc:sldChg>
    </pc:docChg>
  </pc:docChgLst>
  <pc:docChgLst>
    <pc:chgData name="Terese Johansson" userId="S::terese.johansson@fn.se::442750ab-a69d-4cbd-937e-104e56ecd539" providerId="AD" clId="Web-{04B65E29-224E-6EB2-BB5B-888EF0FFA8EA}"/>
    <pc:docChg chg="modSld">
      <pc:chgData name="Terese Johansson" userId="S::terese.johansson@fn.se::442750ab-a69d-4cbd-937e-104e56ecd539" providerId="AD" clId="Web-{04B65E29-224E-6EB2-BB5B-888EF0FFA8EA}" dt="2025-04-07T07:34:38.127" v="0" actId="1076"/>
      <pc:docMkLst>
        <pc:docMk/>
      </pc:docMkLst>
      <pc:sldChg chg="modSp">
        <pc:chgData name="Terese Johansson" userId="S::terese.johansson@fn.se::442750ab-a69d-4cbd-937e-104e56ecd539" providerId="AD" clId="Web-{04B65E29-224E-6EB2-BB5B-888EF0FFA8EA}" dt="2025-04-07T07:34:38.127" v="0" actId="1076"/>
        <pc:sldMkLst>
          <pc:docMk/>
          <pc:sldMk cId="2207527053" sldId="310"/>
        </pc:sldMkLst>
      </pc:sldChg>
    </pc:docChg>
  </pc:docChgLst>
  <pc:docChgLst>
    <pc:chgData name="Terese Johansson" userId="S::terese.johansson@fn.se::442750ab-a69d-4cbd-937e-104e56ecd539" providerId="AD" clId="Web-{DD70624F-E54A-08D4-0DEF-6E782B7420CA}"/>
    <pc:docChg chg="addSld delSld modSld sldOrd">
      <pc:chgData name="Terese Johansson" userId="S::terese.johansson@fn.se::442750ab-a69d-4cbd-937e-104e56ecd539" providerId="AD" clId="Web-{DD70624F-E54A-08D4-0DEF-6E782B7420CA}" dt="2025-07-30T12:55:24.179" v="360" actId="20577"/>
      <pc:docMkLst>
        <pc:docMk/>
      </pc:docMkLst>
      <pc:sldChg chg="modNotes">
        <pc:chgData name="Terese Johansson" userId="S::terese.johansson@fn.se::442750ab-a69d-4cbd-937e-104e56ecd539" providerId="AD" clId="Web-{DD70624F-E54A-08D4-0DEF-6E782B7420CA}" dt="2025-07-30T12:13:58.850" v="176"/>
        <pc:sldMkLst>
          <pc:docMk/>
          <pc:sldMk cId="2974820886" sldId="309"/>
        </pc:sldMkLst>
      </pc:sldChg>
      <pc:sldChg chg="addSp delSp modSp">
        <pc:chgData name="Terese Johansson" userId="S::terese.johansson@fn.se::442750ab-a69d-4cbd-937e-104e56ecd539" providerId="AD" clId="Web-{DD70624F-E54A-08D4-0DEF-6E782B7420CA}" dt="2025-07-30T11:56:29.451" v="5"/>
        <pc:sldMkLst>
          <pc:docMk/>
          <pc:sldMk cId="2207527053" sldId="310"/>
        </pc:sldMkLst>
      </pc:sldChg>
      <pc:sldChg chg="addSp delSp modSp add replId modNotes">
        <pc:chgData name="Terese Johansson" userId="S::terese.johansson@fn.se::442750ab-a69d-4cbd-937e-104e56ecd539" providerId="AD" clId="Web-{DD70624F-E54A-08D4-0DEF-6E782B7420CA}" dt="2025-07-30T12:10:44.536" v="100" actId="20577"/>
        <pc:sldMkLst>
          <pc:docMk/>
          <pc:sldMk cId="1380741436" sldId="311"/>
        </pc:sldMkLst>
      </pc:sldChg>
      <pc:sldChg chg="addSp delSp modSp new del mod modClrScheme chgLayout">
        <pc:chgData name="Terese Johansson" userId="S::terese.johansson@fn.se::442750ab-a69d-4cbd-937e-104e56ecd539" providerId="AD" clId="Web-{DD70624F-E54A-08D4-0DEF-6E782B7420CA}" dt="2025-07-30T12:01:05.827" v="19"/>
        <pc:sldMkLst>
          <pc:docMk/>
          <pc:sldMk cId="4070333761" sldId="311"/>
        </pc:sldMkLst>
      </pc:sldChg>
      <pc:sldChg chg="modSp add ord replId modNotes">
        <pc:chgData name="Terese Johansson" userId="S::terese.johansson@fn.se::442750ab-a69d-4cbd-937e-104e56ecd539" providerId="AD" clId="Web-{DD70624F-E54A-08D4-0DEF-6E782B7420CA}" dt="2025-07-30T12:54:36.085" v="351"/>
        <pc:sldMkLst>
          <pc:docMk/>
          <pc:sldMk cId="164009185" sldId="312"/>
        </pc:sldMkLst>
      </pc:sldChg>
      <pc:sldChg chg="modSp add del replId">
        <pc:chgData name="Terese Johansson" userId="S::terese.johansson@fn.se::442750ab-a69d-4cbd-937e-104e56ecd539" providerId="AD" clId="Web-{DD70624F-E54A-08D4-0DEF-6E782B7420CA}" dt="2025-07-30T12:15:03.210" v="180"/>
        <pc:sldMkLst>
          <pc:docMk/>
          <pc:sldMk cId="2540361945" sldId="312"/>
        </pc:sldMkLst>
      </pc:sldChg>
      <pc:sldChg chg="modSp add replId modNotes">
        <pc:chgData name="Terese Johansson" userId="S::terese.johansson@fn.se::442750ab-a69d-4cbd-937e-104e56ecd539" providerId="AD" clId="Web-{DD70624F-E54A-08D4-0DEF-6E782B7420CA}" dt="2025-07-30T12:44:27.003" v="265"/>
        <pc:sldMkLst>
          <pc:docMk/>
          <pc:sldMk cId="1279534547" sldId="313"/>
        </pc:sldMkLst>
      </pc:sldChg>
      <pc:sldChg chg="modSp add replId modNotes">
        <pc:chgData name="Terese Johansson" userId="S::terese.johansson@fn.se::442750ab-a69d-4cbd-937e-104e56ecd539" providerId="AD" clId="Web-{DD70624F-E54A-08D4-0DEF-6E782B7420CA}" dt="2025-07-30T12:55:24.179" v="360" actId="20577"/>
        <pc:sldMkLst>
          <pc:docMk/>
          <pc:sldMk cId="1716879617" sldId="314"/>
        </pc:sldMkLst>
      </pc:sldChg>
    </pc:docChg>
  </pc:docChgLst>
  <pc:docChgLst>
    <pc:chgData name="Terese Johansson" userId="S::terese.johansson@fn.se::442750ab-a69d-4cbd-937e-104e56ecd539" providerId="AD" clId="Web-{9A18CB31-C61A-30EA-6C70-C6478C4EF2CB}"/>
    <pc:docChg chg="delSld modSld">
      <pc:chgData name="Terese Johansson" userId="S::terese.johansson@fn.se::442750ab-a69d-4cbd-937e-104e56ecd539" providerId="AD" clId="Web-{9A18CB31-C61A-30EA-6C70-C6478C4EF2CB}" dt="2025-08-25T14:36:01.027" v="526" actId="20577"/>
      <pc:docMkLst>
        <pc:docMk/>
      </pc:docMkLst>
      <pc:sldChg chg="modNotes">
        <pc:chgData name="Terese Johansson" userId="S::terese.johansson@fn.se::442750ab-a69d-4cbd-937e-104e56ecd539" providerId="AD" clId="Web-{9A18CB31-C61A-30EA-6C70-C6478C4EF2CB}" dt="2025-08-25T14:13:46.698" v="260"/>
        <pc:sldMkLst>
          <pc:docMk/>
          <pc:sldMk cId="2236769779" sldId="292"/>
        </pc:sldMkLst>
      </pc:sldChg>
      <pc:sldChg chg="modSp">
        <pc:chgData name="Terese Johansson" userId="S::terese.johansson@fn.se::442750ab-a69d-4cbd-937e-104e56ecd539" providerId="AD" clId="Web-{9A18CB31-C61A-30EA-6C70-C6478C4EF2CB}" dt="2025-08-25T12:47:57.153" v="62" actId="14100"/>
        <pc:sldMkLst>
          <pc:docMk/>
          <pc:sldMk cId="567041871" sldId="296"/>
        </pc:sldMkLst>
        <pc:spChg chg="mod">
          <ac:chgData name="Terese Johansson" userId="S::terese.johansson@fn.se::442750ab-a69d-4cbd-937e-104e56ecd539" providerId="AD" clId="Web-{9A18CB31-C61A-30EA-6C70-C6478C4EF2CB}" dt="2025-08-25T12:47:57.153" v="62" actId="14100"/>
          <ac:spMkLst>
            <pc:docMk/>
            <pc:sldMk cId="567041871" sldId="296"/>
            <ac:spMk id="4" creationId="{D8A6BF86-696E-954D-86D0-B99F919EB433}"/>
          </ac:spMkLst>
        </pc:spChg>
      </pc:sldChg>
      <pc:sldChg chg="addSp modSp">
        <pc:chgData name="Terese Johansson" userId="S::terese.johansson@fn.se::442750ab-a69d-4cbd-937e-104e56ecd539" providerId="AD" clId="Web-{9A18CB31-C61A-30EA-6C70-C6478C4EF2CB}" dt="2025-08-25T12:46:43.729" v="57" actId="1076"/>
        <pc:sldMkLst>
          <pc:docMk/>
          <pc:sldMk cId="1006386188" sldId="297"/>
        </pc:sldMkLst>
        <pc:spChg chg="add mod">
          <ac:chgData name="Terese Johansson" userId="S::terese.johansson@fn.se::442750ab-a69d-4cbd-937e-104e56ecd539" providerId="AD" clId="Web-{9A18CB31-C61A-30EA-6C70-C6478C4EF2CB}" dt="2025-08-25T12:46:43.729" v="57" actId="1076"/>
          <ac:spMkLst>
            <pc:docMk/>
            <pc:sldMk cId="1006386188" sldId="297"/>
            <ac:spMk id="3" creationId="{7B18F91E-265C-58B7-ED7D-EC4EE5309DC6}"/>
          </ac:spMkLst>
        </pc:spChg>
      </pc:sldChg>
      <pc:sldChg chg="addSp delSp modSp">
        <pc:chgData name="Terese Johansson" userId="S::terese.johansson@fn.se::442750ab-a69d-4cbd-937e-104e56ecd539" providerId="AD" clId="Web-{9A18CB31-C61A-30EA-6C70-C6478C4EF2CB}" dt="2025-08-25T12:50:56.220" v="96" actId="1076"/>
        <pc:sldMkLst>
          <pc:docMk/>
          <pc:sldMk cId="4046060605" sldId="298"/>
        </pc:sldMkLst>
        <pc:spChg chg="add mod">
          <ac:chgData name="Terese Johansson" userId="S::terese.johansson@fn.se::442750ab-a69d-4cbd-937e-104e56ecd539" providerId="AD" clId="Web-{9A18CB31-C61A-30EA-6C70-C6478C4EF2CB}" dt="2025-08-25T12:50:56.220" v="96" actId="1076"/>
          <ac:spMkLst>
            <pc:docMk/>
            <pc:sldMk cId="4046060605" sldId="298"/>
            <ac:spMk id="12" creationId="{82142A96-6754-A4A5-8FB6-F6CBE8E6FC62}"/>
          </ac:spMkLst>
        </pc:spChg>
        <pc:picChg chg="mod">
          <ac:chgData name="Terese Johansson" userId="S::terese.johansson@fn.se::442750ab-a69d-4cbd-937e-104e56ecd539" providerId="AD" clId="Web-{9A18CB31-C61A-30EA-6C70-C6478C4EF2CB}" dt="2025-08-25T12:50:46.017" v="95" actId="1076"/>
          <ac:picMkLst>
            <pc:docMk/>
            <pc:sldMk cId="4046060605" sldId="298"/>
            <ac:picMk id="5" creationId="{5D51A3F4-49A9-324F-95D0-E96CB94642A6}"/>
          </ac:picMkLst>
        </pc:picChg>
      </pc:sldChg>
      <pc:sldChg chg="addSp modSp">
        <pc:chgData name="Terese Johansson" userId="S::terese.johansson@fn.se::442750ab-a69d-4cbd-937e-104e56ecd539" providerId="AD" clId="Web-{9A18CB31-C61A-30EA-6C70-C6478C4EF2CB}" dt="2025-08-25T12:52:32.410" v="119" actId="1076"/>
        <pc:sldMkLst>
          <pc:docMk/>
          <pc:sldMk cId="354404970" sldId="300"/>
        </pc:sldMkLst>
        <pc:spChg chg="add mod">
          <ac:chgData name="Terese Johansson" userId="S::terese.johansson@fn.se::442750ab-a69d-4cbd-937e-104e56ecd539" providerId="AD" clId="Web-{9A18CB31-C61A-30EA-6C70-C6478C4EF2CB}" dt="2025-08-25T12:52:32.410" v="119" actId="1076"/>
          <ac:spMkLst>
            <pc:docMk/>
            <pc:sldMk cId="354404970" sldId="300"/>
            <ac:spMk id="3" creationId="{5E65D8BB-D0AE-BCCC-5808-57BEF4E0C160}"/>
          </ac:spMkLst>
        </pc:spChg>
      </pc:sldChg>
      <pc:sldChg chg="addSp modSp modNotes">
        <pc:chgData name="Terese Johansson" userId="S::terese.johansson@fn.se::442750ab-a69d-4cbd-937e-104e56ecd539" providerId="AD" clId="Web-{9A18CB31-C61A-30EA-6C70-C6478C4EF2CB}" dt="2025-08-25T14:15:18.385" v="261"/>
        <pc:sldMkLst>
          <pc:docMk/>
          <pc:sldMk cId="1082581383" sldId="301"/>
        </pc:sldMkLst>
        <pc:spChg chg="add mod">
          <ac:chgData name="Terese Johansson" userId="S::terese.johansson@fn.se::442750ab-a69d-4cbd-937e-104e56ecd539" providerId="AD" clId="Web-{9A18CB31-C61A-30EA-6C70-C6478C4EF2CB}" dt="2025-08-25T12:53:55.177" v="140" actId="1076"/>
          <ac:spMkLst>
            <pc:docMk/>
            <pc:sldMk cId="1082581383" sldId="301"/>
            <ac:spMk id="3" creationId="{46802975-83C2-259D-4197-DA31836F35EA}"/>
          </ac:spMkLst>
        </pc:spChg>
      </pc:sldChg>
      <pc:sldChg chg="addSp modSp">
        <pc:chgData name="Terese Johansson" userId="S::terese.johansson@fn.se::442750ab-a69d-4cbd-937e-104e56ecd539" providerId="AD" clId="Web-{9A18CB31-C61A-30EA-6C70-C6478C4EF2CB}" dt="2025-08-25T13:17:49.149" v="154" actId="1076"/>
        <pc:sldMkLst>
          <pc:docMk/>
          <pc:sldMk cId="408212237" sldId="302"/>
        </pc:sldMkLst>
        <pc:spChg chg="add mod">
          <ac:chgData name="Terese Johansson" userId="S::terese.johansson@fn.se::442750ab-a69d-4cbd-937e-104e56ecd539" providerId="AD" clId="Web-{9A18CB31-C61A-30EA-6C70-C6478C4EF2CB}" dt="2025-08-25T13:17:49.149" v="154" actId="1076"/>
          <ac:spMkLst>
            <pc:docMk/>
            <pc:sldMk cId="408212237" sldId="302"/>
            <ac:spMk id="3" creationId="{4D5B2BE1-DB72-DA88-F9C5-690AA1609320}"/>
          </ac:spMkLst>
        </pc:spChg>
      </pc:sldChg>
      <pc:sldChg chg="addSp modSp">
        <pc:chgData name="Terese Johansson" userId="S::terese.johansson@fn.se::442750ab-a69d-4cbd-937e-104e56ecd539" providerId="AD" clId="Web-{9A18CB31-C61A-30EA-6C70-C6478C4EF2CB}" dt="2025-08-25T13:18:36.087" v="169" actId="1076"/>
        <pc:sldMkLst>
          <pc:docMk/>
          <pc:sldMk cId="209890452" sldId="303"/>
        </pc:sldMkLst>
        <pc:spChg chg="add mod">
          <ac:chgData name="Terese Johansson" userId="S::terese.johansson@fn.se::442750ab-a69d-4cbd-937e-104e56ecd539" providerId="AD" clId="Web-{9A18CB31-C61A-30EA-6C70-C6478C4EF2CB}" dt="2025-08-25T13:18:36.087" v="169" actId="1076"/>
          <ac:spMkLst>
            <pc:docMk/>
            <pc:sldMk cId="209890452" sldId="303"/>
            <ac:spMk id="3" creationId="{81E14186-DE14-38D2-7C72-16BE2BC41A29}"/>
          </ac:spMkLst>
        </pc:spChg>
      </pc:sldChg>
      <pc:sldChg chg="addSp modSp">
        <pc:chgData name="Terese Johansson" userId="S::terese.johansson@fn.se::442750ab-a69d-4cbd-937e-104e56ecd539" providerId="AD" clId="Web-{9A18CB31-C61A-30EA-6C70-C6478C4EF2CB}" dt="2025-08-25T13:24:51.712" v="179" actId="1076"/>
        <pc:sldMkLst>
          <pc:docMk/>
          <pc:sldMk cId="3905663250" sldId="306"/>
        </pc:sldMkLst>
        <pc:spChg chg="add mod">
          <ac:chgData name="Terese Johansson" userId="S::terese.johansson@fn.se::442750ab-a69d-4cbd-937e-104e56ecd539" providerId="AD" clId="Web-{9A18CB31-C61A-30EA-6C70-C6478C4EF2CB}" dt="2025-08-25T13:24:51.712" v="179" actId="1076"/>
          <ac:spMkLst>
            <pc:docMk/>
            <pc:sldMk cId="3905663250" sldId="306"/>
            <ac:spMk id="3" creationId="{BFD3760D-93E1-C2C4-450E-1BBF074842B0}"/>
          </ac:spMkLst>
        </pc:spChg>
      </pc:sldChg>
      <pc:sldChg chg="addSp modSp modNotes">
        <pc:chgData name="Terese Johansson" userId="S::terese.johansson@fn.se::442750ab-a69d-4cbd-937e-104e56ecd539" providerId="AD" clId="Web-{9A18CB31-C61A-30EA-6C70-C6478C4EF2CB}" dt="2025-08-25T14:16:35.260" v="262"/>
        <pc:sldMkLst>
          <pc:docMk/>
          <pc:sldMk cId="2110447060" sldId="307"/>
        </pc:sldMkLst>
        <pc:spChg chg="add mod">
          <ac:chgData name="Terese Johansson" userId="S::terese.johansson@fn.se::442750ab-a69d-4cbd-937e-104e56ecd539" providerId="AD" clId="Web-{9A18CB31-C61A-30EA-6C70-C6478C4EF2CB}" dt="2025-08-25T13:25:26.775" v="191" actId="1076"/>
          <ac:spMkLst>
            <pc:docMk/>
            <pc:sldMk cId="2110447060" sldId="307"/>
            <ac:spMk id="3" creationId="{CA747199-9DE8-E3CC-9123-C50787D9EE85}"/>
          </ac:spMkLst>
        </pc:spChg>
      </pc:sldChg>
      <pc:sldChg chg="addSp modSp">
        <pc:chgData name="Terese Johansson" userId="S::terese.johansson@fn.se::442750ab-a69d-4cbd-937e-104e56ecd539" providerId="AD" clId="Web-{9A18CB31-C61A-30EA-6C70-C6478C4EF2CB}" dt="2025-08-25T13:29:03.415" v="198" actId="1076"/>
        <pc:sldMkLst>
          <pc:docMk/>
          <pc:sldMk cId="2815116429" sldId="308"/>
        </pc:sldMkLst>
        <pc:spChg chg="add mod">
          <ac:chgData name="Terese Johansson" userId="S::terese.johansson@fn.se::442750ab-a69d-4cbd-937e-104e56ecd539" providerId="AD" clId="Web-{9A18CB31-C61A-30EA-6C70-C6478C4EF2CB}" dt="2025-08-25T13:29:03.415" v="198" actId="1076"/>
          <ac:spMkLst>
            <pc:docMk/>
            <pc:sldMk cId="2815116429" sldId="308"/>
            <ac:spMk id="3" creationId="{901C94A8-C900-B9E9-9259-1293BD0A5AEE}"/>
          </ac:spMkLst>
        </pc:spChg>
      </pc:sldChg>
      <pc:sldChg chg="modNotes">
        <pc:chgData name="Terese Johansson" userId="S::terese.johansson@fn.se::442750ab-a69d-4cbd-937e-104e56ecd539" providerId="AD" clId="Web-{9A18CB31-C61A-30EA-6C70-C6478C4EF2CB}" dt="2025-08-25T14:26:20.714" v="454"/>
        <pc:sldMkLst>
          <pc:docMk/>
          <pc:sldMk cId="2974820886" sldId="309"/>
        </pc:sldMkLst>
      </pc:sldChg>
      <pc:sldChg chg="addSp delSp modSp modNotes">
        <pc:chgData name="Terese Johansson" userId="S::terese.johansson@fn.se::442750ab-a69d-4cbd-937e-104e56ecd539" providerId="AD" clId="Web-{9A18CB31-C61A-30EA-6C70-C6478C4EF2CB}" dt="2025-08-25T14:36:01.027" v="526" actId="20577"/>
        <pc:sldMkLst>
          <pc:docMk/>
          <pc:sldMk cId="2207527053" sldId="310"/>
        </pc:sldMkLst>
        <pc:spChg chg="mod">
          <ac:chgData name="Terese Johansson" userId="S::terese.johansson@fn.se::442750ab-a69d-4cbd-937e-104e56ecd539" providerId="AD" clId="Web-{9A18CB31-C61A-30EA-6C70-C6478C4EF2CB}" dt="2025-08-25T14:36:01.027" v="526" actId="20577"/>
          <ac:spMkLst>
            <pc:docMk/>
            <pc:sldMk cId="2207527053" sldId="310"/>
            <ac:spMk id="58" creationId="{5112F627-06CA-7347-805F-765F5B0D4ED6}"/>
          </ac:spMkLst>
        </pc:spChg>
        <pc:picChg chg="add mod modCrop">
          <ac:chgData name="Terese Johansson" userId="S::terese.johansson@fn.se::442750ab-a69d-4cbd-937e-104e56ecd539" providerId="AD" clId="Web-{9A18CB31-C61A-30EA-6C70-C6478C4EF2CB}" dt="2025-08-25T14:08:16.338" v="237" actId="1076"/>
          <ac:picMkLst>
            <pc:docMk/>
            <pc:sldMk cId="2207527053" sldId="310"/>
            <ac:picMk id="5" creationId="{0B8305B1-F4FE-E2DE-BFA1-2B7422674B0A}"/>
          </ac:picMkLst>
        </pc:picChg>
      </pc:sldChg>
      <pc:sldChg chg="modSp modNotes">
        <pc:chgData name="Terese Johansson" userId="S::terese.johansson@fn.se::442750ab-a69d-4cbd-937e-104e56ecd539" providerId="AD" clId="Web-{9A18CB31-C61A-30EA-6C70-C6478C4EF2CB}" dt="2025-08-25T14:27:04.589" v="459"/>
        <pc:sldMkLst>
          <pc:docMk/>
          <pc:sldMk cId="1380741436" sldId="311"/>
        </pc:sldMkLst>
        <pc:picChg chg="mod modCrop">
          <ac:chgData name="Terese Johansson" userId="S::terese.johansson@fn.se::442750ab-a69d-4cbd-937e-104e56ecd539" providerId="AD" clId="Web-{9A18CB31-C61A-30EA-6C70-C6478C4EF2CB}" dt="2025-08-25T12:31:00.503" v="4"/>
          <ac:picMkLst>
            <pc:docMk/>
            <pc:sldMk cId="1380741436" sldId="311"/>
            <ac:picMk id="5" creationId="{E4B37B25-38B1-18C1-F46B-303B6425A3C4}"/>
          </ac:picMkLst>
        </pc:picChg>
      </pc:sldChg>
      <pc:sldChg chg="addSp modSp modNotes">
        <pc:chgData name="Terese Johansson" userId="S::terese.johansson@fn.se::442750ab-a69d-4cbd-937e-104e56ecd539" providerId="AD" clId="Web-{9A18CB31-C61A-30EA-6C70-C6478C4EF2CB}" dt="2025-08-25T14:34:07.823" v="523"/>
        <pc:sldMkLst>
          <pc:docMk/>
          <pc:sldMk cId="164009185" sldId="312"/>
        </pc:sldMkLst>
        <pc:spChg chg="add mod">
          <ac:chgData name="Terese Johansson" userId="S::terese.johansson@fn.se::442750ab-a69d-4cbd-937e-104e56ecd539" providerId="AD" clId="Web-{9A18CB31-C61A-30EA-6C70-C6478C4EF2CB}" dt="2025-08-25T12:42:00.534" v="48" actId="1076"/>
          <ac:spMkLst>
            <pc:docMk/>
            <pc:sldMk cId="164009185" sldId="312"/>
            <ac:spMk id="3" creationId="{E74017FB-01A1-7934-4E0F-E5253B7B132A}"/>
          </ac:spMkLst>
        </pc:spChg>
        <pc:picChg chg="mod modCrop">
          <ac:chgData name="Terese Johansson" userId="S::terese.johansson@fn.se::442750ab-a69d-4cbd-937e-104e56ecd539" providerId="AD" clId="Web-{9A18CB31-C61A-30EA-6C70-C6478C4EF2CB}" dt="2025-08-25T12:40:54.580" v="24"/>
          <ac:picMkLst>
            <pc:docMk/>
            <pc:sldMk cId="164009185" sldId="312"/>
            <ac:picMk id="5" creationId="{56AC6580-0E13-B80D-6921-38CB56C62098}"/>
          </ac:picMkLst>
        </pc:picChg>
      </pc:sldChg>
      <pc:sldChg chg="addSp modSp del modNotes">
        <pc:chgData name="Terese Johansson" userId="S::terese.johansson@fn.se::442750ab-a69d-4cbd-937e-104e56ecd539" providerId="AD" clId="Web-{9A18CB31-C61A-30EA-6C70-C6478C4EF2CB}" dt="2025-08-25T14:34:54.527" v="524"/>
        <pc:sldMkLst>
          <pc:docMk/>
          <pc:sldMk cId="1279534547" sldId="313"/>
        </pc:sldMkLst>
      </pc:sldChg>
      <pc:sldChg chg="addSp delSp modSp">
        <pc:chgData name="Terese Johansson" userId="S::terese.johansson@fn.se::442750ab-a69d-4cbd-937e-104e56ecd539" providerId="AD" clId="Web-{9A18CB31-C61A-30EA-6C70-C6478C4EF2CB}" dt="2025-08-25T12:35:42.463" v="20" actId="1076"/>
        <pc:sldMkLst>
          <pc:docMk/>
          <pc:sldMk cId="1716879617" sldId="314"/>
        </pc:sldMkLst>
        <pc:spChg chg="add mod">
          <ac:chgData name="Terese Johansson" userId="S::terese.johansson@fn.se::442750ab-a69d-4cbd-937e-104e56ecd539" providerId="AD" clId="Web-{9A18CB31-C61A-30EA-6C70-C6478C4EF2CB}" dt="2025-08-25T12:35:42.463" v="20" actId="1076"/>
          <ac:spMkLst>
            <pc:docMk/>
            <pc:sldMk cId="1716879617" sldId="314"/>
            <ac:spMk id="4" creationId="{8E8EB6B0-EA63-429A-1ACF-FF59E999AD82}"/>
          </ac:spMkLst>
        </pc:spChg>
        <pc:picChg chg="mod">
          <ac:chgData name="Terese Johansson" userId="S::terese.johansson@fn.se::442750ab-a69d-4cbd-937e-104e56ecd539" providerId="AD" clId="Web-{9A18CB31-C61A-30EA-6C70-C6478C4EF2CB}" dt="2025-08-25T12:33:00.866" v="9" actId="1076"/>
          <ac:picMkLst>
            <pc:docMk/>
            <pc:sldMk cId="1716879617" sldId="314"/>
            <ac:picMk id="5" creationId="{24D7AFA0-A845-BE14-1755-B56669CA31B4}"/>
          </ac:picMkLst>
        </pc:picChg>
      </pc:sldChg>
    </pc:docChg>
  </pc:docChgLst>
  <pc:docChgLst>
    <pc:chgData name="Terese Johansson" userId="S::terese.johansson@fn.se::442750ab-a69d-4cbd-937e-104e56ecd539" providerId="AD" clId="Web-{EBD4960D-972D-8F49-3DD5-7F7BA089C39B}"/>
    <pc:docChg chg="modSld">
      <pc:chgData name="Terese Johansson" userId="S::terese.johansson@fn.se::442750ab-a69d-4cbd-937e-104e56ecd539" providerId="AD" clId="Web-{EBD4960D-972D-8F49-3DD5-7F7BA089C39B}" dt="2025-08-22T13:03:01.811" v="106" actId="1076"/>
      <pc:docMkLst>
        <pc:docMk/>
      </pc:docMkLst>
      <pc:sldChg chg="addSp delSp modSp">
        <pc:chgData name="Terese Johansson" userId="S::terese.johansson@fn.se::442750ab-a69d-4cbd-937e-104e56ecd539" providerId="AD" clId="Web-{EBD4960D-972D-8F49-3DD5-7F7BA089C39B}" dt="2025-08-22T12:10:27.567" v="14" actId="1076"/>
        <pc:sldMkLst>
          <pc:docMk/>
          <pc:sldMk cId="3375878687" sldId="257"/>
        </pc:sldMkLst>
        <pc:spChg chg="add mod">
          <ac:chgData name="Terese Johansson" userId="S::terese.johansson@fn.se::442750ab-a69d-4cbd-937e-104e56ecd539" providerId="AD" clId="Web-{EBD4960D-972D-8F49-3DD5-7F7BA089C39B}" dt="2025-08-22T12:10:27.567" v="14" actId="1076"/>
          <ac:spMkLst>
            <pc:docMk/>
            <pc:sldMk cId="3375878687" sldId="257"/>
            <ac:spMk id="6" creationId="{AB3DC18D-1FA5-567B-68D7-9C660A2DE304}"/>
          </ac:spMkLst>
        </pc:spChg>
      </pc:sldChg>
      <pc:sldChg chg="addSp">
        <pc:chgData name="Terese Johansson" userId="S::terese.johansson@fn.se::442750ab-a69d-4cbd-937e-104e56ecd539" providerId="AD" clId="Web-{EBD4960D-972D-8F49-3DD5-7F7BA089C39B}" dt="2025-08-22T12:10:41.177" v="15"/>
        <pc:sldMkLst>
          <pc:docMk/>
          <pc:sldMk cId="3375338859" sldId="288"/>
        </pc:sldMkLst>
        <pc:spChg chg="add">
          <ac:chgData name="Terese Johansson" userId="S::terese.johansson@fn.se::442750ab-a69d-4cbd-937e-104e56ecd539" providerId="AD" clId="Web-{EBD4960D-972D-8F49-3DD5-7F7BA089C39B}" dt="2025-08-22T12:10:41.177" v="15"/>
          <ac:spMkLst>
            <pc:docMk/>
            <pc:sldMk cId="3375338859" sldId="288"/>
            <ac:spMk id="5" creationId="{8F8754D2-C0B7-5150-036A-B566823B8710}"/>
          </ac:spMkLst>
        </pc:spChg>
      </pc:sldChg>
      <pc:sldChg chg="addSp modSp">
        <pc:chgData name="Terese Johansson" userId="S::terese.johansson@fn.se::442750ab-a69d-4cbd-937e-104e56ecd539" providerId="AD" clId="Web-{EBD4960D-972D-8F49-3DD5-7F7BA089C39B}" dt="2025-08-22T12:18:25.185" v="22" actId="14100"/>
        <pc:sldMkLst>
          <pc:docMk/>
          <pc:sldMk cId="2779765072" sldId="289"/>
        </pc:sldMkLst>
        <pc:spChg chg="add mod">
          <ac:chgData name="Terese Johansson" userId="S::terese.johansson@fn.se::442750ab-a69d-4cbd-937e-104e56ecd539" providerId="AD" clId="Web-{EBD4960D-972D-8F49-3DD5-7F7BA089C39B}" dt="2025-08-22T12:18:25.185" v="22" actId="14100"/>
          <ac:spMkLst>
            <pc:docMk/>
            <pc:sldMk cId="2779765072" sldId="289"/>
            <ac:spMk id="6" creationId="{6BF127C7-2DA9-F53D-4471-B42387D606E3}"/>
          </ac:spMkLst>
        </pc:spChg>
      </pc:sldChg>
      <pc:sldChg chg="addSp modSp">
        <pc:chgData name="Terese Johansson" userId="S::terese.johansson@fn.se::442750ab-a69d-4cbd-937e-104e56ecd539" providerId="AD" clId="Web-{EBD4960D-972D-8F49-3DD5-7F7BA089C39B}" dt="2025-08-22T12:26:24.193" v="38" actId="20577"/>
        <pc:sldMkLst>
          <pc:docMk/>
          <pc:sldMk cId="678599457" sldId="290"/>
        </pc:sldMkLst>
        <pc:spChg chg="add mod">
          <ac:chgData name="Terese Johansson" userId="S::terese.johansson@fn.se::442750ab-a69d-4cbd-937e-104e56ecd539" providerId="AD" clId="Web-{EBD4960D-972D-8F49-3DD5-7F7BA089C39B}" dt="2025-08-22T12:26:24.193" v="38" actId="20577"/>
          <ac:spMkLst>
            <pc:docMk/>
            <pc:sldMk cId="678599457" sldId="290"/>
            <ac:spMk id="4" creationId="{4DA3A981-DBF6-E174-9735-D08ACC294B31}"/>
          </ac:spMkLst>
        </pc:spChg>
      </pc:sldChg>
      <pc:sldChg chg="addSp modSp">
        <pc:chgData name="Terese Johansson" userId="S::terese.johansson@fn.se::442750ab-a69d-4cbd-937e-104e56ecd539" providerId="AD" clId="Web-{EBD4960D-972D-8F49-3DD5-7F7BA089C39B}" dt="2025-08-22T12:28:44.868" v="40" actId="1076"/>
        <pc:sldMkLst>
          <pc:docMk/>
          <pc:sldMk cId="183251812" sldId="291"/>
        </pc:sldMkLst>
        <pc:spChg chg="add mod">
          <ac:chgData name="Terese Johansson" userId="S::terese.johansson@fn.se::442750ab-a69d-4cbd-937e-104e56ecd539" providerId="AD" clId="Web-{EBD4960D-972D-8F49-3DD5-7F7BA089C39B}" dt="2025-08-22T12:28:44.868" v="40" actId="1076"/>
          <ac:spMkLst>
            <pc:docMk/>
            <pc:sldMk cId="183251812" sldId="291"/>
            <ac:spMk id="4" creationId="{A767ED5C-CB36-9D61-A840-0D2543E78030}"/>
          </ac:spMkLst>
        </pc:spChg>
      </pc:sldChg>
      <pc:sldChg chg="addSp modSp">
        <pc:chgData name="Terese Johansson" userId="S::terese.johansson@fn.se::442750ab-a69d-4cbd-937e-104e56ecd539" providerId="AD" clId="Web-{EBD4960D-972D-8F49-3DD5-7F7BA089C39B}" dt="2025-08-22T12:29:19.431" v="42" actId="1076"/>
        <pc:sldMkLst>
          <pc:docMk/>
          <pc:sldMk cId="2236769779" sldId="292"/>
        </pc:sldMkLst>
        <pc:spChg chg="add mod">
          <ac:chgData name="Terese Johansson" userId="S::terese.johansson@fn.se::442750ab-a69d-4cbd-937e-104e56ecd539" providerId="AD" clId="Web-{EBD4960D-972D-8F49-3DD5-7F7BA089C39B}" dt="2025-08-22T12:29:19.431" v="42" actId="1076"/>
          <ac:spMkLst>
            <pc:docMk/>
            <pc:sldMk cId="2236769779" sldId="292"/>
            <ac:spMk id="4" creationId="{3851A927-22E3-8312-0C89-C81BFC0D6309}"/>
          </ac:spMkLst>
        </pc:spChg>
      </pc:sldChg>
      <pc:sldChg chg="addSp modSp">
        <pc:chgData name="Terese Johansson" userId="S::terese.johansson@fn.se::442750ab-a69d-4cbd-937e-104e56ecd539" providerId="AD" clId="Web-{EBD4960D-972D-8F49-3DD5-7F7BA089C39B}" dt="2025-08-22T12:37:52.502" v="60" actId="1076"/>
        <pc:sldMkLst>
          <pc:docMk/>
          <pc:sldMk cId="1922551151" sldId="293"/>
        </pc:sldMkLst>
        <pc:spChg chg="add mod">
          <ac:chgData name="Terese Johansson" userId="S::terese.johansson@fn.se::442750ab-a69d-4cbd-937e-104e56ecd539" providerId="AD" clId="Web-{EBD4960D-972D-8F49-3DD5-7F7BA089C39B}" dt="2025-08-22T12:37:52.502" v="60" actId="1076"/>
          <ac:spMkLst>
            <pc:docMk/>
            <pc:sldMk cId="1922551151" sldId="293"/>
            <ac:spMk id="4" creationId="{BDB73606-E93B-9C44-3603-5A014E26B670}"/>
          </ac:spMkLst>
        </pc:spChg>
      </pc:sldChg>
      <pc:sldChg chg="addSp modSp">
        <pc:chgData name="Terese Johansson" userId="S::terese.johansson@fn.se::442750ab-a69d-4cbd-937e-104e56ecd539" providerId="AD" clId="Web-{EBD4960D-972D-8F49-3DD5-7F7BA089C39B}" dt="2025-08-22T12:41:04.896" v="72" actId="14100"/>
        <pc:sldMkLst>
          <pc:docMk/>
          <pc:sldMk cId="293439633" sldId="294"/>
        </pc:sldMkLst>
        <pc:spChg chg="add mod">
          <ac:chgData name="Terese Johansson" userId="S::terese.johansson@fn.se::442750ab-a69d-4cbd-937e-104e56ecd539" providerId="AD" clId="Web-{EBD4960D-972D-8F49-3DD5-7F7BA089C39B}" dt="2025-08-22T12:41:04.896" v="72" actId="14100"/>
          <ac:spMkLst>
            <pc:docMk/>
            <pc:sldMk cId="293439633" sldId="294"/>
            <ac:spMk id="4" creationId="{A056DC03-B6EC-134D-9944-23E7552CD6BF}"/>
          </ac:spMkLst>
        </pc:spChg>
      </pc:sldChg>
      <pc:sldChg chg="addSp delSp modSp">
        <pc:chgData name="Terese Johansson" userId="S::terese.johansson@fn.se::442750ab-a69d-4cbd-937e-104e56ecd539" providerId="AD" clId="Web-{EBD4960D-972D-8F49-3DD5-7F7BA089C39B}" dt="2025-08-22T13:00:03.666" v="101" actId="1076"/>
        <pc:sldMkLst>
          <pc:docMk/>
          <pc:sldMk cId="2868091034" sldId="295"/>
        </pc:sldMkLst>
        <pc:spChg chg="add mod">
          <ac:chgData name="Terese Johansson" userId="S::terese.johansson@fn.se::442750ab-a69d-4cbd-937e-104e56ecd539" providerId="AD" clId="Web-{EBD4960D-972D-8F49-3DD5-7F7BA089C39B}" dt="2025-08-22T13:00:03.666" v="101" actId="1076"/>
          <ac:spMkLst>
            <pc:docMk/>
            <pc:sldMk cId="2868091034" sldId="295"/>
            <ac:spMk id="5" creationId="{6040A968-057D-A94D-0CA5-066E81DDC42F}"/>
          </ac:spMkLst>
        </pc:spChg>
        <pc:picChg chg="mod">
          <ac:chgData name="Terese Johansson" userId="S::terese.johansson@fn.se::442750ab-a69d-4cbd-937e-104e56ecd539" providerId="AD" clId="Web-{EBD4960D-972D-8F49-3DD5-7F7BA089C39B}" dt="2025-08-22T12:58:41.821" v="87" actId="1076"/>
          <ac:picMkLst>
            <pc:docMk/>
            <pc:sldMk cId="2868091034" sldId="295"/>
            <ac:picMk id="7" creationId="{22459C7E-D67F-2B40-8C24-7536A5F2F899}"/>
          </ac:picMkLst>
        </pc:picChg>
      </pc:sldChg>
      <pc:sldChg chg="addSp modSp">
        <pc:chgData name="Terese Johansson" userId="S::terese.johansson@fn.se::442750ab-a69d-4cbd-937e-104e56ecd539" providerId="AD" clId="Web-{EBD4960D-972D-8F49-3DD5-7F7BA089C39B}" dt="2025-08-22T13:03:01.811" v="106" actId="1076"/>
        <pc:sldMkLst>
          <pc:docMk/>
          <pc:sldMk cId="567041871" sldId="296"/>
        </pc:sldMkLst>
        <pc:spChg chg="add mod">
          <ac:chgData name="Terese Johansson" userId="S::terese.johansson@fn.se::442750ab-a69d-4cbd-937e-104e56ecd539" providerId="AD" clId="Web-{EBD4960D-972D-8F49-3DD5-7F7BA089C39B}" dt="2025-08-22T13:03:01.811" v="106" actId="1076"/>
          <ac:spMkLst>
            <pc:docMk/>
            <pc:sldMk cId="567041871" sldId="296"/>
            <ac:spMk id="4" creationId="{D8A6BF86-696E-954D-86D0-B99F919EB433}"/>
          </ac:spMkLst>
        </pc:spChg>
      </pc:sldChg>
      <pc:sldChg chg="delSp">
        <pc:chgData name="Terese Johansson" userId="S::terese.johansson@fn.se::442750ab-a69d-4cbd-937e-104e56ecd539" providerId="AD" clId="Web-{EBD4960D-972D-8F49-3DD5-7F7BA089C39B}" dt="2025-08-22T12:20:21.718" v="23"/>
        <pc:sldMkLst>
          <pc:docMk/>
          <pc:sldMk cId="2207527053"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2025-09-12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FN fyller 80 år i en tid som präglas av motsättningar och konflikter. Samtidigt kan vi konstatera att det globala samarbetet mellan länder har lett till en mer fredlig och välmående värld. I det arbetet har FN spelat – och spelar fortfarande – en avgörande roll som både aktör och samlingsplats. </a:t>
            </a:r>
          </a:p>
          <a:p>
            <a:endParaRPr lang="sv-SE" dirty="0"/>
          </a:p>
          <a:p>
            <a:r>
              <a:rPr lang="sv-SE" dirty="0"/>
              <a:t>I det här bildspelet ska vi göra några nedslag i FN:s historia och ta fasta på några av framstegen för världsorganisationen och mänskligheten. Det är också ett sätt att understryka vikten av ett starkt och väl fungerande multilateralt samarbete även i framtiden.</a:t>
            </a:r>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401271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Konventionen om avskaffandet av all diskriminering mot kvinnor, på engelska förkortad CEDAW, är FN:s starkaste dokument för att stärka kvinnors rättigheter. Konventionen antogs av FN:s generalförsamling 1979 och trädde i kraft 1981.</a:t>
            </a:r>
          </a:p>
          <a:p>
            <a:endParaRPr lang="sv-SE" sz="1200" dirty="0"/>
          </a:p>
          <a:p>
            <a:r>
              <a:rPr lang="sv-SE" sz="1200" dirty="0"/>
              <a:t>189 länder har anslutit sig till konventionen. Många länder har dock gjort reservationer mot delar av konventionen eftersom de inte vill ställa sig bakom allt som står i den. </a:t>
            </a:r>
          </a:p>
          <a:p>
            <a:endParaRPr lang="sv-SE" sz="1200" dirty="0"/>
          </a:p>
          <a:p>
            <a:r>
              <a:rPr lang="sv-SE" sz="1200" dirty="0"/>
              <a:t>Kommittén för avskaffande av diskriminering av kvinnor består av 23 experter och har två treveckorsmöten per år. Konventionsstaterna ska rapportera till kommittén vart fjärde år och man granskar ungefär 15 länder varje år.</a:t>
            </a:r>
          </a:p>
          <a:p>
            <a:r>
              <a:rPr lang="sv-SE" sz="1200" dirty="0"/>
              <a:t>Den 10 december 1999 antog generalförsamlingen ett frivilligt protokoll till denna konvention. Protokollet ger enskilda personer rätt att klaga hos kommittén för avskaffande av diskriminering av kvinnor över kränkningar av rättigheter som skyddas av konventionen.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343113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FN:s klimatpanel IPCC (</a:t>
            </a:r>
            <a:r>
              <a:rPr lang="sv-SE" baseline="0" dirty="0" err="1"/>
              <a:t>Intergovernmental</a:t>
            </a:r>
            <a:r>
              <a:rPr lang="sv-SE" baseline="0" dirty="0"/>
              <a:t> Panel on </a:t>
            </a:r>
            <a:r>
              <a:rPr lang="sv-SE" baseline="0" dirty="0" err="1"/>
              <a:t>Climate</a:t>
            </a:r>
            <a:r>
              <a:rPr lang="sv-SE" baseline="0" dirty="0"/>
              <a:t> Change) initierades av FN:s miljöprogram </a:t>
            </a:r>
            <a:r>
              <a:rPr lang="sv-SE" baseline="0" dirty="0" err="1"/>
              <a:t>Unep</a:t>
            </a:r>
            <a:r>
              <a:rPr lang="sv-SE" baseline="0" dirty="0"/>
              <a:t> (United Nations Environment </a:t>
            </a:r>
            <a:r>
              <a:rPr lang="sv-SE" baseline="0" dirty="0" err="1"/>
              <a:t>Programme</a:t>
            </a:r>
            <a:r>
              <a:rPr lang="sv-SE" baseline="0" dirty="0"/>
              <a:t>) och Världsmeteorologorganisationen WMO (World </a:t>
            </a:r>
            <a:r>
              <a:rPr lang="sv-SE" baseline="0" dirty="0" err="1"/>
              <a:t>Meteorological</a:t>
            </a:r>
            <a:r>
              <a:rPr lang="sv-SE" baseline="0" dirty="0"/>
              <a:t> </a:t>
            </a:r>
            <a:r>
              <a:rPr lang="sv-SE" baseline="0" dirty="0" err="1"/>
              <a:t>Organization</a:t>
            </a:r>
            <a:r>
              <a:rPr lang="sv-SE" baseline="0" dirty="0"/>
              <a:t>) 1988 för att ge världen en klar och vetenskaplig bild av den samlade kunskapen om klimatförändringar och deras potentiella miljömässiga och socioekonomiska påverkan. IPCC bedriver ingen egen forskning utan granskar aktuell forskning. Panelen ger ut en utvärderingsrapport. Den senaste publicerades år 2014. </a:t>
            </a:r>
          </a:p>
          <a:p>
            <a:endParaRPr lang="sv-SE" baseline="0" dirty="0"/>
          </a:p>
          <a:p>
            <a:r>
              <a:rPr lang="sv-SE" sz="1300" dirty="0"/>
              <a:t>Flera FN-organ och program arbetar med miljöfrågor, till exempel FN:s miljöprogram </a:t>
            </a:r>
            <a:r>
              <a:rPr lang="sv-SE" sz="1300" dirty="0" err="1"/>
              <a:t>Unep</a:t>
            </a:r>
            <a:r>
              <a:rPr lang="sv-SE" sz="1300" dirty="0"/>
              <a:t> och FN:s utvecklingsprogram UNDP. Det finns också en vattenenhet, UN-</a:t>
            </a:r>
            <a:r>
              <a:rPr lang="sv-SE" sz="1300" dirty="0" err="1"/>
              <a:t>Water</a:t>
            </a:r>
            <a:r>
              <a:rPr lang="sv-SE" sz="1300" dirty="0"/>
              <a:t>, som är specialiserad på vattenfrågor. Förutom FN-organens, </a:t>
            </a:r>
            <a:br>
              <a:rPr lang="sv-SE" sz="1300" dirty="0"/>
            </a:br>
            <a:r>
              <a:rPr lang="sv-SE" sz="1300" dirty="0"/>
              <a:t>-programmens och -enheternas arbete arrangeras även miljökonferenser där världens ledare kan mötas för diskussion, utbyte av kunskap och förhandling. </a:t>
            </a:r>
            <a:endParaRPr lang="sv-SE" baseline="0"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313995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FN-konventionen om barnets rättigheter antogs av FN:s generalförsamling 1989 och trädde i kraft 1990.</a:t>
            </a:r>
          </a:p>
          <a:p>
            <a:endParaRPr lang="sv-SE" sz="1200" dirty="0"/>
          </a:p>
          <a:p>
            <a:r>
              <a:rPr lang="sv-SE" sz="1200" dirty="0"/>
              <a:t>I konventionen sägs bland annat: </a:t>
            </a:r>
          </a:p>
          <a:p>
            <a:r>
              <a:rPr lang="sv-SE" sz="1200" dirty="0"/>
              <a:t>- att alla barn har lika värde och ska tillförsäkras de rättigheter som anges i konventionen utan åtskillnad på grund av ras, hudfärg språk, religion, etniskt ursprung, handikapp eller något annat</a:t>
            </a:r>
          </a:p>
          <a:p>
            <a:r>
              <a:rPr lang="sv-SE" sz="1200" dirty="0"/>
              <a:t>- att vid alla åtgärder som rör barn ska barnets bästa komma i första rummet</a:t>
            </a:r>
          </a:p>
          <a:p>
            <a:r>
              <a:rPr lang="sv-SE" sz="1200" dirty="0"/>
              <a:t>- att barn har rätt att säga sin mening i allt som rör dem själva och att bli respekterade</a:t>
            </a:r>
          </a:p>
          <a:p>
            <a:r>
              <a:rPr lang="sv-SE" sz="1200" dirty="0"/>
              <a:t>- att de till det yttersta av sina resurser ska stödja barnets rättigheter, som bland annat omfattar barnets rätt till liv (rätten till mat, vatten, hälsovård och tak över huvudet), barnets rätt att utveckla sina anlag genom bland annat utbildning, och barnets rätt att skyddas mot våld och missbruk.</a:t>
            </a:r>
          </a:p>
          <a:p>
            <a:endParaRPr lang="sv-SE" dirty="0"/>
          </a:p>
          <a:p>
            <a:r>
              <a:rPr lang="sv-SE" sz="1200" dirty="0"/>
              <a:t>Konventionen omfattar alla barn och ungdomar upp till 18 år förutom artikeln om barn i krig som stadgar att personer under 15 år inte får rekryteras som soldater.</a:t>
            </a:r>
          </a:p>
          <a:p>
            <a:endParaRPr lang="sv-SE" sz="1200" dirty="0"/>
          </a:p>
          <a:p>
            <a:r>
              <a:rPr lang="sv-SE" sz="1200" dirty="0"/>
              <a:t>Kommittén för barnets rättigheter består av tio experter och har tre treveckorsmöten per år i Genève. Konventionsstaterna ska rapportera till kommittén vart femte år och kommittén granskar ungefär 25 länder varje år.</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3385806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UNMAS. FN:s minröjningsorganisation, inrättades 1997 av </a:t>
            </a:r>
            <a:r>
              <a:rPr lang="sv-SE" baseline="0" dirty="0"/>
              <a:t>FN:s </a:t>
            </a:r>
            <a:r>
              <a:rPr lang="sv-SE" dirty="0"/>
              <a:t>generalförsamling för att</a:t>
            </a:r>
            <a:r>
              <a:rPr lang="sv-SE" baseline="0" dirty="0"/>
              <a:t> stötta visionen om en värld fri från hotet från minor och andra explosiva lämningar. </a:t>
            </a:r>
          </a:p>
          <a:p>
            <a:endParaRPr lang="sv-SE" sz="1200" dirty="0"/>
          </a:p>
          <a:p>
            <a:r>
              <a:rPr lang="sv-SE" sz="1200" dirty="0"/>
              <a:t>UNMAS samordnar minarbetet och samarbetar med 14 andra FN-organ för att skapa en tryggare värld. UNMAS arbetar mot minor på olika sätt, genom att exempelvis röja minor och ge stöd till minoffer. De stödjer eller driver projekt i över 40 länder och har program i 16 länder och territorier. I vissa länder arbetar UNMAS endast med att informera om riskerna för de som lever i mindrabbade områden och i andra projekt bidrar man med att säkerställa att humanitär hjälp når flyktingar och andra i konfliktdrabbade områden. UNMAS hjälper även länder som har anslutit sig till fördraget om förbud mot personminor att förstöra sina minlager.</a:t>
            </a:r>
          </a:p>
          <a:p>
            <a:br>
              <a:rPr lang="sv-SE" sz="1200" dirty="0"/>
            </a:br>
            <a:endParaRPr lang="sv-SE" sz="1200" dirty="0"/>
          </a:p>
          <a:p>
            <a:r>
              <a:rPr lang="sv-SE" sz="1200" dirty="0"/>
              <a:t> </a:t>
            </a: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13</a:t>
            </a:fld>
            <a:endParaRPr lang="sv-SE"/>
          </a:p>
        </p:txBody>
      </p:sp>
    </p:spTree>
    <p:extLst>
      <p:ext uri="{BB962C8B-B14F-4D97-AF65-F5344CB8AC3E}">
        <p14:creationId xmlns:p14="http://schemas.microsoft.com/office/powerpoint/2010/main" val="401359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err="1"/>
              <a:t>Millenniemålen</a:t>
            </a:r>
            <a:r>
              <a:rPr lang="sv-SE" sz="1200" dirty="0"/>
              <a:t> har sitt ursprung i Millenniedeklarationen som antogs vid FN:s toppmöte år 2000. Millenniedeklarationen definierar vilka grundläggande värderingar FN och medlemsstaterna ska arbeta efter i det nya millenniet.</a:t>
            </a:r>
          </a:p>
          <a:p>
            <a:endParaRPr lang="sv-SE" sz="1200" dirty="0"/>
          </a:p>
          <a:p>
            <a:r>
              <a:rPr lang="sv-SE" sz="1200" dirty="0" err="1"/>
              <a:t>Millenniemålen</a:t>
            </a:r>
            <a:r>
              <a:rPr lang="sv-SE" sz="1200" dirty="0"/>
              <a:t> är åtta till antalet. Under de övergripande målen finns 21 delmål och 60 indikatorer.</a:t>
            </a:r>
          </a:p>
          <a:p>
            <a:endParaRPr lang="sv-SE" dirty="0"/>
          </a:p>
          <a:p>
            <a:pPr fontAlgn="base"/>
            <a:r>
              <a:rPr lang="sv-SE" sz="1200" dirty="0"/>
              <a:t>Under de senaste årtiondena har de allra flesta länderna i världen utvecklats i positiv riktning. Medellivslängden har ökat, fler människor har fått tillgång till rent dricksvatten och fler barn får gå i skolan. Dock finns hinder för fortsatta framsteg. Till exempel befinner sig över 26 miljoner människor på flykt i sina egna länder, hungern i världen ökar åter och utsläppen av koldioxid från fossila bränslen fortsätter att öka och är i dag mer än 46 procent högre än utsläppsnivån år 1990.</a:t>
            </a:r>
          </a:p>
          <a:p>
            <a:endParaRPr lang="sv-SE" dirty="0"/>
          </a:p>
          <a:p>
            <a:r>
              <a:rPr lang="sv-SE" baseline="0" dirty="0"/>
              <a:t> </a:t>
            </a: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14</a:t>
            </a:fld>
            <a:endParaRPr lang="sv-SE"/>
          </a:p>
        </p:txBody>
      </p:sp>
    </p:spTree>
    <p:extLst>
      <p:ext uri="{BB962C8B-B14F-4D97-AF65-F5344CB8AC3E}">
        <p14:creationId xmlns:p14="http://schemas.microsoft.com/office/powerpoint/2010/main" val="253014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Vid ett toppmöte i FN 2005 enades världens länder om den nya folkrättsliga principen skyldighet att skydda eller </a:t>
            </a:r>
            <a:r>
              <a:rPr lang="sv-SE" sz="1200" dirty="0" err="1"/>
              <a:t>Responsibility</a:t>
            </a:r>
            <a:r>
              <a:rPr lang="sv-SE" sz="1200" dirty="0"/>
              <a:t> to </a:t>
            </a:r>
            <a:r>
              <a:rPr lang="sv-SE" sz="1200" dirty="0" err="1"/>
              <a:t>Protect</a:t>
            </a:r>
            <a:r>
              <a:rPr lang="sv-SE" sz="1200" dirty="0"/>
              <a:t> (förkortad </a:t>
            </a:r>
            <a:r>
              <a:rPr lang="sv-SE" sz="1200" dirty="0" err="1"/>
              <a:t>RtoP</a:t>
            </a:r>
            <a:r>
              <a:rPr lang="sv-SE" sz="1200" dirty="0"/>
              <a:t> eller R2P). Syftet var att ge världssamfundet större möjlighet att ingripa för att skydda civilbefolkningar från folkmord, etnisk rensning, krigsbrott och brott mot mänskligheten. Principen är ett verktyg för att i första hand förebygga att övergrepp begås, men också för att ingripa om det förbyggande arbetet misslyckas. </a:t>
            </a:r>
          </a:p>
          <a:p>
            <a:endParaRPr lang="sv-SE" sz="1200" dirty="0"/>
          </a:p>
          <a:p>
            <a:r>
              <a:rPr lang="sv-SE" sz="1200" dirty="0"/>
              <a:t>FN får enligt stadgan bara ingripa när det finns ett hot mot internationell fred och säkerhet och, i enlighet med statssuveränitetsprincipen, inte när en väpnade konflikt pågår inom ett lands gränser. Efter massmorden i Rwanda, Demokratiska republiken Kongo och på Balkan på 1990-talet insåg man att denna princip har resulterat i att män och kvinnor länge kunnat utsättas för övergrepp som tvångsförflyttning, sexuellt våld och avrättningar medan världssamfundet bara sett på utan rätt att ingripa.</a:t>
            </a:r>
          </a:p>
          <a:p>
            <a:endParaRPr lang="sv-SE" sz="1200" dirty="0"/>
          </a:p>
          <a:p>
            <a:r>
              <a:rPr lang="sv-SE" sz="1200" dirty="0"/>
              <a:t>På uppmaning av FN:s dåvarande generalsekreterare Kofi Annan utvecklades grunderna till det som sen skulle bli skyldighet att skydda. Vid världstoppmötet år 2005 enades länderna om att statssuveränitet innefattar skyldigheter gentemot den egna befolkningen. Säkerhetsrådsresolutionen om skyldighet att skydda kunde därmed röstas igenom. </a:t>
            </a:r>
          </a:p>
          <a:p>
            <a:endParaRPr lang="sv-SE" sz="1200" dirty="0"/>
          </a:p>
          <a:p>
            <a:r>
              <a:rPr lang="sv-SE" sz="1200" dirty="0"/>
              <a:t>Skyldighet att skydda omfattar tre principer:</a:t>
            </a:r>
          </a:p>
          <a:p>
            <a:r>
              <a:rPr lang="sv-SE" sz="1200" dirty="0"/>
              <a:t>- i första hand (paragraf 138) har stater själva det främsta ansvaret att skydda invånarna från de här brotten, och i detta ingår även uppsåtet att begå dem</a:t>
            </a:r>
          </a:p>
          <a:p>
            <a:r>
              <a:rPr lang="sv-SE" sz="1200" dirty="0"/>
              <a:t>- i andra hand (paragraf 139 I) har det internationella samfundet en skyldighet att med fredliga medel (kap Vi och VIII i FN-stadgan) uppmuntra och assistera staters arbete med att skydda sina invånare</a:t>
            </a:r>
          </a:p>
          <a:p>
            <a:r>
              <a:rPr lang="sv-SE" sz="1200" dirty="0"/>
              <a:t>- i sista hand (paragraf 139 II), om staten själv misslyckats totalt med att skydda sin befolkning, har det internationella samfundet skyldighet att ingripa med alla tillgängliga medel. Detta inkluderar även, som en allra sista utväg, tvingande militära medel enligt kap VII i FN-stadgan.</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15</a:t>
            </a:fld>
            <a:endParaRPr lang="sv-SE"/>
          </a:p>
        </p:txBody>
      </p:sp>
    </p:spTree>
    <p:extLst>
      <p:ext uri="{BB962C8B-B14F-4D97-AF65-F5344CB8AC3E}">
        <p14:creationId xmlns:p14="http://schemas.microsoft.com/office/powerpoint/2010/main" val="397027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De olika expertkommittéerna och högkommissarien för mänskliga rättigheter är tillsammans med FN:s råd för mänskliga rättigheter nyckelaktörer i arbetet med mänskliga rättigheter inom FN.</a:t>
            </a:r>
          </a:p>
          <a:p>
            <a:endParaRPr lang="sv-SE" sz="1200" dirty="0"/>
          </a:p>
          <a:p>
            <a:r>
              <a:rPr lang="sv-SE" sz="1200" dirty="0"/>
              <a:t>Rådet för mänskliga rättigheter ersatte 2006 den tidigare kommissionen för mänskliga rättigheter som tidigare hade mandat att följa upp tillämpningen av de mänskliga rättigheterna i FN:s medlemsländer.</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47 länder är medlemmar i rådet som sammanträder regelbundet i Genève. Det finns även möjlighet att kalla till specialsessioner då kritiska MR-situationer uppkommer. På rådets möten antas resolutioner om olika MR-frågor och kritik kan riktas mot enskilda länder. </a:t>
            </a:r>
          </a:p>
          <a:p>
            <a:endParaRPr lang="sv-SE" sz="1200" dirty="0"/>
          </a:p>
          <a:p>
            <a:r>
              <a:rPr lang="sv-SE" sz="1200" dirty="0"/>
              <a:t>En av rådets mest centrala uppgifter är den så kallade universella periodiska granskningen (UPR). Inom ramen för denna sker regelbunden granskning av alla FN-medlemmars efterlevnad av de mänskliga rättigheterna, inte bara ett utvalt fåtal.</a:t>
            </a:r>
            <a:r>
              <a:rPr lang="sv-SE" dirty="0"/>
              <a:t> Ideella</a:t>
            </a:r>
            <a:r>
              <a:rPr lang="sv-SE" baseline="0" dirty="0"/>
              <a:t> organisationer kan lämna in rapporter om hur de upplever situationen i landet de verkar i, och där också lämna klagomål om landet. </a:t>
            </a:r>
            <a:endParaRPr lang="sv-SE" baseline="0" dirty="0">
              <a:ea typeface="Calibri"/>
              <a:cs typeface="Calibri"/>
            </a:endParaRPr>
          </a:p>
          <a:p>
            <a:endParaRPr lang="sv-SE" sz="1200" dirty="0"/>
          </a:p>
          <a:p>
            <a:endParaRPr lang="sv-SE" sz="1200"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16</a:t>
            </a:fld>
            <a:endParaRPr lang="sv-SE"/>
          </a:p>
        </p:txBody>
      </p:sp>
    </p:spTree>
    <p:extLst>
      <p:ext uri="{BB962C8B-B14F-4D97-AF65-F5344CB8AC3E}">
        <p14:creationId xmlns:p14="http://schemas.microsoft.com/office/powerpoint/2010/main" val="402110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Att skydda särskilt utsatta grupper, till exempel kvinnor och barn, i konflikt är en viktig uppgift för FN. </a:t>
            </a:r>
          </a:p>
          <a:p>
            <a:endParaRPr lang="sv-SE" baseline="0" dirty="0"/>
          </a:p>
          <a:p>
            <a:r>
              <a:rPr lang="sv-SE" baseline="0" dirty="0"/>
              <a:t>Sexuellt våld i konflikt har blivit ett allt större problem. A</a:t>
            </a:r>
            <a:r>
              <a:rPr lang="sv-SE" sz="1200" dirty="0"/>
              <a:t>tt döda, misshandla och våldta kvinnor och barn har blivit strategier i krig när olika grupper försöker dominera och utplåna varandra. Byar, sjukhus, skolor och vattendrag bombas för att förhindra civilas möjlighet till överlevnad. Barn blir offer när pojkar värvas som barnsoldater och flickor tas som sexslavar.</a:t>
            </a:r>
            <a:endParaRPr lang="sv-SE" dirty="0"/>
          </a:p>
          <a:p>
            <a:endParaRPr lang="sv-SE" dirty="0"/>
          </a:p>
          <a:p>
            <a:r>
              <a:rPr lang="sv-SE" dirty="0"/>
              <a:t>FN har bland annat antagit resolution 1325 </a:t>
            </a:r>
            <a:r>
              <a:rPr lang="sv-SE" sz="1200" dirty="0"/>
              <a:t>som konstaterar att kvinnor och män drabbas olika av konflikter. Kvinnor behöver skydd mot könsrelaterat våld. Resolutionen säger också att hållbar fred kräver kvinnors medverkan. I verkligheten har våldet mot kvinnor i krig ökat. Kvinnor saknas fortfarande vid förhandlingsborden när fredsavtal ska undertecknas.</a:t>
            </a:r>
          </a:p>
          <a:p>
            <a:endParaRPr lang="sv-SE" sz="1200" dirty="0"/>
          </a:p>
          <a:p>
            <a:r>
              <a:rPr lang="sv-SE" sz="1200" dirty="0"/>
              <a:t>På bilden ses Margot Wallström som 2010 utsågs till FN-chefens särskilda representant i frågor som rör sexuellt våld i konflikt.</a:t>
            </a: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17</a:t>
            </a:fld>
            <a:endParaRPr lang="sv-SE"/>
          </a:p>
        </p:txBody>
      </p:sp>
    </p:spTree>
    <p:extLst>
      <p:ext uri="{BB962C8B-B14F-4D97-AF65-F5344CB8AC3E}">
        <p14:creationId xmlns:p14="http://schemas.microsoft.com/office/powerpoint/2010/main" val="257776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Jan</a:t>
            </a:r>
            <a:r>
              <a:rPr lang="sv-SE" baseline="0" dirty="0"/>
              <a:t> Eliasson tillträdde sommaren 2012 posten som vice generalsekreterare i FN. Det innebär att han efter Dag Hammarskjöld är den svensk som har haft det högsta ämbetet i FN. Eliasson hade uppdraget till slutet av 2017 då FN-chefen Ban Ki-moon avslutade sin andra och sista mandatperiod. Jan Eliasson har under sin karriär haft en rad uppdrag i FN-systemet. Han har bland annat medlat i flera konflikter och var ordförande i FN:s generalförsamling 2005-2006 då ett toppmöte om FN:s framtid hölls. Eliasson är fortfarande aktiv i FN-debatten och en uppskattad föreläsare vid FN-förbundets arrangemang.</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18</a:t>
            </a:fld>
            <a:endParaRPr lang="sv-SE"/>
          </a:p>
        </p:txBody>
      </p:sp>
    </p:spTree>
    <p:extLst>
      <p:ext uri="{BB962C8B-B14F-4D97-AF65-F5344CB8AC3E}">
        <p14:creationId xmlns:p14="http://schemas.microsoft.com/office/powerpoint/2010/main" val="225382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FN antog i september 2015 utvecklingsavtalet Agenda 2030 och 17 nya utvecklingsmål, globala mål för hållbar utveckling, som alla världens länder ska arbeta med. De 17 målen ska nås senast år 2030. I de nya målen integreras tre dimensioner av hållbar utveckling: socialt, ekonomiskt och miljömässigt hållbar utveckling. </a:t>
            </a:r>
          </a:p>
          <a:p>
            <a:r>
              <a:rPr lang="sv-SE" sz="1200" kern="1200" dirty="0">
                <a:solidFill>
                  <a:schemeClr val="tx1"/>
                </a:solidFill>
                <a:effectLst/>
                <a:latin typeface="+mn-lt"/>
                <a:ea typeface="+mn-ea"/>
                <a:cs typeface="+mn-cs"/>
              </a:rPr>
              <a:t>Individer, företag, experter och civilsamhällsorganisationer fick vara med och påverka vilka mål och delmål som skulle vara med.</a:t>
            </a:r>
          </a:p>
          <a:p>
            <a:r>
              <a:rPr lang="sv-SE" sz="1200" kern="1200" dirty="0">
                <a:solidFill>
                  <a:schemeClr val="tx1"/>
                </a:solidFill>
                <a:effectLst/>
                <a:latin typeface="+mn-lt"/>
                <a:ea typeface="+mn-ea"/>
                <a:cs typeface="+mn-cs"/>
              </a:rPr>
              <a:t>Sverige var drivande för att säkerställa att sexuell och reproduktiv hälsa och rättigheter (SRHR) skulle få en plats i den nya agendan, samt mål 16 om fred och säkerhet. Också Svenska FN-förbundet verkade för att mål 5 och 16 skulle inkluderas i Agenda 2030.</a:t>
            </a:r>
          </a:p>
          <a:p>
            <a:r>
              <a:rPr lang="sv-SE" sz="1200" kern="1200" dirty="0">
                <a:solidFill>
                  <a:schemeClr val="tx1"/>
                </a:solidFill>
                <a:effectLst/>
                <a:latin typeface="+mn-lt"/>
                <a:ea typeface="+mn-ea"/>
                <a:cs typeface="+mn-cs"/>
              </a:rPr>
              <a:t> </a:t>
            </a:r>
          </a:p>
          <a:p>
            <a:endParaRPr lang="sv-SE" baseline="0"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19</a:t>
            </a:fld>
            <a:endParaRPr lang="sv-SE"/>
          </a:p>
        </p:txBody>
      </p:sp>
    </p:spTree>
    <p:extLst>
      <p:ext uri="{BB962C8B-B14F-4D97-AF65-F5344CB8AC3E}">
        <p14:creationId xmlns:p14="http://schemas.microsoft.com/office/powerpoint/2010/main" val="60782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661">
              <a:defRPr/>
            </a:pPr>
            <a:r>
              <a:rPr lang="sv-SE" dirty="0"/>
              <a:t>Tanken om ett Förenta Nationerna föddes ur de allierades</a:t>
            </a:r>
            <a:r>
              <a:rPr lang="sv-SE" baseline="0" dirty="0"/>
              <a:t> krig mot Hitler och hans bundsförvanter. </a:t>
            </a:r>
            <a:r>
              <a:rPr lang="sv-SE" dirty="0"/>
              <a:t>Andra</a:t>
            </a:r>
            <a:r>
              <a:rPr lang="sv-SE" baseline="0" dirty="0"/>
              <a:t> världskriget hade skördat ca 60 miljoner liv och Europa låg i ruiner. </a:t>
            </a:r>
            <a:r>
              <a:rPr lang="sv-SE" baseline="0" dirty="0" err="1"/>
              <a:t>Världsledarna</a:t>
            </a:r>
            <a:r>
              <a:rPr lang="sv-SE" baseline="0" dirty="0"/>
              <a:t> kom överens om att det behövdes en kraft som kunde förhindra framtida krig och skapa en fredlig värld. Ur dessa tankar uppkom sedan organisationen FN. </a:t>
            </a:r>
          </a:p>
          <a:p>
            <a:endParaRPr lang="sv-SE" dirty="0"/>
          </a:p>
          <a:p>
            <a:pPr defTabSz="990661">
              <a:defRPr/>
            </a:pPr>
            <a:r>
              <a:rPr lang="sv-SE" dirty="0"/>
              <a:t>I februari 1945 möttes Winston Churchill, Franklin D Roosevelt och Josef Stalin i Jalta på halvön Krim i Svarta havet. De enades bland annat om att kalla sina allierade till en konferens i San Francisco för att anta stadgan till en ny världsorganisation. I San Francisco samlades så mellan den 25 april och 26 juni 1945 representanter för 50 stater.</a:t>
            </a:r>
            <a:r>
              <a:rPr lang="sv-SE" baseline="0" dirty="0"/>
              <a:t> Här förhandlades stadgan </a:t>
            </a:r>
            <a:r>
              <a:rPr lang="sv-SE" dirty="0"/>
              <a:t>formellt sett fram, men den var i princip redan klar. Under konferensen fanns en tvist om vetorätten, som de små staterna ville begränsa. Konferensen i San Francisco avslutades med att FN-stadgan skrevs under den 26 juni 1945. Den trädde i kraft den 24 oktober 1945 när 51 stater hade ratificerat den. Att vi firar FN-dagen den 24 oktober beror alltså på att det är det är FN:s formella födelsedag.</a:t>
            </a:r>
          </a:p>
          <a:p>
            <a:pPr defTabSz="990661">
              <a:defRPr/>
            </a:pPr>
            <a:endParaRPr lang="sv-SE" dirty="0"/>
          </a:p>
          <a:p>
            <a:pPr marL="0" marR="0" lvl="0" indent="0" algn="l" defTabSz="990661" rtl="0" eaLnBrk="1" fontAlgn="auto" latinLnBrk="0" hangingPunct="1">
              <a:lnSpc>
                <a:spcPct val="100000"/>
              </a:lnSpc>
              <a:spcBef>
                <a:spcPts val="0"/>
              </a:spcBef>
              <a:spcAft>
                <a:spcPts val="0"/>
              </a:spcAft>
              <a:buClrTx/>
              <a:buSzTx/>
              <a:buFontTx/>
              <a:buNone/>
              <a:tabLst/>
              <a:defRPr/>
            </a:pPr>
            <a:r>
              <a:rPr lang="sv-SE" baseline="0" dirty="0"/>
              <a:t>Sverige var inte medlem från början utan blev </a:t>
            </a:r>
            <a:r>
              <a:rPr lang="sv-SE" dirty="0"/>
              <a:t>den 19 november 1946 invalt genom beslut i generalförsamlingen. Vetorätten hade betydelse för Sveriges inträde. Det neutrala Sverige ville inte riskera att tvingas välja sida mellan supermakterna. Tack vare vetorätten var risken låg, tyckte man i Sverige, och därför kunde vi gå med utan att överge vår neutrala linje.</a:t>
            </a:r>
          </a:p>
          <a:p>
            <a:pPr defTabSz="990661">
              <a:defRPr/>
            </a:pPr>
            <a:endParaRPr lang="sv-SE" dirty="0"/>
          </a:p>
          <a:p>
            <a:pPr eaLnBrk="1" hangingPunct="1">
              <a:defRPr/>
            </a:pPr>
            <a:r>
              <a:rPr lang="sv-SE" dirty="0"/>
              <a:t>Bilden: FN-stadgan anger bland annat:</a:t>
            </a:r>
          </a:p>
          <a:p>
            <a:pPr eaLnBrk="1" hangingPunct="1">
              <a:defRPr/>
            </a:pPr>
            <a:r>
              <a:rPr lang="sv-SE" dirty="0"/>
              <a:t>- ändamål och vilka medel som kan användas för att uppnå dessa</a:t>
            </a:r>
            <a:br>
              <a:rPr lang="sv-SE" dirty="0"/>
            </a:br>
            <a:r>
              <a:rPr lang="sv-SE" dirty="0"/>
              <a:t>- vilka huvudorgan som FN ska bestå av</a:t>
            </a:r>
            <a:br>
              <a:rPr lang="sv-SE" dirty="0"/>
            </a:br>
            <a:r>
              <a:rPr lang="sv-SE" dirty="0"/>
              <a:t>- medlemsstaternas skyldigheter och rättigheter mot varandra</a:t>
            </a:r>
          </a:p>
          <a:p>
            <a:pPr eaLnBrk="1" hangingPunct="1">
              <a:defRPr/>
            </a:pPr>
            <a:r>
              <a:rPr lang="sv-SE" dirty="0"/>
              <a:t>-</a:t>
            </a:r>
            <a:r>
              <a:rPr lang="sv-SE" baseline="0" dirty="0"/>
              <a:t> att våld är f</a:t>
            </a:r>
            <a:r>
              <a:rPr lang="sv-SE" dirty="0"/>
              <a:t>örbjudet annat än i självförsvar och genom beslut i säkerhetsrådet.</a:t>
            </a:r>
          </a:p>
          <a:p>
            <a:endParaRPr lang="sv-SE" dirty="0"/>
          </a:p>
          <a:p>
            <a:pPr eaLnBrk="1" hangingPunct="1">
              <a:defRPr/>
            </a:pP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2327385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Efter tio år avslutade Ban Ki-moon i slutet av 2016 sitt uppdrag som FN:s generalsekreterare. Till hans efterträdare valdes portugisen </a:t>
            </a:r>
            <a:r>
              <a:rPr lang="sv-SE" sz="1200" kern="1200" dirty="0" err="1">
                <a:solidFill>
                  <a:schemeClr val="tx1"/>
                </a:solidFill>
                <a:effectLst/>
                <a:latin typeface="+mn-lt"/>
                <a:ea typeface="+mn-ea"/>
                <a:cs typeface="+mn-cs"/>
              </a:rPr>
              <a:t>António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Guterres</a:t>
            </a:r>
            <a:r>
              <a:rPr lang="sv-SE" sz="1200" kern="1200" dirty="0">
                <a:solidFill>
                  <a:schemeClr val="tx1"/>
                </a:solidFill>
                <a:effectLst/>
                <a:latin typeface="+mn-lt"/>
                <a:ea typeface="+mn-ea"/>
                <a:cs typeface="+mn-cs"/>
              </a:rPr>
              <a:t>.</a:t>
            </a:r>
          </a:p>
          <a:p>
            <a:r>
              <a:rPr lang="sv-SE" sz="1200" kern="1200" dirty="0" err="1">
                <a:solidFill>
                  <a:schemeClr val="tx1"/>
                </a:solidFill>
                <a:effectLst/>
                <a:latin typeface="+mn-lt"/>
                <a:ea typeface="+mn-ea"/>
                <a:cs typeface="+mn-cs"/>
              </a:rPr>
              <a:t>Guterres</a:t>
            </a:r>
            <a:r>
              <a:rPr lang="sv-SE" sz="1200" kern="1200" dirty="0">
                <a:solidFill>
                  <a:schemeClr val="tx1"/>
                </a:solidFill>
                <a:effectLst/>
                <a:latin typeface="+mn-lt"/>
                <a:ea typeface="+mn-ea"/>
                <a:cs typeface="+mn-cs"/>
              </a:rPr>
              <a:t> hade ett brett stöd i både säkerhetsrådet och generalförsamlingen. Stödet hade han byggt upp under många år på internationella toppositioner, bland annat som FN:s högkommissarie för flyktingar. Valet skedde efter en historiskt öppen process med bland annat utfrågningar i FN:s generalförsamling av samtliga kandidater.</a:t>
            </a:r>
          </a:p>
          <a:p>
            <a:r>
              <a:rPr lang="sv-SE" sz="1200" kern="1200" dirty="0">
                <a:solidFill>
                  <a:schemeClr val="tx1"/>
                </a:solidFill>
                <a:effectLst/>
                <a:latin typeface="+mn-lt"/>
                <a:ea typeface="+mn-ea"/>
                <a:cs typeface="+mn-cs"/>
              </a:rPr>
              <a:t>Svenska FN-förbundet välkomnade </a:t>
            </a:r>
            <a:r>
              <a:rPr lang="sv-SE" sz="1200" kern="1200" dirty="0" err="1">
                <a:solidFill>
                  <a:schemeClr val="tx1"/>
                </a:solidFill>
                <a:effectLst/>
                <a:latin typeface="+mn-lt"/>
                <a:ea typeface="+mn-ea"/>
                <a:cs typeface="+mn-cs"/>
              </a:rPr>
              <a:t>António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Guterres</a:t>
            </a:r>
            <a:r>
              <a:rPr lang="sv-SE" sz="1200" kern="1200" dirty="0">
                <a:solidFill>
                  <a:schemeClr val="tx1"/>
                </a:solidFill>
                <a:effectLst/>
                <a:latin typeface="+mn-lt"/>
                <a:ea typeface="+mn-ea"/>
                <a:cs typeface="+mn-cs"/>
              </a:rPr>
              <a:t> och konstaterade att han fick ta över ledarskapet för FN i en tuff period med ett mer spänt världsläge än på länge, väpnade konflikter och humanitära katastrofer som krävde omedelbar uppmärksamhet. Förbundet pekade också på att den nye FN-chefen måste fortsätta det rättighetsarbete som hans företrädare har bedrivit för bland andra kvinnor, </a:t>
            </a:r>
            <a:r>
              <a:rPr lang="sv-SE" sz="1200" kern="1200" dirty="0" err="1">
                <a:solidFill>
                  <a:schemeClr val="tx1"/>
                </a:solidFill>
                <a:effectLst/>
                <a:latin typeface="+mn-lt"/>
                <a:ea typeface="+mn-ea"/>
                <a:cs typeface="+mn-cs"/>
              </a:rPr>
              <a:t>hbtq</a:t>
            </a:r>
            <a:r>
              <a:rPr lang="sv-SE" sz="1200" kern="1200" dirty="0">
                <a:solidFill>
                  <a:schemeClr val="tx1"/>
                </a:solidFill>
                <a:effectLst/>
                <a:latin typeface="+mn-lt"/>
                <a:ea typeface="+mn-ea"/>
                <a:cs typeface="+mn-cs"/>
              </a:rPr>
              <a:t>-personer och funktionshindrade.</a:t>
            </a:r>
          </a:p>
          <a:p>
            <a:r>
              <a:rPr lang="sv-SE" sz="1200" kern="1200" dirty="0" err="1">
                <a:solidFill>
                  <a:schemeClr val="tx1"/>
                </a:solidFill>
                <a:effectLst/>
                <a:latin typeface="+mn-lt"/>
                <a:ea typeface="+mn-ea"/>
                <a:cs typeface="+mn-cs"/>
              </a:rPr>
              <a:t>Guterres</a:t>
            </a:r>
            <a:r>
              <a:rPr lang="sv-SE" sz="1200" kern="1200" dirty="0">
                <a:solidFill>
                  <a:schemeClr val="tx1"/>
                </a:solidFill>
                <a:effectLst/>
                <a:latin typeface="+mn-lt"/>
                <a:ea typeface="+mn-ea"/>
                <a:cs typeface="+mn-cs"/>
              </a:rPr>
              <a:t> har hittills bland annat utsett fler kvinnor på ledande poster i FN-systemet än någon tidigare generalsekreterare. Han har också uppmanat medlemsländerna att skrota kärnvapnen.</a:t>
            </a:r>
          </a:p>
          <a:p>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E9E082D3-AB71-4F85-B93E-FF276D9D219A}" type="slidenum">
              <a:rPr lang="sv-SE" smtClean="0"/>
              <a:t>20</a:t>
            </a:fld>
            <a:endParaRPr lang="sv-SE"/>
          </a:p>
        </p:txBody>
      </p:sp>
    </p:spTree>
    <p:extLst>
      <p:ext uri="{BB962C8B-B14F-4D97-AF65-F5344CB8AC3E}">
        <p14:creationId xmlns:p14="http://schemas.microsoft.com/office/powerpoint/2010/main" val="220186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Sverige har suttit i FN:s säkerhetsråd fyra gånger, 1957-58, 1975-76, 1997-98 och 2017-18. </a:t>
            </a:r>
          </a:p>
          <a:p>
            <a:r>
              <a:rPr lang="sv-SE" sz="1200" kern="1200" dirty="0">
                <a:solidFill>
                  <a:schemeClr val="tx1"/>
                </a:solidFill>
                <a:effectLst/>
                <a:latin typeface="+mn-lt"/>
                <a:ea typeface="+mn-ea"/>
                <a:cs typeface="+mn-cs"/>
              </a:rPr>
              <a:t>Den senaste perioden i rådet innebar att en bred svensk allmänhet fick ta del av FN-arbetet. Till de avslutande aktiviteterna hösten 2018 hörde ett FN-lett toppmöte om Jemen i Rimbo (utanför Norrtälje) dit också generalsekreterare </a:t>
            </a:r>
            <a:r>
              <a:rPr lang="sv-SE" sz="1200" kern="1200" dirty="0" err="1">
                <a:solidFill>
                  <a:schemeClr val="tx1"/>
                </a:solidFill>
                <a:effectLst/>
                <a:latin typeface="+mn-lt"/>
                <a:ea typeface="+mn-ea"/>
                <a:cs typeface="+mn-cs"/>
              </a:rPr>
              <a:t>António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Guterres</a:t>
            </a:r>
            <a:r>
              <a:rPr lang="sv-SE" sz="1200" kern="1200" dirty="0">
                <a:solidFill>
                  <a:schemeClr val="tx1"/>
                </a:solidFill>
                <a:effectLst/>
                <a:latin typeface="+mn-lt"/>
                <a:ea typeface="+mn-ea"/>
                <a:cs typeface="+mn-cs"/>
              </a:rPr>
              <a:t> kom för att ge sitt stöd till ett viktigt om än bräckligt avtal mellan parterna. Sverige bjöd också rådet till ett unikt möte på Dag Hammarskjölds gård </a:t>
            </a:r>
            <a:r>
              <a:rPr lang="sv-SE" sz="1200" kern="1200" dirty="0" err="1">
                <a:solidFill>
                  <a:schemeClr val="tx1"/>
                </a:solidFill>
                <a:effectLst/>
                <a:latin typeface="+mn-lt"/>
                <a:ea typeface="+mn-ea"/>
                <a:cs typeface="+mn-cs"/>
              </a:rPr>
              <a:t>Backåkra</a:t>
            </a:r>
            <a:r>
              <a:rPr lang="sv-SE" sz="1200" kern="1200" dirty="0">
                <a:solidFill>
                  <a:schemeClr val="tx1"/>
                </a:solidFill>
                <a:effectLst/>
                <a:latin typeface="+mn-lt"/>
                <a:ea typeface="+mn-ea"/>
                <a:cs typeface="+mn-cs"/>
              </a:rPr>
              <a:t> i Skåne.</a:t>
            </a:r>
          </a:p>
          <a:p>
            <a:r>
              <a:rPr lang="sv-SE" sz="1200" kern="1200" dirty="0">
                <a:solidFill>
                  <a:schemeClr val="tx1"/>
                </a:solidFill>
                <a:effectLst/>
                <a:latin typeface="+mn-lt"/>
                <a:ea typeface="+mn-ea"/>
                <a:cs typeface="+mn-cs"/>
              </a:rPr>
              <a:t>Under de två åren i rådet visade Sverige att även ett litet land kan påverka i kraft av hårt arbete och kloka förslag. Kvinnors roll i fredsprocesser finns nu med i många rådsbeslut, civilsamhällets organisationer bjöds in till dialog och Sverige bidrog till humanitära resolutioner i Syrien och just Jemen. Regeringen har själv också framhållit sin roll bakom kulisserna i konflikten mellan USA och Nordkorea där hotet om kärnvapenanvändning åter har blivit reellt. </a:t>
            </a:r>
          </a:p>
          <a:p>
            <a:r>
              <a:rPr lang="sv-SE" sz="1200" kern="1200" dirty="0">
                <a:solidFill>
                  <a:schemeClr val="tx1"/>
                </a:solidFill>
                <a:effectLst/>
                <a:latin typeface="+mn-lt"/>
                <a:ea typeface="+mn-ea"/>
                <a:cs typeface="+mn-cs"/>
              </a:rPr>
              <a:t>På bilden ses FN-ambassadör Olof Skoog som ledde Sveriges arbete i säkerhetsrådet 2017-2018. Skoog utsågs till Årets FN-vän av Svenska FN-förbundet hösten 2019. </a:t>
            </a:r>
            <a:endParaRPr lang="sv-SE" sz="1200" kern="1200" dirty="0">
              <a:solidFill>
                <a:schemeClr val="tx1"/>
              </a:solidFill>
              <a:effectLst/>
              <a:latin typeface="+mn-lt"/>
              <a:ea typeface="Calibri"/>
              <a:cs typeface="Calibri"/>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21</a:t>
            </a:fld>
            <a:endParaRPr lang="sv-SE"/>
          </a:p>
        </p:txBody>
      </p:sp>
    </p:spTree>
    <p:extLst>
      <p:ext uri="{BB962C8B-B14F-4D97-AF65-F5344CB8AC3E}">
        <p14:creationId xmlns:p14="http://schemas.microsoft.com/office/powerpoint/2010/main" val="1322156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FN-året 2019 präglades i hög grad av hållbarhetsfrågorna med inte mindre än fem toppmöten när generalförsamlingen öppnade i september. </a:t>
            </a:r>
          </a:p>
          <a:p>
            <a:r>
              <a:rPr lang="sv-SE" sz="1200" kern="1200" dirty="0">
                <a:solidFill>
                  <a:schemeClr val="tx1"/>
                </a:solidFill>
                <a:effectLst/>
                <a:latin typeface="+mn-lt"/>
                <a:ea typeface="+mn-ea"/>
                <a:cs typeface="+mn-cs"/>
              </a:rPr>
              <a:t>En hel värld såg på när den svenska klimataktivisten Greta Thunberg anlände till New York. FN hälsade henne välkommen med 17 båtar med segel i de globala målens färger. Att Greta valde att segla till just New York påminner om att FN är den arena där klimatet och andra hållbarhetsfrågor måste hanteras.</a:t>
            </a:r>
          </a:p>
          <a:p>
            <a:r>
              <a:rPr lang="sv-SE" sz="1200" kern="1200" dirty="0">
                <a:solidFill>
                  <a:schemeClr val="tx1"/>
                </a:solidFill>
                <a:effectLst/>
                <a:latin typeface="+mn-lt"/>
                <a:ea typeface="+mn-ea"/>
                <a:cs typeface="+mn-cs"/>
              </a:rPr>
              <a:t>I skuggan av toppmötena om hållbarhet hölls två kärnvapenmöten i FN-högkvarteret. Tillfälle gavs för staterna att underteckna FN-avtalet om förbud mot kärnvapen, men Sverige hade tidigare meddelat att man ställer sig utanför. </a:t>
            </a:r>
          </a:p>
        </p:txBody>
      </p:sp>
      <p:sp>
        <p:nvSpPr>
          <p:cNvPr id="4" name="Platshållare för bildnummer 3"/>
          <p:cNvSpPr>
            <a:spLocks noGrp="1"/>
          </p:cNvSpPr>
          <p:nvPr>
            <p:ph type="sldNum" sz="quarter" idx="5"/>
          </p:nvPr>
        </p:nvSpPr>
        <p:spPr/>
        <p:txBody>
          <a:bodyPr/>
          <a:lstStyle/>
          <a:p>
            <a:fld id="{E9E082D3-AB71-4F85-B93E-FF276D9D219A}" type="slidenum">
              <a:rPr lang="sv-SE" smtClean="0"/>
              <a:t>22</a:t>
            </a:fld>
            <a:endParaRPr lang="sv-SE"/>
          </a:p>
        </p:txBody>
      </p:sp>
    </p:spTree>
    <p:extLst>
      <p:ext uri="{BB962C8B-B14F-4D97-AF65-F5344CB8AC3E}">
        <p14:creationId xmlns:p14="http://schemas.microsoft.com/office/powerpoint/2010/main" val="156121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FN:s 75-årsjubileum </a:t>
            </a:r>
            <a:r>
              <a:rPr lang="sv-SE" dirty="0"/>
              <a:t>blev </a:t>
            </a:r>
            <a:r>
              <a:rPr lang="sv-SE" sz="1200" kern="1200" dirty="0">
                <a:solidFill>
                  <a:schemeClr val="tx1"/>
                </a:solidFill>
                <a:effectLst/>
                <a:latin typeface="+mn-lt"/>
                <a:ea typeface="+mn-ea"/>
                <a:cs typeface="+mn-cs"/>
              </a:rPr>
              <a:t>ett avstamp för en viktig diskussion om framtidens FN. Diskussionen </a:t>
            </a:r>
            <a:r>
              <a:rPr lang="sv-SE" dirty="0"/>
              <a:t>blev </a:t>
            </a:r>
            <a:r>
              <a:rPr lang="sv-SE" sz="1200" kern="1200" dirty="0">
                <a:solidFill>
                  <a:schemeClr val="tx1"/>
                </a:solidFill>
                <a:effectLst/>
                <a:latin typeface="+mn-lt"/>
                <a:ea typeface="+mn-ea"/>
                <a:cs typeface="+mn-cs"/>
              </a:rPr>
              <a:t>än viktigare i ljuset av</a:t>
            </a:r>
            <a:r>
              <a:rPr lang="sv-SE" dirty="0"/>
              <a:t> </a:t>
            </a:r>
            <a:r>
              <a:rPr lang="sv-SE" sz="1200" kern="1200" dirty="0">
                <a:solidFill>
                  <a:schemeClr val="tx1"/>
                </a:solidFill>
                <a:effectLst/>
                <a:latin typeface="+mn-lt"/>
                <a:ea typeface="+mn-ea"/>
                <a:cs typeface="+mn-cs"/>
              </a:rPr>
              <a:t>coronapandemin. FN:s generalsekreterare </a:t>
            </a:r>
            <a:r>
              <a:rPr lang="sv-SE" sz="1200" kern="1200" dirty="0" err="1">
                <a:solidFill>
                  <a:schemeClr val="tx1"/>
                </a:solidFill>
                <a:effectLst/>
                <a:latin typeface="+mn-lt"/>
                <a:ea typeface="+mn-ea"/>
                <a:cs typeface="+mn-cs"/>
              </a:rPr>
              <a:t>António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Guterres</a:t>
            </a:r>
            <a:r>
              <a:rPr lang="sv-SE" sz="1200" kern="1200" dirty="0">
                <a:solidFill>
                  <a:schemeClr val="tx1"/>
                </a:solidFill>
                <a:effectLst/>
                <a:latin typeface="+mn-lt"/>
                <a:ea typeface="+mn-ea"/>
                <a:cs typeface="+mn-cs"/>
              </a:rPr>
              <a:t> </a:t>
            </a:r>
            <a:r>
              <a:rPr lang="sv-SE" dirty="0"/>
              <a:t>bjöd in </a:t>
            </a:r>
            <a:r>
              <a:rPr lang="sv-SE" sz="1200" kern="1200" dirty="0">
                <a:solidFill>
                  <a:schemeClr val="tx1"/>
                </a:solidFill>
                <a:effectLst/>
                <a:latin typeface="+mn-lt"/>
                <a:ea typeface="+mn-ea"/>
                <a:cs typeface="+mn-cs"/>
              </a:rPr>
              <a:t>människor i hela världen att fylla i en enkät som </a:t>
            </a:r>
            <a:r>
              <a:rPr lang="sv-SE" dirty="0"/>
              <a:t>handlade</a:t>
            </a:r>
            <a:r>
              <a:rPr lang="sv-SE" sz="1200" kern="1200" dirty="0">
                <a:solidFill>
                  <a:schemeClr val="tx1"/>
                </a:solidFill>
                <a:effectLst/>
                <a:latin typeface="+mn-lt"/>
                <a:ea typeface="+mn-ea"/>
                <a:cs typeface="+mn-cs"/>
              </a:rPr>
              <a:t> om världsorganisationens framtid. </a:t>
            </a:r>
            <a:r>
              <a:rPr lang="sv-SE" dirty="0"/>
              <a:t>FN-föreningar och FN-skolor bidrog till att sprida enkäten till medlemmar och elever runt om i landet. </a:t>
            </a:r>
            <a:endParaRPr lang="sv-SE" sz="1200" kern="1200" dirty="0">
              <a:solidFill>
                <a:schemeClr val="tx1"/>
              </a:solidFill>
              <a:effectLst/>
              <a:latin typeface="+mn-lt"/>
              <a:ea typeface="Calibri" panose="020F0502020204030204"/>
              <a:cs typeface="Calibri" panose="020F0502020204030204"/>
            </a:endParaRPr>
          </a:p>
          <a:p>
            <a:endParaRPr lang="sv-SE" sz="1200" kern="1200" dirty="0">
              <a:solidFill>
                <a:schemeClr val="tx1"/>
              </a:solidFill>
              <a:effectLst/>
              <a:latin typeface="+mn-lt"/>
              <a:ea typeface="Calibri" panose="020F0502020204030204"/>
              <a:cs typeface="Calibri" panose="020F0502020204030204"/>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23</a:t>
            </a:fld>
            <a:endParaRPr lang="sv-SE"/>
          </a:p>
        </p:txBody>
      </p:sp>
    </p:spTree>
    <p:extLst>
      <p:ext uri="{BB962C8B-B14F-4D97-AF65-F5344CB8AC3E}">
        <p14:creationId xmlns:p14="http://schemas.microsoft.com/office/powerpoint/2010/main" val="203574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F394-FE08-E43B-AC29-45D9BE09E0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0BA7B4-80B3-894E-735B-2EC3EC00A99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E55A507-2C18-6FB7-2036-FFC030B03344}"/>
              </a:ext>
            </a:extLst>
          </p:cNvPr>
          <p:cNvSpPr>
            <a:spLocks noGrp="1"/>
          </p:cNvSpPr>
          <p:nvPr>
            <p:ph type="body" idx="1"/>
          </p:nvPr>
        </p:nvSpPr>
        <p:spPr/>
        <p:txBody>
          <a:bodyPr/>
          <a:lstStyle/>
          <a:p>
            <a:r>
              <a:rPr lang="sv-SE" dirty="0">
                <a:solidFill>
                  <a:srgbClr val="414040"/>
                </a:solidFill>
              </a:rPr>
              <a:t>FN:s generalsekreterare </a:t>
            </a:r>
            <a:r>
              <a:rPr lang="sv-SE" dirty="0" err="1">
                <a:solidFill>
                  <a:srgbClr val="414040"/>
                </a:solidFill>
              </a:rPr>
              <a:t>António</a:t>
            </a:r>
            <a:r>
              <a:rPr lang="sv-SE" dirty="0">
                <a:solidFill>
                  <a:srgbClr val="414040"/>
                </a:solidFill>
              </a:rPr>
              <a:t> </a:t>
            </a:r>
            <a:r>
              <a:rPr lang="sv-SE" dirty="0" err="1">
                <a:solidFill>
                  <a:srgbClr val="414040"/>
                </a:solidFill>
              </a:rPr>
              <a:t>Guterres</a:t>
            </a:r>
            <a:r>
              <a:rPr lang="sv-SE" dirty="0">
                <a:solidFill>
                  <a:srgbClr val="414040"/>
                </a:solidFill>
              </a:rPr>
              <a:t> rapport ”</a:t>
            </a:r>
            <a:r>
              <a:rPr lang="sv-SE" dirty="0" err="1">
                <a:solidFill>
                  <a:srgbClr val="414040"/>
                </a:solidFill>
              </a:rPr>
              <a:t>Our</a:t>
            </a:r>
            <a:r>
              <a:rPr lang="sv-SE" dirty="0">
                <a:solidFill>
                  <a:srgbClr val="414040"/>
                </a:solidFill>
              </a:rPr>
              <a:t> common agenda” släppte i mitten av september 2021. I rapporten redogör FN-chefen för en rad förslag i syfte att uppfylla de tolv löften som världens länder antog i FN:s generalförsamling under 75-årsjubileet.</a:t>
            </a:r>
            <a:endParaRPr lang="sv-SE" dirty="0"/>
          </a:p>
          <a:p>
            <a:r>
              <a:rPr lang="sv-SE" dirty="0">
                <a:solidFill>
                  <a:srgbClr val="414040"/>
                </a:solidFill>
              </a:rPr>
              <a:t>De tolv löftena har alla anknytning till de globala målen i Agenda 2030 och syftar till att påskynda arbetet för att världens länder ska uppnå dem. Löftena innebär bland annat att transparensen inom FN-systemet ska öka, att unga personers synpunkter ska vägas in i alla beslut och att ingen ska lämnas utanför. Alla ska kunna se förbättringar i sin vardag oavsett om det gäller hälsa, rättssystemet eller den biologiska mångfalden.</a:t>
            </a:r>
            <a:endParaRPr lang="sv-SE" dirty="0"/>
          </a:p>
          <a:p>
            <a:r>
              <a:rPr lang="sv-SE" dirty="0">
                <a:solidFill>
                  <a:srgbClr val="414040"/>
                </a:solidFill>
              </a:rPr>
              <a:t>För att unga personer ska kunna engageras i FN:s beslutsprocesser föreslår </a:t>
            </a:r>
            <a:r>
              <a:rPr lang="sv-SE" dirty="0" err="1">
                <a:solidFill>
                  <a:srgbClr val="414040"/>
                </a:solidFill>
              </a:rPr>
              <a:t>Guterres</a:t>
            </a:r>
            <a:r>
              <a:rPr lang="sv-SE" dirty="0">
                <a:solidFill>
                  <a:srgbClr val="414040"/>
                </a:solidFill>
              </a:rPr>
              <a:t> att det inrättas ett särskilt sändebud för framtida generationer som ser till att alla beslut tar hänsyn till hur framtida generationer påverkas. </a:t>
            </a:r>
            <a:r>
              <a:rPr lang="sv-SE" dirty="0" err="1">
                <a:solidFill>
                  <a:srgbClr val="414040"/>
                </a:solidFill>
              </a:rPr>
              <a:t>Guterres</a:t>
            </a:r>
            <a:r>
              <a:rPr lang="sv-SE" dirty="0">
                <a:solidFill>
                  <a:srgbClr val="414040"/>
                </a:solidFill>
              </a:rPr>
              <a:t> föreslår också att unga personer ska ges tillträde till de forum där besluten tas.</a:t>
            </a:r>
            <a:endParaRPr lang="sv-SE" dirty="0"/>
          </a:p>
          <a:p>
            <a:r>
              <a:rPr lang="sv-SE" dirty="0">
                <a:solidFill>
                  <a:srgbClr val="414040"/>
                </a:solidFill>
              </a:rPr>
              <a:t>Vidare uppmanar han även världens länder att bjuda in medborgarna till inkluderande samråd för att visualisera framtiden.</a:t>
            </a:r>
            <a:endParaRPr lang="sv-SE" dirty="0"/>
          </a:p>
          <a:p>
            <a:endParaRPr lang="sv-SE" sz="1200" kern="1200" dirty="0">
              <a:solidFill>
                <a:schemeClr val="tx1"/>
              </a:solidFill>
              <a:effectLst/>
              <a:latin typeface="+mn-lt"/>
              <a:ea typeface="Calibri"/>
              <a:cs typeface="Calibri"/>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49D538DD-9CDD-0763-CB87-1F78869349EA}"/>
              </a:ext>
            </a:extLst>
          </p:cNvPr>
          <p:cNvSpPr>
            <a:spLocks noGrp="1"/>
          </p:cNvSpPr>
          <p:nvPr>
            <p:ph type="sldNum" sz="quarter" idx="5"/>
          </p:nvPr>
        </p:nvSpPr>
        <p:spPr/>
        <p:txBody>
          <a:bodyPr/>
          <a:lstStyle/>
          <a:p>
            <a:fld id="{E9E082D3-AB71-4F85-B93E-FF276D9D219A}" type="slidenum">
              <a:rPr lang="sv-SE" smtClean="0"/>
              <a:t>24</a:t>
            </a:fld>
            <a:endParaRPr lang="sv-SE"/>
          </a:p>
        </p:txBody>
      </p:sp>
    </p:spTree>
    <p:extLst>
      <p:ext uri="{BB962C8B-B14F-4D97-AF65-F5344CB8AC3E}">
        <p14:creationId xmlns:p14="http://schemas.microsoft.com/office/powerpoint/2010/main" val="369642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F8262-0E8D-3379-2336-CC45B38FC4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A35D163-DEAF-B45B-01D3-DB47DA21C3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1BC1D5C-5F4E-E816-767B-41F92BFD37A4}"/>
              </a:ext>
            </a:extLst>
          </p:cNvPr>
          <p:cNvSpPr>
            <a:spLocks noGrp="1"/>
          </p:cNvSpPr>
          <p:nvPr>
            <p:ph type="body" idx="1"/>
          </p:nvPr>
        </p:nvSpPr>
        <p:spPr/>
        <p:txBody>
          <a:bodyPr/>
          <a:lstStyle/>
          <a:p>
            <a:r>
              <a:rPr lang="sv" dirty="0">
                <a:solidFill>
                  <a:srgbClr val="1F1F1F"/>
                </a:solidFill>
                <a:ea typeface="Calibri"/>
                <a:cs typeface="Calibri"/>
              </a:rPr>
              <a:t>FN:s högnivåmöte Summit </a:t>
            </a:r>
            <a:r>
              <a:rPr lang="sv" dirty="0" err="1">
                <a:solidFill>
                  <a:srgbClr val="1F1F1F"/>
                </a:solidFill>
                <a:ea typeface="Calibri"/>
                <a:cs typeface="Calibri"/>
              </a:rPr>
              <a:t>of</a:t>
            </a:r>
            <a:r>
              <a:rPr lang="sv" dirty="0">
                <a:solidFill>
                  <a:srgbClr val="1F1F1F"/>
                </a:solidFill>
                <a:ea typeface="Calibri"/>
                <a:cs typeface="Calibri"/>
              </a:rPr>
              <a:t> the </a:t>
            </a:r>
            <a:r>
              <a:rPr lang="sv" dirty="0" err="1">
                <a:solidFill>
                  <a:srgbClr val="1F1F1F"/>
                </a:solidFill>
                <a:ea typeface="Calibri"/>
                <a:cs typeface="Calibri"/>
              </a:rPr>
              <a:t>Future</a:t>
            </a:r>
            <a:r>
              <a:rPr lang="sv" dirty="0">
                <a:solidFill>
                  <a:srgbClr val="1F1F1F"/>
                </a:solidFill>
                <a:ea typeface="Calibri"/>
                <a:cs typeface="Calibri"/>
              </a:rPr>
              <a:t> samlar</a:t>
            </a:r>
            <a:r>
              <a:rPr lang="sv" dirty="0">
                <a:solidFill>
                  <a:srgbClr val="1F1F1F"/>
                </a:solidFill>
              </a:rPr>
              <a:t> världsledare i september 2024 för att skapa ett nytt internationellt samförstånd om hur vi skapar en bättre nutid och skyddar framtiden.
Vid toppmötet antas en </a:t>
            </a:r>
            <a:r>
              <a:rPr lang="sv" dirty="0" err="1">
                <a:solidFill>
                  <a:srgbClr val="1F1F1F"/>
                </a:solidFill>
              </a:rPr>
              <a:t>framtidspakt</a:t>
            </a:r>
            <a:r>
              <a:rPr lang="sv" dirty="0">
                <a:solidFill>
                  <a:srgbClr val="1F1F1F"/>
                </a:solidFill>
              </a:rPr>
              <a:t> med bilagor: den globala digitala pakten och deklarationen om framtida generationer (A/RES/79/1). Pakten täcker ett brett spektrum av teman, inklusive fred och säkerhet, hållbar utveckling, klimatförändringar, digitalt samarbete, mänskliga rättigheter, jämställdhet, ungdomar och framtida generationer samt omvandlingen av global styrning.</a:t>
            </a:r>
            <a:endParaRPr lang="sv" dirty="0">
              <a:solidFill>
                <a:srgbClr val="1F1F1F"/>
              </a:solidFill>
              <a:ea typeface="Calibri"/>
              <a:cs typeface="Calibri"/>
            </a:endParaRPr>
          </a:p>
        </p:txBody>
      </p:sp>
      <p:sp>
        <p:nvSpPr>
          <p:cNvPr id="4" name="Platshållare för bildnummer 3">
            <a:extLst>
              <a:ext uri="{FF2B5EF4-FFF2-40B4-BE49-F238E27FC236}">
                <a16:creationId xmlns:a16="http://schemas.microsoft.com/office/drawing/2014/main" id="{E67B5112-E680-E441-BA3A-8535A82006C8}"/>
              </a:ext>
            </a:extLst>
          </p:cNvPr>
          <p:cNvSpPr>
            <a:spLocks noGrp="1"/>
          </p:cNvSpPr>
          <p:nvPr>
            <p:ph type="sldNum" sz="quarter" idx="5"/>
          </p:nvPr>
        </p:nvSpPr>
        <p:spPr/>
        <p:txBody>
          <a:bodyPr/>
          <a:lstStyle/>
          <a:p>
            <a:fld id="{E9E082D3-AB71-4F85-B93E-FF276D9D219A}" type="slidenum">
              <a:rPr lang="sv-SE" smtClean="0"/>
              <a:t>25</a:t>
            </a:fld>
            <a:endParaRPr lang="sv-SE"/>
          </a:p>
        </p:txBody>
      </p:sp>
    </p:spTree>
    <p:extLst>
      <p:ext uri="{BB962C8B-B14F-4D97-AF65-F5344CB8AC3E}">
        <p14:creationId xmlns:p14="http://schemas.microsoft.com/office/powerpoint/2010/main" val="869402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65C21-8E9F-EE72-95A2-2899BF4F28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112F34-195A-D6B8-7630-1F25F383478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DBA81D-2A4B-AF68-A1BD-71E5A64C1A80}"/>
              </a:ext>
            </a:extLst>
          </p:cNvPr>
          <p:cNvSpPr>
            <a:spLocks noGrp="1"/>
          </p:cNvSpPr>
          <p:nvPr>
            <p:ph type="body" idx="1"/>
          </p:nvPr>
        </p:nvSpPr>
        <p:spPr/>
        <p:txBody>
          <a:bodyPr/>
          <a:lstStyle/>
          <a:p>
            <a:r>
              <a:rPr lang="sv-SE" dirty="0">
                <a:ea typeface="Calibri"/>
                <a:cs typeface="Calibri"/>
              </a:rPr>
              <a:t>FN fyller 80 år 24 oktober 2025.</a:t>
            </a:r>
            <a:endParaRPr lang="sv-SE" sz="1200" kern="1200" dirty="0">
              <a:solidFill>
                <a:schemeClr val="tx1"/>
              </a:solidFill>
              <a:effectLst/>
              <a:latin typeface="+mn-lt"/>
              <a:ea typeface="Calibri"/>
              <a:cs typeface="Calibri"/>
            </a:endParaRPr>
          </a:p>
          <a:p>
            <a:r>
              <a:rPr lang="sv-SE" sz="1200" kern="1200" dirty="0">
                <a:solidFill>
                  <a:schemeClr val="tx1"/>
                </a:solidFill>
                <a:effectLst/>
                <a:latin typeface="+mn-lt"/>
                <a:ea typeface="+mn-ea"/>
                <a:cs typeface="+mn-cs"/>
              </a:rPr>
              <a:t>Inför framtiden har FN och medlemsländerna en rad utmaningar att hantera</a:t>
            </a:r>
            <a:r>
              <a:rPr lang="sv-SE" dirty="0"/>
              <a:t>,</a:t>
            </a:r>
            <a:r>
              <a:rPr lang="sv-SE" sz="1200" kern="1200" dirty="0">
                <a:solidFill>
                  <a:schemeClr val="tx1"/>
                </a:solidFill>
                <a:effectLst/>
                <a:latin typeface="+mn-lt"/>
                <a:ea typeface="+mn-ea"/>
                <a:cs typeface="+mn-cs"/>
              </a:rPr>
              <a:t> </a:t>
            </a:r>
            <a:r>
              <a:rPr lang="sv-SE" dirty="0"/>
              <a:t>bland</a:t>
            </a:r>
            <a:r>
              <a:rPr lang="sv-SE" sz="1200" kern="1200" dirty="0">
                <a:solidFill>
                  <a:schemeClr val="tx1"/>
                </a:solidFill>
                <a:effectLst/>
                <a:latin typeface="+mn-lt"/>
                <a:ea typeface="+mn-ea"/>
                <a:cs typeface="+mn-cs"/>
              </a:rPr>
              <a:t> annat: </a:t>
            </a:r>
            <a:endParaRPr lang="sv-SE" sz="1200" kern="1200" dirty="0">
              <a:solidFill>
                <a:schemeClr val="tx1"/>
              </a:solidFill>
              <a:effectLst/>
              <a:latin typeface="+mn-lt"/>
              <a:ea typeface="Calibri"/>
              <a:cs typeface="Calibri"/>
            </a:endParaRPr>
          </a:p>
          <a:p>
            <a:br>
              <a:rPr lang="sv-SE" sz="1200" kern="1200" dirty="0">
                <a:effectLst/>
                <a:cs typeface="+mn-lt"/>
              </a:rPr>
            </a:br>
            <a:r>
              <a:rPr lang="sv-SE" sz="1200" kern="1200" dirty="0">
                <a:solidFill>
                  <a:schemeClr val="tx1"/>
                </a:solidFill>
                <a:effectLst/>
                <a:latin typeface="+mn-lt"/>
                <a:ea typeface="+mn-ea"/>
                <a:cs typeface="+mn-cs"/>
              </a:rPr>
              <a:t>- att </a:t>
            </a:r>
            <a:r>
              <a:rPr lang="sv-SE" dirty="0"/>
              <a:t>förebygga och stoppa krigsbrott</a:t>
            </a:r>
            <a:endParaRPr lang="sv-SE" sz="1200" kern="1200" dirty="0">
              <a:solidFill>
                <a:schemeClr val="tx1"/>
              </a:solidFill>
              <a:effectLst/>
              <a:latin typeface="+mn-lt"/>
              <a:ea typeface="Calibri"/>
              <a:cs typeface="Calibri"/>
            </a:endParaRPr>
          </a:p>
          <a:p>
            <a:r>
              <a:rPr lang="sv-SE" sz="1200" kern="1200" dirty="0">
                <a:solidFill>
                  <a:schemeClr val="tx1"/>
                </a:solidFill>
                <a:effectLst/>
                <a:latin typeface="+mn-lt"/>
                <a:ea typeface="+mn-ea"/>
                <a:cs typeface="+mn-cs"/>
              </a:rPr>
              <a:t>- att nå de globala målen senast år 2030</a:t>
            </a:r>
          </a:p>
          <a:p>
            <a:r>
              <a:rPr lang="sv-SE" sz="1200" kern="1200" dirty="0">
                <a:solidFill>
                  <a:schemeClr val="tx1"/>
                </a:solidFill>
                <a:effectLst/>
                <a:latin typeface="+mn-lt"/>
                <a:ea typeface="+mn-ea"/>
                <a:cs typeface="+mn-cs"/>
              </a:rPr>
              <a:t>- försvara de mänskliga rättigheterna</a:t>
            </a:r>
          </a:p>
          <a:p>
            <a:r>
              <a:rPr lang="sv-SE" sz="1200" kern="1200" dirty="0">
                <a:solidFill>
                  <a:schemeClr val="tx1"/>
                </a:solidFill>
                <a:effectLst/>
                <a:latin typeface="+mn-lt"/>
                <a:ea typeface="+mn-ea"/>
                <a:cs typeface="+mn-cs"/>
              </a:rPr>
              <a:t>- få världens länder att bidra finansiellt till det humanitära utvecklingssamarbetet genom FN.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FN behöver stöd från medlemsländerna och medlemsländerna behöver folkrörelser som verkar för ett starkt samarbete i FN. Det gör vi i Svenska FN-förbundet även i fortsättningen.</a:t>
            </a:r>
          </a:p>
          <a:p>
            <a:r>
              <a:rPr lang="sv-SE" sz="1200" kern="1200" dirty="0">
                <a:solidFill>
                  <a:schemeClr val="tx1"/>
                </a:solidFill>
                <a:effectLst/>
                <a:latin typeface="+mn-lt"/>
                <a:ea typeface="+mn-ea"/>
                <a:cs typeface="+mn-cs"/>
              </a:rPr>
              <a:t>Tack för att ni lyssnade!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Materialet är framtaget av Svenska FN-förbundet</a:t>
            </a:r>
          </a:p>
          <a:p>
            <a:r>
              <a:rPr lang="sv-SE" sz="1200" kern="1200" dirty="0">
                <a:solidFill>
                  <a:schemeClr val="tx1"/>
                </a:solidFill>
                <a:effectLst/>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671BCA19-8C42-2262-3EFE-8B79EA52E4D5}"/>
              </a:ext>
            </a:extLst>
          </p:cNvPr>
          <p:cNvSpPr>
            <a:spLocks noGrp="1"/>
          </p:cNvSpPr>
          <p:nvPr>
            <p:ph type="sldNum" sz="quarter" idx="5"/>
          </p:nvPr>
        </p:nvSpPr>
        <p:spPr/>
        <p:txBody>
          <a:bodyPr/>
          <a:lstStyle/>
          <a:p>
            <a:fld id="{E9E082D3-AB71-4F85-B93E-FF276D9D219A}" type="slidenum">
              <a:rPr lang="sv-SE" smtClean="0"/>
              <a:t>26</a:t>
            </a:fld>
            <a:endParaRPr lang="sv-SE"/>
          </a:p>
        </p:txBody>
      </p:sp>
    </p:spTree>
    <p:extLst>
      <p:ext uri="{BB962C8B-B14F-4D97-AF65-F5344CB8AC3E}">
        <p14:creationId xmlns:p14="http://schemas.microsoft.com/office/powerpoint/2010/main" val="251908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FN:s allmänna förklaring om de mänskliga rättigheterna möjliggjorde början till ett universellt arbete för alla människors lika fri- och rättigheter. </a:t>
            </a:r>
          </a:p>
          <a:p>
            <a:r>
              <a:rPr lang="sv-SE" sz="1200" kern="1200" dirty="0">
                <a:solidFill>
                  <a:schemeClr val="tx1"/>
                </a:solidFill>
                <a:effectLst/>
                <a:latin typeface="+mn-lt"/>
                <a:ea typeface="+mn-ea"/>
                <a:cs typeface="+mn-cs"/>
              </a:rPr>
              <a:t>Den allmänna förklaringen är i dag översatt till 360 språk och håller därmed världsrekordet som världens mest översatta dokument. Eftersom den allmänna förklaringen antogs den 10 december 1948 firas internationella dagen för mänskliga rättigheter denna dag. </a:t>
            </a:r>
          </a:p>
          <a:p>
            <a:r>
              <a:rPr lang="sv-SE" sz="1200" kern="1200" dirty="0">
                <a:solidFill>
                  <a:schemeClr val="tx1"/>
                </a:solidFill>
                <a:effectLst/>
                <a:latin typeface="+mn-lt"/>
                <a:ea typeface="+mn-ea"/>
                <a:cs typeface="+mn-cs"/>
              </a:rPr>
              <a:t>Trots att det har gått mer än 70 år sedan dess är behovet att arbeta mot kränkningar av de mänskliga rättigheterna lika stort i dag som det var då. Dagligen sker kränkningar av de mänskliga rättigheterna runt om i världen och det är därför viktigt att belysa att de rättigheter som sammanställdes i den allmänna förklaringen fortfarande är odelbara och universella. De mänskliga rättigheterna gäller för alla. </a:t>
            </a:r>
          </a:p>
          <a:p>
            <a:r>
              <a:rPr lang="sv-SE" sz="1200" kern="1200" dirty="0">
                <a:solidFill>
                  <a:schemeClr val="tx1"/>
                </a:solidFill>
                <a:effectLst/>
                <a:latin typeface="+mn-lt"/>
                <a:ea typeface="+mn-ea"/>
                <a:cs typeface="+mn-cs"/>
              </a:rPr>
              <a:t>Den allmänna förklaringen består av 30 artiklar som gemensamt uttrycker de grundläggande och universella fri- och rättigheterna. Den slår fast att alla människor är födda fria och lika i värde och rättigheter. Artiklarna behandlar alltså både områden som alla har rätt till, som frihet och utbildning, och områden som alla har rätt att vara fri från, som slaveri och tortyr.  </a:t>
            </a:r>
          </a:p>
          <a:p>
            <a:r>
              <a:rPr lang="sv-SE" sz="1200" kern="1200" dirty="0">
                <a:solidFill>
                  <a:schemeClr val="tx1"/>
                </a:solidFill>
                <a:effectLst/>
                <a:latin typeface="+mn-lt"/>
                <a:ea typeface="+mn-ea"/>
                <a:cs typeface="+mn-cs"/>
              </a:rPr>
              <a:t>Eleanor Roosevelt ledde den grupp om nio personer som tog fram dokumentet. I gruppen fanns företrädare för olika religiösa och filosofiska traditioner och de kom från olika platser i världen.</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208571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Många svenskar har gjort avtryck på FN:s arbete genom åren. Den förmodligen mest kände är Dag Hammarskjöld, som var FN:s generalsekreterare från 1953 till 1961. </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Dag Hammarskjöld efterträdde norrmannen Trygve Lie som var FN:s första generalsekreterare. Hammarskjöld klev officiellt in i rollen som FN-chef den 10 april 1953. Med sin formella och neutrala ämbetsmannastil formade han i mångt och mycket generalsekreterarämbetet. Hammarskjöld inrättade FN:s första fredsfrämjande insatser och han såg också som de små staternas försvarare mot de stora. </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Under sin ämbetstid lyckades Hammarskjöld bland annat mildra följande kriser:</a:t>
            </a:r>
          </a:p>
          <a:p>
            <a:pPr>
              <a:lnSpc>
                <a:spcPct val="107000"/>
              </a:lnSpc>
              <a:spcAft>
                <a:spcPts val="800"/>
              </a:spcAft>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Suezkriget</a:t>
            </a:r>
            <a:r>
              <a:rPr lang="sv-SE" sz="1200" dirty="0">
                <a:effectLst/>
                <a:latin typeface="Calibri" panose="020F0502020204030204" pitchFamily="34" charset="0"/>
                <a:ea typeface="Calibri" panose="020F0502020204030204" pitchFamily="34" charset="0"/>
                <a:cs typeface="Times New Roman" panose="02020603050405020304" pitchFamily="18" charset="0"/>
              </a:rPr>
              <a:t> 1956 (den första fredsfrämjande FN-insatsen, UNEF I, inrättades av Hammarskjöld)</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konflikten i Libanon</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konflikten i Laos.</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Dag Hammarskjöld dog natten mellan den 17 och 18 september 1961 i en flygkrasch då han var på väg till Kongo för att medla mellan olika grupper i en konflikt. En rad utredningar har under senare år försökt klargöra orsaken till hans död.</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Hammarskjöld blev, efter sin bortgång, tilldelad Nobels fredspris 1961.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166247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FN:s livsmedelsprogram, World </a:t>
            </a:r>
            <a:r>
              <a:rPr lang="sv-SE" baseline="0" dirty="0" err="1"/>
              <a:t>Food</a:t>
            </a:r>
            <a:r>
              <a:rPr lang="sv-SE" baseline="0" dirty="0"/>
              <a:t> </a:t>
            </a:r>
            <a:r>
              <a:rPr lang="sv-SE" baseline="0" dirty="0" err="1"/>
              <a:t>Programme</a:t>
            </a:r>
            <a:r>
              <a:rPr lang="sv-SE" baseline="0" dirty="0"/>
              <a:t>, grundades 1961. </a:t>
            </a:r>
            <a:br>
              <a:rPr lang="sv-SE" baseline="0" dirty="0"/>
            </a:br>
            <a:br>
              <a:rPr lang="sv-SE" baseline="0" dirty="0"/>
            </a:br>
            <a:r>
              <a:rPr lang="sv-SE" dirty="0"/>
              <a:t>WFP arbetar i katastrof- och konfliktområden med </a:t>
            </a:r>
            <a:r>
              <a:rPr lang="sv-SE" baseline="0" dirty="0"/>
              <a:t>att snabbt distribuera livsmedel till de mest utsatta. WFP har också i flera decennier drivit ett lyckat </a:t>
            </a:r>
            <a:r>
              <a:rPr lang="sv-SE" baseline="0" dirty="0" err="1"/>
              <a:t>skolmatsprojekt</a:t>
            </a:r>
            <a:r>
              <a:rPr lang="sv-SE" baseline="0" dirty="0"/>
              <a:t> där barn i fattiga länder får gratis skolmat. Varje år får över 20 miljoner barn mat tack vare WFP, ett projekt som har bidragit till att många barn som annars skulle få ha arbetat i hemmet får möjlighet till utbildning. </a:t>
            </a:r>
            <a:br>
              <a:rPr lang="sv-SE" baseline="0" dirty="0"/>
            </a:br>
            <a:endParaRPr lang="sv-SE" baseline="0" dirty="0"/>
          </a:p>
          <a:p>
            <a:endParaRPr lang="sv-SE" baseline="0"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70280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Konventionen om avskaffande av alla former av rasdiskriminering antogs av FN:s generalförsamling 1965 och trädde i kraft 1969.</a:t>
            </a:r>
          </a:p>
          <a:p>
            <a:endParaRPr lang="sv-SE" sz="1200" dirty="0"/>
          </a:p>
          <a:p>
            <a:r>
              <a:rPr lang="sv-SE" sz="1200" dirty="0"/>
              <a:t>En kommitté har inrättats för att följa upp hur alla medlemsländerna arbetar med konventionen. Konventionsstaterna ska rapportera till kommittén vartannat år. Sverige granskades senast i maj 2018.</a:t>
            </a:r>
          </a:p>
          <a:p>
            <a:endParaRPr lang="sv-SE" sz="1200" dirty="0"/>
          </a:p>
          <a:p>
            <a:r>
              <a:rPr lang="sv-SE" sz="1200" dirty="0"/>
              <a:t>Konventionsstater som har erkänt artikel 14 i konventionen ger kommittén rätt att ta emot och pröva klagomål från enskilda personer under berörd stats jurisdiktion. </a:t>
            </a:r>
            <a:r>
              <a:rPr lang="sv-SE" dirty="0"/>
              <a:t>För att få hjälp av FN måste en</a:t>
            </a:r>
            <a:r>
              <a:rPr lang="sv-SE" baseline="0" dirty="0"/>
              <a:t> person som anser sig ha blivit utsatt för rasdiskriminering först ha fått sitt fall prövat i alla rättsliga instanser i det egna landet och fått avslag. Om så har skett kan personen vända sig till kommittén som efter prövning kan tvinga landet att till exempel betala skadestånd. Sverige har godkänt att individer kan lämna klagomål till kommittén.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346934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Konventionen om ekonomiska, sociala och kulturella rättigheter</a:t>
            </a:r>
          </a:p>
          <a:p>
            <a:r>
              <a:rPr lang="sv-SE" sz="1200" b="0" dirty="0"/>
              <a:t>Konventionen om ekonomiska, sociala och kulturella rättigheter antogs </a:t>
            </a:r>
            <a:r>
              <a:rPr lang="sv-SE" sz="1200" dirty="0"/>
              <a:t>av FN:s generalförsamling 1966 och trädde i kraft 1976. Den reglerar bland annat rätt till arbete, rätt till en tillfredställande levnadsstandard, det vill säga rätt till mat, kläder och en lämplig bostad, rätt till utbildning och att grundskoleutbildning ska vara obligatorisk och tillgänglig utan kostnad för alla.</a:t>
            </a:r>
          </a:p>
          <a:p>
            <a:pPr>
              <a:buFontTx/>
              <a:buChar char="-"/>
            </a:pPr>
            <a:endParaRPr lang="sv-SE" sz="1200" dirty="0"/>
          </a:p>
          <a:p>
            <a:pPr>
              <a:buFontTx/>
              <a:buNone/>
            </a:pPr>
            <a:r>
              <a:rPr lang="sv-SE" sz="1200" dirty="0"/>
              <a:t>2008 kom ett tilläggsprotokoll som gav individer rätten att klaga till kommittén om de inte tycker att de får sina rättigheter uppfyllda. </a:t>
            </a:r>
            <a:endParaRPr lang="sv-SE" sz="1200" dirty="0">
              <a:ea typeface="Calibri"/>
              <a:cs typeface="Calibri"/>
            </a:endParaRPr>
          </a:p>
          <a:p>
            <a:endParaRPr lang="sv-SE" dirty="0"/>
          </a:p>
          <a:p>
            <a:r>
              <a:rPr lang="sv-SE" sz="1200" dirty="0"/>
              <a:t>Varje konventionsstat ska lämna in en rapport vart femte år som visar hur landet efterlever sina åtaganden. Dessa rapporter granskas av kommittén för ekonomiska, sociala och kulturella rättigheter i Genève. Omkring 15 länder granskas varje år.</a:t>
            </a:r>
            <a:br>
              <a:rPr lang="sv-SE" sz="1200" dirty="0"/>
            </a:br>
            <a:endParaRPr lang="sv-SE" sz="1200" dirty="0"/>
          </a:p>
          <a:p>
            <a:endParaRPr lang="sv-SE" sz="1200" dirty="0"/>
          </a:p>
          <a:p>
            <a:r>
              <a:rPr lang="sv-SE" sz="1200" b="1" dirty="0"/>
              <a:t>Konventionen om medborgerliga och politiska rättigheter</a:t>
            </a:r>
          </a:p>
          <a:p>
            <a:r>
              <a:rPr lang="sv-SE" sz="1200" b="0" dirty="0"/>
              <a:t>Konventionen om medborgerliga och politiska rättigheter antogs </a:t>
            </a:r>
            <a:r>
              <a:rPr lang="sv-SE" sz="1200" dirty="0"/>
              <a:t>av FN:s generalförsamling 1966 och trädde i kraft 1976. Den tar upp bland annat slaveri, slavhandel och tvångsarbete, rätt till rättegång för den som anklagas för brott, åsiktsfrihet och yttrandefrihet samt förbud mot propaganda till förmån för krig.</a:t>
            </a:r>
          </a:p>
          <a:p>
            <a:endParaRPr lang="sv-SE" sz="1200" dirty="0"/>
          </a:p>
          <a:p>
            <a:r>
              <a:rPr lang="sv-SE" sz="1200" dirty="0"/>
              <a:t>Kommittén för de mänskliga rättigheterna (MR-kommittén), som består av 18 experter, granskar konventionsstaternas efterlevnad. Kommittén har tre treveckorsmöten per år, antingen i New York eller i Genève. Konventionsstaterna ska rapportera vart femte år till kommittén och ungefär 15 länder granskas varje år.</a:t>
            </a:r>
          </a:p>
          <a:p>
            <a:endParaRPr lang="sv-SE" sz="1200" dirty="0"/>
          </a:p>
          <a:p>
            <a:r>
              <a:rPr lang="sv-SE" sz="1200" dirty="0"/>
              <a:t>Ett första frivilligt protokoll till konventionen om medborgerliga och politiska rättigheter, som trädde i kraft 1976, ger invånarna i länder som har anslutit sig till protokollet rätt att påtala kränkningar av konventionsrättigheterna hos MR-kommittén.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218838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FN:s befolkningsfond UNFPA</a:t>
            </a:r>
            <a:r>
              <a:rPr lang="sv-SE" baseline="0" dirty="0"/>
              <a:t>:s syfte är att skapa en värld där varje graviditet är önskad, varje förlossning är säker och varje ung persons potential är uppfylld. Organisationen förbättrar möjligheterna för kvinnor och unga att leva hälsosamma och produktiva liv. </a:t>
            </a:r>
            <a:r>
              <a:rPr lang="sv-SE" dirty="0"/>
              <a:t>Sedan UNFPA bildades 1969 har antalet</a:t>
            </a:r>
            <a:r>
              <a:rPr lang="sv-SE" baseline="0" dirty="0"/>
              <a:t> kvinnor som dör av komplikationer från graviditet och förlossningar halverats. Familjer är mindre och hälsosammare. </a:t>
            </a:r>
          </a:p>
          <a:p>
            <a:endParaRPr lang="sv-SE" baseline="0" dirty="0"/>
          </a:p>
          <a:p>
            <a:r>
              <a:rPr lang="sv-SE" baseline="0" dirty="0"/>
              <a:t>Sexuella och reproduktiva hälsoproblem är en stor anledning till dödsfall och funktionsnedsättningar bland kvinnor i fattiga länder. Unga människor löper stor risk för hiv och oönskade graviditeter. Mer än hundra miljoner flickor riskerar att bli bortgifta och utsatta för könsstympning. UNFPA arbetar med att förbättra detta.</a:t>
            </a:r>
          </a:p>
          <a:p>
            <a:endParaRPr lang="sv-SE" baseline="0" dirty="0"/>
          </a:p>
          <a:p>
            <a:r>
              <a:rPr lang="sv-SE" b="1" baseline="0" dirty="0"/>
              <a:t>Om FN-förbundets projekt Flicka </a:t>
            </a:r>
            <a:br>
              <a:rPr lang="sv-SE" baseline="0" dirty="0"/>
            </a:br>
            <a:r>
              <a:rPr lang="sv-SE" baseline="0" dirty="0"/>
              <a:t>Svenska FN-förbundet stödjer UNFPA:s arbete genom sitt projekt Flicka. </a:t>
            </a:r>
          </a:p>
          <a:p>
            <a:endParaRPr lang="sv-SE" baseline="0" dirty="0"/>
          </a:p>
          <a:p>
            <a:r>
              <a:rPr lang="sv-SE" sz="1200" dirty="0"/>
              <a:t>Etiopien är ett av de länder där UNFPA arbetar med flickors rättigheter och reproduktiva hälsa. Svenska FN-förbundet stödjer ett projekt med två olika inriktningar i </a:t>
            </a:r>
            <a:r>
              <a:rPr lang="sv-SE" sz="1200" dirty="0" err="1"/>
              <a:t>Afar</a:t>
            </a:r>
            <a:r>
              <a:rPr lang="sv-SE" sz="1200" dirty="0"/>
              <a:t>-regionen i Etiopien - barnäktenskap och könsstympning.</a:t>
            </a:r>
          </a:p>
          <a:p>
            <a:endParaRPr lang="sv-SE" sz="1200" dirty="0"/>
          </a:p>
          <a:p>
            <a:r>
              <a:rPr lang="sv-SE" sz="1200" dirty="0"/>
              <a:t>Barnäktenskap förekommer ofta i </a:t>
            </a:r>
            <a:r>
              <a:rPr lang="sv-SE" sz="1200" dirty="0" err="1"/>
              <a:t>Afar</a:t>
            </a:r>
            <a:r>
              <a:rPr lang="sv-SE" sz="1200" dirty="0"/>
              <a:t> trots att den legala åldern för äktenskap i Etiopien är 18 år. Föräldrar gifter ofta bort sina flickor eftersom att de tror att det är för döttrarnas bästa. En vanlig uppfattning bland invånarna i </a:t>
            </a:r>
            <a:r>
              <a:rPr lang="sv-SE" sz="1200" dirty="0" err="1"/>
              <a:t>Afar</a:t>
            </a:r>
            <a:r>
              <a:rPr lang="sv-SE" sz="1200" dirty="0"/>
              <a:t> är att det är nödvändigt att giftas bort så tidigt som möjligt för att undvika att flickorna har sex eller blir våldtagna innan äktenskapet. Sambandet mellan barnäktenskap och utbildning är mycket tydligt: ju mindre utbildning en flicka har, desto större är sannolikheten att hon tvingas att gifta sig. Likaså är risken större för flickor med outbildade föräldrar än för flickor vars föräldrar har gått i skolan.</a:t>
            </a:r>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376650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Sverige arrangerade den första internationella miljökonferensen i FN:s regi. Generalförsamlingen beslutade 1969 att </a:t>
            </a:r>
            <a:r>
              <a:rPr lang="sv-SE" sz="1200" i="0" dirty="0"/>
              <a:t>konferensen – the UN Conference on the Human Environment – skulle </a:t>
            </a:r>
            <a:r>
              <a:rPr lang="sv-SE" sz="1200" dirty="0"/>
              <a:t>hållas i Stockholm 1972.</a:t>
            </a:r>
          </a:p>
          <a:p>
            <a:endParaRPr lang="sv-SE" sz="1200" dirty="0"/>
          </a:p>
          <a:p>
            <a:r>
              <a:rPr lang="sv-SE" sz="1200" dirty="0"/>
              <a:t>Konferensen ägde rum den 5-16 juni och samlade representanter för 113 länder. Den ses som den första milstolpen i FN:s arbete med hållbar utveckling.</a:t>
            </a:r>
          </a:p>
          <a:p>
            <a:endParaRPr lang="sv-SE" dirty="0"/>
          </a:p>
          <a:p>
            <a:r>
              <a:rPr lang="sv-SE" sz="1200" dirty="0"/>
              <a:t>Konferensen föreslog att FN skulle inrätta ett permanent organ för miljöfrågor, vilket ledde till att generalförsamlingen samma höst beslöt att inrätta miljöprogrammet </a:t>
            </a:r>
            <a:r>
              <a:rPr lang="sv-SE" sz="1200" dirty="0" err="1"/>
              <a:t>Unep</a:t>
            </a:r>
            <a:r>
              <a:rPr lang="sv-SE" sz="1200" dirty="0"/>
              <a:t> (United Nations Environment </a:t>
            </a:r>
            <a:r>
              <a:rPr lang="sv-SE" sz="1200" dirty="0" err="1"/>
              <a:t>Programme</a:t>
            </a:r>
            <a:r>
              <a:rPr lang="sv-SE" sz="1200" dirty="0"/>
              <a:t>) med högkvarter i Nairobi, Kenya. </a:t>
            </a:r>
            <a:r>
              <a:rPr lang="sv-SE" sz="1200" dirty="0" err="1"/>
              <a:t>Unep</a:t>
            </a:r>
            <a:r>
              <a:rPr lang="sv-SE" sz="1200" dirty="0"/>
              <a:t> har bidragit till att ett stort antal internationella avtal och konventioner, som bland annat syftar till att minska farliga utsläpp och skydda den biologiska mångfalden, förhandlats fram. </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310210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ild stående med bild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C70037B-533B-6B45-A8A7-C1C7C7720FB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92143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52238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211252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38247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1620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50060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34683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63497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2025-09-12</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668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2025-09-12</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pic>
        <p:nvPicPr>
          <p:cNvPr id="8" name="Bild 7">
            <a:extLst>
              <a:ext uri="{FF2B5EF4-FFF2-40B4-BE49-F238E27FC236}">
                <a16:creationId xmlns:a16="http://schemas.microsoft.com/office/drawing/2014/main" id="{E3203220-8F22-5B40-BEAB-A1D173E9EEE6}"/>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3907"/>
          <a:stretch/>
        </p:blipFill>
        <p:spPr>
          <a:xfrm>
            <a:off x="10247295" y="-1"/>
            <a:ext cx="1268791" cy="1521229"/>
          </a:xfrm>
          <a:prstGeom prst="rect">
            <a:avLst/>
          </a:prstGeom>
        </p:spPr>
      </p:pic>
      <p:pic>
        <p:nvPicPr>
          <p:cNvPr id="9" name="Bild 8">
            <a:extLst>
              <a:ext uri="{FF2B5EF4-FFF2-40B4-BE49-F238E27FC236}">
                <a16:creationId xmlns:a16="http://schemas.microsoft.com/office/drawing/2014/main" id="{6FAF071E-4ECC-B648-8D16-A67A99D2BD26}"/>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90475" y="-1306371"/>
            <a:ext cx="11157053" cy="13920726"/>
          </a:xfrm>
          <a:prstGeom prst="rect">
            <a:avLst/>
          </a:prstGeom>
        </p:spPr>
      </p:pic>
    </p:spTree>
    <p:extLst>
      <p:ext uri="{BB962C8B-B14F-4D97-AF65-F5344CB8AC3E}">
        <p14:creationId xmlns:p14="http://schemas.microsoft.com/office/powerpoint/2010/main" val="1943958065"/>
      </p:ext>
    </p:extLst>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cid:A16338AE-7E59-4363-B178-8F9E503A072E@tomorro.se" TargetMode="External"/><Relationship Id="rId13" Type="http://schemas.openxmlformats.org/officeDocument/2006/relationships/image" Target="../media/image25.jpeg"/><Relationship Id="rId18" Type="http://schemas.openxmlformats.org/officeDocument/2006/relationships/image" Target="cid:D25B5013-2ED1-408B-B1B6-245E308771A4@tomorro.se" TargetMode="External"/><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image" Target="cid:5AA042C6-FC8C-4402-9511-AD25EB67B4AB@tomorro.se" TargetMode="External"/><Relationship Id="rId17" Type="http://schemas.openxmlformats.org/officeDocument/2006/relationships/image" Target="../media/image27.jpeg"/><Relationship Id="rId2" Type="http://schemas.openxmlformats.org/officeDocument/2006/relationships/notesSlide" Target="../notesSlides/notesSlide14.xml"/><Relationship Id="rId16" Type="http://schemas.openxmlformats.org/officeDocument/2006/relationships/image" Target="cid:AB4AE62F-C09F-40CB-AED3-AE5F0748D6F2@tomorro.se" TargetMode="External"/><Relationship Id="rId1" Type="http://schemas.openxmlformats.org/officeDocument/2006/relationships/slideLayout" Target="../slideLayouts/slideLayout5.xml"/><Relationship Id="rId6" Type="http://schemas.openxmlformats.org/officeDocument/2006/relationships/image" Target="cid:EBEA326B-9803-47BD-B507-3A9503FB1FBB@tomorro.se" TargetMode="Externa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6.jpeg"/><Relationship Id="rId10" Type="http://schemas.openxmlformats.org/officeDocument/2006/relationships/image" Target="cid:61B8A90F-BF2D-40EC-B325-7A8B3EFB31D9@tomorro.se" TargetMode="External"/><Relationship Id="rId4" Type="http://schemas.openxmlformats.org/officeDocument/2006/relationships/image" Target="cid:A9A7A25D-3CF3-4458-B495-A4A063C0F508@tomorro.se" TargetMode="External"/><Relationship Id="rId9" Type="http://schemas.openxmlformats.org/officeDocument/2006/relationships/image" Target="../media/image23.jpeg"/><Relationship Id="rId14" Type="http://schemas.openxmlformats.org/officeDocument/2006/relationships/image" Target="cid:B1F31C7A-3078-4987-9D54-1CEA145CAF0A@tomorro.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cid:A16338AE-7E59-4363-B178-8F9E503A072E@tomorro.se" TargetMode="External"/><Relationship Id="rId13" Type="http://schemas.openxmlformats.org/officeDocument/2006/relationships/image" Target="../media/image25.jpeg"/><Relationship Id="rId18" Type="http://schemas.openxmlformats.org/officeDocument/2006/relationships/image" Target="cid:D25B5013-2ED1-408B-B1B6-245E308771A4@tomorro.se" TargetMode="External"/><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image" Target="cid:5AA042C6-FC8C-4402-9511-AD25EB67B4AB@tomorro.se" TargetMode="External"/><Relationship Id="rId17" Type="http://schemas.openxmlformats.org/officeDocument/2006/relationships/image" Target="../media/image27.jpeg"/><Relationship Id="rId2" Type="http://schemas.openxmlformats.org/officeDocument/2006/relationships/notesSlide" Target="../notesSlides/notesSlide19.xml"/><Relationship Id="rId16" Type="http://schemas.openxmlformats.org/officeDocument/2006/relationships/image" Target="cid:AB4AE62F-C09F-40CB-AED3-AE5F0748D6F2@tomorro.se" TargetMode="External"/><Relationship Id="rId1" Type="http://schemas.openxmlformats.org/officeDocument/2006/relationships/slideLayout" Target="../slideLayouts/slideLayout5.xml"/><Relationship Id="rId6" Type="http://schemas.openxmlformats.org/officeDocument/2006/relationships/image" Target="cid:EBEA326B-9803-47BD-B507-3A9503FB1FBB@tomorro.se" TargetMode="Externa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6.jpeg"/><Relationship Id="rId10" Type="http://schemas.openxmlformats.org/officeDocument/2006/relationships/image" Target="cid:61B8A90F-BF2D-40EC-B325-7A8B3EFB31D9@tomorro.se" TargetMode="External"/><Relationship Id="rId19" Type="http://schemas.openxmlformats.org/officeDocument/2006/relationships/image" Target="../media/image32.png"/><Relationship Id="rId4" Type="http://schemas.openxmlformats.org/officeDocument/2006/relationships/image" Target="cid:A9A7A25D-3CF3-4458-B495-A4A063C0F508@tomorro.se" TargetMode="External"/><Relationship Id="rId9" Type="http://schemas.openxmlformats.org/officeDocument/2006/relationships/image" Target="../media/image23.jpeg"/><Relationship Id="rId14" Type="http://schemas.openxmlformats.org/officeDocument/2006/relationships/image" Target="cid:B1F31C7A-3078-4987-9D54-1CEA145CAF0A@tomorro.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C3586D85-D0F6-3A48-9F34-C89D90143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9466" y="-4582196"/>
            <a:ext cx="12830633" cy="16008862"/>
          </a:xfrm>
          <a:prstGeom prst="rect">
            <a:avLst/>
          </a:prstGeom>
        </p:spPr>
      </p:pic>
      <p:sp>
        <p:nvSpPr>
          <p:cNvPr id="57" name="Rektangel 56">
            <a:extLst>
              <a:ext uri="{FF2B5EF4-FFF2-40B4-BE49-F238E27FC236}">
                <a16:creationId xmlns:a16="http://schemas.microsoft.com/office/drawing/2014/main" id="{9FA2B9A3-ADD7-C643-8C43-089FD6279C6F}"/>
              </a:ext>
            </a:extLst>
          </p:cNvPr>
          <p:cNvSpPr/>
          <p:nvPr/>
        </p:nvSpPr>
        <p:spPr>
          <a:xfrm>
            <a:off x="0" y="4835124"/>
            <a:ext cx="12192000" cy="2021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5112F627-06CA-7347-805F-765F5B0D4ED6}"/>
              </a:ext>
            </a:extLst>
          </p:cNvPr>
          <p:cNvSpPr/>
          <p:nvPr/>
        </p:nvSpPr>
        <p:spPr>
          <a:xfrm>
            <a:off x="1866900" y="5430149"/>
            <a:ext cx="8458200" cy="830997"/>
          </a:xfrm>
          <a:prstGeom prst="rect">
            <a:avLst/>
          </a:prstGeom>
        </p:spPr>
        <p:txBody>
          <a:bodyPr wrap="square" lIns="91440" tIns="45720" rIns="91440" bIns="45720" anchor="t">
            <a:spAutoFit/>
          </a:bodyPr>
          <a:lstStyle/>
          <a:p>
            <a:pPr algn="ctr"/>
            <a:r>
              <a:rPr lang="sv-SE" sz="4800">
                <a:solidFill>
                  <a:schemeClr val="bg1"/>
                </a:solidFill>
                <a:latin typeface="+mj-lt"/>
              </a:rPr>
              <a:t>FN 80 år 1945-2025</a:t>
            </a:r>
          </a:p>
        </p:txBody>
      </p:sp>
      <p:pic>
        <p:nvPicPr>
          <p:cNvPr id="5" name="Bildobjekt 4" descr="En bild som visar text, Teckensnitt, Grafik, skärmbild&#10;&#10;AI-genererat innehåll kan vara felaktigt.">
            <a:extLst>
              <a:ext uri="{FF2B5EF4-FFF2-40B4-BE49-F238E27FC236}">
                <a16:creationId xmlns:a16="http://schemas.microsoft.com/office/drawing/2014/main" id="{0B8305B1-F4FE-E2DE-BFA1-2B7422674B0A}"/>
              </a:ext>
            </a:extLst>
          </p:cNvPr>
          <p:cNvPicPr>
            <a:picLocks noChangeAspect="1"/>
          </p:cNvPicPr>
          <p:nvPr/>
        </p:nvPicPr>
        <p:blipFill>
          <a:blip r:embed="rId5" cstate="screen">
            <a:extLst>
              <a:ext uri="{28A0092B-C50C-407E-A947-70E740481C1C}">
                <a14:useLocalDpi xmlns:a14="http://schemas.microsoft.com/office/drawing/2010/main"/>
              </a:ext>
            </a:extLst>
          </a:blip>
          <a:srcRect l="40208" b="-547"/>
          <a:stretch>
            <a:fillRect/>
          </a:stretch>
        </p:blipFill>
        <p:spPr>
          <a:xfrm>
            <a:off x="2451100" y="1719816"/>
            <a:ext cx="7289804" cy="2338880"/>
          </a:xfrm>
          <a:prstGeom prst="rect">
            <a:avLst/>
          </a:prstGeom>
        </p:spPr>
      </p:pic>
    </p:spTree>
    <p:extLst>
      <p:ext uri="{BB962C8B-B14F-4D97-AF65-F5344CB8AC3E}">
        <p14:creationId xmlns:p14="http://schemas.microsoft.com/office/powerpoint/2010/main" val="220752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3" descr="un photo albert gonzalez farran.jpg">
            <a:extLst>
              <a:ext uri="{FF2B5EF4-FFF2-40B4-BE49-F238E27FC236}">
                <a16:creationId xmlns:a16="http://schemas.microsoft.com/office/drawing/2014/main" id="{22459C7E-D67F-2B40-8C24-7536A5F2F899}"/>
              </a:ext>
            </a:extLst>
          </p:cNvPr>
          <p:cNvPicPr>
            <a:picLocks noChangeAspect="1"/>
          </p:cNvPicPr>
          <p:nvPr/>
        </p:nvPicPr>
        <p:blipFill>
          <a:blip r:embed="rId3" cstate="print"/>
          <a:stretch>
            <a:fillRect/>
          </a:stretch>
        </p:blipFill>
        <p:spPr>
          <a:xfrm>
            <a:off x="988664" y="1625346"/>
            <a:ext cx="6629904" cy="4419936"/>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1979</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Konventionen om avskaffandet av all </a:t>
            </a:r>
          </a:p>
          <a:p>
            <a:pPr>
              <a:buNone/>
            </a:pPr>
            <a:r>
              <a:rPr lang="sv-SE" dirty="0"/>
              <a:t>diskriminering mot kvinnor antas.</a:t>
            </a:r>
          </a:p>
        </p:txBody>
      </p:sp>
      <p:sp>
        <p:nvSpPr>
          <p:cNvPr id="5" name="textruta 4">
            <a:extLst>
              <a:ext uri="{FF2B5EF4-FFF2-40B4-BE49-F238E27FC236}">
                <a16:creationId xmlns:a16="http://schemas.microsoft.com/office/drawing/2014/main" id="{6040A968-057D-A94D-0CA5-066E81DDC42F}"/>
              </a:ext>
            </a:extLst>
          </p:cNvPr>
          <p:cNvSpPr txBox="1"/>
          <p:nvPr/>
        </p:nvSpPr>
        <p:spPr>
          <a:xfrm>
            <a:off x="5631543" y="6054876"/>
            <a:ext cx="19932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UN Photo/Albert Gonzalez Farran</a:t>
            </a:r>
          </a:p>
        </p:txBody>
      </p:sp>
    </p:spTree>
    <p:extLst>
      <p:ext uri="{BB962C8B-B14F-4D97-AF65-F5344CB8AC3E}">
        <p14:creationId xmlns:p14="http://schemas.microsoft.com/office/powerpoint/2010/main" val="286809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un photo f botts.jpg">
            <a:extLst>
              <a:ext uri="{FF2B5EF4-FFF2-40B4-BE49-F238E27FC236}">
                <a16:creationId xmlns:a16="http://schemas.microsoft.com/office/drawing/2014/main" id="{E4D02B22-0BAC-4345-8454-497C80456D6E}"/>
              </a:ext>
            </a:extLst>
          </p:cNvPr>
          <p:cNvPicPr>
            <a:picLocks noGrp="1" noChangeAspect="1"/>
          </p:cNvPicPr>
          <p:nvPr>
            <p:ph idx="1"/>
          </p:nvPr>
        </p:nvPicPr>
        <p:blipFill>
          <a:blip r:embed="rId3" cstate="print"/>
          <a:stretch>
            <a:fillRect/>
          </a:stretch>
        </p:blipFill>
        <p:spPr>
          <a:xfrm>
            <a:off x="988663" y="1667810"/>
            <a:ext cx="6720195" cy="4413758"/>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1988</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klimatpanel, IPCC, bildas.</a:t>
            </a:r>
          </a:p>
        </p:txBody>
      </p:sp>
      <p:sp>
        <p:nvSpPr>
          <p:cNvPr id="4" name="textruta 3">
            <a:extLst>
              <a:ext uri="{FF2B5EF4-FFF2-40B4-BE49-F238E27FC236}">
                <a16:creationId xmlns:a16="http://schemas.microsoft.com/office/drawing/2014/main" id="{D8A6BF86-696E-954D-86D0-B99F919EB433}"/>
              </a:ext>
            </a:extLst>
          </p:cNvPr>
          <p:cNvSpPr txBox="1"/>
          <p:nvPr/>
        </p:nvSpPr>
        <p:spPr>
          <a:xfrm>
            <a:off x="6497891" y="6079066"/>
            <a:ext cx="121161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UN Photo/ </a:t>
            </a:r>
            <a:r>
              <a:rPr lang="en-US" sz="1000" dirty="0" err="1"/>
              <a:t>F.Botts</a:t>
            </a:r>
          </a:p>
        </p:txBody>
      </p:sp>
    </p:spTree>
    <p:extLst>
      <p:ext uri="{BB962C8B-B14F-4D97-AF65-F5344CB8AC3E}">
        <p14:creationId xmlns:p14="http://schemas.microsoft.com/office/powerpoint/2010/main" val="56704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1989</a:t>
            </a:r>
          </a:p>
        </p:txBody>
      </p:sp>
      <p:pic>
        <p:nvPicPr>
          <p:cNvPr id="7" name="Platshållare för innehåll 3" descr="un photo b legeller.jpg">
            <a:extLst>
              <a:ext uri="{FF2B5EF4-FFF2-40B4-BE49-F238E27FC236}">
                <a16:creationId xmlns:a16="http://schemas.microsoft.com/office/drawing/2014/main" id="{B2CFD922-DFC8-994C-9F92-E8D4B5B7B71D}"/>
              </a:ext>
            </a:extLst>
          </p:cNvPr>
          <p:cNvPicPr>
            <a:picLocks noChangeAspect="1"/>
          </p:cNvPicPr>
          <p:nvPr/>
        </p:nvPicPr>
        <p:blipFill>
          <a:blip r:embed="rId3" cstate="print"/>
          <a:stretch>
            <a:fillRect/>
          </a:stretch>
        </p:blipFill>
        <p:spPr>
          <a:xfrm>
            <a:off x="988663" y="1667810"/>
            <a:ext cx="6523984" cy="4413758"/>
          </a:xfrm>
          <a:prstGeom prst="rect">
            <a:avLst/>
          </a:prstGeom>
        </p:spPr>
      </p:pic>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Barnkonventionen antas.</a:t>
            </a:r>
          </a:p>
        </p:txBody>
      </p:sp>
      <p:sp>
        <p:nvSpPr>
          <p:cNvPr id="3" name="textruta 2">
            <a:extLst>
              <a:ext uri="{FF2B5EF4-FFF2-40B4-BE49-F238E27FC236}">
                <a16:creationId xmlns:a16="http://schemas.microsoft.com/office/drawing/2014/main" id="{7B18F91E-265C-58B7-ED7D-EC4EE5309DC6}"/>
              </a:ext>
            </a:extLst>
          </p:cNvPr>
          <p:cNvSpPr txBox="1"/>
          <p:nvPr/>
        </p:nvSpPr>
        <p:spPr>
          <a:xfrm>
            <a:off x="6312977" y="6080502"/>
            <a:ext cx="133543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UN Photo/B. </a:t>
            </a:r>
            <a:r>
              <a:rPr lang="en-US" sz="1000" err="1"/>
              <a:t>Legelle</a:t>
            </a:r>
            <a:endParaRPr lang="en-US" sz="1000"/>
          </a:p>
        </p:txBody>
      </p:sp>
    </p:spTree>
    <p:extLst>
      <p:ext uri="{BB962C8B-B14F-4D97-AF65-F5344CB8AC3E}">
        <p14:creationId xmlns:p14="http://schemas.microsoft.com/office/powerpoint/2010/main" val="100638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un photo tobin jones.jpg">
            <a:extLst>
              <a:ext uri="{FF2B5EF4-FFF2-40B4-BE49-F238E27FC236}">
                <a16:creationId xmlns:a16="http://schemas.microsoft.com/office/drawing/2014/main" id="{5D51A3F4-49A9-324F-95D0-E96CB94642A6}"/>
              </a:ext>
            </a:extLst>
          </p:cNvPr>
          <p:cNvPicPr>
            <a:picLocks noGrp="1" noChangeAspect="1"/>
          </p:cNvPicPr>
          <p:nvPr>
            <p:ph idx="1"/>
          </p:nvPr>
        </p:nvPicPr>
        <p:blipFill>
          <a:blip r:embed="rId3" cstate="print"/>
          <a:stretch>
            <a:fillRect/>
          </a:stretch>
        </p:blipFill>
        <p:spPr>
          <a:xfrm>
            <a:off x="988663" y="1667810"/>
            <a:ext cx="6620637" cy="4413758"/>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1997</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minröjningsorganisation, </a:t>
            </a:r>
            <a:br>
              <a:rPr lang="sv-SE" dirty="0"/>
            </a:br>
            <a:r>
              <a:rPr lang="sv-SE" dirty="0"/>
              <a:t>UNMAS, bildas.</a:t>
            </a:r>
          </a:p>
        </p:txBody>
      </p:sp>
      <p:sp>
        <p:nvSpPr>
          <p:cNvPr id="12" name="textruta 11">
            <a:extLst>
              <a:ext uri="{FF2B5EF4-FFF2-40B4-BE49-F238E27FC236}">
                <a16:creationId xmlns:a16="http://schemas.microsoft.com/office/drawing/2014/main" id="{82142A96-6754-A4A5-8FB6-F6CBE8E6FC62}"/>
              </a:ext>
            </a:extLst>
          </p:cNvPr>
          <p:cNvSpPr txBox="1"/>
          <p:nvPr/>
        </p:nvSpPr>
        <p:spPr>
          <a:xfrm>
            <a:off x="6128671" y="6078317"/>
            <a:ext cx="148103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 Tobin Jones</a:t>
            </a:r>
          </a:p>
        </p:txBody>
      </p:sp>
    </p:spTree>
    <p:extLst>
      <p:ext uri="{BB962C8B-B14F-4D97-AF65-F5344CB8AC3E}">
        <p14:creationId xmlns:p14="http://schemas.microsoft.com/office/powerpoint/2010/main" val="404606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2000</a:t>
            </a:r>
          </a:p>
        </p:txBody>
      </p:sp>
      <p:sp>
        <p:nvSpPr>
          <p:cNvPr id="6" name="Rektangel 5">
            <a:extLst>
              <a:ext uri="{FF2B5EF4-FFF2-40B4-BE49-F238E27FC236}">
                <a16:creationId xmlns:a16="http://schemas.microsoft.com/office/drawing/2014/main" id="{AA9E81BD-FD78-3246-989A-027D107CBB1C}"/>
              </a:ext>
            </a:extLst>
          </p:cNvPr>
          <p:cNvSpPr/>
          <p:nvPr/>
        </p:nvSpPr>
        <p:spPr>
          <a:xfrm>
            <a:off x="7091917" y="4572162"/>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err="1"/>
              <a:t>Millenniemålen</a:t>
            </a:r>
            <a:r>
              <a:rPr lang="sv-SE" dirty="0"/>
              <a:t>, åtta mätbara mål som </a:t>
            </a:r>
            <a:br>
              <a:rPr lang="sv-SE" dirty="0"/>
            </a:br>
            <a:r>
              <a:rPr lang="sv-SE" dirty="0"/>
              <a:t>ska göra världen bättre till 2015, antas.</a:t>
            </a:r>
          </a:p>
        </p:txBody>
      </p:sp>
      <p:grpSp>
        <p:nvGrpSpPr>
          <p:cNvPr id="3" name="Grupp 2">
            <a:extLst>
              <a:ext uri="{FF2B5EF4-FFF2-40B4-BE49-F238E27FC236}">
                <a16:creationId xmlns:a16="http://schemas.microsoft.com/office/drawing/2014/main" id="{E399A0E2-FDE3-434A-8124-83C2A6EBE3DC}"/>
              </a:ext>
            </a:extLst>
          </p:cNvPr>
          <p:cNvGrpSpPr/>
          <p:nvPr/>
        </p:nvGrpSpPr>
        <p:grpSpPr>
          <a:xfrm>
            <a:off x="988663" y="2421491"/>
            <a:ext cx="5384687" cy="2452350"/>
            <a:chOff x="988663" y="1658012"/>
            <a:chExt cx="5308241" cy="2417534"/>
          </a:xfrm>
        </p:grpSpPr>
        <p:pic>
          <p:nvPicPr>
            <p:cNvPr id="7" name="cbc4ba4e-f8b3-4f2f-b7b8-7341610606bc" descr="cid:A9A7A25D-3CF3-4458-B495-A4A063C0F508@tomorro.se">
              <a:extLst>
                <a:ext uri="{FF2B5EF4-FFF2-40B4-BE49-F238E27FC236}">
                  <a16:creationId xmlns:a16="http://schemas.microsoft.com/office/drawing/2014/main" id="{0699BD6E-9618-8944-B962-C158A01D1902}"/>
                </a:ext>
              </a:extLst>
            </p:cNvPr>
            <p:cNvPicPr>
              <a:picLocks noChangeArrowheads="1"/>
            </p:cNvPicPr>
            <p:nvPr/>
          </p:nvPicPr>
          <p:blipFill>
            <a:blip r:embed="rId3" r:link="rId4" cstate="print"/>
            <a:stretch>
              <a:fillRect/>
            </a:stretch>
          </p:blipFill>
          <p:spPr bwMode="auto">
            <a:xfrm>
              <a:off x="988663" y="1658012"/>
              <a:ext cx="1152000" cy="1080000"/>
            </a:xfrm>
            <a:prstGeom prst="rect">
              <a:avLst/>
            </a:prstGeom>
            <a:noFill/>
            <a:ln w="9525">
              <a:noFill/>
              <a:miter lim="800000"/>
              <a:headEnd/>
              <a:tailEnd/>
            </a:ln>
          </p:spPr>
        </p:pic>
        <p:pic>
          <p:nvPicPr>
            <p:cNvPr id="8" name="03f19766-6381-49cf-9e5d-9657f140166e" descr="cid:EBEA326B-9803-47BD-B507-3A9503FB1FBB@tomorro.se">
              <a:extLst>
                <a:ext uri="{FF2B5EF4-FFF2-40B4-BE49-F238E27FC236}">
                  <a16:creationId xmlns:a16="http://schemas.microsoft.com/office/drawing/2014/main" id="{AD57D249-04F0-A54E-9FBA-947F22262A35}"/>
                </a:ext>
              </a:extLst>
            </p:cNvPr>
            <p:cNvPicPr>
              <a:picLocks noChangeArrowheads="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2372873" y="1658012"/>
              <a:ext cx="1152000" cy="1080000"/>
            </a:xfrm>
            <a:prstGeom prst="rect">
              <a:avLst/>
            </a:prstGeom>
            <a:noFill/>
            <a:ln w="9525">
              <a:noFill/>
              <a:miter lim="800000"/>
              <a:headEnd/>
              <a:tailEnd/>
            </a:ln>
          </p:spPr>
        </p:pic>
        <p:pic>
          <p:nvPicPr>
            <p:cNvPr id="9" name="b50bc123-31c6-4a29-8d76-43d2e4ae9fbd" descr="cid:A16338AE-7E59-4363-B178-8F9E503A072E@tomorro.se">
              <a:extLst>
                <a:ext uri="{FF2B5EF4-FFF2-40B4-BE49-F238E27FC236}">
                  <a16:creationId xmlns:a16="http://schemas.microsoft.com/office/drawing/2014/main" id="{FD2841CC-EC52-2E4A-8760-F2B0BA36B629}"/>
                </a:ext>
              </a:extLst>
            </p:cNvPr>
            <p:cNvPicPr>
              <a:picLocks noChangeArrowheads="1"/>
            </p:cNvPicPr>
            <p:nvPr/>
          </p:nvPicPr>
          <p:blipFill>
            <a:blip r:embed="rId7" r:link="rId8" cstate="screen">
              <a:extLst>
                <a:ext uri="{28A0092B-C50C-407E-A947-70E740481C1C}">
                  <a14:useLocalDpi xmlns:a14="http://schemas.microsoft.com/office/drawing/2010/main"/>
                </a:ext>
              </a:extLst>
            </a:blip>
            <a:srcRect/>
            <a:stretch>
              <a:fillRect/>
            </a:stretch>
          </p:blipFill>
          <p:spPr bwMode="auto">
            <a:xfrm>
              <a:off x="3757083" y="1658012"/>
              <a:ext cx="1152000" cy="1080000"/>
            </a:xfrm>
            <a:prstGeom prst="rect">
              <a:avLst/>
            </a:prstGeom>
            <a:noFill/>
            <a:ln w="9525">
              <a:noFill/>
              <a:miter lim="800000"/>
              <a:headEnd/>
              <a:tailEnd/>
            </a:ln>
          </p:spPr>
        </p:pic>
        <p:pic>
          <p:nvPicPr>
            <p:cNvPr id="10" name="5559dccc-d146-4de6-8af0-6d747b1b12be" descr="cid:61B8A90F-BF2D-40EC-B325-7A8B3EFB31D9@tomorro.se">
              <a:extLst>
                <a:ext uri="{FF2B5EF4-FFF2-40B4-BE49-F238E27FC236}">
                  <a16:creationId xmlns:a16="http://schemas.microsoft.com/office/drawing/2014/main" id="{ECE7706E-EACE-3F47-AE52-A45D9A0C71BC}"/>
                </a:ext>
              </a:extLst>
            </p:cNvPr>
            <p:cNvPicPr>
              <a:picLocks noChangeArrowheads="1"/>
            </p:cNvPicPr>
            <p:nvPr/>
          </p:nvPicPr>
          <p:blipFill>
            <a:blip r:embed="rId9" r:link="rId10" cstate="screen">
              <a:extLst>
                <a:ext uri="{28A0092B-C50C-407E-A947-70E740481C1C}">
                  <a14:useLocalDpi xmlns:a14="http://schemas.microsoft.com/office/drawing/2010/main"/>
                </a:ext>
              </a:extLst>
            </a:blip>
            <a:srcRect/>
            <a:stretch>
              <a:fillRect/>
            </a:stretch>
          </p:blipFill>
          <p:spPr bwMode="auto">
            <a:xfrm>
              <a:off x="5144904" y="1658012"/>
              <a:ext cx="1152000" cy="1080000"/>
            </a:xfrm>
            <a:prstGeom prst="rect">
              <a:avLst/>
            </a:prstGeom>
            <a:noFill/>
            <a:ln w="9525">
              <a:noFill/>
              <a:miter lim="800000"/>
              <a:headEnd/>
              <a:tailEnd/>
            </a:ln>
          </p:spPr>
        </p:pic>
        <p:pic>
          <p:nvPicPr>
            <p:cNvPr id="11" name="9db67721-86ff-4cc0-89d9-ca8763af3d72" descr="cid:5AA042C6-FC8C-4402-9511-AD25EB67B4AB@tomorro.se">
              <a:extLst>
                <a:ext uri="{FF2B5EF4-FFF2-40B4-BE49-F238E27FC236}">
                  <a16:creationId xmlns:a16="http://schemas.microsoft.com/office/drawing/2014/main" id="{F0BD64C4-FC6C-3244-9F0B-4A1DFB996521}"/>
                </a:ext>
              </a:extLst>
            </p:cNvPr>
            <p:cNvPicPr>
              <a:picLocks noChangeArrowheads="1"/>
            </p:cNvPicPr>
            <p:nvPr/>
          </p:nvPicPr>
          <p:blipFill>
            <a:blip r:embed="rId11" r:link="rId12" cstate="screen">
              <a:extLst>
                <a:ext uri="{28A0092B-C50C-407E-A947-70E740481C1C}">
                  <a14:useLocalDpi xmlns:a14="http://schemas.microsoft.com/office/drawing/2010/main"/>
                </a:ext>
              </a:extLst>
            </a:blip>
            <a:srcRect/>
            <a:stretch>
              <a:fillRect/>
            </a:stretch>
          </p:blipFill>
          <p:spPr bwMode="auto">
            <a:xfrm>
              <a:off x="988663" y="2995546"/>
              <a:ext cx="1152000" cy="1080000"/>
            </a:xfrm>
            <a:prstGeom prst="rect">
              <a:avLst/>
            </a:prstGeom>
            <a:noFill/>
            <a:ln w="9525">
              <a:noFill/>
              <a:miter lim="800000"/>
              <a:headEnd/>
              <a:tailEnd/>
            </a:ln>
          </p:spPr>
        </p:pic>
        <p:pic>
          <p:nvPicPr>
            <p:cNvPr id="12" name="566a497c-4b4c-442c-b1c9-0081113c0f65" descr="cid:B1F31C7A-3078-4987-9D54-1CEA145CAF0A@tomorro.se">
              <a:extLst>
                <a:ext uri="{FF2B5EF4-FFF2-40B4-BE49-F238E27FC236}">
                  <a16:creationId xmlns:a16="http://schemas.microsoft.com/office/drawing/2014/main" id="{7FCE2537-0CA6-D648-99F6-5545F4F83DFC}"/>
                </a:ext>
              </a:extLst>
            </p:cNvPr>
            <p:cNvPicPr>
              <a:picLocks noChangeArrowheads="1"/>
            </p:cNvPicPr>
            <p:nvPr/>
          </p:nvPicPr>
          <p:blipFill>
            <a:blip r:embed="rId13" r:link="rId14" cstate="screen">
              <a:extLst>
                <a:ext uri="{28A0092B-C50C-407E-A947-70E740481C1C}">
                  <a14:useLocalDpi xmlns:a14="http://schemas.microsoft.com/office/drawing/2010/main"/>
                </a:ext>
              </a:extLst>
            </a:blip>
            <a:srcRect/>
            <a:stretch>
              <a:fillRect/>
            </a:stretch>
          </p:blipFill>
          <p:spPr bwMode="auto">
            <a:xfrm>
              <a:off x="2372873" y="2995546"/>
              <a:ext cx="1152000" cy="1080000"/>
            </a:xfrm>
            <a:prstGeom prst="rect">
              <a:avLst/>
            </a:prstGeom>
            <a:noFill/>
            <a:ln w="9525">
              <a:noFill/>
              <a:miter lim="800000"/>
              <a:headEnd/>
              <a:tailEnd/>
            </a:ln>
          </p:spPr>
        </p:pic>
        <p:pic>
          <p:nvPicPr>
            <p:cNvPr id="13" name="0beb8c8d-6e4b-43da-a9dd-00e914dcea40" descr="cid:AB4AE62F-C09F-40CB-AED3-AE5F0748D6F2@tomorro.se">
              <a:extLst>
                <a:ext uri="{FF2B5EF4-FFF2-40B4-BE49-F238E27FC236}">
                  <a16:creationId xmlns:a16="http://schemas.microsoft.com/office/drawing/2014/main" id="{B7DB650E-14EF-3F43-A71A-BCB38C2F27B8}"/>
                </a:ext>
              </a:extLst>
            </p:cNvPr>
            <p:cNvPicPr>
              <a:picLocks noChangeArrowheads="1"/>
            </p:cNvPicPr>
            <p:nvPr/>
          </p:nvPicPr>
          <p:blipFill>
            <a:blip r:embed="rId15" r:link="rId16" cstate="screen">
              <a:extLst>
                <a:ext uri="{28A0092B-C50C-407E-A947-70E740481C1C}">
                  <a14:useLocalDpi xmlns:a14="http://schemas.microsoft.com/office/drawing/2010/main"/>
                </a:ext>
              </a:extLst>
            </a:blip>
            <a:srcRect/>
            <a:stretch>
              <a:fillRect/>
            </a:stretch>
          </p:blipFill>
          <p:spPr bwMode="auto">
            <a:xfrm>
              <a:off x="3757083" y="2995546"/>
              <a:ext cx="1152000" cy="1080000"/>
            </a:xfrm>
            <a:prstGeom prst="rect">
              <a:avLst/>
            </a:prstGeom>
            <a:noFill/>
            <a:ln w="9525">
              <a:noFill/>
              <a:miter lim="800000"/>
              <a:headEnd/>
              <a:tailEnd/>
            </a:ln>
          </p:spPr>
        </p:pic>
        <p:pic>
          <p:nvPicPr>
            <p:cNvPr id="14" name="48aadddb-e00a-4543-9ab9-3b40c93f8410" descr="cid:D25B5013-2ED1-408B-B1B6-245E308771A4@tomorro.se">
              <a:extLst>
                <a:ext uri="{FF2B5EF4-FFF2-40B4-BE49-F238E27FC236}">
                  <a16:creationId xmlns:a16="http://schemas.microsoft.com/office/drawing/2014/main" id="{78DE4E0D-D9E3-2A4B-9558-2BDE295E1C5C}"/>
                </a:ext>
              </a:extLst>
            </p:cNvPr>
            <p:cNvPicPr>
              <a:picLocks noChangeArrowheads="1"/>
            </p:cNvPicPr>
            <p:nvPr/>
          </p:nvPicPr>
          <p:blipFill>
            <a:blip r:embed="rId17" r:link="rId18" cstate="screen">
              <a:extLst>
                <a:ext uri="{28A0092B-C50C-407E-A947-70E740481C1C}">
                  <a14:useLocalDpi xmlns:a14="http://schemas.microsoft.com/office/drawing/2010/main"/>
                </a:ext>
              </a:extLst>
            </a:blip>
            <a:srcRect/>
            <a:stretch>
              <a:fillRect/>
            </a:stretch>
          </p:blipFill>
          <p:spPr bwMode="auto">
            <a:xfrm>
              <a:off x="5144904" y="2995546"/>
              <a:ext cx="1152000" cy="1080000"/>
            </a:xfrm>
            <a:prstGeom prst="rect">
              <a:avLst/>
            </a:prstGeom>
            <a:noFill/>
            <a:ln w="9525">
              <a:noFill/>
              <a:miter lim="800000"/>
              <a:headEnd/>
              <a:tailEnd/>
            </a:ln>
          </p:spPr>
        </p:pic>
      </p:grpSp>
    </p:spTree>
    <p:extLst>
      <p:ext uri="{BB962C8B-B14F-4D97-AF65-F5344CB8AC3E}">
        <p14:creationId xmlns:p14="http://schemas.microsoft.com/office/powerpoint/2010/main" val="99224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2005</a:t>
            </a:r>
          </a:p>
        </p:txBody>
      </p:sp>
      <p:pic>
        <p:nvPicPr>
          <p:cNvPr id="7" name="Platshållare för innehåll 3" descr="un photo john isaab bosnia.jpg">
            <a:extLst>
              <a:ext uri="{FF2B5EF4-FFF2-40B4-BE49-F238E27FC236}">
                <a16:creationId xmlns:a16="http://schemas.microsoft.com/office/drawing/2014/main" id="{C790183F-1D57-E740-A6DC-F98F63EFE5C5}"/>
              </a:ext>
            </a:extLst>
          </p:cNvPr>
          <p:cNvPicPr>
            <a:picLocks noChangeAspect="1"/>
          </p:cNvPicPr>
          <p:nvPr/>
        </p:nvPicPr>
        <p:blipFill>
          <a:blip r:embed="rId3" cstate="print"/>
          <a:stretch>
            <a:fillRect/>
          </a:stretch>
        </p:blipFill>
        <p:spPr>
          <a:xfrm>
            <a:off x="988663" y="1667810"/>
            <a:ext cx="6407068" cy="4413758"/>
          </a:xfrm>
          <a:prstGeom prst="rect">
            <a:avLst/>
          </a:prstGeom>
        </p:spPr>
      </p:pic>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Principen skyldighet att skydda antas.</a:t>
            </a:r>
          </a:p>
        </p:txBody>
      </p:sp>
      <p:sp>
        <p:nvSpPr>
          <p:cNvPr id="3" name="textruta 2">
            <a:extLst>
              <a:ext uri="{FF2B5EF4-FFF2-40B4-BE49-F238E27FC236}">
                <a16:creationId xmlns:a16="http://schemas.microsoft.com/office/drawing/2014/main" id="{5E65D8BB-D0AE-BCCC-5808-57BEF4E0C160}"/>
              </a:ext>
            </a:extLst>
          </p:cNvPr>
          <p:cNvSpPr txBox="1"/>
          <p:nvPr/>
        </p:nvSpPr>
        <p:spPr>
          <a:xfrm>
            <a:off x="5672128" y="6078085"/>
            <a:ext cx="171957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ea typeface="+mn-lt"/>
                <a:cs typeface="+mn-lt"/>
              </a:rPr>
              <a:t>UN Photo/ John </a:t>
            </a:r>
            <a:r>
              <a:rPr lang="sv-SE" sz="1000" err="1">
                <a:ea typeface="+mn-lt"/>
                <a:cs typeface="+mn-lt"/>
              </a:rPr>
              <a:t>Isaab</a:t>
            </a:r>
            <a:r>
              <a:rPr lang="sv-SE" sz="1000" dirty="0">
                <a:ea typeface="+mn-lt"/>
                <a:cs typeface="+mn-lt"/>
              </a:rPr>
              <a:t> </a:t>
            </a:r>
            <a:r>
              <a:rPr lang="sv-SE" sz="1000" err="1">
                <a:ea typeface="+mn-lt"/>
                <a:cs typeface="+mn-lt"/>
              </a:rPr>
              <a:t>Bosnia</a:t>
            </a:r>
            <a:endParaRPr lang="sv-SE" sz="1000" err="1"/>
          </a:p>
        </p:txBody>
      </p:sp>
    </p:spTree>
    <p:extLst>
      <p:ext uri="{BB962C8B-B14F-4D97-AF65-F5344CB8AC3E}">
        <p14:creationId xmlns:p14="http://schemas.microsoft.com/office/powerpoint/2010/main" val="35440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un photo jean-marc ferre.jpg">
            <a:extLst>
              <a:ext uri="{FF2B5EF4-FFF2-40B4-BE49-F238E27FC236}">
                <a16:creationId xmlns:a16="http://schemas.microsoft.com/office/drawing/2014/main" id="{07A86F28-0650-1A41-A883-485C211EBEC3}"/>
              </a:ext>
            </a:extLst>
          </p:cNvPr>
          <p:cNvPicPr>
            <a:picLocks noGrp="1" noChangeAspect="1"/>
          </p:cNvPicPr>
          <p:nvPr>
            <p:ph idx="1"/>
          </p:nvPr>
        </p:nvPicPr>
        <p:blipFill>
          <a:blip r:embed="rId3" cstate="print"/>
          <a:stretch>
            <a:fillRect/>
          </a:stretch>
        </p:blipFill>
        <p:spPr>
          <a:xfrm>
            <a:off x="988663" y="1667810"/>
            <a:ext cx="6620637" cy="4413758"/>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2006</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kommission för mänskliga rättigheter ersätts av rådet för mänskliga rättigheter.</a:t>
            </a:r>
          </a:p>
        </p:txBody>
      </p:sp>
      <p:sp>
        <p:nvSpPr>
          <p:cNvPr id="3" name="textruta 2">
            <a:extLst>
              <a:ext uri="{FF2B5EF4-FFF2-40B4-BE49-F238E27FC236}">
                <a16:creationId xmlns:a16="http://schemas.microsoft.com/office/drawing/2014/main" id="{46802975-83C2-259D-4197-DA31836F35EA}"/>
              </a:ext>
            </a:extLst>
          </p:cNvPr>
          <p:cNvSpPr txBox="1"/>
          <p:nvPr/>
        </p:nvSpPr>
        <p:spPr>
          <a:xfrm>
            <a:off x="5984979" y="6078201"/>
            <a:ext cx="16232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ea typeface="+mn-lt"/>
                <a:cs typeface="+mn-lt"/>
              </a:rPr>
              <a:t>UN Photo/ Jean-Marc </a:t>
            </a:r>
            <a:r>
              <a:rPr lang="sv-SE" sz="1000" err="1">
                <a:ea typeface="+mn-lt"/>
                <a:cs typeface="+mn-lt"/>
              </a:rPr>
              <a:t>Ferre</a:t>
            </a:r>
            <a:endParaRPr lang="sv-SE" sz="1000" err="1"/>
          </a:p>
        </p:txBody>
      </p:sp>
    </p:spTree>
    <p:extLst>
      <p:ext uri="{BB962C8B-B14F-4D97-AF65-F5344CB8AC3E}">
        <p14:creationId xmlns:p14="http://schemas.microsoft.com/office/powerpoint/2010/main" val="108258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3" descr="un photo rick bajornas margot.jpg">
            <a:extLst>
              <a:ext uri="{FF2B5EF4-FFF2-40B4-BE49-F238E27FC236}">
                <a16:creationId xmlns:a16="http://schemas.microsoft.com/office/drawing/2014/main" id="{8D07FBCC-98DE-504E-85DE-7DFAB89F7521}"/>
              </a:ext>
            </a:extLst>
          </p:cNvPr>
          <p:cNvPicPr>
            <a:picLocks noChangeAspect="1"/>
          </p:cNvPicPr>
          <p:nvPr/>
        </p:nvPicPr>
        <p:blipFill>
          <a:blip r:embed="rId3" cstate="print"/>
          <a:stretch>
            <a:fillRect/>
          </a:stretch>
        </p:blipFill>
        <p:spPr>
          <a:xfrm>
            <a:off x="988663" y="1667810"/>
            <a:ext cx="6620637" cy="4413758"/>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2010</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678532"/>
            <a:ext cx="4406178" cy="1119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dirty="0"/>
              <a:t>Margot Wallström blir FN-chefens särskilda representant i frågor som rör sexuellt våld </a:t>
            </a:r>
            <a:br>
              <a:rPr lang="sv-SE" dirty="0"/>
            </a:br>
            <a:r>
              <a:rPr lang="sv-SE" dirty="0"/>
              <a:t>i konflikt.</a:t>
            </a:r>
          </a:p>
        </p:txBody>
      </p:sp>
      <p:sp>
        <p:nvSpPr>
          <p:cNvPr id="3" name="textruta 2">
            <a:extLst>
              <a:ext uri="{FF2B5EF4-FFF2-40B4-BE49-F238E27FC236}">
                <a16:creationId xmlns:a16="http://schemas.microsoft.com/office/drawing/2014/main" id="{4D5B2BE1-DB72-DA88-F9C5-690AA1609320}"/>
              </a:ext>
            </a:extLst>
          </p:cNvPr>
          <p:cNvSpPr txBox="1"/>
          <p:nvPr/>
        </p:nvSpPr>
        <p:spPr>
          <a:xfrm>
            <a:off x="6115705" y="6078316"/>
            <a:ext cx="149208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 Rick </a:t>
            </a:r>
            <a:r>
              <a:rPr lang="sv-SE" sz="1000" err="1"/>
              <a:t>Bajornas</a:t>
            </a:r>
            <a:endParaRPr lang="sv-SE" sz="1000"/>
          </a:p>
        </p:txBody>
      </p:sp>
    </p:spTree>
    <p:extLst>
      <p:ext uri="{BB962C8B-B14F-4D97-AF65-F5344CB8AC3E}">
        <p14:creationId xmlns:p14="http://schemas.microsoft.com/office/powerpoint/2010/main" val="40821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3" descr="un photo ky chung.jpg">
            <a:extLst>
              <a:ext uri="{FF2B5EF4-FFF2-40B4-BE49-F238E27FC236}">
                <a16:creationId xmlns:a16="http://schemas.microsoft.com/office/drawing/2014/main" id="{2EB10705-3DAC-5C40-B1E5-A5FC6C06BC69}"/>
              </a:ext>
            </a:extLst>
          </p:cNvPr>
          <p:cNvPicPr>
            <a:picLocks noChangeAspect="1"/>
          </p:cNvPicPr>
          <p:nvPr/>
        </p:nvPicPr>
        <p:blipFill>
          <a:blip r:embed="rId3" cstate="print"/>
          <a:stretch>
            <a:fillRect/>
          </a:stretch>
        </p:blipFill>
        <p:spPr>
          <a:xfrm>
            <a:off x="988663" y="1667810"/>
            <a:ext cx="6620637" cy="4413758"/>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2012</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Jan Eliasson blir vice generalsekreterare.</a:t>
            </a:r>
          </a:p>
        </p:txBody>
      </p:sp>
      <p:sp>
        <p:nvSpPr>
          <p:cNvPr id="3" name="textruta 2">
            <a:extLst>
              <a:ext uri="{FF2B5EF4-FFF2-40B4-BE49-F238E27FC236}">
                <a16:creationId xmlns:a16="http://schemas.microsoft.com/office/drawing/2014/main" id="{81E14186-DE14-38D2-7C72-16BE2BC41A29}"/>
              </a:ext>
            </a:extLst>
          </p:cNvPr>
          <p:cNvSpPr txBox="1"/>
          <p:nvPr/>
        </p:nvSpPr>
        <p:spPr>
          <a:xfrm>
            <a:off x="6308822" y="6078201"/>
            <a:ext cx="12993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 Ky Chung</a:t>
            </a:r>
          </a:p>
        </p:txBody>
      </p:sp>
    </p:spTree>
    <p:extLst>
      <p:ext uri="{BB962C8B-B14F-4D97-AF65-F5344CB8AC3E}">
        <p14:creationId xmlns:p14="http://schemas.microsoft.com/office/powerpoint/2010/main" val="20989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2015</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634673"/>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Agenda 2030 med de globala målen för hållbar utveckling antas.</a:t>
            </a:r>
          </a:p>
        </p:txBody>
      </p:sp>
      <p:grpSp>
        <p:nvGrpSpPr>
          <p:cNvPr id="3" name="Grupp 2">
            <a:extLst>
              <a:ext uri="{FF2B5EF4-FFF2-40B4-BE49-F238E27FC236}">
                <a16:creationId xmlns:a16="http://schemas.microsoft.com/office/drawing/2014/main" id="{E399A0E2-FDE3-434A-8124-83C2A6EBE3DC}"/>
              </a:ext>
            </a:extLst>
          </p:cNvPr>
          <p:cNvGrpSpPr/>
          <p:nvPr/>
        </p:nvGrpSpPr>
        <p:grpSpPr>
          <a:xfrm>
            <a:off x="988663" y="2421491"/>
            <a:ext cx="5384687" cy="2452350"/>
            <a:chOff x="988663" y="1658012"/>
            <a:chExt cx="5308241" cy="2417534"/>
          </a:xfrm>
        </p:grpSpPr>
        <p:pic>
          <p:nvPicPr>
            <p:cNvPr id="7" name="cbc4ba4e-f8b3-4f2f-b7b8-7341610606bc" descr="cid:A9A7A25D-3CF3-4458-B495-A4A063C0F508@tomorro.se">
              <a:extLst>
                <a:ext uri="{FF2B5EF4-FFF2-40B4-BE49-F238E27FC236}">
                  <a16:creationId xmlns:a16="http://schemas.microsoft.com/office/drawing/2014/main" id="{0699BD6E-9618-8944-B962-C158A01D1902}"/>
                </a:ext>
              </a:extLst>
            </p:cNvPr>
            <p:cNvPicPr>
              <a:picLocks noChangeArrowheads="1"/>
            </p:cNvPicPr>
            <p:nvPr/>
          </p:nvPicPr>
          <p:blipFill>
            <a:blip r:embed="rId3" r:link="rId4" cstate="print"/>
            <a:stretch>
              <a:fillRect/>
            </a:stretch>
          </p:blipFill>
          <p:spPr bwMode="auto">
            <a:xfrm>
              <a:off x="988663" y="1658012"/>
              <a:ext cx="1152000" cy="1080000"/>
            </a:xfrm>
            <a:prstGeom prst="rect">
              <a:avLst/>
            </a:prstGeom>
            <a:noFill/>
            <a:ln w="9525">
              <a:noFill/>
              <a:miter lim="800000"/>
              <a:headEnd/>
              <a:tailEnd/>
            </a:ln>
          </p:spPr>
        </p:pic>
        <p:pic>
          <p:nvPicPr>
            <p:cNvPr id="8" name="03f19766-6381-49cf-9e5d-9657f140166e" descr="cid:EBEA326B-9803-47BD-B507-3A9503FB1FBB@tomorro.se">
              <a:extLst>
                <a:ext uri="{FF2B5EF4-FFF2-40B4-BE49-F238E27FC236}">
                  <a16:creationId xmlns:a16="http://schemas.microsoft.com/office/drawing/2014/main" id="{AD57D249-04F0-A54E-9FBA-947F22262A35}"/>
                </a:ext>
              </a:extLst>
            </p:cNvPr>
            <p:cNvPicPr>
              <a:picLocks noChangeArrowheads="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2372873" y="1658012"/>
              <a:ext cx="1152000" cy="1080000"/>
            </a:xfrm>
            <a:prstGeom prst="rect">
              <a:avLst/>
            </a:prstGeom>
            <a:noFill/>
            <a:ln w="9525">
              <a:noFill/>
              <a:miter lim="800000"/>
              <a:headEnd/>
              <a:tailEnd/>
            </a:ln>
          </p:spPr>
        </p:pic>
        <p:pic>
          <p:nvPicPr>
            <p:cNvPr id="9" name="b50bc123-31c6-4a29-8d76-43d2e4ae9fbd" descr="cid:A16338AE-7E59-4363-B178-8F9E503A072E@tomorro.se">
              <a:extLst>
                <a:ext uri="{FF2B5EF4-FFF2-40B4-BE49-F238E27FC236}">
                  <a16:creationId xmlns:a16="http://schemas.microsoft.com/office/drawing/2014/main" id="{FD2841CC-EC52-2E4A-8760-F2B0BA36B629}"/>
                </a:ext>
              </a:extLst>
            </p:cNvPr>
            <p:cNvPicPr>
              <a:picLocks noChangeArrowheads="1"/>
            </p:cNvPicPr>
            <p:nvPr/>
          </p:nvPicPr>
          <p:blipFill>
            <a:blip r:embed="rId7" r:link="rId8" cstate="screen">
              <a:extLst>
                <a:ext uri="{28A0092B-C50C-407E-A947-70E740481C1C}">
                  <a14:useLocalDpi xmlns:a14="http://schemas.microsoft.com/office/drawing/2010/main"/>
                </a:ext>
              </a:extLst>
            </a:blip>
            <a:srcRect/>
            <a:stretch>
              <a:fillRect/>
            </a:stretch>
          </p:blipFill>
          <p:spPr bwMode="auto">
            <a:xfrm>
              <a:off x="3757083" y="1658012"/>
              <a:ext cx="1152000" cy="1080000"/>
            </a:xfrm>
            <a:prstGeom prst="rect">
              <a:avLst/>
            </a:prstGeom>
            <a:noFill/>
            <a:ln w="9525">
              <a:noFill/>
              <a:miter lim="800000"/>
              <a:headEnd/>
              <a:tailEnd/>
            </a:ln>
          </p:spPr>
        </p:pic>
        <p:pic>
          <p:nvPicPr>
            <p:cNvPr id="10" name="5559dccc-d146-4de6-8af0-6d747b1b12be" descr="cid:61B8A90F-BF2D-40EC-B325-7A8B3EFB31D9@tomorro.se">
              <a:extLst>
                <a:ext uri="{FF2B5EF4-FFF2-40B4-BE49-F238E27FC236}">
                  <a16:creationId xmlns:a16="http://schemas.microsoft.com/office/drawing/2014/main" id="{ECE7706E-EACE-3F47-AE52-A45D9A0C71BC}"/>
                </a:ext>
              </a:extLst>
            </p:cNvPr>
            <p:cNvPicPr>
              <a:picLocks noChangeArrowheads="1"/>
            </p:cNvPicPr>
            <p:nvPr/>
          </p:nvPicPr>
          <p:blipFill>
            <a:blip r:embed="rId9" r:link="rId10" cstate="screen">
              <a:extLst>
                <a:ext uri="{28A0092B-C50C-407E-A947-70E740481C1C}">
                  <a14:useLocalDpi xmlns:a14="http://schemas.microsoft.com/office/drawing/2010/main"/>
                </a:ext>
              </a:extLst>
            </a:blip>
            <a:srcRect/>
            <a:stretch>
              <a:fillRect/>
            </a:stretch>
          </p:blipFill>
          <p:spPr bwMode="auto">
            <a:xfrm>
              <a:off x="5144904" y="1658012"/>
              <a:ext cx="1152000" cy="1080000"/>
            </a:xfrm>
            <a:prstGeom prst="rect">
              <a:avLst/>
            </a:prstGeom>
            <a:noFill/>
            <a:ln w="9525">
              <a:noFill/>
              <a:miter lim="800000"/>
              <a:headEnd/>
              <a:tailEnd/>
            </a:ln>
          </p:spPr>
        </p:pic>
        <p:pic>
          <p:nvPicPr>
            <p:cNvPr id="11" name="9db67721-86ff-4cc0-89d9-ca8763af3d72" descr="cid:5AA042C6-FC8C-4402-9511-AD25EB67B4AB@tomorro.se">
              <a:extLst>
                <a:ext uri="{FF2B5EF4-FFF2-40B4-BE49-F238E27FC236}">
                  <a16:creationId xmlns:a16="http://schemas.microsoft.com/office/drawing/2014/main" id="{F0BD64C4-FC6C-3244-9F0B-4A1DFB996521}"/>
                </a:ext>
              </a:extLst>
            </p:cNvPr>
            <p:cNvPicPr>
              <a:picLocks noChangeArrowheads="1"/>
            </p:cNvPicPr>
            <p:nvPr/>
          </p:nvPicPr>
          <p:blipFill>
            <a:blip r:embed="rId11" r:link="rId12" cstate="screen">
              <a:extLst>
                <a:ext uri="{28A0092B-C50C-407E-A947-70E740481C1C}">
                  <a14:useLocalDpi xmlns:a14="http://schemas.microsoft.com/office/drawing/2010/main"/>
                </a:ext>
              </a:extLst>
            </a:blip>
            <a:srcRect/>
            <a:stretch>
              <a:fillRect/>
            </a:stretch>
          </p:blipFill>
          <p:spPr bwMode="auto">
            <a:xfrm>
              <a:off x="988663" y="2995546"/>
              <a:ext cx="1152000" cy="1080000"/>
            </a:xfrm>
            <a:prstGeom prst="rect">
              <a:avLst/>
            </a:prstGeom>
            <a:noFill/>
            <a:ln w="9525">
              <a:noFill/>
              <a:miter lim="800000"/>
              <a:headEnd/>
              <a:tailEnd/>
            </a:ln>
          </p:spPr>
        </p:pic>
        <p:pic>
          <p:nvPicPr>
            <p:cNvPr id="12" name="566a497c-4b4c-442c-b1c9-0081113c0f65" descr="cid:B1F31C7A-3078-4987-9D54-1CEA145CAF0A@tomorro.se">
              <a:extLst>
                <a:ext uri="{FF2B5EF4-FFF2-40B4-BE49-F238E27FC236}">
                  <a16:creationId xmlns:a16="http://schemas.microsoft.com/office/drawing/2014/main" id="{7FCE2537-0CA6-D648-99F6-5545F4F83DFC}"/>
                </a:ext>
              </a:extLst>
            </p:cNvPr>
            <p:cNvPicPr>
              <a:picLocks noChangeArrowheads="1"/>
            </p:cNvPicPr>
            <p:nvPr/>
          </p:nvPicPr>
          <p:blipFill>
            <a:blip r:embed="rId13" r:link="rId14" cstate="screen">
              <a:extLst>
                <a:ext uri="{28A0092B-C50C-407E-A947-70E740481C1C}">
                  <a14:useLocalDpi xmlns:a14="http://schemas.microsoft.com/office/drawing/2010/main"/>
                </a:ext>
              </a:extLst>
            </a:blip>
            <a:srcRect/>
            <a:stretch>
              <a:fillRect/>
            </a:stretch>
          </p:blipFill>
          <p:spPr bwMode="auto">
            <a:xfrm>
              <a:off x="2372873" y="2995546"/>
              <a:ext cx="1152000" cy="1080000"/>
            </a:xfrm>
            <a:prstGeom prst="rect">
              <a:avLst/>
            </a:prstGeom>
            <a:noFill/>
            <a:ln w="9525">
              <a:noFill/>
              <a:miter lim="800000"/>
              <a:headEnd/>
              <a:tailEnd/>
            </a:ln>
          </p:spPr>
        </p:pic>
        <p:pic>
          <p:nvPicPr>
            <p:cNvPr id="13" name="0beb8c8d-6e4b-43da-a9dd-00e914dcea40" descr="cid:AB4AE62F-C09F-40CB-AED3-AE5F0748D6F2@tomorro.se">
              <a:extLst>
                <a:ext uri="{FF2B5EF4-FFF2-40B4-BE49-F238E27FC236}">
                  <a16:creationId xmlns:a16="http://schemas.microsoft.com/office/drawing/2014/main" id="{B7DB650E-14EF-3F43-A71A-BCB38C2F27B8}"/>
                </a:ext>
              </a:extLst>
            </p:cNvPr>
            <p:cNvPicPr>
              <a:picLocks noChangeArrowheads="1"/>
            </p:cNvPicPr>
            <p:nvPr/>
          </p:nvPicPr>
          <p:blipFill>
            <a:blip r:embed="rId15" r:link="rId16" cstate="screen">
              <a:extLst>
                <a:ext uri="{28A0092B-C50C-407E-A947-70E740481C1C}">
                  <a14:useLocalDpi xmlns:a14="http://schemas.microsoft.com/office/drawing/2010/main"/>
                </a:ext>
              </a:extLst>
            </a:blip>
            <a:srcRect/>
            <a:stretch>
              <a:fillRect/>
            </a:stretch>
          </p:blipFill>
          <p:spPr bwMode="auto">
            <a:xfrm>
              <a:off x="3757083" y="2995546"/>
              <a:ext cx="1152000" cy="1080000"/>
            </a:xfrm>
            <a:prstGeom prst="rect">
              <a:avLst/>
            </a:prstGeom>
            <a:noFill/>
            <a:ln w="9525">
              <a:noFill/>
              <a:miter lim="800000"/>
              <a:headEnd/>
              <a:tailEnd/>
            </a:ln>
          </p:spPr>
        </p:pic>
        <p:pic>
          <p:nvPicPr>
            <p:cNvPr id="14" name="48aadddb-e00a-4543-9ab9-3b40c93f8410" descr="cid:D25B5013-2ED1-408B-B1B6-245E308771A4@tomorro.se">
              <a:extLst>
                <a:ext uri="{FF2B5EF4-FFF2-40B4-BE49-F238E27FC236}">
                  <a16:creationId xmlns:a16="http://schemas.microsoft.com/office/drawing/2014/main" id="{78DE4E0D-D9E3-2A4B-9558-2BDE295E1C5C}"/>
                </a:ext>
              </a:extLst>
            </p:cNvPr>
            <p:cNvPicPr>
              <a:picLocks noChangeArrowheads="1"/>
            </p:cNvPicPr>
            <p:nvPr/>
          </p:nvPicPr>
          <p:blipFill>
            <a:blip r:embed="rId17" r:link="rId18" cstate="screen">
              <a:extLst>
                <a:ext uri="{28A0092B-C50C-407E-A947-70E740481C1C}">
                  <a14:useLocalDpi xmlns:a14="http://schemas.microsoft.com/office/drawing/2010/main"/>
                </a:ext>
              </a:extLst>
            </a:blip>
            <a:srcRect/>
            <a:stretch>
              <a:fillRect/>
            </a:stretch>
          </p:blipFill>
          <p:spPr bwMode="auto">
            <a:xfrm>
              <a:off x="5144904" y="2995546"/>
              <a:ext cx="1152000" cy="1080000"/>
            </a:xfrm>
            <a:prstGeom prst="rect">
              <a:avLst/>
            </a:prstGeom>
            <a:noFill/>
            <a:ln w="9525">
              <a:noFill/>
              <a:miter lim="800000"/>
              <a:headEnd/>
              <a:tailEnd/>
            </a:ln>
          </p:spPr>
        </p:pic>
      </p:grpSp>
      <p:pic>
        <p:nvPicPr>
          <p:cNvPr id="15" name="Platshållare för innehåll 3" descr="11254159_10153117027772830_1900014175593498754_n.png">
            <a:extLst>
              <a:ext uri="{FF2B5EF4-FFF2-40B4-BE49-F238E27FC236}">
                <a16:creationId xmlns:a16="http://schemas.microsoft.com/office/drawing/2014/main" id="{A31539A1-F384-A24D-97CB-A5D669D5E537}"/>
              </a:ext>
            </a:extLst>
          </p:cNvPr>
          <p:cNvPicPr>
            <a:picLocks noGrp="1" noChangeAspect="1"/>
          </p:cNvPicPr>
          <p:nvPr>
            <p:ph idx="1"/>
          </p:nvPr>
        </p:nvPicPr>
        <p:blipFill>
          <a:blip r:embed="rId19" cstate="print"/>
          <a:stretch>
            <a:fillRect/>
          </a:stretch>
        </p:blipFill>
        <p:spPr>
          <a:xfrm>
            <a:off x="838201" y="2036110"/>
            <a:ext cx="6096000" cy="3009900"/>
          </a:xfrm>
          <a:prstGeom prst="rect">
            <a:avLst/>
          </a:prstGeom>
        </p:spPr>
      </p:pic>
    </p:spTree>
    <p:extLst>
      <p:ext uri="{BB962C8B-B14F-4D97-AF65-F5344CB8AC3E}">
        <p14:creationId xmlns:p14="http://schemas.microsoft.com/office/powerpoint/2010/main" val="277587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1945</a:t>
            </a:r>
          </a:p>
        </p:txBody>
      </p:sp>
      <p:pic>
        <p:nvPicPr>
          <p:cNvPr id="4" name="Platshållare för innehåll 3" descr="un photo, charter.jpg">
            <a:extLst>
              <a:ext uri="{FF2B5EF4-FFF2-40B4-BE49-F238E27FC236}">
                <a16:creationId xmlns:a16="http://schemas.microsoft.com/office/drawing/2014/main" id="{1CF123D4-4F3D-47EE-8D20-87E2715FBEF9}"/>
              </a:ext>
            </a:extLst>
          </p:cNvPr>
          <p:cNvPicPr>
            <a:picLocks noGrp="1" noChangeAspect="1"/>
          </p:cNvPicPr>
          <p:nvPr>
            <p:ph idx="1"/>
          </p:nvPr>
        </p:nvPicPr>
        <p:blipFill>
          <a:blip r:embed="rId3" cstate="print"/>
          <a:stretch>
            <a:fillRect/>
          </a:stretch>
        </p:blipFill>
        <p:spPr>
          <a:xfrm>
            <a:off x="983372" y="1661638"/>
            <a:ext cx="5660619" cy="4416681"/>
          </a:xfrm>
          <a:prstGeom prst="rect">
            <a:avLst/>
          </a:prstGeom>
        </p:spPr>
      </p:pic>
      <p:sp>
        <p:nvSpPr>
          <p:cNvPr id="3" name="Rektangel 2">
            <a:extLst>
              <a:ext uri="{FF2B5EF4-FFF2-40B4-BE49-F238E27FC236}">
                <a16:creationId xmlns:a16="http://schemas.microsoft.com/office/drawing/2014/main" id="{49ABADF6-E733-6849-92B9-77A47B3C2D22}"/>
              </a:ext>
            </a:extLst>
          </p:cNvPr>
          <p:cNvSpPr/>
          <p:nvPr/>
        </p:nvSpPr>
        <p:spPr>
          <a:xfrm>
            <a:off x="6478621" y="4975698"/>
            <a:ext cx="5019473" cy="822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stadga träder i kraft den 24 oktober och </a:t>
            </a:r>
          </a:p>
          <a:p>
            <a:pPr>
              <a:buNone/>
            </a:pPr>
            <a:r>
              <a:rPr lang="sv-SE" dirty="0"/>
              <a:t>världsorganisationen är därmed född.</a:t>
            </a:r>
          </a:p>
        </p:txBody>
      </p:sp>
      <p:sp>
        <p:nvSpPr>
          <p:cNvPr id="6" name="textruta 5">
            <a:extLst>
              <a:ext uri="{FF2B5EF4-FFF2-40B4-BE49-F238E27FC236}">
                <a16:creationId xmlns:a16="http://schemas.microsoft.com/office/drawing/2014/main" id="{AB3DC18D-1FA5-567B-68D7-9C660A2DE304}"/>
              </a:ext>
            </a:extLst>
          </p:cNvPr>
          <p:cNvSpPr txBox="1"/>
          <p:nvPr/>
        </p:nvSpPr>
        <p:spPr>
          <a:xfrm>
            <a:off x="5889942" y="6092978"/>
            <a:ext cx="7476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a:t>
            </a:r>
          </a:p>
        </p:txBody>
      </p:sp>
    </p:spTree>
    <p:extLst>
      <p:ext uri="{BB962C8B-B14F-4D97-AF65-F5344CB8AC3E}">
        <p14:creationId xmlns:p14="http://schemas.microsoft.com/office/powerpoint/2010/main" val="337587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2016</a:t>
            </a:r>
          </a:p>
        </p:txBody>
      </p:sp>
      <p:pic>
        <p:nvPicPr>
          <p:cNvPr id="7" name="Platshållare för innehåll 3" descr="En bild som visar person, kostym, man, slips&#10;&#10;Automatiskt genererad beskrivning">
            <a:extLst>
              <a:ext uri="{FF2B5EF4-FFF2-40B4-BE49-F238E27FC236}">
                <a16:creationId xmlns:a16="http://schemas.microsoft.com/office/drawing/2014/main" id="{4D04B79C-A6E2-2F4C-8B14-AE1A346346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663" y="1667810"/>
            <a:ext cx="6523212" cy="4413758"/>
          </a:xfrm>
          <a:prstGeom prst="rect">
            <a:avLst/>
          </a:prstGeom>
        </p:spPr>
      </p:pic>
      <p:sp>
        <p:nvSpPr>
          <p:cNvPr id="6" name="Rektangel 5">
            <a:extLst>
              <a:ext uri="{FF2B5EF4-FFF2-40B4-BE49-F238E27FC236}">
                <a16:creationId xmlns:a16="http://schemas.microsoft.com/office/drawing/2014/main" id="{AA9E81BD-FD78-3246-989A-027D107CBB1C}"/>
              </a:ext>
            </a:extLst>
          </p:cNvPr>
          <p:cNvSpPr/>
          <p:nvPr/>
        </p:nvSpPr>
        <p:spPr>
          <a:xfrm>
            <a:off x="7091917"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err="1"/>
              <a:t>António</a:t>
            </a:r>
            <a:r>
              <a:rPr lang="sv-SE" dirty="0"/>
              <a:t> </a:t>
            </a:r>
            <a:r>
              <a:rPr lang="sv-SE" dirty="0" err="1"/>
              <a:t>Guterres</a:t>
            </a:r>
            <a:r>
              <a:rPr lang="sv-SE" dirty="0"/>
              <a:t>, Portugal, utses till generalsekreterare i FN.</a:t>
            </a:r>
          </a:p>
        </p:txBody>
      </p:sp>
      <p:sp>
        <p:nvSpPr>
          <p:cNvPr id="3" name="textruta 2">
            <a:extLst>
              <a:ext uri="{FF2B5EF4-FFF2-40B4-BE49-F238E27FC236}">
                <a16:creationId xmlns:a16="http://schemas.microsoft.com/office/drawing/2014/main" id="{BFD3760D-93E1-C2C4-450E-1BBF074842B0}"/>
              </a:ext>
            </a:extLst>
          </p:cNvPr>
          <p:cNvSpPr txBox="1"/>
          <p:nvPr/>
        </p:nvSpPr>
        <p:spPr>
          <a:xfrm>
            <a:off x="6742916" y="6078258"/>
            <a:ext cx="7566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a:t>
            </a:r>
          </a:p>
        </p:txBody>
      </p:sp>
    </p:spTree>
    <p:extLst>
      <p:ext uri="{BB962C8B-B14F-4D97-AF65-F5344CB8AC3E}">
        <p14:creationId xmlns:p14="http://schemas.microsoft.com/office/powerpoint/2010/main" val="390566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byggnad, person, kostym, man&#10;&#10;Automatiskt genererad beskrivning">
            <a:extLst>
              <a:ext uri="{FF2B5EF4-FFF2-40B4-BE49-F238E27FC236}">
                <a16:creationId xmlns:a16="http://schemas.microsoft.com/office/drawing/2014/main" id="{D91FE58D-F0FA-DD46-B2CC-F0909D6E7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663" y="1667809"/>
            <a:ext cx="6611807" cy="4413757"/>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2018</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dirty="0"/>
              <a:t>Sverige avslutar två års medlemskap </a:t>
            </a:r>
            <a:br>
              <a:rPr lang="sv-SE" dirty="0"/>
            </a:br>
            <a:r>
              <a:rPr lang="sv-SE" dirty="0"/>
              <a:t>i FN:s säkerhetsråd.</a:t>
            </a:r>
          </a:p>
        </p:txBody>
      </p:sp>
      <p:sp>
        <p:nvSpPr>
          <p:cNvPr id="3" name="textruta 2">
            <a:extLst>
              <a:ext uri="{FF2B5EF4-FFF2-40B4-BE49-F238E27FC236}">
                <a16:creationId xmlns:a16="http://schemas.microsoft.com/office/drawing/2014/main" id="{CA747199-9DE8-E3CC-9123-C50787D9EE85}"/>
              </a:ext>
            </a:extLst>
          </p:cNvPr>
          <p:cNvSpPr txBox="1"/>
          <p:nvPr/>
        </p:nvSpPr>
        <p:spPr>
          <a:xfrm>
            <a:off x="6259630" y="6078375"/>
            <a:ext cx="13361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Svenska FN-förbundet</a:t>
            </a:r>
          </a:p>
        </p:txBody>
      </p:sp>
    </p:spTree>
    <p:extLst>
      <p:ext uri="{BB962C8B-B14F-4D97-AF65-F5344CB8AC3E}">
        <p14:creationId xmlns:p14="http://schemas.microsoft.com/office/powerpoint/2010/main" val="211044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man, framsida, stående, tecken&#10;&#10;Automatiskt genererad beskrivning">
            <a:extLst>
              <a:ext uri="{FF2B5EF4-FFF2-40B4-BE49-F238E27FC236}">
                <a16:creationId xmlns:a16="http://schemas.microsoft.com/office/drawing/2014/main" id="{848F1178-B217-284D-BC16-1F8CC2FE62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662" y="1667806"/>
            <a:ext cx="6611807" cy="4407871"/>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2019</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dirty="0"/>
              <a:t>Agenda 2030 och klimatfrågorna präglar generalförsamlingens öppnande.</a:t>
            </a:r>
          </a:p>
        </p:txBody>
      </p:sp>
      <p:sp>
        <p:nvSpPr>
          <p:cNvPr id="3" name="textruta 2">
            <a:extLst>
              <a:ext uri="{FF2B5EF4-FFF2-40B4-BE49-F238E27FC236}">
                <a16:creationId xmlns:a16="http://schemas.microsoft.com/office/drawing/2014/main" id="{901C94A8-C900-B9E9-9259-1293BD0A5AEE}"/>
              </a:ext>
            </a:extLst>
          </p:cNvPr>
          <p:cNvSpPr txBox="1"/>
          <p:nvPr/>
        </p:nvSpPr>
        <p:spPr>
          <a:xfrm>
            <a:off x="6453790" y="6066221"/>
            <a:ext cx="11418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ea typeface="+mn-lt"/>
                <a:cs typeface="+mn-lt"/>
              </a:rPr>
              <a:t>UN Photo/Cia Pak</a:t>
            </a:r>
            <a:endParaRPr lang="sv-SE" sz="1000" dirty="0"/>
          </a:p>
        </p:txBody>
      </p:sp>
    </p:spTree>
    <p:extLst>
      <p:ext uri="{BB962C8B-B14F-4D97-AF65-F5344CB8AC3E}">
        <p14:creationId xmlns:p14="http://schemas.microsoft.com/office/powerpoint/2010/main" val="281511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B012C51-567A-734A-A3FD-6957CE5A62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662" y="1663519"/>
            <a:ext cx="7183120" cy="4420758"/>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2020</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sv-SE" dirty="0"/>
              <a:t>FN firar 75 år med en global enkät </a:t>
            </a:r>
            <a:br>
              <a:rPr lang="sv-SE" dirty="0"/>
            </a:br>
            <a:r>
              <a:rPr lang="sv-SE" dirty="0"/>
              <a:t>om framtidens FN-arbete. </a:t>
            </a:r>
          </a:p>
        </p:txBody>
      </p:sp>
    </p:spTree>
    <p:extLst>
      <p:ext uri="{BB962C8B-B14F-4D97-AF65-F5344CB8AC3E}">
        <p14:creationId xmlns:p14="http://schemas.microsoft.com/office/powerpoint/2010/main" val="297482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B6DEC-D8A3-BD7F-8A0E-B8D305B33FE4}"/>
            </a:ext>
          </a:extLst>
        </p:cNvPr>
        <p:cNvGrpSpPr/>
        <p:nvPr/>
      </p:nvGrpSpPr>
      <p:grpSpPr>
        <a:xfrm>
          <a:off x="0" y="0"/>
          <a:ext cx="0" cy="0"/>
          <a:chOff x="0" y="0"/>
          <a:chExt cx="0" cy="0"/>
        </a:xfrm>
      </p:grpSpPr>
      <p:pic>
        <p:nvPicPr>
          <p:cNvPr id="5" name="Bildobjekt 4" descr="En bild som visar text, skärmbild, Teckensnitt, grafisk design&#10;&#10;AI-genererat innehåll kan vara felaktigt.">
            <a:extLst>
              <a:ext uri="{FF2B5EF4-FFF2-40B4-BE49-F238E27FC236}">
                <a16:creationId xmlns:a16="http://schemas.microsoft.com/office/drawing/2014/main" id="{E4B37B25-38B1-18C1-F46B-303B6425A3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988662" y="1697506"/>
            <a:ext cx="7183120" cy="4264329"/>
          </a:xfrm>
          <a:prstGeom prst="rect">
            <a:avLst/>
          </a:prstGeom>
        </p:spPr>
      </p:pic>
      <p:sp>
        <p:nvSpPr>
          <p:cNvPr id="2" name="Rubrik 1">
            <a:extLst>
              <a:ext uri="{FF2B5EF4-FFF2-40B4-BE49-F238E27FC236}">
                <a16:creationId xmlns:a16="http://schemas.microsoft.com/office/drawing/2014/main" id="{EF0DFDC7-D19F-A40F-3064-B69847BA92CB}"/>
              </a:ext>
            </a:extLst>
          </p:cNvPr>
          <p:cNvSpPr>
            <a:spLocks noGrp="1"/>
          </p:cNvSpPr>
          <p:nvPr>
            <p:ph type="title"/>
          </p:nvPr>
        </p:nvSpPr>
        <p:spPr>
          <a:xfrm>
            <a:off x="838201" y="457200"/>
            <a:ext cx="2527570" cy="1354791"/>
          </a:xfrm>
        </p:spPr>
        <p:txBody>
          <a:bodyPr>
            <a:normAutofit/>
          </a:bodyPr>
          <a:lstStyle/>
          <a:p>
            <a:r>
              <a:rPr lang="sv-SE" sz="5400" dirty="0"/>
              <a:t>2021</a:t>
            </a:r>
          </a:p>
        </p:txBody>
      </p:sp>
      <p:sp>
        <p:nvSpPr>
          <p:cNvPr id="6" name="Rektangel 5">
            <a:extLst>
              <a:ext uri="{FF2B5EF4-FFF2-40B4-BE49-F238E27FC236}">
                <a16:creationId xmlns:a16="http://schemas.microsoft.com/office/drawing/2014/main" id="{DB30CFCA-35D7-2068-2C6B-4D83B18188D7}"/>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91440" bIns="45720" rtlCol="0" anchor="ctr"/>
          <a:lstStyle/>
          <a:p>
            <a:r>
              <a:rPr lang="sv-SE" dirty="0"/>
              <a:t>FN:s generalsekreterare släpper rapporten </a:t>
            </a:r>
            <a:r>
              <a:rPr lang="sv-SE" dirty="0" err="1"/>
              <a:t>Our</a:t>
            </a:r>
            <a:r>
              <a:rPr lang="sv-SE" dirty="0"/>
              <a:t> common agenda. </a:t>
            </a:r>
          </a:p>
        </p:txBody>
      </p:sp>
    </p:spTree>
    <p:extLst>
      <p:ext uri="{BB962C8B-B14F-4D97-AF65-F5344CB8AC3E}">
        <p14:creationId xmlns:p14="http://schemas.microsoft.com/office/powerpoint/2010/main" val="138074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C132-CBDD-7CF0-76DC-7B7AC087C9EE}"/>
            </a:ext>
          </a:extLst>
        </p:cNvPr>
        <p:cNvGrpSpPr/>
        <p:nvPr/>
      </p:nvGrpSpPr>
      <p:grpSpPr>
        <a:xfrm>
          <a:off x="0" y="0"/>
          <a:ext cx="0" cy="0"/>
          <a:chOff x="0" y="0"/>
          <a:chExt cx="0" cy="0"/>
        </a:xfrm>
      </p:grpSpPr>
      <p:pic>
        <p:nvPicPr>
          <p:cNvPr id="5" name="Bildobjekt 4" descr="En bild som visar inomhus, scen, auditorium, sal&#10;&#10;AI-genererat innehåll kan vara felaktigt.">
            <a:extLst>
              <a:ext uri="{FF2B5EF4-FFF2-40B4-BE49-F238E27FC236}">
                <a16:creationId xmlns:a16="http://schemas.microsoft.com/office/drawing/2014/main" id="{24D7AFA0-A845-BE14-1755-B56669CA31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662" y="1663519"/>
            <a:ext cx="7183120" cy="4420758"/>
          </a:xfrm>
          <a:prstGeom prst="rect">
            <a:avLst/>
          </a:prstGeom>
        </p:spPr>
      </p:pic>
      <p:sp>
        <p:nvSpPr>
          <p:cNvPr id="2" name="Rubrik 1">
            <a:extLst>
              <a:ext uri="{FF2B5EF4-FFF2-40B4-BE49-F238E27FC236}">
                <a16:creationId xmlns:a16="http://schemas.microsoft.com/office/drawing/2014/main" id="{0ED95F42-013E-1599-0B99-377402322BBA}"/>
              </a:ext>
            </a:extLst>
          </p:cNvPr>
          <p:cNvSpPr>
            <a:spLocks noGrp="1"/>
          </p:cNvSpPr>
          <p:nvPr>
            <p:ph type="title"/>
          </p:nvPr>
        </p:nvSpPr>
        <p:spPr>
          <a:xfrm>
            <a:off x="838201" y="457200"/>
            <a:ext cx="2527570" cy="1354791"/>
          </a:xfrm>
        </p:spPr>
        <p:txBody>
          <a:bodyPr>
            <a:normAutofit/>
          </a:bodyPr>
          <a:lstStyle/>
          <a:p>
            <a:r>
              <a:rPr lang="sv-SE" sz="5400" dirty="0"/>
              <a:t>2024</a:t>
            </a:r>
          </a:p>
        </p:txBody>
      </p:sp>
      <p:sp>
        <p:nvSpPr>
          <p:cNvPr id="6" name="Rektangel 5">
            <a:extLst>
              <a:ext uri="{FF2B5EF4-FFF2-40B4-BE49-F238E27FC236}">
                <a16:creationId xmlns:a16="http://schemas.microsoft.com/office/drawing/2014/main" id="{899AE882-2AE0-CCC6-E839-7F9428B43FF8}"/>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91440" bIns="45720" rtlCol="0" anchor="ctr"/>
          <a:lstStyle/>
          <a:p>
            <a:r>
              <a:rPr lang="sv-SE" dirty="0"/>
              <a:t>Summit </a:t>
            </a:r>
            <a:r>
              <a:rPr lang="sv-SE" dirty="0" err="1"/>
              <a:t>of</a:t>
            </a:r>
            <a:r>
              <a:rPr lang="sv-SE" dirty="0"/>
              <a:t> the </a:t>
            </a:r>
            <a:r>
              <a:rPr lang="sv-SE" dirty="0" err="1"/>
              <a:t>Future</a:t>
            </a:r>
            <a:r>
              <a:rPr lang="sv-SE" dirty="0"/>
              <a:t> samlar världsledare</a:t>
            </a:r>
          </a:p>
        </p:txBody>
      </p:sp>
      <p:sp>
        <p:nvSpPr>
          <p:cNvPr id="4" name="textruta 3">
            <a:extLst>
              <a:ext uri="{FF2B5EF4-FFF2-40B4-BE49-F238E27FC236}">
                <a16:creationId xmlns:a16="http://schemas.microsoft.com/office/drawing/2014/main" id="{8E8EB6B0-EA63-429A-1ACF-FF59E999AD82}"/>
              </a:ext>
            </a:extLst>
          </p:cNvPr>
          <p:cNvSpPr txBox="1"/>
          <p:nvPr/>
        </p:nvSpPr>
        <p:spPr>
          <a:xfrm>
            <a:off x="6680579" y="6089176"/>
            <a:ext cx="149215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UN Photo/Manuel Elías</a:t>
            </a:r>
          </a:p>
        </p:txBody>
      </p:sp>
    </p:spTree>
    <p:extLst>
      <p:ext uri="{BB962C8B-B14F-4D97-AF65-F5344CB8AC3E}">
        <p14:creationId xmlns:p14="http://schemas.microsoft.com/office/powerpoint/2010/main" val="171687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1C9A-5E7E-1210-D0AB-EE18E80FEBE7}"/>
            </a:ext>
          </a:extLst>
        </p:cNvPr>
        <p:cNvGrpSpPr/>
        <p:nvPr/>
      </p:nvGrpSpPr>
      <p:grpSpPr>
        <a:xfrm>
          <a:off x="0" y="0"/>
          <a:ext cx="0" cy="0"/>
          <a:chOff x="0" y="0"/>
          <a:chExt cx="0" cy="0"/>
        </a:xfrm>
      </p:grpSpPr>
      <p:pic>
        <p:nvPicPr>
          <p:cNvPr id="5" name="Bildobjekt 4" descr="En bild som visar klädsel, fotbeklädnader, person, Människoansikte&#10;&#10;AI-genererat innehåll kan vara felaktigt.">
            <a:extLst>
              <a:ext uri="{FF2B5EF4-FFF2-40B4-BE49-F238E27FC236}">
                <a16:creationId xmlns:a16="http://schemas.microsoft.com/office/drawing/2014/main" id="{56AC6580-0E13-B80D-6921-38CB56C62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8"/>
          <a:stretch>
            <a:fillRect/>
          </a:stretch>
        </p:blipFill>
        <p:spPr>
          <a:xfrm>
            <a:off x="988662" y="1711900"/>
            <a:ext cx="7183127" cy="4419437"/>
          </a:xfrm>
          <a:prstGeom prst="rect">
            <a:avLst/>
          </a:prstGeom>
        </p:spPr>
      </p:pic>
      <p:sp>
        <p:nvSpPr>
          <p:cNvPr id="2" name="Rubrik 1">
            <a:extLst>
              <a:ext uri="{FF2B5EF4-FFF2-40B4-BE49-F238E27FC236}">
                <a16:creationId xmlns:a16="http://schemas.microsoft.com/office/drawing/2014/main" id="{0CDC7A43-0DAA-96ED-1DE6-2825D62FF6AC}"/>
              </a:ext>
            </a:extLst>
          </p:cNvPr>
          <p:cNvSpPr>
            <a:spLocks noGrp="1"/>
          </p:cNvSpPr>
          <p:nvPr>
            <p:ph type="title"/>
          </p:nvPr>
        </p:nvSpPr>
        <p:spPr>
          <a:xfrm>
            <a:off x="838201" y="457200"/>
            <a:ext cx="2527570" cy="1354791"/>
          </a:xfrm>
        </p:spPr>
        <p:txBody>
          <a:bodyPr>
            <a:normAutofit/>
          </a:bodyPr>
          <a:lstStyle/>
          <a:p>
            <a:r>
              <a:rPr lang="sv-SE" sz="5400" dirty="0"/>
              <a:t>2025</a:t>
            </a:r>
          </a:p>
        </p:txBody>
      </p:sp>
      <p:sp>
        <p:nvSpPr>
          <p:cNvPr id="6" name="Rektangel 5">
            <a:extLst>
              <a:ext uri="{FF2B5EF4-FFF2-40B4-BE49-F238E27FC236}">
                <a16:creationId xmlns:a16="http://schemas.microsoft.com/office/drawing/2014/main" id="{BEC013B8-623F-3ED4-B0E6-6A1A3FC2FE57}"/>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91440" bIns="45720" rtlCol="0" anchor="ctr"/>
          <a:lstStyle/>
          <a:p>
            <a:r>
              <a:rPr lang="sv-SE" dirty="0"/>
              <a:t>FN firar 80 år -vi bygger vår framtid tillsammans!</a:t>
            </a:r>
          </a:p>
        </p:txBody>
      </p:sp>
      <p:sp>
        <p:nvSpPr>
          <p:cNvPr id="3" name="textruta 2">
            <a:extLst>
              <a:ext uri="{FF2B5EF4-FFF2-40B4-BE49-F238E27FC236}">
                <a16:creationId xmlns:a16="http://schemas.microsoft.com/office/drawing/2014/main" id="{E74017FB-01A1-7934-4E0F-E5253B7B132A}"/>
              </a:ext>
            </a:extLst>
          </p:cNvPr>
          <p:cNvSpPr txBox="1"/>
          <p:nvPr/>
        </p:nvSpPr>
        <p:spPr>
          <a:xfrm>
            <a:off x="6804781" y="6127448"/>
            <a:ext cx="137643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Svenska FN-</a:t>
            </a:r>
            <a:r>
              <a:rPr lang="en-US" sz="1000" err="1"/>
              <a:t>förbundet</a:t>
            </a:r>
            <a:endParaRPr lang="en-US" sz="1000"/>
          </a:p>
        </p:txBody>
      </p:sp>
    </p:spTree>
    <p:extLst>
      <p:ext uri="{BB962C8B-B14F-4D97-AF65-F5344CB8AC3E}">
        <p14:creationId xmlns:p14="http://schemas.microsoft.com/office/powerpoint/2010/main" val="16400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1948</a:t>
            </a:r>
          </a:p>
        </p:txBody>
      </p:sp>
      <p:pic>
        <p:nvPicPr>
          <p:cNvPr id="8" name="Picture 4">
            <a:extLst>
              <a:ext uri="{FF2B5EF4-FFF2-40B4-BE49-F238E27FC236}">
                <a16:creationId xmlns:a16="http://schemas.microsoft.com/office/drawing/2014/main" id="{D02D8185-1BD4-BF41-9E9A-4264CC0C2CCA}"/>
              </a:ext>
            </a:extLst>
          </p:cNvPr>
          <p:cNvPicPr>
            <a:picLocks noChangeAspect="1" noChangeArrowheads="1"/>
          </p:cNvPicPr>
          <p:nvPr/>
        </p:nvPicPr>
        <p:blipFill>
          <a:blip r:embed="rId3" cstate="print"/>
          <a:stretch>
            <a:fillRect/>
          </a:stretch>
        </p:blipFill>
        <p:spPr bwMode="auto">
          <a:xfrm>
            <a:off x="983371" y="1661638"/>
            <a:ext cx="5682607" cy="4416680"/>
          </a:xfrm>
          <a:prstGeom prst="rect">
            <a:avLst/>
          </a:prstGeom>
          <a:noFill/>
          <a:ln w="38100">
            <a:solidFill>
              <a:schemeClr val="bg1"/>
            </a:solidFill>
            <a:miter lim="800000"/>
            <a:headEnd/>
            <a:tailEnd/>
          </a:ln>
        </p:spPr>
      </p:pic>
      <p:sp>
        <p:nvSpPr>
          <p:cNvPr id="3" name="Rektangel 2">
            <a:extLst>
              <a:ext uri="{FF2B5EF4-FFF2-40B4-BE49-F238E27FC236}">
                <a16:creationId xmlns:a16="http://schemas.microsoft.com/office/drawing/2014/main" id="{49ABADF6-E733-6849-92B9-77A47B3C2D22}"/>
              </a:ext>
            </a:extLst>
          </p:cNvPr>
          <p:cNvSpPr/>
          <p:nvPr/>
        </p:nvSpPr>
        <p:spPr>
          <a:xfrm>
            <a:off x="6478621" y="4606724"/>
            <a:ext cx="5019473" cy="119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allmänna förklaring om de mänskliga rättigheterna, formulerad under ledning av Eleanor Roosevelt, antas den 10 december.</a:t>
            </a:r>
          </a:p>
        </p:txBody>
      </p:sp>
      <p:sp>
        <p:nvSpPr>
          <p:cNvPr id="5" name="textruta 4">
            <a:extLst>
              <a:ext uri="{FF2B5EF4-FFF2-40B4-BE49-F238E27FC236}">
                <a16:creationId xmlns:a16="http://schemas.microsoft.com/office/drawing/2014/main" id="{8F8754D2-C0B7-5150-036A-B566823B8710}"/>
              </a:ext>
            </a:extLst>
          </p:cNvPr>
          <p:cNvSpPr txBox="1"/>
          <p:nvPr/>
        </p:nvSpPr>
        <p:spPr>
          <a:xfrm>
            <a:off x="5889942" y="6092978"/>
            <a:ext cx="7476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a:t>
            </a:r>
          </a:p>
        </p:txBody>
      </p:sp>
    </p:spTree>
    <p:extLst>
      <p:ext uri="{BB962C8B-B14F-4D97-AF65-F5344CB8AC3E}">
        <p14:creationId xmlns:p14="http://schemas.microsoft.com/office/powerpoint/2010/main" val="337533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1953</a:t>
            </a:r>
          </a:p>
        </p:txBody>
      </p:sp>
      <p:pic>
        <p:nvPicPr>
          <p:cNvPr id="5" name="Platshållare för innehåll 3" descr="Dag UN photo.jpg">
            <a:extLst>
              <a:ext uri="{FF2B5EF4-FFF2-40B4-BE49-F238E27FC236}">
                <a16:creationId xmlns:a16="http://schemas.microsoft.com/office/drawing/2014/main" id="{EFC58D1C-439F-2046-BD74-5430DEACC0C1}"/>
              </a:ext>
            </a:extLst>
          </p:cNvPr>
          <p:cNvPicPr>
            <a:picLocks noGrp="1" noChangeAspect="1"/>
          </p:cNvPicPr>
          <p:nvPr>
            <p:ph idx="1"/>
          </p:nvPr>
        </p:nvPicPr>
        <p:blipFill>
          <a:blip r:embed="rId3" cstate="print"/>
          <a:stretch>
            <a:fillRect/>
          </a:stretch>
        </p:blipFill>
        <p:spPr>
          <a:xfrm>
            <a:off x="983371" y="1661637"/>
            <a:ext cx="3394076" cy="4419939"/>
          </a:xfrm>
          <a:prstGeom prst="rect">
            <a:avLst/>
          </a:prstGeom>
        </p:spPr>
      </p:pic>
      <p:sp>
        <p:nvSpPr>
          <p:cNvPr id="3" name="Rektangel 2">
            <a:extLst>
              <a:ext uri="{FF2B5EF4-FFF2-40B4-BE49-F238E27FC236}">
                <a16:creationId xmlns:a16="http://schemas.microsoft.com/office/drawing/2014/main" id="{49ABADF6-E733-6849-92B9-77A47B3C2D22}"/>
              </a:ext>
            </a:extLst>
          </p:cNvPr>
          <p:cNvSpPr/>
          <p:nvPr/>
        </p:nvSpPr>
        <p:spPr>
          <a:xfrm>
            <a:off x="4182892" y="4975698"/>
            <a:ext cx="5019473" cy="822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Dag Hammarskjöld blir FN:s generalsekreterare.</a:t>
            </a:r>
          </a:p>
        </p:txBody>
      </p:sp>
      <p:sp>
        <p:nvSpPr>
          <p:cNvPr id="6" name="textruta 5">
            <a:extLst>
              <a:ext uri="{FF2B5EF4-FFF2-40B4-BE49-F238E27FC236}">
                <a16:creationId xmlns:a16="http://schemas.microsoft.com/office/drawing/2014/main" id="{6BF127C7-2DA9-F53D-4471-B42387D606E3}"/>
              </a:ext>
            </a:extLst>
          </p:cNvPr>
          <p:cNvSpPr txBox="1"/>
          <p:nvPr/>
        </p:nvSpPr>
        <p:spPr>
          <a:xfrm>
            <a:off x="3495085" y="6092978"/>
            <a:ext cx="88072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Photo/ES</a:t>
            </a:r>
          </a:p>
        </p:txBody>
      </p:sp>
    </p:spTree>
    <p:extLst>
      <p:ext uri="{BB962C8B-B14F-4D97-AF65-F5344CB8AC3E}">
        <p14:creationId xmlns:p14="http://schemas.microsoft.com/office/powerpoint/2010/main" val="277976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1961</a:t>
            </a:r>
          </a:p>
        </p:txBody>
      </p:sp>
      <p:pic>
        <p:nvPicPr>
          <p:cNvPr id="9" name="Platshållare för innehåll 3" descr="un photo mark garten wfp.jpg">
            <a:extLst>
              <a:ext uri="{FF2B5EF4-FFF2-40B4-BE49-F238E27FC236}">
                <a16:creationId xmlns:a16="http://schemas.microsoft.com/office/drawing/2014/main" id="{DD9B4F09-C4E6-0341-A4BB-DF4CA22B8E00}"/>
              </a:ext>
            </a:extLst>
          </p:cNvPr>
          <p:cNvPicPr>
            <a:picLocks noChangeAspect="1"/>
          </p:cNvPicPr>
          <p:nvPr/>
        </p:nvPicPr>
        <p:blipFill>
          <a:blip r:embed="rId3" cstate="print"/>
          <a:stretch>
            <a:fillRect/>
          </a:stretch>
        </p:blipFill>
        <p:spPr>
          <a:xfrm>
            <a:off x="983371" y="1661636"/>
            <a:ext cx="6259004" cy="4419939"/>
          </a:xfrm>
          <a:prstGeom prst="rect">
            <a:avLst/>
          </a:prstGeom>
        </p:spPr>
      </p:pic>
      <p:sp>
        <p:nvSpPr>
          <p:cNvPr id="10" name="Rektangel 9">
            <a:extLst>
              <a:ext uri="{FF2B5EF4-FFF2-40B4-BE49-F238E27FC236}">
                <a16:creationId xmlns:a16="http://schemas.microsoft.com/office/drawing/2014/main" id="{D7C54BD2-DE75-C441-832A-83F2F8B6B2A4}"/>
              </a:ext>
            </a:extLst>
          </p:cNvPr>
          <p:cNvSpPr/>
          <p:nvPr/>
        </p:nvSpPr>
        <p:spPr>
          <a:xfrm>
            <a:off x="7091916" y="4975698"/>
            <a:ext cx="4406178" cy="822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livsmedelsprogram, WFP, bildas.</a:t>
            </a:r>
          </a:p>
        </p:txBody>
      </p:sp>
      <p:sp>
        <p:nvSpPr>
          <p:cNvPr id="4" name="textruta 3">
            <a:extLst>
              <a:ext uri="{FF2B5EF4-FFF2-40B4-BE49-F238E27FC236}">
                <a16:creationId xmlns:a16="http://schemas.microsoft.com/office/drawing/2014/main" id="{4DA3A981-DBF6-E174-9735-D08ACC294B31}"/>
              </a:ext>
            </a:extLst>
          </p:cNvPr>
          <p:cNvSpPr txBox="1"/>
          <p:nvPr/>
        </p:nvSpPr>
        <p:spPr>
          <a:xfrm>
            <a:off x="5829466" y="6092978"/>
            <a:ext cx="141291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Photo/Mark </a:t>
            </a:r>
            <a:r>
              <a:rPr lang="sv-SE" sz="1000" dirty="0" err="1"/>
              <a:t>Garten</a:t>
            </a:r>
            <a:endParaRPr lang="sv-SE" sz="1000" dirty="0"/>
          </a:p>
        </p:txBody>
      </p:sp>
    </p:spTree>
    <p:extLst>
      <p:ext uri="{BB962C8B-B14F-4D97-AF65-F5344CB8AC3E}">
        <p14:creationId xmlns:p14="http://schemas.microsoft.com/office/powerpoint/2010/main" val="67859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1965</a:t>
            </a:r>
          </a:p>
        </p:txBody>
      </p:sp>
      <p:pic>
        <p:nvPicPr>
          <p:cNvPr id="9" name="Platshållare för innehåll 3" descr="un photo teddy chen racial.jpg">
            <a:extLst>
              <a:ext uri="{FF2B5EF4-FFF2-40B4-BE49-F238E27FC236}">
                <a16:creationId xmlns:a16="http://schemas.microsoft.com/office/drawing/2014/main" id="{D7C93D09-39E6-F541-85F8-AB629329D012}"/>
              </a:ext>
            </a:extLst>
          </p:cNvPr>
          <p:cNvPicPr>
            <a:picLocks noChangeAspect="1"/>
          </p:cNvPicPr>
          <p:nvPr/>
        </p:nvPicPr>
        <p:blipFill>
          <a:blip r:embed="rId3" cstate="print"/>
          <a:stretch>
            <a:fillRect/>
          </a:stretch>
        </p:blipFill>
        <p:spPr>
          <a:xfrm>
            <a:off x="983371" y="1661635"/>
            <a:ext cx="6439118" cy="4419938"/>
          </a:xfrm>
          <a:prstGeom prst="rect">
            <a:avLst/>
          </a:prstGeom>
        </p:spPr>
      </p:pic>
      <p:sp>
        <p:nvSpPr>
          <p:cNvPr id="10" name="Rektangel 9">
            <a:extLst>
              <a:ext uri="{FF2B5EF4-FFF2-40B4-BE49-F238E27FC236}">
                <a16:creationId xmlns:a16="http://schemas.microsoft.com/office/drawing/2014/main" id="{48F06ACF-A4AE-7D4F-91FD-9584CD68F184}"/>
              </a:ext>
            </a:extLst>
          </p:cNvPr>
          <p:cNvSpPr/>
          <p:nvPr/>
        </p:nvSpPr>
        <p:spPr>
          <a:xfrm>
            <a:off x="7091916" y="4975698"/>
            <a:ext cx="4406178" cy="822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Konventionen om avskaffande av alla former </a:t>
            </a:r>
            <a:br>
              <a:rPr lang="sv-SE" dirty="0"/>
            </a:br>
            <a:r>
              <a:rPr lang="sv-SE" dirty="0"/>
              <a:t>av rasdiskriminering antas.</a:t>
            </a:r>
          </a:p>
        </p:txBody>
      </p:sp>
      <p:sp>
        <p:nvSpPr>
          <p:cNvPr id="4" name="textruta 3">
            <a:extLst>
              <a:ext uri="{FF2B5EF4-FFF2-40B4-BE49-F238E27FC236}">
                <a16:creationId xmlns:a16="http://schemas.microsoft.com/office/drawing/2014/main" id="{A767ED5C-CB36-9D61-A840-0D2543E78030}"/>
              </a:ext>
            </a:extLst>
          </p:cNvPr>
          <p:cNvSpPr txBox="1"/>
          <p:nvPr/>
        </p:nvSpPr>
        <p:spPr>
          <a:xfrm>
            <a:off x="6676132" y="6092978"/>
            <a:ext cx="7476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a:t>
            </a:r>
          </a:p>
        </p:txBody>
      </p:sp>
    </p:spTree>
    <p:extLst>
      <p:ext uri="{BB962C8B-B14F-4D97-AF65-F5344CB8AC3E}">
        <p14:creationId xmlns:p14="http://schemas.microsoft.com/office/powerpoint/2010/main" val="18325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descr="un photo jc mcillwane.jpg">
            <a:extLst>
              <a:ext uri="{FF2B5EF4-FFF2-40B4-BE49-F238E27FC236}">
                <a16:creationId xmlns:a16="http://schemas.microsoft.com/office/drawing/2014/main" id="{8231AFFE-0B99-B844-A4FB-FB4183A49453}"/>
              </a:ext>
            </a:extLst>
          </p:cNvPr>
          <p:cNvPicPr>
            <a:picLocks noGrp="1" noChangeAspect="1"/>
          </p:cNvPicPr>
          <p:nvPr>
            <p:ph idx="1"/>
          </p:nvPr>
        </p:nvPicPr>
        <p:blipFill>
          <a:blip r:embed="rId3" cstate="print"/>
          <a:stretch>
            <a:fillRect/>
          </a:stretch>
        </p:blipFill>
        <p:spPr>
          <a:xfrm>
            <a:off x="983371" y="1661634"/>
            <a:ext cx="6629906" cy="4419937"/>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1966</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606724"/>
            <a:ext cx="4406178" cy="119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Konventionen om ekonomiska, sociala och kulturella rättigheter samt konventionen om medborgerliga och politiska rättigheter antas.</a:t>
            </a:r>
          </a:p>
        </p:txBody>
      </p:sp>
      <p:sp>
        <p:nvSpPr>
          <p:cNvPr id="4" name="textruta 3">
            <a:extLst>
              <a:ext uri="{FF2B5EF4-FFF2-40B4-BE49-F238E27FC236}">
                <a16:creationId xmlns:a16="http://schemas.microsoft.com/office/drawing/2014/main" id="{3851A927-22E3-8312-0C89-C81BFC0D6309}"/>
              </a:ext>
            </a:extLst>
          </p:cNvPr>
          <p:cNvSpPr txBox="1"/>
          <p:nvPr/>
        </p:nvSpPr>
        <p:spPr>
          <a:xfrm>
            <a:off x="6857561" y="6092978"/>
            <a:ext cx="7476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a:t>
            </a:r>
          </a:p>
        </p:txBody>
      </p:sp>
    </p:spTree>
    <p:extLst>
      <p:ext uri="{BB962C8B-B14F-4D97-AF65-F5344CB8AC3E}">
        <p14:creationId xmlns:p14="http://schemas.microsoft.com/office/powerpoint/2010/main" val="223676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3" descr="un photo martine perret.jpg">
            <a:extLst>
              <a:ext uri="{FF2B5EF4-FFF2-40B4-BE49-F238E27FC236}">
                <a16:creationId xmlns:a16="http://schemas.microsoft.com/office/drawing/2014/main" id="{A1223496-0F95-8E48-B904-BBE7834D742E}"/>
              </a:ext>
            </a:extLst>
          </p:cNvPr>
          <p:cNvPicPr>
            <a:picLocks noChangeAspect="1"/>
          </p:cNvPicPr>
          <p:nvPr/>
        </p:nvPicPr>
        <p:blipFill>
          <a:blip r:embed="rId3" cstate="print"/>
          <a:stretch>
            <a:fillRect/>
          </a:stretch>
        </p:blipFill>
        <p:spPr>
          <a:xfrm>
            <a:off x="988664" y="1661633"/>
            <a:ext cx="6629906" cy="4419937"/>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1969</a:t>
            </a:r>
          </a:p>
        </p:txBody>
      </p:sp>
      <p:sp>
        <p:nvSpPr>
          <p:cNvPr id="6" name="Rektangel 5">
            <a:extLst>
              <a:ext uri="{FF2B5EF4-FFF2-40B4-BE49-F238E27FC236}">
                <a16:creationId xmlns:a16="http://schemas.microsoft.com/office/drawing/2014/main" id="{AA9E81BD-FD78-3246-989A-027D107CBB1C}"/>
              </a:ext>
            </a:extLst>
          </p:cNvPr>
          <p:cNvSpPr/>
          <p:nvPr/>
        </p:nvSpPr>
        <p:spPr>
          <a:xfrm>
            <a:off x="7421526" y="4975698"/>
            <a:ext cx="407656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FN:s befolkningsfond, UNFPA, bildas.</a:t>
            </a:r>
          </a:p>
        </p:txBody>
      </p:sp>
      <p:sp>
        <p:nvSpPr>
          <p:cNvPr id="4" name="textruta 3">
            <a:extLst>
              <a:ext uri="{FF2B5EF4-FFF2-40B4-BE49-F238E27FC236}">
                <a16:creationId xmlns:a16="http://schemas.microsoft.com/office/drawing/2014/main" id="{BDB73606-E93B-9C44-3603-5A014E26B670}"/>
              </a:ext>
            </a:extLst>
          </p:cNvPr>
          <p:cNvSpPr txBox="1"/>
          <p:nvPr/>
        </p:nvSpPr>
        <p:spPr>
          <a:xfrm>
            <a:off x="6095561" y="6092978"/>
            <a:ext cx="17153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Photo/Martine </a:t>
            </a:r>
            <a:r>
              <a:rPr lang="sv-SE" sz="1000" dirty="0" err="1"/>
              <a:t>Perret</a:t>
            </a:r>
            <a:endParaRPr lang="sv-SE" sz="1000"/>
          </a:p>
        </p:txBody>
      </p:sp>
    </p:spTree>
    <p:extLst>
      <p:ext uri="{BB962C8B-B14F-4D97-AF65-F5344CB8AC3E}">
        <p14:creationId xmlns:p14="http://schemas.microsoft.com/office/powerpoint/2010/main" val="192255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un photo yukata nagata.jpg">
            <a:extLst>
              <a:ext uri="{FF2B5EF4-FFF2-40B4-BE49-F238E27FC236}">
                <a16:creationId xmlns:a16="http://schemas.microsoft.com/office/drawing/2014/main" id="{C90BE4CE-0B72-F441-8F98-E70AA2A67B16}"/>
              </a:ext>
            </a:extLst>
          </p:cNvPr>
          <p:cNvPicPr>
            <a:picLocks noGrp="1" noChangeAspect="1"/>
          </p:cNvPicPr>
          <p:nvPr>
            <p:ph idx="1"/>
          </p:nvPr>
        </p:nvPicPr>
        <p:blipFill>
          <a:blip r:embed="rId3" cstate="print"/>
          <a:stretch>
            <a:fillRect/>
          </a:stretch>
        </p:blipFill>
        <p:spPr>
          <a:xfrm>
            <a:off x="988664" y="1661632"/>
            <a:ext cx="6462362" cy="4419937"/>
          </a:xfrm>
          <a:prstGeom prst="rect">
            <a:avLst/>
          </a:prstGeom>
        </p:spPr>
      </p:pic>
      <p:sp>
        <p:nvSpPr>
          <p:cNvPr id="2" name="Rubrik 1">
            <a:extLst>
              <a:ext uri="{FF2B5EF4-FFF2-40B4-BE49-F238E27FC236}">
                <a16:creationId xmlns:a16="http://schemas.microsoft.com/office/drawing/2014/main" id="{38DBE4E0-B0D9-486F-8CC2-7D61E5B26438}"/>
              </a:ext>
            </a:extLst>
          </p:cNvPr>
          <p:cNvSpPr>
            <a:spLocks noGrp="1"/>
          </p:cNvSpPr>
          <p:nvPr>
            <p:ph type="title"/>
          </p:nvPr>
        </p:nvSpPr>
        <p:spPr>
          <a:xfrm>
            <a:off x="838201" y="457200"/>
            <a:ext cx="2527570" cy="1354791"/>
          </a:xfrm>
        </p:spPr>
        <p:txBody>
          <a:bodyPr>
            <a:normAutofit/>
          </a:bodyPr>
          <a:lstStyle/>
          <a:p>
            <a:r>
              <a:rPr lang="sv-SE" sz="5400" dirty="0"/>
              <a:t>1972</a:t>
            </a:r>
          </a:p>
        </p:txBody>
      </p:sp>
      <p:sp>
        <p:nvSpPr>
          <p:cNvPr id="6" name="Rektangel 5">
            <a:extLst>
              <a:ext uri="{FF2B5EF4-FFF2-40B4-BE49-F238E27FC236}">
                <a16:creationId xmlns:a16="http://schemas.microsoft.com/office/drawing/2014/main" id="{AA9E81BD-FD78-3246-989A-027D107CBB1C}"/>
              </a:ext>
            </a:extLst>
          </p:cNvPr>
          <p:cNvSpPr/>
          <p:nvPr/>
        </p:nvSpPr>
        <p:spPr>
          <a:xfrm>
            <a:off x="7091916" y="4975698"/>
            <a:ext cx="4406178" cy="822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buNone/>
            </a:pPr>
            <a:r>
              <a:rPr lang="sv-SE" dirty="0"/>
              <a:t>FN håller sin första miljökonferens </a:t>
            </a:r>
            <a:br>
              <a:rPr lang="sv-SE" dirty="0"/>
            </a:br>
            <a:r>
              <a:rPr lang="sv-SE" dirty="0"/>
              <a:t>med Stockholm som värdstad.</a:t>
            </a:r>
          </a:p>
        </p:txBody>
      </p:sp>
      <p:sp>
        <p:nvSpPr>
          <p:cNvPr id="4" name="textruta 3">
            <a:extLst>
              <a:ext uri="{FF2B5EF4-FFF2-40B4-BE49-F238E27FC236}">
                <a16:creationId xmlns:a16="http://schemas.microsoft.com/office/drawing/2014/main" id="{A056DC03-B6EC-134D-9944-23E7552CD6BF}"/>
              </a:ext>
            </a:extLst>
          </p:cNvPr>
          <p:cNvSpPr txBox="1"/>
          <p:nvPr/>
        </p:nvSpPr>
        <p:spPr>
          <a:xfrm>
            <a:off x="5889942" y="6092978"/>
            <a:ext cx="15459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dirty="0"/>
              <a:t>UN Photo/</a:t>
            </a:r>
            <a:r>
              <a:rPr lang="sv-SE" sz="1000" dirty="0" err="1"/>
              <a:t>Yutaka</a:t>
            </a:r>
            <a:r>
              <a:rPr lang="sv-SE" sz="1000" dirty="0"/>
              <a:t> </a:t>
            </a:r>
            <a:r>
              <a:rPr lang="sv-SE" sz="1000" dirty="0" err="1"/>
              <a:t>Nagata</a:t>
            </a:r>
          </a:p>
        </p:txBody>
      </p:sp>
    </p:spTree>
    <p:extLst>
      <p:ext uri="{BB962C8B-B14F-4D97-AF65-F5344CB8AC3E}">
        <p14:creationId xmlns:p14="http://schemas.microsoft.com/office/powerpoint/2010/main" val="293439633"/>
      </p:ext>
    </p:extLst>
  </p:cSld>
  <p:clrMapOvr>
    <a:masterClrMapping/>
  </p:clrMapOvr>
</p:sld>
</file>

<file path=ppt/theme/theme1.xml><?xml version="1.0" encoding="utf-8"?>
<a:theme xmlns:a="http://schemas.openxmlformats.org/drawingml/2006/main" name="1_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8" ma:contentTypeDescription="Skapa ett nytt dokument." ma:contentTypeScope="" ma:versionID="855a82c5fd23747d4d3db4e632ec39f2">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410a412dadfb3ed58f098746da1dc1d1"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2ab7631914f40ed8b1d89c864e4d218 xmlns="9a900101-d6ac-4793-8c2c-7395c524be11">
      <Terms xmlns="http://schemas.microsoft.com/office/infopath/2007/PartnerControls"/>
    </d2ab7631914f40ed8b1d89c864e4d218>
    <lcf76f155ced4ddcb4097134ff3c332f xmlns="f85e7af3-38a1-497c-9864-88e5057667a1">
      <Terms xmlns="http://schemas.microsoft.com/office/infopath/2007/PartnerControls"/>
    </lcf76f155ced4ddcb4097134ff3c332f>
    <TaxCatchAll xmlns="9a900101-d6ac-4793-8c2c-7395c524be11" xsi:nil="true"/>
  </documentManagement>
</p:properties>
</file>

<file path=customXml/itemProps1.xml><?xml version="1.0" encoding="utf-8"?>
<ds:datastoreItem xmlns:ds="http://schemas.openxmlformats.org/officeDocument/2006/customXml" ds:itemID="{3EAE2E07-9B5D-4559-A73E-9DD30BFCF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00101-d6ac-4793-8c2c-7395c524be11"/>
    <ds:schemaRef ds:uri="f85e7af3-38a1-497c-9864-88e505766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D3CAF4-9DC3-462D-BE0F-6C3F94525C32}">
  <ds:schemaRefs>
    <ds:schemaRef ds:uri="http://schemas.microsoft.com/sharepoint/v3/contenttype/forms"/>
  </ds:schemaRefs>
</ds:datastoreItem>
</file>

<file path=customXml/itemProps3.xml><?xml version="1.0" encoding="utf-8"?>
<ds:datastoreItem xmlns:ds="http://schemas.openxmlformats.org/officeDocument/2006/customXml" ds:itemID="{D588200B-7C3C-4F3F-A760-9C7ECE790C6F}">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 ds:uri="f85e7af3-38a1-497c-9864-88e5057667a1"/>
    <ds:schemaRef ds:uri="9a900101-d6ac-4793-8c2c-7395c524be1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Presentation-SFN-mall-2020</Template>
  <TotalTime>1843</TotalTime>
  <Words>4749</Words>
  <Application>Microsoft Office PowerPoint</Application>
  <PresentationFormat>Bredbild</PresentationFormat>
  <Paragraphs>258</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Arial</vt:lpstr>
      <vt:lpstr>Calibri</vt:lpstr>
      <vt:lpstr>Trade Gothic LT Std Cn</vt:lpstr>
      <vt:lpstr>1_SFN Office TG-tema</vt:lpstr>
      <vt:lpstr>PowerPoint-presentation</vt:lpstr>
      <vt:lpstr>1945</vt:lpstr>
      <vt:lpstr>1948</vt:lpstr>
      <vt:lpstr>1953</vt:lpstr>
      <vt:lpstr>1961</vt:lpstr>
      <vt:lpstr>1965</vt:lpstr>
      <vt:lpstr>1966</vt:lpstr>
      <vt:lpstr>1969</vt:lpstr>
      <vt:lpstr>1972</vt:lpstr>
      <vt:lpstr>1979</vt:lpstr>
      <vt:lpstr>1988</vt:lpstr>
      <vt:lpstr>1989</vt:lpstr>
      <vt:lpstr>1997</vt:lpstr>
      <vt:lpstr>2000</vt:lpstr>
      <vt:lpstr>2005</vt:lpstr>
      <vt:lpstr>2006</vt:lpstr>
      <vt:lpstr>2010</vt:lpstr>
      <vt:lpstr>2012</vt:lpstr>
      <vt:lpstr>2015</vt:lpstr>
      <vt:lpstr>2016</vt:lpstr>
      <vt:lpstr>2018</vt:lpstr>
      <vt:lpstr>2019</vt:lpstr>
      <vt:lpstr>2020</vt:lpstr>
      <vt:lpstr>2021</vt:lpstr>
      <vt:lpstr>2024</vt:lpstr>
      <vt:lpstr>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Pekka Johansson</dc:creator>
  <cp:lastModifiedBy>Terese Johansson</cp:lastModifiedBy>
  <cp:revision>483</cp:revision>
  <dcterms:created xsi:type="dcterms:W3CDTF">2020-03-31T07:39:20Z</dcterms:created>
  <dcterms:modified xsi:type="dcterms:W3CDTF">2025-09-12T11:51:42Z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y fmtid="{D5CDD505-2E9C-101B-9397-08002B2CF9AE}" pid="3" name="MediaServiceImageTags">
    <vt:lpwstr/>
  </property>
  <property fmtid="{D5CDD505-2E9C-101B-9397-08002B2CF9AE}" pid="4" name="Dokumentkategori">
    <vt:lpwstr/>
  </property>
</Properties>
</file>