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9" r:id="rId5"/>
    <p:sldId id="262" r:id="rId6"/>
    <p:sldId id="260" r:id="rId7"/>
    <p:sldId id="263" r:id="rId8"/>
    <p:sldId id="258" r:id="rId9"/>
    <p:sldId id="257" r:id="rId10"/>
    <p:sldId id="266" r:id="rId11"/>
    <p:sldId id="275"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9C6137-ECD2-4177-851B-67B56E12A62C}" v="1" dt="2025-09-04T12:41:14.7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62857" autoAdjust="0"/>
  </p:normalViewPr>
  <p:slideViewPr>
    <p:cSldViewPr snapToGrid="0">
      <p:cViewPr varScale="1">
        <p:scale>
          <a:sx n="39" d="100"/>
          <a:sy n="39" d="100"/>
        </p:scale>
        <p:origin x="1584" y="44"/>
      </p:cViewPr>
      <p:guideLst/>
    </p:cSldViewPr>
  </p:slideViewPr>
  <p:outlineViewPr>
    <p:cViewPr>
      <p:scale>
        <a:sx n="33" d="100"/>
        <a:sy n="33" d="100"/>
      </p:scale>
      <p:origin x="0" y="0"/>
    </p:cViewPr>
  </p:outlineViewPr>
  <p:notesTextViewPr>
    <p:cViewPr>
      <p:scale>
        <a:sx n="1" d="1"/>
        <a:sy n="1" d="1"/>
      </p:scale>
      <p:origin x="0" y="-2604"/>
    </p:cViewPr>
  </p:notesTextViewPr>
  <p:sorterViewPr>
    <p:cViewPr>
      <p:scale>
        <a:sx n="100" d="100"/>
        <a:sy n="100" d="100"/>
      </p:scale>
      <p:origin x="0" y="0"/>
    </p:cViewPr>
  </p:sorterViewPr>
  <p:notesViewPr>
    <p:cSldViewPr snapToGrid="0">
      <p:cViewPr varScale="1">
        <p:scale>
          <a:sx n="82" d="100"/>
          <a:sy n="82" d="100"/>
        </p:scale>
        <p:origin x="394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e Johansson" userId="442750ab-a69d-4cbd-937e-104e56ecd539" providerId="ADAL" clId="{7C208E00-F7F9-4EF8-B05D-8AF81C8DCD9B}"/>
    <pc:docChg chg="modSld">
      <pc:chgData name="Terese Johansson" userId="442750ab-a69d-4cbd-937e-104e56ecd539" providerId="ADAL" clId="{7C208E00-F7F9-4EF8-B05D-8AF81C8DCD9B}" dt="2023-06-22T11:33:46.813" v="143" actId="20577"/>
      <pc:docMkLst>
        <pc:docMk/>
      </pc:docMkLst>
      <pc:sldChg chg="modNotesTx">
        <pc:chgData name="Terese Johansson" userId="442750ab-a69d-4cbd-937e-104e56ecd539" providerId="ADAL" clId="{7C208E00-F7F9-4EF8-B05D-8AF81C8DCD9B}" dt="2023-06-22T11:33:46.813" v="143" actId="20577"/>
        <pc:sldMkLst>
          <pc:docMk/>
          <pc:sldMk cId="2451355156" sldId="258"/>
        </pc:sldMkLst>
      </pc:sldChg>
      <pc:sldChg chg="modNotesTx">
        <pc:chgData name="Terese Johansson" userId="442750ab-a69d-4cbd-937e-104e56ecd539" providerId="ADAL" clId="{7C208E00-F7F9-4EF8-B05D-8AF81C8DCD9B}" dt="2023-06-22T11:32:46.002" v="121" actId="20577"/>
        <pc:sldMkLst>
          <pc:docMk/>
          <pc:sldMk cId="2711916355" sldId="262"/>
        </pc:sldMkLst>
      </pc:sldChg>
    </pc:docChg>
  </pc:docChgLst>
  <pc:docChgLst>
    <pc:chgData name="Terese Johansson" userId="442750ab-a69d-4cbd-937e-104e56ecd539" providerId="ADAL" clId="{6F9C6137-ECD2-4177-851B-67B56E12A62C}"/>
    <pc:docChg chg="custSel modSld">
      <pc:chgData name="Terese Johansson" userId="442750ab-a69d-4cbd-937e-104e56ecd539" providerId="ADAL" clId="{6F9C6137-ECD2-4177-851B-67B56E12A62C}" dt="2025-09-04T12:42:33.884" v="75" actId="20577"/>
      <pc:docMkLst>
        <pc:docMk/>
      </pc:docMkLst>
      <pc:sldChg chg="modNotesTx">
        <pc:chgData name="Terese Johansson" userId="442750ab-a69d-4cbd-937e-104e56ecd539" providerId="ADAL" clId="{6F9C6137-ECD2-4177-851B-67B56E12A62C}" dt="2025-09-04T12:41:19.267" v="55" actId="20577"/>
        <pc:sldMkLst>
          <pc:docMk/>
          <pc:sldMk cId="2451355156" sldId="258"/>
        </pc:sldMkLst>
      </pc:sldChg>
      <pc:sldChg chg="modSp mod modNotesTx">
        <pc:chgData name="Terese Johansson" userId="442750ab-a69d-4cbd-937e-104e56ecd539" providerId="ADAL" clId="{6F9C6137-ECD2-4177-851B-67B56E12A62C}" dt="2025-09-04T12:25:00.320" v="18" actId="3626"/>
        <pc:sldMkLst>
          <pc:docMk/>
          <pc:sldMk cId="306229329" sldId="260"/>
        </pc:sldMkLst>
        <pc:picChg chg="mod">
          <ac:chgData name="Terese Johansson" userId="442750ab-a69d-4cbd-937e-104e56ecd539" providerId="ADAL" clId="{6F9C6137-ECD2-4177-851B-67B56E12A62C}" dt="2025-09-04T12:25:00.320" v="18" actId="3626"/>
          <ac:picMkLst>
            <pc:docMk/>
            <pc:sldMk cId="306229329" sldId="260"/>
            <ac:picMk id="10" creationId="{AC2112CD-A471-45EB-A334-1B3C8B8B6F53}"/>
          </ac:picMkLst>
        </pc:picChg>
      </pc:sldChg>
      <pc:sldChg chg="modSp mod modNotesTx">
        <pc:chgData name="Terese Johansson" userId="442750ab-a69d-4cbd-937e-104e56ecd539" providerId="ADAL" clId="{6F9C6137-ECD2-4177-851B-67B56E12A62C}" dt="2025-09-04T12:24:40.262" v="16" actId="20577"/>
        <pc:sldMkLst>
          <pc:docMk/>
          <pc:sldMk cId="2711916355" sldId="262"/>
        </pc:sldMkLst>
        <pc:spChg chg="mod">
          <ac:chgData name="Terese Johansson" userId="442750ab-a69d-4cbd-937e-104e56ecd539" providerId="ADAL" clId="{6F9C6137-ECD2-4177-851B-67B56E12A62C}" dt="2025-09-04T12:24:40.262" v="16" actId="20577"/>
          <ac:spMkLst>
            <pc:docMk/>
            <pc:sldMk cId="2711916355" sldId="262"/>
            <ac:spMk id="4" creationId="{BA62400A-2E66-4B7F-8690-14ED7744778B}"/>
          </ac:spMkLst>
        </pc:spChg>
      </pc:sldChg>
      <pc:sldChg chg="modNotesTx">
        <pc:chgData name="Terese Johansson" userId="442750ab-a69d-4cbd-937e-104e56ecd539" providerId="ADAL" clId="{6F9C6137-ECD2-4177-851B-67B56E12A62C}" dt="2025-09-04T12:25:36.510" v="51" actId="20577"/>
        <pc:sldMkLst>
          <pc:docMk/>
          <pc:sldMk cId="1691104941" sldId="263"/>
        </pc:sldMkLst>
      </pc:sldChg>
      <pc:sldChg chg="modNotesTx">
        <pc:chgData name="Terese Johansson" userId="442750ab-a69d-4cbd-937e-104e56ecd539" providerId="ADAL" clId="{6F9C6137-ECD2-4177-851B-67B56E12A62C}" dt="2025-09-04T12:42:33.884" v="75" actId="20577"/>
        <pc:sldMkLst>
          <pc:docMk/>
          <pc:sldMk cId="4114269155" sldId="2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C1D80-81D1-413A-B41C-A6FF1D92EE73}" type="doc">
      <dgm:prSet loTypeId="urn:microsoft.com/office/officeart/2005/8/layout/venn1" loCatId="relationship" qsTypeId="urn:microsoft.com/office/officeart/2005/8/quickstyle/simple2" qsCatId="simple" csTypeId="urn:microsoft.com/office/officeart/2005/8/colors/accent1_2" csCatId="accent1" phldr="1"/>
      <dgm:spPr/>
    </dgm:pt>
    <dgm:pt modelId="{A6B0F737-31CB-4E93-A2A4-91F5941B9A20}">
      <dgm:prSet phldrT="[Text]"/>
      <dgm:spPr/>
      <dgm:t>
        <a:bodyPr/>
        <a:lstStyle/>
        <a:p>
          <a:r>
            <a:rPr lang="sv-SE" dirty="0"/>
            <a:t>Utveckling</a:t>
          </a:r>
        </a:p>
      </dgm:t>
    </dgm:pt>
    <dgm:pt modelId="{F8407A24-DB3E-4F0C-B822-EE4591F85370}" type="parTrans" cxnId="{754FCB09-E07A-4C00-A79D-89E12849E90C}">
      <dgm:prSet/>
      <dgm:spPr/>
      <dgm:t>
        <a:bodyPr/>
        <a:lstStyle/>
        <a:p>
          <a:endParaRPr lang="sv-SE"/>
        </a:p>
      </dgm:t>
    </dgm:pt>
    <dgm:pt modelId="{24AE717D-1AE1-4980-8B7F-51BE1AA8C07D}" type="sibTrans" cxnId="{754FCB09-E07A-4C00-A79D-89E12849E90C}">
      <dgm:prSet/>
      <dgm:spPr/>
      <dgm:t>
        <a:bodyPr/>
        <a:lstStyle/>
        <a:p>
          <a:endParaRPr lang="sv-SE"/>
        </a:p>
      </dgm:t>
    </dgm:pt>
    <dgm:pt modelId="{016B542C-619B-48B6-A546-57CF7E60AAA0}">
      <dgm:prSet phldrT="[Text]"/>
      <dgm:spPr/>
      <dgm:t>
        <a:bodyPr/>
        <a:lstStyle/>
        <a:p>
          <a:r>
            <a:rPr lang="sv-SE" dirty="0"/>
            <a:t>Fred och säkerhet</a:t>
          </a:r>
        </a:p>
      </dgm:t>
    </dgm:pt>
    <dgm:pt modelId="{9DB22AE6-CF55-4CBB-8233-ADB43A5C46FB}" type="parTrans" cxnId="{A1A76044-7370-428E-AA73-686EF7F342D4}">
      <dgm:prSet/>
      <dgm:spPr/>
      <dgm:t>
        <a:bodyPr/>
        <a:lstStyle/>
        <a:p>
          <a:endParaRPr lang="sv-SE"/>
        </a:p>
      </dgm:t>
    </dgm:pt>
    <dgm:pt modelId="{8AB1F402-ED80-453E-B712-4606B60DE86A}" type="sibTrans" cxnId="{A1A76044-7370-428E-AA73-686EF7F342D4}">
      <dgm:prSet/>
      <dgm:spPr/>
      <dgm:t>
        <a:bodyPr/>
        <a:lstStyle/>
        <a:p>
          <a:endParaRPr lang="sv-SE"/>
        </a:p>
      </dgm:t>
    </dgm:pt>
    <dgm:pt modelId="{16E6B3B8-9C75-4549-BF97-8ACD23B9367A}">
      <dgm:prSet phldrT="[Text]"/>
      <dgm:spPr/>
      <dgm:t>
        <a:bodyPr/>
        <a:lstStyle/>
        <a:p>
          <a:r>
            <a:rPr lang="sv-SE" dirty="0"/>
            <a:t>Mänskliga rättigheter</a:t>
          </a:r>
        </a:p>
      </dgm:t>
    </dgm:pt>
    <dgm:pt modelId="{54927351-8416-44F2-803B-CF52ABD62CEB}" type="parTrans" cxnId="{2D25812F-8F06-4C01-A5D7-9C70EB2DF152}">
      <dgm:prSet/>
      <dgm:spPr/>
      <dgm:t>
        <a:bodyPr/>
        <a:lstStyle/>
        <a:p>
          <a:endParaRPr lang="sv-SE"/>
        </a:p>
      </dgm:t>
    </dgm:pt>
    <dgm:pt modelId="{655B0F58-4E80-42C3-96C9-9BC2BD09AB13}" type="sibTrans" cxnId="{2D25812F-8F06-4C01-A5D7-9C70EB2DF152}">
      <dgm:prSet/>
      <dgm:spPr/>
      <dgm:t>
        <a:bodyPr/>
        <a:lstStyle/>
        <a:p>
          <a:endParaRPr lang="sv-SE"/>
        </a:p>
      </dgm:t>
    </dgm:pt>
    <dgm:pt modelId="{FD3BB814-576D-479F-B57E-EEB22475120E}" type="pres">
      <dgm:prSet presAssocID="{FF7C1D80-81D1-413A-B41C-A6FF1D92EE73}" presName="compositeShape" presStyleCnt="0">
        <dgm:presLayoutVars>
          <dgm:chMax val="7"/>
          <dgm:dir/>
          <dgm:resizeHandles val="exact"/>
        </dgm:presLayoutVars>
      </dgm:prSet>
      <dgm:spPr/>
    </dgm:pt>
    <dgm:pt modelId="{22C7BD1E-5C56-4139-8EC0-E14E6335B16D}" type="pres">
      <dgm:prSet presAssocID="{A6B0F737-31CB-4E93-A2A4-91F5941B9A20}" presName="circ1" presStyleLbl="vennNode1" presStyleIdx="0" presStyleCnt="3" custLinFactNeighborX="4802" custLinFactNeighborY="-2083"/>
      <dgm:spPr/>
    </dgm:pt>
    <dgm:pt modelId="{02DF051F-78F1-4F35-91D0-442D464F7B2E}" type="pres">
      <dgm:prSet presAssocID="{A6B0F737-31CB-4E93-A2A4-91F5941B9A20}" presName="circ1Tx" presStyleLbl="revTx" presStyleIdx="0" presStyleCnt="0">
        <dgm:presLayoutVars>
          <dgm:chMax val="0"/>
          <dgm:chPref val="0"/>
          <dgm:bulletEnabled val="1"/>
        </dgm:presLayoutVars>
      </dgm:prSet>
      <dgm:spPr/>
    </dgm:pt>
    <dgm:pt modelId="{783AF46F-DB38-4538-8D0C-C39ECFF575B4}" type="pres">
      <dgm:prSet presAssocID="{016B542C-619B-48B6-A546-57CF7E60AAA0}" presName="circ2" presStyleLbl="vennNode1" presStyleIdx="1" presStyleCnt="3" custLinFactNeighborX="9679" custLinFactNeighborY="3213"/>
      <dgm:spPr/>
    </dgm:pt>
    <dgm:pt modelId="{C7724D5E-9370-49E7-98B8-9977302598E9}" type="pres">
      <dgm:prSet presAssocID="{016B542C-619B-48B6-A546-57CF7E60AAA0}" presName="circ2Tx" presStyleLbl="revTx" presStyleIdx="0" presStyleCnt="0">
        <dgm:presLayoutVars>
          <dgm:chMax val="0"/>
          <dgm:chPref val="0"/>
          <dgm:bulletEnabled val="1"/>
        </dgm:presLayoutVars>
      </dgm:prSet>
      <dgm:spPr/>
    </dgm:pt>
    <dgm:pt modelId="{EC3AE539-30E5-48AF-93D6-D82080F07DA8}" type="pres">
      <dgm:prSet presAssocID="{16E6B3B8-9C75-4549-BF97-8ACD23B9367A}" presName="circ3" presStyleLbl="vennNode1" presStyleIdx="2" presStyleCnt="3" custLinFactNeighborX="-75" custLinFactNeighborY="6038"/>
      <dgm:spPr/>
    </dgm:pt>
    <dgm:pt modelId="{C4731F40-04F3-4C3D-A717-2840961E9011}" type="pres">
      <dgm:prSet presAssocID="{16E6B3B8-9C75-4549-BF97-8ACD23B9367A}" presName="circ3Tx" presStyleLbl="revTx" presStyleIdx="0" presStyleCnt="0">
        <dgm:presLayoutVars>
          <dgm:chMax val="0"/>
          <dgm:chPref val="0"/>
          <dgm:bulletEnabled val="1"/>
        </dgm:presLayoutVars>
      </dgm:prSet>
      <dgm:spPr/>
    </dgm:pt>
  </dgm:ptLst>
  <dgm:cxnLst>
    <dgm:cxn modelId="{754FCB09-E07A-4C00-A79D-89E12849E90C}" srcId="{FF7C1D80-81D1-413A-B41C-A6FF1D92EE73}" destId="{A6B0F737-31CB-4E93-A2A4-91F5941B9A20}" srcOrd="0" destOrd="0" parTransId="{F8407A24-DB3E-4F0C-B822-EE4591F85370}" sibTransId="{24AE717D-1AE1-4980-8B7F-51BE1AA8C07D}"/>
    <dgm:cxn modelId="{16DE8125-E20C-458E-B19E-A7055641673B}" type="presOf" srcId="{16E6B3B8-9C75-4549-BF97-8ACD23B9367A}" destId="{EC3AE539-30E5-48AF-93D6-D82080F07DA8}" srcOrd="0" destOrd="0" presId="urn:microsoft.com/office/officeart/2005/8/layout/venn1"/>
    <dgm:cxn modelId="{2D25812F-8F06-4C01-A5D7-9C70EB2DF152}" srcId="{FF7C1D80-81D1-413A-B41C-A6FF1D92EE73}" destId="{16E6B3B8-9C75-4549-BF97-8ACD23B9367A}" srcOrd="2" destOrd="0" parTransId="{54927351-8416-44F2-803B-CF52ABD62CEB}" sibTransId="{655B0F58-4E80-42C3-96C9-9BC2BD09AB13}"/>
    <dgm:cxn modelId="{A1A76044-7370-428E-AA73-686EF7F342D4}" srcId="{FF7C1D80-81D1-413A-B41C-A6FF1D92EE73}" destId="{016B542C-619B-48B6-A546-57CF7E60AAA0}" srcOrd="1" destOrd="0" parTransId="{9DB22AE6-CF55-4CBB-8233-ADB43A5C46FB}" sibTransId="{8AB1F402-ED80-453E-B712-4606B60DE86A}"/>
    <dgm:cxn modelId="{0FF4E147-2D93-4CDD-9CC1-139C8B19E8EA}" type="presOf" srcId="{016B542C-619B-48B6-A546-57CF7E60AAA0}" destId="{783AF46F-DB38-4538-8D0C-C39ECFF575B4}" srcOrd="0" destOrd="0" presId="urn:microsoft.com/office/officeart/2005/8/layout/venn1"/>
    <dgm:cxn modelId="{CE07B64A-B59B-43CA-8324-DBA78D45EA0A}" type="presOf" srcId="{16E6B3B8-9C75-4549-BF97-8ACD23B9367A}" destId="{C4731F40-04F3-4C3D-A717-2840961E9011}" srcOrd="1" destOrd="0" presId="urn:microsoft.com/office/officeart/2005/8/layout/venn1"/>
    <dgm:cxn modelId="{1FD9D55A-EB77-4C17-9093-7F2F840A7DCF}" type="presOf" srcId="{FF7C1D80-81D1-413A-B41C-A6FF1D92EE73}" destId="{FD3BB814-576D-479F-B57E-EEB22475120E}" srcOrd="0" destOrd="0" presId="urn:microsoft.com/office/officeart/2005/8/layout/venn1"/>
    <dgm:cxn modelId="{0E7ECA92-D6A1-4801-925E-2252EFE2E38A}" type="presOf" srcId="{A6B0F737-31CB-4E93-A2A4-91F5941B9A20}" destId="{02DF051F-78F1-4F35-91D0-442D464F7B2E}" srcOrd="1" destOrd="0" presId="urn:microsoft.com/office/officeart/2005/8/layout/venn1"/>
    <dgm:cxn modelId="{7C8F9DAB-B849-4E73-896C-EBF559523BD6}" type="presOf" srcId="{A6B0F737-31CB-4E93-A2A4-91F5941B9A20}" destId="{22C7BD1E-5C56-4139-8EC0-E14E6335B16D}" srcOrd="0" destOrd="0" presId="urn:microsoft.com/office/officeart/2005/8/layout/venn1"/>
    <dgm:cxn modelId="{B85EFED2-D61C-4ADC-BEC0-95E88386B127}" type="presOf" srcId="{016B542C-619B-48B6-A546-57CF7E60AAA0}" destId="{C7724D5E-9370-49E7-98B8-9977302598E9}" srcOrd="1" destOrd="0" presId="urn:microsoft.com/office/officeart/2005/8/layout/venn1"/>
    <dgm:cxn modelId="{3127B37E-1184-46A0-8A4B-760C9A74C32C}" type="presParOf" srcId="{FD3BB814-576D-479F-B57E-EEB22475120E}" destId="{22C7BD1E-5C56-4139-8EC0-E14E6335B16D}" srcOrd="0" destOrd="0" presId="urn:microsoft.com/office/officeart/2005/8/layout/venn1"/>
    <dgm:cxn modelId="{990AE06E-1FAA-4FA0-BCEF-75F8930E9273}" type="presParOf" srcId="{FD3BB814-576D-479F-B57E-EEB22475120E}" destId="{02DF051F-78F1-4F35-91D0-442D464F7B2E}" srcOrd="1" destOrd="0" presId="urn:microsoft.com/office/officeart/2005/8/layout/venn1"/>
    <dgm:cxn modelId="{28571541-21E7-4ED5-A053-7B070338CB1D}" type="presParOf" srcId="{FD3BB814-576D-479F-B57E-EEB22475120E}" destId="{783AF46F-DB38-4538-8D0C-C39ECFF575B4}" srcOrd="2" destOrd="0" presId="urn:microsoft.com/office/officeart/2005/8/layout/venn1"/>
    <dgm:cxn modelId="{5CFC6430-1B30-4A87-8261-CFD41B137860}" type="presParOf" srcId="{FD3BB814-576D-479F-B57E-EEB22475120E}" destId="{C7724D5E-9370-49E7-98B8-9977302598E9}" srcOrd="3" destOrd="0" presId="urn:microsoft.com/office/officeart/2005/8/layout/venn1"/>
    <dgm:cxn modelId="{4274EB74-AE6D-4641-A96A-5AE513070FE0}" type="presParOf" srcId="{FD3BB814-576D-479F-B57E-EEB22475120E}" destId="{EC3AE539-30E5-48AF-93D6-D82080F07DA8}" srcOrd="4" destOrd="0" presId="urn:microsoft.com/office/officeart/2005/8/layout/venn1"/>
    <dgm:cxn modelId="{D8282E79-ACF5-4914-AACD-793758C5D39E}" type="presParOf" srcId="{FD3BB814-576D-479F-B57E-EEB22475120E}" destId="{C4731F40-04F3-4C3D-A717-2840961E9011}"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C7BD1E-5C56-4139-8EC0-E14E6335B16D}">
      <dsp:nvSpPr>
        <dsp:cNvPr id="0" name=""/>
        <dsp:cNvSpPr/>
      </dsp:nvSpPr>
      <dsp:spPr>
        <a:xfrm>
          <a:off x="1389831" y="6"/>
          <a:ext cx="2097046" cy="209704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sv-SE" sz="2600" kern="1200" dirty="0"/>
            <a:t>Utveckling</a:t>
          </a:r>
        </a:p>
      </dsp:txBody>
      <dsp:txXfrm>
        <a:off x="1669438" y="366990"/>
        <a:ext cx="1537834" cy="943671"/>
      </dsp:txXfrm>
    </dsp:sp>
    <dsp:sp modelId="{783AF46F-DB38-4538-8D0C-C39ECFF575B4}">
      <dsp:nvSpPr>
        <dsp:cNvPr id="0" name=""/>
        <dsp:cNvSpPr/>
      </dsp:nvSpPr>
      <dsp:spPr>
        <a:xfrm>
          <a:off x="2248789" y="1398031"/>
          <a:ext cx="2097046" cy="209704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sv-SE" sz="2600" kern="1200" dirty="0"/>
            <a:t>Fred och säkerhet</a:t>
          </a:r>
        </a:p>
      </dsp:txBody>
      <dsp:txXfrm>
        <a:off x="2890135" y="1939768"/>
        <a:ext cx="1258228" cy="1153375"/>
      </dsp:txXfrm>
    </dsp:sp>
    <dsp:sp modelId="{EC3AE539-30E5-48AF-93D6-D82080F07DA8}">
      <dsp:nvSpPr>
        <dsp:cNvPr id="0" name=""/>
        <dsp:cNvSpPr/>
      </dsp:nvSpPr>
      <dsp:spPr>
        <a:xfrm>
          <a:off x="530874" y="1398031"/>
          <a:ext cx="2097046" cy="2097046"/>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r>
            <a:rPr lang="sv-SE" sz="2600" kern="1200" dirty="0"/>
            <a:t>Mänskliga rättigheter</a:t>
          </a:r>
        </a:p>
      </dsp:txBody>
      <dsp:txXfrm>
        <a:off x="728346" y="1939768"/>
        <a:ext cx="1258228" cy="115337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455C47-F5A5-49A5-B67A-40381ADF51C2}" type="datetimeFigureOut">
              <a:rPr lang="sv-SE" smtClean="0"/>
              <a:t>2025-09-04</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E082D3-AB71-4F85-B93E-FF276D9D219A}" type="slidenum">
              <a:rPr lang="sv-SE" smtClean="0"/>
              <a:t>‹#›</a:t>
            </a:fld>
            <a:endParaRPr lang="sv-SE"/>
          </a:p>
        </p:txBody>
      </p:sp>
    </p:spTree>
    <p:extLst>
      <p:ext uri="{BB962C8B-B14F-4D97-AF65-F5344CB8AC3E}">
        <p14:creationId xmlns:p14="http://schemas.microsoft.com/office/powerpoint/2010/main" val="306575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80000"/>
              </a:lnSpc>
              <a:defRPr/>
            </a:pPr>
            <a:r>
              <a:rPr lang="sv-SE" dirty="0"/>
              <a:t>Förenta Nationerna är en organisation där världens stater kan bli medlemmar. Världens länder och dess ledningar uttryckte redan tidigt i FN:s historia en önskan att FN-tanken ska ha en folklig förankring. </a:t>
            </a:r>
          </a:p>
          <a:p>
            <a:pPr>
              <a:lnSpc>
                <a:spcPct val="80000"/>
              </a:lnSpc>
              <a:defRPr/>
            </a:pPr>
            <a:endParaRPr lang="sv-SE" dirty="0"/>
          </a:p>
          <a:p>
            <a:pPr marL="0" marR="0" lvl="0" indent="0" algn="l" defTabSz="914400" rtl="0" eaLnBrk="1" fontAlgn="auto" latinLnBrk="0" hangingPunct="1">
              <a:lnSpc>
                <a:spcPct val="80000"/>
              </a:lnSpc>
              <a:spcBef>
                <a:spcPts val="0"/>
              </a:spcBef>
              <a:spcAft>
                <a:spcPts val="0"/>
              </a:spcAft>
              <a:buClrTx/>
              <a:buSzTx/>
              <a:buFontTx/>
              <a:buNone/>
              <a:tabLst/>
              <a:defRPr/>
            </a:pPr>
            <a:r>
              <a:rPr lang="sv-SE" dirty="0"/>
              <a:t>FN har därför uppmuntrat till skapandet av FN-förbund, på engelska United Nations Associations, i alla världens länder. Gemensamt för FN-förbunden är att de finns samlade internationellt i WFUNA, World Federation </a:t>
            </a:r>
            <a:r>
              <a:rPr lang="sv-SE" dirty="0" err="1"/>
              <a:t>of</a:t>
            </a:r>
            <a:r>
              <a:rPr lang="sv-SE" dirty="0"/>
              <a:t> United Nations Associations.</a:t>
            </a:r>
          </a:p>
          <a:p>
            <a:pPr>
              <a:lnSpc>
                <a:spcPct val="80000"/>
              </a:lnSpc>
              <a:defRPr/>
            </a:pPr>
            <a:endParaRPr lang="sv-SE" dirty="0"/>
          </a:p>
          <a:p>
            <a:pPr>
              <a:lnSpc>
                <a:spcPct val="80000"/>
              </a:lnSpc>
              <a:defRPr/>
            </a:pPr>
            <a:endParaRPr lang="sv-SE" dirty="0"/>
          </a:p>
          <a:p>
            <a:pPr marL="0" marR="0" lvl="0" indent="0" algn="l" defTabSz="914400" rtl="0" eaLnBrk="1" fontAlgn="auto" latinLnBrk="0" hangingPunct="1">
              <a:lnSpc>
                <a:spcPct val="80000"/>
              </a:lnSpc>
              <a:spcBef>
                <a:spcPts val="0"/>
              </a:spcBef>
              <a:spcAft>
                <a:spcPts val="0"/>
              </a:spcAft>
              <a:buClrTx/>
              <a:buSzTx/>
              <a:buFontTx/>
              <a:buNone/>
              <a:tabLst/>
              <a:defRPr/>
            </a:pPr>
            <a:r>
              <a:rPr lang="sv-SE" dirty="0"/>
              <a:t>Så FN-förbundets kopplingen till FN är stark. FN-förbundet har konsultativ status i en rad FN-organ. Samtidigt står FN-förbundet fri från FN. FN-förbundet tvekar inte att kritisera FN när FN inte gör rätt saker. FN-förbundet har också en viktig roll i att granska och ibland kritisera Sveriges regering för dess agerande som FN-medlem. </a:t>
            </a:r>
          </a:p>
          <a:p>
            <a:pPr>
              <a:lnSpc>
                <a:spcPct val="80000"/>
              </a:lnSpc>
              <a:defRPr/>
            </a:pPr>
            <a:endParaRPr lang="sv-SE" dirty="0"/>
          </a:p>
          <a:p>
            <a:pPr>
              <a:lnSpc>
                <a:spcPct val="80000"/>
              </a:lnSpc>
              <a:defRPr/>
            </a:pPr>
            <a:endParaRPr lang="sv-SE" dirty="0"/>
          </a:p>
          <a:p>
            <a:pPr>
              <a:defRPr/>
            </a:pPr>
            <a:r>
              <a:rPr lang="sv-SE" dirty="0"/>
              <a:t>FN-förbunden i olika länder ser olika ut. Här i Sverige är FN-förbundet en traditionellt uppbyggt folkrörelse. Enskilda medlemmar engagerar sig i den mån de vill och kan i lokalföreningar som sedan skickar ombud till en rikskongress som väljer en riksförbundsstyrelse som i sin tur ansvarar för central verksamhet. Det finns ett kansli i Stockholm. </a:t>
            </a:r>
          </a:p>
          <a:p>
            <a:pPr>
              <a:defRPr/>
            </a:pPr>
            <a:br>
              <a:rPr lang="sv-SE" dirty="0"/>
            </a:br>
            <a:r>
              <a:rPr lang="sv-SE" dirty="0"/>
              <a:t>Idag finns ett 40-tal FN-skolor i Sverige som genom bland annat FN-rollspel och FN-elevföreningar engagerar tiotusentals lärare och elever. Som FN-skola ingår vi i detta nätverk och blir en del av FN-rörelsen för en bättre värld.</a:t>
            </a:r>
          </a:p>
          <a:p>
            <a:pPr>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FN-förbundet sprider kunskap om och skapar opinion kring FN:s arbete inom mänskliga rättigheter, fred och utveckling. FN-förbundet bedriver även  insamling till viktiga FN-insatser som saknar resurser. </a:t>
            </a:r>
          </a:p>
          <a:p>
            <a:pPr>
              <a:defRPr/>
            </a:pPr>
            <a:br>
              <a:rPr lang="sv-SE" dirty="0"/>
            </a:br>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2</a:t>
            </a:fld>
            <a:endParaRPr lang="sv-SE"/>
          </a:p>
        </p:txBody>
      </p:sp>
    </p:spTree>
    <p:extLst>
      <p:ext uri="{BB962C8B-B14F-4D97-AF65-F5344CB8AC3E}">
        <p14:creationId xmlns:p14="http://schemas.microsoft.com/office/powerpoint/2010/main" val="310926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buFontTx/>
              <a:buNone/>
            </a:pPr>
            <a:endParaRPr lang="sv-SE" altLang="sv-SE" sz="1400" dirty="0"/>
          </a:p>
          <a:p>
            <a:pPr>
              <a:buFontTx/>
              <a:buNone/>
            </a:pPr>
            <a:r>
              <a:rPr lang="sv-SE" altLang="sv-SE" sz="1400" dirty="0"/>
              <a:t>FN är en organisation med 193 medlemsländer. </a:t>
            </a:r>
          </a:p>
          <a:p>
            <a:r>
              <a:rPr lang="sv-SE" altLang="sv-SE" sz="1400" dirty="0"/>
              <a:t>Förkortningen står för Förenta Nationerna och organisationen bildades efter andra världskriget.</a:t>
            </a:r>
          </a:p>
          <a:p>
            <a:r>
              <a:rPr lang="sv-SE" altLang="sv-SE" sz="1400" dirty="0"/>
              <a:t>FN:s huvudmål:</a:t>
            </a:r>
            <a:br>
              <a:rPr lang="sv-SE" altLang="sv-SE" sz="1400" dirty="0"/>
            </a:br>
            <a:r>
              <a:rPr lang="sv-SE" altLang="sv-SE" dirty="0"/>
              <a:t>- Att upprätthålla internationell fred och säkerhet. </a:t>
            </a:r>
            <a:br>
              <a:rPr lang="sv-SE" altLang="sv-SE" dirty="0"/>
            </a:br>
            <a:r>
              <a:rPr lang="sv-SE" altLang="sv-SE" dirty="0"/>
              <a:t>- Att utveckla vänskapliga förbindelser mellan länder. </a:t>
            </a:r>
            <a:br>
              <a:rPr lang="sv-SE" altLang="sv-SE" dirty="0"/>
            </a:br>
            <a:r>
              <a:rPr lang="sv-SE" altLang="sv-SE" dirty="0"/>
              <a:t>- Att åstadkomma internationell samverkan för att främja utveckling och mänskliga rättigheter. </a:t>
            </a:r>
            <a:br>
              <a:rPr lang="sv-SE" altLang="sv-SE" dirty="0"/>
            </a:br>
            <a:r>
              <a:rPr lang="sv-SE" altLang="sv-SE" dirty="0"/>
              <a:t>- Att utgöra en medelpunkt för länders samverkan för att nå dessa mål.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3</a:t>
            </a:fld>
            <a:endParaRPr lang="sv-SE"/>
          </a:p>
        </p:txBody>
      </p:sp>
    </p:spTree>
    <p:extLst>
      <p:ext uri="{BB962C8B-B14F-4D97-AF65-F5344CB8AC3E}">
        <p14:creationId xmlns:p14="http://schemas.microsoft.com/office/powerpoint/2010/main" val="110462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altLang="sv-SE" dirty="0"/>
              <a:t>Förenta Nationernas </a:t>
            </a:r>
            <a:r>
              <a:rPr lang="sv-SE" altLang="sv-SE" sz="1600" dirty="0"/>
              <a:t>verksam</a:t>
            </a:r>
            <a:r>
              <a:rPr lang="sv-SE" altLang="sv-SE" dirty="0"/>
              <a:t>het omfattar alla ämnesområden som berör internationell politik. Ofta delas FN:s verksamhetsområden in i tre pelare: fred &amp; säkerhet, mänskliga rättigheter samt utveckling och fattigdomsbekämpning. </a:t>
            </a:r>
            <a:br>
              <a:rPr lang="sv-SE" altLang="sv-SE" dirty="0"/>
            </a:br>
            <a:br>
              <a:rPr lang="sv-SE" altLang="sv-SE" dirty="0"/>
            </a:br>
            <a:r>
              <a:rPr lang="sv-SE" altLang="sv-SE" dirty="0"/>
              <a:t>Samtidigt är det viktigt att se att dessa områden hänger ihop. Pelarna brukar ofta illustreras som en trebent pall; utan vart och ett av benen skulle pallen välta.</a:t>
            </a:r>
            <a:br>
              <a:rPr lang="sv-SE" altLang="sv-SE" dirty="0"/>
            </a:br>
            <a:br>
              <a:rPr lang="sv-SE" altLang="sv-SE" dirty="0"/>
            </a:br>
            <a:r>
              <a:rPr lang="sv-SE" altLang="sv-SE" dirty="0"/>
              <a:t>Ekonomisk utveckling, som gynnar alla, är en förutsättning för ett fredligt och säkert samhälle. Detsamma gäller omvänt; i samhällen som präglas av osäkerhet och konflikt halkar ofta utvecklingsmålen efter. Om vi  t.ex. tittar på de barn som fortfarande inte börjar skolan så ser vi att hälften av dem bor i konfliktdrabbade områden. Mänskliga rättigheter är en förutsättning för både fred och utveckling. </a:t>
            </a:r>
            <a:br>
              <a:rPr lang="sv-SE" altLang="sv-SE" dirty="0"/>
            </a:br>
            <a:br>
              <a:rPr lang="sv-SE" altLang="sv-SE" dirty="0"/>
            </a:br>
            <a:r>
              <a:rPr lang="sv-SE" altLang="sv-SE" dirty="0"/>
              <a:t>Mycket av det som vi kallar utveckling handlar i grund och botten om mänskliga rättigheter: t.ex. rätten till utbildning och rätten till en levnadsstandard som är tillräcklig för den egna och familjens hälsa och välbefinnande. Det är lätt att glömma att detta är rättigheter på samma sätt som t.ex. yttrandefriheten , inte mist eftersom utvecklingsfrågor ofta framställs som ”eftersträvansvärda mål” istället för rättigheter.</a:t>
            </a:r>
            <a:br>
              <a:rPr lang="sv-SE" altLang="sv-SE" dirty="0"/>
            </a:br>
            <a:endParaRPr lang="sv-SE" altLang="sv-SE" dirty="0"/>
          </a:p>
          <a:p>
            <a:pPr>
              <a:defRPr/>
            </a:pPr>
            <a:r>
              <a:rPr lang="sv-SE" altLang="sv-SE" dirty="0"/>
              <a:t>År 2015 antog världens länder Agenda 2030 med dess 17 globala mål för att uppnå en ekonomisk, socialt och ekologisk hållbar utveckling till år 2030.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4</a:t>
            </a:fld>
            <a:endParaRPr lang="sv-SE"/>
          </a:p>
        </p:txBody>
      </p:sp>
    </p:spTree>
    <p:extLst>
      <p:ext uri="{BB962C8B-B14F-4D97-AF65-F5344CB8AC3E}">
        <p14:creationId xmlns:p14="http://schemas.microsoft.com/office/powerpoint/2010/main" val="232953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Svenska FN-förbundets dröm är att vi tillsammans kan skapa en bättre värld där världens stater ger FN de verktyg och den respekt som krävs för att organisationen ska kunna leva upp till de högt ställda förväntningarna om fred, mänskliga rättigheter och hållbar utveckling. Vi kan tillsammans göra stor skillnad och allas insatser räknas och är viktiga. Genom att engagera dig i en FN-elevföreningen kan du vara med och dela vår dröm! </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E9E082D3-AB71-4F85-B93E-FF276D9D219A}" type="slidenum">
              <a:rPr lang="sv-SE" smtClean="0"/>
              <a:t>5</a:t>
            </a:fld>
            <a:endParaRPr lang="sv-SE"/>
          </a:p>
        </p:txBody>
      </p:sp>
    </p:spTree>
    <p:extLst>
      <p:ext uri="{BB962C8B-B14F-4D97-AF65-F5344CB8AC3E}">
        <p14:creationId xmlns:p14="http://schemas.microsoft.com/office/powerpoint/2010/main" val="298144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ltLang="sv-SE" sz="1200" dirty="0">
              <a:solidFill>
                <a:schemeClr val="tx1"/>
              </a:solidFill>
              <a:latin typeface="Calibri" panose="020F0502020204030204" pitchFamily="34" charset="0"/>
              <a:ea typeface="ＭＳ Ｐゴシック" panose="020B0600070205080204" pitchFamily="34" charset="-128"/>
            </a:endParaRPr>
          </a:p>
          <a:p>
            <a:r>
              <a:rPr lang="sv-SE" altLang="sv-SE" sz="1200" dirty="0">
                <a:solidFill>
                  <a:schemeClr val="tx1"/>
                </a:solidFill>
                <a:latin typeface="Calibri" panose="020F0502020204030204" pitchFamily="34" charset="0"/>
                <a:ea typeface="ＭＳ Ｐゴシック" panose="020B0600070205080204" pitchFamily="34" charset="-128"/>
              </a:rPr>
              <a:t>Vi som FN-elevförening:</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Samlar FN-intresserade elever på skolan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Arbetar för ett bättre och starkare FN</a:t>
            </a:r>
          </a:p>
          <a:p>
            <a:pPr>
              <a:buFontTx/>
              <a:buNone/>
            </a:pPr>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Engagerar människor i globala frågor genom lokal verksamhet</a:t>
            </a:r>
          </a:p>
          <a:p>
            <a:endParaRPr lang="sv-SE" altLang="sv-SE" sz="1200" dirty="0">
              <a:solidFill>
                <a:schemeClr val="tx1"/>
              </a:solidFill>
              <a:latin typeface="Calibri" panose="020F0502020204030204" pitchFamily="34" charset="0"/>
              <a:ea typeface="ＭＳ Ｐゴシック" panose="020B0600070205080204" pitchFamily="34" charset="-128"/>
            </a:endParaRP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Får stöd från skolan och FN-förbundet (Kickoffer, kontaktperson på FN-förbundet, aktionsmaterial och handbok i föreningsarbete)</a:t>
            </a:r>
          </a:p>
          <a:p>
            <a:pPr marL="171450" indent="-171450">
              <a:buFont typeface="Arial" panose="020B0604020202020204" pitchFamily="34" charset="0"/>
              <a:buChar char="•"/>
            </a:pPr>
            <a:r>
              <a:rPr lang="sv-SE" altLang="sv-SE" sz="1200" dirty="0">
                <a:solidFill>
                  <a:schemeClr val="tx1"/>
                </a:solidFill>
                <a:latin typeface="Calibri" panose="020F0502020204030204" pitchFamily="34" charset="0"/>
                <a:ea typeface="ＭＳ Ｐゴシック" panose="020B0600070205080204" pitchFamily="34" charset="-128"/>
              </a:rPr>
              <a:t>Har en kontaktperson/ordförande i FN-elevföreningen som ni gärna får kontakta om ni är intresserad av att vara med i FN-elevföreningen eller vara med och hjälpa till i ett enskilt event. </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6</a:t>
            </a:fld>
            <a:endParaRPr lang="sv-SE"/>
          </a:p>
        </p:txBody>
      </p:sp>
    </p:spTree>
    <p:extLst>
      <p:ext uri="{BB962C8B-B14F-4D97-AF65-F5344CB8AC3E}">
        <p14:creationId xmlns:p14="http://schemas.microsoft.com/office/powerpoint/2010/main" val="192684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Som medlem i FN-elevföreningen får du:</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LÄRA DIG MER OM FN OCH OMVÄRLDEN</a:t>
            </a:r>
          </a:p>
          <a:p>
            <a:r>
              <a:rPr lang="sv-SE" sz="1200" kern="1200" dirty="0">
                <a:solidFill>
                  <a:schemeClr val="tx1"/>
                </a:solidFill>
                <a:effectLst/>
                <a:latin typeface="+mn-lt"/>
                <a:ea typeface="+mn-ea"/>
                <a:cs typeface="+mn-cs"/>
              </a:rPr>
              <a:t>Du får möjlighet att fördjupa dina kunskaper om FN-systemet och dess uppdrag. Om mänskliga rättigheter, hållbar utveckling och fred och säkerhet.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UTVECKLAS OCH GÖRA SKILLNAD </a:t>
            </a:r>
          </a:p>
          <a:p>
            <a:r>
              <a:rPr lang="sv-SE" sz="1200" kern="1200" dirty="0">
                <a:solidFill>
                  <a:schemeClr val="tx1"/>
                </a:solidFill>
                <a:effectLst/>
                <a:latin typeface="+mn-lt"/>
                <a:ea typeface="+mn-ea"/>
                <a:cs typeface="+mn-cs"/>
              </a:rPr>
              <a:t>Du får möjlighet att lära dig att planera, marknadsföra och driva projekt för att bidra till en bättre värld. Varje projekt du är med och driver i FN-elevföreningen bidrar till att sprida kunskap och engagemang för globala frågor. Du är med och gör skillnad här och nu!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UNGDOMARS RÖSTERS HÖRS </a:t>
            </a:r>
          </a:p>
          <a:p>
            <a:r>
              <a:rPr lang="sv-SE" sz="1200" kern="1200" dirty="0">
                <a:solidFill>
                  <a:schemeClr val="tx1"/>
                </a:solidFill>
                <a:effectLst/>
                <a:latin typeface="+mn-lt"/>
                <a:ea typeface="+mn-ea"/>
                <a:cs typeface="+mn-cs"/>
              </a:rPr>
              <a:t>Du får möjlighet att vara en representant för ungdomars åsikter om globala frågor. FN efterfrågar ungdomars röster där FN-elevföreningar har möjlighet att bidra.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BIDRA TILL ATT DE GLOBALA MÅLEN UPPNÅS</a:t>
            </a:r>
          </a:p>
          <a:p>
            <a:r>
              <a:rPr lang="sv-SE" sz="1200" kern="1200" dirty="0">
                <a:solidFill>
                  <a:schemeClr val="tx1"/>
                </a:solidFill>
                <a:effectLst/>
                <a:latin typeface="+mn-lt"/>
                <a:ea typeface="+mn-ea"/>
                <a:cs typeface="+mn-cs"/>
              </a:rPr>
              <a:t>Du är med och påverkar lokalt så att de globala målen kan uppnås. Agenda 2030 och de globala målen antogs 2015 av världens länder för att uppnå en socialt, miljömässigt och ekonomiskt hållbar värld. Det är alla länders ansvar att arbeta mot dessa där FN-elevföreningar har en viktig roll i att påverka det lokala samhället i Sverige.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TRÄFFA ANDRA ENGAGERADE </a:t>
            </a:r>
          </a:p>
          <a:p>
            <a:r>
              <a:rPr lang="sv-SE" sz="1200" kern="1200" dirty="0">
                <a:solidFill>
                  <a:schemeClr val="tx1"/>
                </a:solidFill>
                <a:effectLst/>
                <a:latin typeface="+mn-lt"/>
                <a:ea typeface="+mn-ea"/>
                <a:cs typeface="+mn-cs"/>
              </a:rPr>
              <a:t>Du får möjlighet att träffa andra som brinner för globala frågor genom event som FN-elevföreningen arrangerar men även genom regionala och nationella event som FN-förbundet arrangerar så som kickoffer och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MÖJLIGHET ATT SÖKA NATIONELLA UPPDRAG I FN-FÖRBUNDET </a:t>
            </a:r>
          </a:p>
          <a:p>
            <a:r>
              <a:rPr lang="sv-SE" sz="1200" kern="1200" dirty="0">
                <a:solidFill>
                  <a:schemeClr val="tx1"/>
                </a:solidFill>
                <a:effectLst/>
                <a:latin typeface="+mn-lt"/>
                <a:ea typeface="+mn-ea"/>
                <a:cs typeface="+mn-cs"/>
              </a:rPr>
              <a:t>Du får meriter för framtiden som bland annat ger dig möjlighet att söka nationella uppdrag i FN-förbundet, så som till referensgruppen som arrangerar </a:t>
            </a:r>
            <a:r>
              <a:rPr lang="sv-SE" sz="1200" kern="1200" dirty="0" err="1">
                <a:solidFill>
                  <a:schemeClr val="tx1"/>
                </a:solidFill>
                <a:effectLst/>
                <a:latin typeface="+mn-lt"/>
                <a:ea typeface="+mn-ea"/>
                <a:cs typeface="+mn-cs"/>
              </a:rPr>
              <a:t>UNg</a:t>
            </a:r>
            <a:r>
              <a:rPr lang="sv-SE" sz="1200" kern="1200" dirty="0">
                <a:solidFill>
                  <a:schemeClr val="tx1"/>
                </a:solidFill>
                <a:effectLst/>
                <a:latin typeface="+mn-lt"/>
                <a:ea typeface="+mn-ea"/>
                <a:cs typeface="+mn-cs"/>
              </a:rPr>
              <a:t>-konferensen och till att bli en av </a:t>
            </a:r>
            <a:r>
              <a:rPr lang="sv-SE" sz="1200" kern="1200">
                <a:solidFill>
                  <a:schemeClr val="tx1"/>
                </a:solidFill>
                <a:effectLst/>
                <a:latin typeface="+mn-lt"/>
                <a:ea typeface="+mn-ea"/>
                <a:cs typeface="+mn-cs"/>
              </a:rPr>
              <a:t>FN-förbundets ungdomsledare.</a:t>
            </a: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STÖD, TIPS OCH RÅD FRÅN FN-FÖRBUNDET </a:t>
            </a:r>
          </a:p>
          <a:p>
            <a:r>
              <a:rPr lang="sv-SE" sz="1200" kern="1200" dirty="0">
                <a:solidFill>
                  <a:schemeClr val="tx1"/>
                </a:solidFill>
                <a:effectLst/>
                <a:latin typeface="+mn-lt"/>
                <a:ea typeface="+mn-ea"/>
                <a:cs typeface="+mn-cs"/>
              </a:rPr>
              <a:t>Du får förstås också stöd från FN-förbundet i ditt engagemang genom utbildningstillfällen via kickoffer och regionala träffar. FN-elevföreningarna har även en egen sida på portalen för FN-skolor med material så som handbok för FN-elevföreningar, aktivitetstips, filmer och PowerPoints. I Nyhetsbrevet för FN-elevföreningar och via sociala medier kommer tips på aktiviteter och aktioner. Två gånger per år skickas även aktionspaket ut till FN-elevföreningarna att genomföra på skolan. Varje FN-skola har också en kontaktperson på FN-förbundet som du kan vända dig till direkt för att få stöd och råd i ditt engagemang!</a:t>
            </a: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7</a:t>
            </a:fld>
            <a:endParaRPr lang="sv-SE"/>
          </a:p>
        </p:txBody>
      </p:sp>
    </p:spTree>
    <p:extLst>
      <p:ext uri="{BB962C8B-B14F-4D97-AF65-F5344CB8AC3E}">
        <p14:creationId xmlns:p14="http://schemas.microsoft.com/office/powerpoint/2010/main" val="572564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E9E082D3-AB71-4F85-B93E-FF276D9D219A}" type="slidenum">
              <a:rPr lang="sv-SE" smtClean="0"/>
              <a:t>8</a:t>
            </a:fld>
            <a:endParaRPr lang="sv-SE"/>
          </a:p>
        </p:txBody>
      </p:sp>
    </p:spTree>
    <p:extLst>
      <p:ext uri="{BB962C8B-B14F-4D97-AF65-F5344CB8AC3E}">
        <p14:creationId xmlns:p14="http://schemas.microsoft.com/office/powerpoint/2010/main" val="86338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stående med bildtext">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7946968" y="1831181"/>
            <a:ext cx="4245032" cy="50268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4055735"/>
            <a:ext cx="6699856" cy="187199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a:xfrm>
            <a:off x="838200" y="6429375"/>
            <a:ext cx="6699855" cy="307322"/>
          </a:xfrm>
        </p:spPr>
        <p:txBody>
          <a:bodyPr/>
          <a:lstStyle/>
          <a:p>
            <a:endParaRPr lang="sv-SE" dirty="0"/>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199" y="2660073"/>
            <a:ext cx="6699856" cy="1213658"/>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7" name="Platshållare för text 6">
            <a:extLst>
              <a:ext uri="{FF2B5EF4-FFF2-40B4-BE49-F238E27FC236}">
                <a16:creationId xmlns:a16="http://schemas.microsoft.com/office/drawing/2014/main" id="{4E4340AF-9E48-42DB-96C7-770360BB0FBF}"/>
              </a:ext>
            </a:extLst>
          </p:cNvPr>
          <p:cNvSpPr>
            <a:spLocks noGrp="1"/>
          </p:cNvSpPr>
          <p:nvPr>
            <p:ph type="body" sz="quarter" idx="13" hasCustomPrompt="1"/>
          </p:nvPr>
        </p:nvSpPr>
        <p:spPr>
          <a:xfrm>
            <a:off x="8099396" y="6429375"/>
            <a:ext cx="3940175" cy="307322"/>
          </a:xfrm>
        </p:spPr>
        <p:txBody>
          <a:bodyPr anchor="ctr">
            <a:noAutofit/>
          </a:bodyPr>
          <a:lstStyle>
            <a:lvl1pPr marL="0" indent="0" algn="r">
              <a:buNone/>
              <a:defRPr sz="11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188771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liggande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50724F4-5E64-4123-AC29-D54739523EC4}"/>
              </a:ext>
            </a:extLst>
          </p:cNvPr>
          <p:cNvSpPr>
            <a:spLocks noGrp="1"/>
          </p:cNvSpPr>
          <p:nvPr>
            <p:ph type="title"/>
          </p:nvPr>
        </p:nvSpPr>
        <p:spPr>
          <a:xfrm>
            <a:off x="838200" y="428625"/>
            <a:ext cx="9363076" cy="1383041"/>
          </a:xfrm>
        </p:spPr>
        <p:txBody>
          <a:bodyPr anchor="ctr">
            <a:noAutofit/>
          </a:bodyPr>
          <a:lstStyle>
            <a:lvl1pPr>
              <a:defRPr sz="4400">
                <a:solidFill>
                  <a:schemeClr val="bg1"/>
                </a:solidFill>
              </a:defRPr>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C6652BD0-E507-4F1A-92BB-C8DCEE30146B}"/>
              </a:ext>
            </a:extLst>
          </p:cNvPr>
          <p:cNvSpPr>
            <a:spLocks noGrp="1"/>
          </p:cNvSpPr>
          <p:nvPr>
            <p:ph type="pic" idx="1"/>
          </p:nvPr>
        </p:nvSpPr>
        <p:spPr>
          <a:xfrm>
            <a:off x="5183188" y="2438401"/>
            <a:ext cx="6172200" cy="34956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F677FE63-E475-4B3F-AEC0-41F9FC5593E8}"/>
              </a:ext>
            </a:extLst>
          </p:cNvPr>
          <p:cNvSpPr>
            <a:spLocks noGrp="1"/>
          </p:cNvSpPr>
          <p:nvPr>
            <p:ph type="body" sz="half" idx="2"/>
          </p:nvPr>
        </p:nvSpPr>
        <p:spPr>
          <a:xfrm>
            <a:off x="839788" y="3648075"/>
            <a:ext cx="3932237" cy="227965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91FFD4D-5A5E-44A7-A138-206BFB2C566D}"/>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6" name="Platshållare för sidfot 5">
            <a:extLst>
              <a:ext uri="{FF2B5EF4-FFF2-40B4-BE49-F238E27FC236}">
                <a16:creationId xmlns:a16="http://schemas.microsoft.com/office/drawing/2014/main" id="{D63D6BE9-4810-4AA7-AC7E-466787351098}"/>
              </a:ext>
            </a:extLst>
          </p:cNvPr>
          <p:cNvSpPr>
            <a:spLocks noGrp="1"/>
          </p:cNvSpPr>
          <p:nvPr>
            <p:ph type="ftr" sz="quarter" idx="11"/>
          </p:nvPr>
        </p:nvSpPr>
        <p:spPr/>
        <p:txBody>
          <a:bodyPr/>
          <a:lstStyle/>
          <a:p>
            <a:endParaRPr lang="sv-SE"/>
          </a:p>
        </p:txBody>
      </p:sp>
      <p:sp>
        <p:nvSpPr>
          <p:cNvPr id="23" name="Platshållare för text 22">
            <a:extLst>
              <a:ext uri="{FF2B5EF4-FFF2-40B4-BE49-F238E27FC236}">
                <a16:creationId xmlns:a16="http://schemas.microsoft.com/office/drawing/2014/main" id="{BD0191A7-8742-40F1-84C7-A3140831302D}"/>
              </a:ext>
            </a:extLst>
          </p:cNvPr>
          <p:cNvSpPr>
            <a:spLocks noGrp="1"/>
          </p:cNvSpPr>
          <p:nvPr>
            <p:ph type="body" sz="quarter" idx="12"/>
          </p:nvPr>
        </p:nvSpPr>
        <p:spPr>
          <a:xfrm>
            <a:off x="838200" y="2438401"/>
            <a:ext cx="3932238" cy="990599"/>
          </a:xfrm>
        </p:spPr>
        <p:txBody>
          <a:bodyPr anchor="b">
            <a:normAutofit/>
          </a:bodyPr>
          <a:lstStyle>
            <a:lvl1pPr marL="0" indent="0">
              <a:buNone/>
              <a:defRPr sz="2800" b="1"/>
            </a:lvl1pPr>
            <a:lvl2pPr marL="457200" indent="0">
              <a:buNone/>
              <a:defRPr/>
            </a:lvl2pPr>
            <a:lvl3pPr marL="914400" indent="0">
              <a:buNone/>
              <a:defRPr/>
            </a:lvl3pPr>
            <a:lvl4pPr marL="1371600" indent="0">
              <a:buNone/>
              <a:defRPr/>
            </a:lvl4pPr>
            <a:lvl5pPr marL="1828800" indent="0">
              <a:buNone/>
              <a:defRPr/>
            </a:lvl5pPr>
          </a:lstStyle>
          <a:p>
            <a:pPr lvl="0"/>
            <a:r>
              <a:rPr lang="sv-SE"/>
              <a:t>Klicka här för att ändra format på bakgrundstexten</a:t>
            </a:r>
          </a:p>
        </p:txBody>
      </p:sp>
      <p:sp>
        <p:nvSpPr>
          <p:cNvPr id="8" name="Platshållare för text 6">
            <a:extLst>
              <a:ext uri="{FF2B5EF4-FFF2-40B4-BE49-F238E27FC236}">
                <a16:creationId xmlns:a16="http://schemas.microsoft.com/office/drawing/2014/main" id="{CAE357A7-EAD7-4B8A-A20C-E08B43F4C7E2}"/>
              </a:ext>
            </a:extLst>
          </p:cNvPr>
          <p:cNvSpPr>
            <a:spLocks noGrp="1"/>
          </p:cNvSpPr>
          <p:nvPr>
            <p:ph type="body" sz="quarter" idx="13" hasCustomPrompt="1"/>
          </p:nvPr>
        </p:nvSpPr>
        <p:spPr>
          <a:xfrm rot="16200000">
            <a:off x="9773601" y="4036607"/>
            <a:ext cx="3495675" cy="299259"/>
          </a:xfrm>
        </p:spPr>
        <p:txBody>
          <a:bodyPr anchor="ctr">
            <a:noAutofit/>
          </a:bodyPr>
          <a:lstStyle>
            <a:lvl1pPr marL="0" indent="0" algn="r">
              <a:buNone/>
              <a:defRPr sz="1200" b="0">
                <a:solidFill>
                  <a:schemeClr val="tx1"/>
                </a:solidFill>
              </a:defRPr>
            </a:lvl1pPr>
            <a:lvl5pPr>
              <a:defRPr/>
            </a:lvl5pPr>
          </a:lstStyle>
          <a:p>
            <a:pPr lvl="0"/>
            <a:r>
              <a:rPr lang="sv-SE" dirty="0"/>
              <a:t>Foto:</a:t>
            </a:r>
          </a:p>
        </p:txBody>
      </p:sp>
    </p:spTree>
    <p:extLst>
      <p:ext uri="{BB962C8B-B14F-4D97-AF65-F5344CB8AC3E}">
        <p14:creationId xmlns:p14="http://schemas.microsoft.com/office/powerpoint/2010/main" val="32800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F64C51-1CFA-4B82-A401-063C4D6761DF}"/>
              </a:ext>
            </a:extLst>
          </p:cNvPr>
          <p:cNvSpPr>
            <a:spLocks noGrp="1"/>
          </p:cNvSpPr>
          <p:nvPr>
            <p:ph type="title"/>
          </p:nvPr>
        </p:nvSpPr>
        <p:spPr>
          <a:xfrm>
            <a:off x="831850" y="1819275"/>
            <a:ext cx="10515600" cy="2743200"/>
          </a:xfrm>
        </p:spPr>
        <p:txBody>
          <a:bodyPr anchor="b"/>
          <a:lstStyle>
            <a:lvl1pPr>
              <a:defRPr sz="6000">
                <a:solidFill>
                  <a:schemeClr val="tx2"/>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BAC53748-7127-41FF-8E63-BBC7D0F983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3C0A824E-AC21-488E-B276-FF7206CE8AB5}"/>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5" name="Platshållare för sidfot 4">
            <a:extLst>
              <a:ext uri="{FF2B5EF4-FFF2-40B4-BE49-F238E27FC236}">
                <a16:creationId xmlns:a16="http://schemas.microsoft.com/office/drawing/2014/main" id="{C61020C1-32BE-42DF-9852-C21680CE4E5C}"/>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44371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DB7475-CBFD-4E8D-8889-3AE6D92934DF}"/>
              </a:ext>
            </a:extLst>
          </p:cNvPr>
          <p:cNvSpPr>
            <a:spLocks noGrp="1"/>
          </p:cNvSpPr>
          <p:nvPr>
            <p:ph type="title"/>
          </p:nvPr>
        </p:nvSpPr>
        <p:spPr>
          <a:xfrm>
            <a:off x="838200" y="457200"/>
            <a:ext cx="9363075" cy="1354791"/>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C634ADEA-4654-4B3B-83C5-F7279F4CB55E}"/>
              </a:ext>
            </a:extLst>
          </p:cNvPr>
          <p:cNvSpPr>
            <a:spLocks noGrp="1"/>
          </p:cNvSpPr>
          <p:nvPr>
            <p:ph idx="1"/>
          </p:nvPr>
        </p:nvSpPr>
        <p:spPr/>
        <p:txBody>
          <a:bodyPr>
            <a:normAutofit/>
          </a:bodyPr>
          <a:lstStyle>
            <a:lvl1pPr>
              <a:defRPr sz="3200"/>
            </a:lvl1pPr>
            <a:lvl2pPr>
              <a:defRPr sz="2800"/>
            </a:lvl2pPr>
            <a:lvl3pPr>
              <a:defRPr sz="2400"/>
            </a:lvl3pPr>
            <a:lvl4pPr>
              <a:defRPr sz="2000"/>
            </a:lvl4pPr>
            <a:lvl5pPr>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98893F25-A49D-489B-A6A9-C29E10E3F9EF}"/>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5" name="Platshållare för sidfot 4">
            <a:extLst>
              <a:ext uri="{FF2B5EF4-FFF2-40B4-BE49-F238E27FC236}">
                <a16:creationId xmlns:a16="http://schemas.microsoft.com/office/drawing/2014/main" id="{59415E78-0908-4AEA-8CDA-779D44F04C1D}"/>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162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E38A18-485D-4817-AC7B-372F0540343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5AC540D7-5B54-466F-8292-05B0C45F5CB0}"/>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4" name="Platshållare för sidfot 3">
            <a:extLst>
              <a:ext uri="{FF2B5EF4-FFF2-40B4-BE49-F238E27FC236}">
                <a16:creationId xmlns:a16="http://schemas.microsoft.com/office/drawing/2014/main" id="{16088311-09E2-4524-89EC-6BF9136D50B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98279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2B861-CC4A-4BAD-8A6C-C2293FF83210}"/>
              </a:ext>
            </a:extLst>
          </p:cNvPr>
          <p:cNvSpPr>
            <a:spLocks noGrp="1"/>
          </p:cNvSpPr>
          <p:nvPr>
            <p:ph type="ctrTitle"/>
          </p:nvPr>
        </p:nvSpPr>
        <p:spPr>
          <a:xfrm>
            <a:off x="838200" y="457200"/>
            <a:ext cx="9363075" cy="1362060"/>
          </a:xfrm>
        </p:spPr>
        <p:txBody>
          <a:bodyPr anchor="ctr">
            <a:normAutofit/>
          </a:bodyPr>
          <a:lstStyle>
            <a:lvl1pPr algn="l">
              <a:defRPr sz="4400"/>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CCF19E8A-8CDC-47E9-B165-3689D67E0C27}"/>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5" name="Platshållare för sidfot 4">
            <a:extLst>
              <a:ext uri="{FF2B5EF4-FFF2-40B4-BE49-F238E27FC236}">
                <a16:creationId xmlns:a16="http://schemas.microsoft.com/office/drawing/2014/main" id="{9E295D94-E002-4EC6-86B2-92B6EECC9147}"/>
              </a:ext>
            </a:extLst>
          </p:cNvPr>
          <p:cNvSpPr>
            <a:spLocks noGrp="1"/>
          </p:cNvSpPr>
          <p:nvPr>
            <p:ph type="ftr" sz="quarter" idx="11"/>
          </p:nvPr>
        </p:nvSpPr>
        <p:spPr/>
        <p:txBody>
          <a:bodyPr/>
          <a:lstStyle/>
          <a:p>
            <a:endParaRPr lang="sv-SE"/>
          </a:p>
        </p:txBody>
      </p:sp>
      <p:sp>
        <p:nvSpPr>
          <p:cNvPr id="8" name="Platshållare för media 7">
            <a:extLst>
              <a:ext uri="{FF2B5EF4-FFF2-40B4-BE49-F238E27FC236}">
                <a16:creationId xmlns:a16="http://schemas.microsoft.com/office/drawing/2014/main" id="{1A0B9B3C-73E0-4B96-993C-4BD7C04290A3}"/>
              </a:ext>
            </a:extLst>
          </p:cNvPr>
          <p:cNvSpPr>
            <a:spLocks noGrp="1"/>
          </p:cNvSpPr>
          <p:nvPr>
            <p:ph type="media" sz="quarter" idx="12"/>
          </p:nvPr>
        </p:nvSpPr>
        <p:spPr>
          <a:xfrm>
            <a:off x="2219325" y="2419349"/>
            <a:ext cx="7753350" cy="3648075"/>
          </a:xfrm>
        </p:spPr>
        <p:txBody>
          <a:bodyPr/>
          <a:lstStyle/>
          <a:p>
            <a:r>
              <a:rPr lang="sv-SE"/>
              <a:t>Klicka på ikonen för att lägga till ett medieklipp</a:t>
            </a:r>
          </a:p>
        </p:txBody>
      </p:sp>
    </p:spTree>
    <p:extLst>
      <p:ext uri="{BB962C8B-B14F-4D97-AF65-F5344CB8AC3E}">
        <p14:creationId xmlns:p14="http://schemas.microsoft.com/office/powerpoint/2010/main" val="12291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902935-39BB-4F1A-9D3C-14D8C6AF71FF}"/>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0C93F21-216D-4826-B226-5F99E9F74B4E}"/>
              </a:ext>
            </a:extLst>
          </p:cNvPr>
          <p:cNvSpPr>
            <a:spLocks noGrp="1"/>
          </p:cNvSpPr>
          <p:nvPr>
            <p:ph sz="half" idx="1"/>
          </p:nvPr>
        </p:nvSpPr>
        <p:spPr>
          <a:xfrm>
            <a:off x="838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EB63EB87-E287-4BC6-B40E-A9CB46E65F13}"/>
              </a:ext>
            </a:extLst>
          </p:cNvPr>
          <p:cNvSpPr>
            <a:spLocks noGrp="1"/>
          </p:cNvSpPr>
          <p:nvPr>
            <p:ph sz="half" idx="2"/>
          </p:nvPr>
        </p:nvSpPr>
        <p:spPr>
          <a:xfrm>
            <a:off x="6172200" y="2302976"/>
            <a:ext cx="5181600" cy="3596148"/>
          </a:xfrm>
        </p:spPr>
        <p:txBody>
          <a:bodyPr>
            <a:normAutofit/>
          </a:bodyPr>
          <a:lstStyle>
            <a:lvl1pPr>
              <a:defRPr sz="2800"/>
            </a:lvl1pPr>
            <a:lvl2pPr>
              <a:defRPr sz="2400"/>
            </a:lvl2pPr>
            <a:lvl3pPr>
              <a:defRPr sz="2000"/>
            </a:lvl3pPr>
            <a:lvl4pPr>
              <a:defRPr sz="1800"/>
            </a:lvl4pPr>
            <a:lvl5pPr>
              <a:defRPr sz="18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EACA6C9D-7F8C-47F2-B942-90FA408D48B5}"/>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6" name="Platshållare för sidfot 5">
            <a:extLst>
              <a:ext uri="{FF2B5EF4-FFF2-40B4-BE49-F238E27FC236}">
                <a16:creationId xmlns:a16="http://schemas.microsoft.com/office/drawing/2014/main" id="{833128D7-1CA8-4F66-B0A9-322F0E62A31F}"/>
              </a:ext>
            </a:extLst>
          </p:cNvPr>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093067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D4E91C-743E-45CA-8D6A-1F2A8124062E}"/>
              </a:ext>
            </a:extLst>
          </p:cNvPr>
          <p:cNvSpPr>
            <a:spLocks noGrp="1"/>
          </p:cNvSpPr>
          <p:nvPr>
            <p:ph type="title"/>
          </p:nvPr>
        </p:nvSpPr>
        <p:spPr>
          <a:xfrm>
            <a:off x="838200" y="488950"/>
            <a:ext cx="9372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DC7A133-8326-4CB0-97C2-107834C6859C}"/>
              </a:ext>
            </a:extLst>
          </p:cNvPr>
          <p:cNvSpPr>
            <a:spLocks noGrp="1"/>
          </p:cNvSpPr>
          <p:nvPr>
            <p:ph type="body" idx="1"/>
          </p:nvPr>
        </p:nvSpPr>
        <p:spPr>
          <a:xfrm>
            <a:off x="839788" y="2420996"/>
            <a:ext cx="5157787"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09F57531-0D48-4114-9AC9-805E158E32BB}"/>
              </a:ext>
            </a:extLst>
          </p:cNvPr>
          <p:cNvSpPr>
            <a:spLocks noGrp="1"/>
          </p:cNvSpPr>
          <p:nvPr>
            <p:ph sz="half" idx="2"/>
          </p:nvPr>
        </p:nvSpPr>
        <p:spPr>
          <a:xfrm>
            <a:off x="839788" y="3244908"/>
            <a:ext cx="5157787"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C63BAC71-E13E-4E64-92FA-9EBD983C0623}"/>
              </a:ext>
            </a:extLst>
          </p:cNvPr>
          <p:cNvSpPr>
            <a:spLocks noGrp="1"/>
          </p:cNvSpPr>
          <p:nvPr>
            <p:ph type="body" sz="quarter" idx="3"/>
          </p:nvPr>
        </p:nvSpPr>
        <p:spPr>
          <a:xfrm>
            <a:off x="6172200" y="2420996"/>
            <a:ext cx="5183188" cy="82391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6511C5C9-7E3D-44D6-BA7B-42AFA81F1FE4}"/>
              </a:ext>
            </a:extLst>
          </p:cNvPr>
          <p:cNvSpPr>
            <a:spLocks noGrp="1"/>
          </p:cNvSpPr>
          <p:nvPr>
            <p:ph sz="quarter" idx="4"/>
          </p:nvPr>
        </p:nvSpPr>
        <p:spPr>
          <a:xfrm>
            <a:off x="6172200" y="3244908"/>
            <a:ext cx="5183188" cy="2911515"/>
          </a:xfrm>
        </p:spPr>
        <p:txBody>
          <a:bodyPr>
            <a:normAutofit/>
          </a:bodyPr>
          <a:lstStyle>
            <a:lvl1pPr>
              <a:defRPr sz="2400"/>
            </a:lvl1pPr>
            <a:lvl2pPr>
              <a:defRPr sz="2000"/>
            </a:lvl2pPr>
            <a:lvl3pPr>
              <a:defRPr sz="18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14FF45EB-3D9E-475A-B425-5E30496975F7}"/>
              </a:ext>
            </a:extLst>
          </p:cNvPr>
          <p:cNvSpPr>
            <a:spLocks noGrp="1"/>
          </p:cNvSpPr>
          <p:nvPr>
            <p:ph type="dt" sz="half" idx="10"/>
          </p:nvPr>
        </p:nvSpPr>
        <p:spPr/>
        <p:txBody>
          <a:bodyPr/>
          <a:lstStyle>
            <a:lvl1pPr algn="r">
              <a:defRPr/>
            </a:lvl1pPr>
          </a:lstStyle>
          <a:p>
            <a:fld id="{A858AF17-352C-4B2A-998D-B5C7C6FF7017}" type="datetimeFigureOut">
              <a:rPr lang="sv-SE" smtClean="0"/>
              <a:pPr/>
              <a:t>2025-09-04</a:t>
            </a:fld>
            <a:endParaRPr lang="sv-SE" dirty="0"/>
          </a:p>
        </p:txBody>
      </p:sp>
      <p:sp>
        <p:nvSpPr>
          <p:cNvPr id="8" name="Platshållare för sidfot 7">
            <a:extLst>
              <a:ext uri="{FF2B5EF4-FFF2-40B4-BE49-F238E27FC236}">
                <a16:creationId xmlns:a16="http://schemas.microsoft.com/office/drawing/2014/main" id="{8BBB7808-FDA7-4A4E-A5D6-1F8435025E03}"/>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85282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0BB34BD-322C-43F8-B397-E9EEDF909F95}"/>
              </a:ext>
            </a:extLst>
          </p:cNvPr>
          <p:cNvSpPr>
            <a:spLocks noGrp="1"/>
          </p:cNvSpPr>
          <p:nvPr>
            <p:ph type="title"/>
          </p:nvPr>
        </p:nvSpPr>
        <p:spPr>
          <a:xfrm>
            <a:off x="838200" y="486428"/>
            <a:ext cx="9372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1AE67A81-393C-4EBC-9A2B-B67780E3933D}"/>
              </a:ext>
            </a:extLst>
          </p:cNvPr>
          <p:cNvSpPr>
            <a:spLocks noGrp="1"/>
          </p:cNvSpPr>
          <p:nvPr>
            <p:ph type="body" idx="1"/>
          </p:nvPr>
        </p:nvSpPr>
        <p:spPr>
          <a:xfrm>
            <a:off x="838200" y="2752531"/>
            <a:ext cx="10515600" cy="3424432"/>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B9020A7E-9D98-4913-95B4-304CBD57E331}"/>
              </a:ext>
            </a:extLst>
          </p:cNvPr>
          <p:cNvSpPr>
            <a:spLocks noGrp="1"/>
          </p:cNvSpPr>
          <p:nvPr>
            <p:ph type="dt" sz="half" idx="2"/>
          </p:nvPr>
        </p:nvSpPr>
        <p:spPr>
          <a:xfrm>
            <a:off x="8610600" y="634922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858AF17-352C-4B2A-998D-B5C7C6FF7017}" type="datetimeFigureOut">
              <a:rPr lang="sv-SE" smtClean="0"/>
              <a:pPr algn="r"/>
              <a:t>2025-09-04</a:t>
            </a:fld>
            <a:endParaRPr lang="sv-SE" dirty="0"/>
          </a:p>
        </p:txBody>
      </p:sp>
      <p:sp>
        <p:nvSpPr>
          <p:cNvPr id="5" name="Platshållare för sidfot 4">
            <a:extLst>
              <a:ext uri="{FF2B5EF4-FFF2-40B4-BE49-F238E27FC236}">
                <a16:creationId xmlns:a16="http://schemas.microsoft.com/office/drawing/2014/main" id="{8E144B66-C488-4A7F-B727-FBEE13D84CF6}"/>
              </a:ext>
            </a:extLst>
          </p:cNvPr>
          <p:cNvSpPr>
            <a:spLocks noGrp="1"/>
          </p:cNvSpPr>
          <p:nvPr>
            <p:ph type="ftr" sz="quarter" idx="3"/>
          </p:nvPr>
        </p:nvSpPr>
        <p:spPr>
          <a:xfrm>
            <a:off x="838200" y="6349221"/>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v-SE" dirty="0"/>
          </a:p>
        </p:txBody>
      </p:sp>
    </p:spTree>
    <p:extLst>
      <p:ext uri="{BB962C8B-B14F-4D97-AF65-F5344CB8AC3E}">
        <p14:creationId xmlns:p14="http://schemas.microsoft.com/office/powerpoint/2010/main" val="2782319320"/>
      </p:ext>
    </p:extLst>
  </p:cSld>
  <p:clrMap bg1="lt1" tx1="dk1" bg2="lt2" tx2="dk2" accent1="accent1" accent2="accent2" accent3="accent3" accent4="accent4" accent5="accent5" accent6="accent6" hlink="hlink" folHlink="folHlink"/>
  <p:sldLayoutIdLst>
    <p:sldLayoutId id="2147483670" r:id="rId1"/>
    <p:sldLayoutId id="2147483669" r:id="rId2"/>
    <p:sldLayoutId id="2147483663" r:id="rId3"/>
    <p:sldLayoutId id="2147483662" r:id="rId4"/>
    <p:sldLayoutId id="2147483666" r:id="rId5"/>
    <p:sldLayoutId id="2147483661" r:id="rId6"/>
    <p:sldLayoutId id="2147483664" r:id="rId7"/>
    <p:sldLayoutId id="2147483665" r:id="rId8"/>
  </p:sldLayoutIdLst>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n.se/fnskola/film-om-att-bli-fn-skol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324A20-D67E-4B97-901D-992F731BBC48}"/>
              </a:ext>
            </a:extLst>
          </p:cNvPr>
          <p:cNvSpPr>
            <a:spLocks noGrp="1"/>
          </p:cNvSpPr>
          <p:nvPr>
            <p:ph type="title"/>
          </p:nvPr>
        </p:nvSpPr>
        <p:spPr/>
        <p:txBody>
          <a:bodyPr anchor="ctr">
            <a:normAutofit/>
          </a:bodyPr>
          <a:lstStyle/>
          <a:p>
            <a:pPr algn="ctr"/>
            <a:r>
              <a:rPr lang="sv-SE" dirty="0"/>
              <a:t>FN-elevföreningen</a:t>
            </a:r>
          </a:p>
        </p:txBody>
      </p:sp>
      <p:sp>
        <p:nvSpPr>
          <p:cNvPr id="3" name="Platshållare för text 2">
            <a:extLst>
              <a:ext uri="{FF2B5EF4-FFF2-40B4-BE49-F238E27FC236}">
                <a16:creationId xmlns:a16="http://schemas.microsoft.com/office/drawing/2014/main" id="{1BE87463-6073-42A6-8362-6DBD5B39547C}"/>
              </a:ext>
            </a:extLst>
          </p:cNvPr>
          <p:cNvSpPr>
            <a:spLocks noGrp="1"/>
          </p:cNvSpPr>
          <p:nvPr>
            <p:ph type="body" idx="1"/>
          </p:nvPr>
        </p:nvSpPr>
        <p:spPr/>
        <p:txBody>
          <a:bodyPr/>
          <a:lstStyle/>
          <a:p>
            <a:pPr algn="ctr"/>
            <a:r>
              <a:rPr lang="sv-SE" dirty="0">
                <a:solidFill>
                  <a:schemeClr val="accent1"/>
                </a:solidFill>
              </a:rPr>
              <a:t>Svenska FN-förbundet</a:t>
            </a:r>
          </a:p>
          <a:p>
            <a:pPr algn="ctr"/>
            <a:endParaRPr lang="sv-SE" dirty="0">
              <a:solidFill>
                <a:schemeClr val="accent1"/>
              </a:solidFill>
            </a:endParaRPr>
          </a:p>
        </p:txBody>
      </p:sp>
    </p:spTree>
    <p:extLst>
      <p:ext uri="{BB962C8B-B14F-4D97-AF65-F5344CB8AC3E}">
        <p14:creationId xmlns:p14="http://schemas.microsoft.com/office/powerpoint/2010/main" val="4555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76932-0D58-42A5-8C58-51EE8B615A20}"/>
              </a:ext>
            </a:extLst>
          </p:cNvPr>
          <p:cNvSpPr>
            <a:spLocks noGrp="1"/>
          </p:cNvSpPr>
          <p:nvPr>
            <p:ph type="title"/>
          </p:nvPr>
        </p:nvSpPr>
        <p:spPr/>
        <p:txBody>
          <a:bodyPr/>
          <a:lstStyle/>
          <a:p>
            <a:r>
              <a:rPr lang="sv-SE" dirty="0"/>
              <a:t>Svenska FN-förbundet</a:t>
            </a:r>
          </a:p>
        </p:txBody>
      </p:sp>
      <p:pic>
        <p:nvPicPr>
          <p:cNvPr id="6" name="Platshållare för innehåll 5" descr="En bild som visar tecken, gata, stopp, sitter&#10;&#10;Automatiskt genererad beskrivning">
            <a:extLst>
              <a:ext uri="{FF2B5EF4-FFF2-40B4-BE49-F238E27FC236}">
                <a16:creationId xmlns:a16="http://schemas.microsoft.com/office/drawing/2014/main" id="{7E38F764-12A0-4F25-87EB-DB397EA41D0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374106"/>
            <a:ext cx="5181600" cy="3454400"/>
          </a:xfrm>
        </p:spPr>
      </p:pic>
      <p:sp>
        <p:nvSpPr>
          <p:cNvPr id="4" name="Platshållare för innehåll 3">
            <a:extLst>
              <a:ext uri="{FF2B5EF4-FFF2-40B4-BE49-F238E27FC236}">
                <a16:creationId xmlns:a16="http://schemas.microsoft.com/office/drawing/2014/main" id="{BA62400A-2E66-4B7F-8690-14ED7744778B}"/>
              </a:ext>
            </a:extLst>
          </p:cNvPr>
          <p:cNvSpPr>
            <a:spLocks noGrp="1"/>
          </p:cNvSpPr>
          <p:nvPr>
            <p:ph sz="half" idx="2"/>
          </p:nvPr>
        </p:nvSpPr>
        <p:spPr/>
        <p:txBody>
          <a:bodyPr/>
          <a:lstStyle/>
          <a:p>
            <a:r>
              <a:rPr lang="sv-SE" dirty="0"/>
              <a:t>Informerar och utbildar</a:t>
            </a:r>
          </a:p>
          <a:p>
            <a:pPr marL="0" indent="0">
              <a:buNone/>
            </a:pPr>
            <a:endParaRPr lang="sv-SE" dirty="0"/>
          </a:p>
          <a:p>
            <a:r>
              <a:rPr lang="sv-SE" dirty="0"/>
              <a:t>Granskar och påverkar</a:t>
            </a:r>
          </a:p>
          <a:p>
            <a:pPr marL="0" indent="0">
              <a:buNone/>
            </a:pPr>
            <a:endParaRPr lang="sv-SE" dirty="0"/>
          </a:p>
          <a:p>
            <a:r>
              <a:rPr lang="sv-SE" dirty="0"/>
              <a:t>Stödjer viktiga FN-projekt</a:t>
            </a:r>
          </a:p>
          <a:p>
            <a:pPr marL="0" indent="0">
              <a:buNone/>
            </a:pPr>
            <a:endParaRPr lang="sv-SE" dirty="0"/>
          </a:p>
        </p:txBody>
      </p:sp>
    </p:spTree>
    <p:extLst>
      <p:ext uri="{BB962C8B-B14F-4D97-AF65-F5344CB8AC3E}">
        <p14:creationId xmlns:p14="http://schemas.microsoft.com/office/powerpoint/2010/main" val="2711916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54AF38-C792-4F3F-B52E-F558788690E9}"/>
              </a:ext>
            </a:extLst>
          </p:cNvPr>
          <p:cNvSpPr>
            <a:spLocks noGrp="1"/>
          </p:cNvSpPr>
          <p:nvPr>
            <p:ph type="title"/>
          </p:nvPr>
        </p:nvSpPr>
        <p:spPr>
          <a:xfrm>
            <a:off x="838200" y="486428"/>
            <a:ext cx="9372600" cy="1325563"/>
          </a:xfrm>
        </p:spPr>
        <p:txBody>
          <a:bodyPr anchor="ctr">
            <a:normAutofit/>
          </a:bodyPr>
          <a:lstStyle/>
          <a:p>
            <a:r>
              <a:rPr lang="sv-SE" dirty="0"/>
              <a:t>Förenta Nationerna</a:t>
            </a:r>
          </a:p>
        </p:txBody>
      </p:sp>
      <p:pic>
        <p:nvPicPr>
          <p:cNvPr id="10" name="Platshållare för innehåll 9" descr="En bild som visar mat, skidåkning&#10;&#10;Automatiskt genererad beskrivning">
            <a:extLst>
              <a:ext uri="{FF2B5EF4-FFF2-40B4-BE49-F238E27FC236}">
                <a16:creationId xmlns:a16="http://schemas.microsoft.com/office/drawing/2014/main" id="{AC2112CD-A471-45EB-A334-1B3C8B8B6F53}"/>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8200" y="2592165"/>
            <a:ext cx="5181600" cy="3018282"/>
          </a:xfrm>
        </p:spPr>
      </p:pic>
      <p:sp>
        <p:nvSpPr>
          <p:cNvPr id="18" name="Platshållare för innehåll 17">
            <a:extLst>
              <a:ext uri="{FF2B5EF4-FFF2-40B4-BE49-F238E27FC236}">
                <a16:creationId xmlns:a16="http://schemas.microsoft.com/office/drawing/2014/main" id="{F81DFBEE-0A10-4D64-8DAA-0F9C55561AC7}"/>
              </a:ext>
            </a:extLst>
          </p:cNvPr>
          <p:cNvSpPr>
            <a:spLocks noGrp="1"/>
          </p:cNvSpPr>
          <p:nvPr>
            <p:ph sz="half" idx="2"/>
          </p:nvPr>
        </p:nvSpPr>
        <p:spPr/>
        <p:txBody>
          <a:bodyPr>
            <a:normAutofit fontScale="85000" lnSpcReduction="20000"/>
          </a:bodyPr>
          <a:lstStyle/>
          <a:p>
            <a:r>
              <a:rPr lang="sv-SE" dirty="0"/>
              <a:t>24 oktober 1945</a:t>
            </a:r>
          </a:p>
          <a:p>
            <a:r>
              <a:rPr lang="sv-SE" dirty="0"/>
              <a:t>193 medlemsstater</a:t>
            </a:r>
          </a:p>
          <a:p>
            <a:pPr marL="0" indent="0">
              <a:buNone/>
            </a:pPr>
            <a:endParaRPr lang="sv-SE" dirty="0"/>
          </a:p>
          <a:p>
            <a:pPr marL="0" indent="0">
              <a:buNone/>
            </a:pPr>
            <a:r>
              <a:rPr lang="sv-SE" dirty="0"/>
              <a:t>FN:s huvudmål: </a:t>
            </a:r>
          </a:p>
          <a:p>
            <a:r>
              <a:rPr lang="sv-SE" dirty="0"/>
              <a:t>Upprätthålla internationell fred och säkerhet</a:t>
            </a:r>
          </a:p>
          <a:p>
            <a:r>
              <a:rPr lang="sv-SE" dirty="0"/>
              <a:t>Utveckla vänskapliga förbindelser mellan länder</a:t>
            </a:r>
          </a:p>
          <a:p>
            <a:r>
              <a:rPr lang="sv-SE" dirty="0"/>
              <a:t>Främja utveckling och mänskliga rättigheter</a:t>
            </a:r>
          </a:p>
          <a:p>
            <a:r>
              <a:rPr lang="sv-SE" dirty="0"/>
              <a:t>Utgöra en medelpunkt för länders samverkan för att nå dessa mål</a:t>
            </a:r>
          </a:p>
          <a:p>
            <a:endParaRPr lang="sv-SE" dirty="0"/>
          </a:p>
          <a:p>
            <a:endParaRPr lang="sv-SE" dirty="0"/>
          </a:p>
          <a:p>
            <a:pPr marL="0" indent="0">
              <a:buNone/>
            </a:pPr>
            <a:endParaRPr lang="sv-SE" dirty="0"/>
          </a:p>
        </p:txBody>
      </p:sp>
    </p:spTree>
    <p:extLst>
      <p:ext uri="{BB962C8B-B14F-4D97-AF65-F5344CB8AC3E}">
        <p14:creationId xmlns:p14="http://schemas.microsoft.com/office/powerpoint/2010/main" val="30622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F144F6-A7C2-4EBC-B395-E563068F3580}"/>
              </a:ext>
            </a:extLst>
          </p:cNvPr>
          <p:cNvSpPr>
            <a:spLocks noGrp="1"/>
          </p:cNvSpPr>
          <p:nvPr>
            <p:ph type="title"/>
          </p:nvPr>
        </p:nvSpPr>
        <p:spPr/>
        <p:txBody>
          <a:bodyPr/>
          <a:lstStyle/>
          <a:p>
            <a:r>
              <a:rPr lang="sv-SE" dirty="0"/>
              <a:t>Så arbetar FN</a:t>
            </a:r>
          </a:p>
        </p:txBody>
      </p:sp>
      <p:pic>
        <p:nvPicPr>
          <p:cNvPr id="5" name="Platshållare för innehåll 4" descr="FN (PMS 279)">
            <a:extLst>
              <a:ext uri="{FF2B5EF4-FFF2-40B4-BE49-F238E27FC236}">
                <a16:creationId xmlns:a16="http://schemas.microsoft.com/office/drawing/2014/main" id="{1B3DA121-EA2C-49A0-AD3F-248CF0782472}"/>
              </a:ext>
            </a:extLst>
          </p:cNvPr>
          <p:cNvPicPr>
            <a:picLocks noGrp="1"/>
          </p:cNvPicPr>
          <p:nvPr>
            <p:ph sz="half" idx="1"/>
          </p:nvPr>
        </p:nvPicPr>
        <p:blipFill>
          <a:blip r:embed="rId3">
            <a:lum bright="36000" contrast="-30000"/>
            <a:extLst>
              <a:ext uri="{28A0092B-C50C-407E-A947-70E740481C1C}">
                <a14:useLocalDpi xmlns:a14="http://schemas.microsoft.com/office/drawing/2010/main" val="0"/>
              </a:ext>
            </a:extLst>
          </a:blip>
          <a:srcRect/>
          <a:stretch>
            <a:fillRect/>
          </a:stretch>
        </p:blipFill>
        <p:spPr bwMode="auto">
          <a:xfrm>
            <a:off x="1473545" y="2303463"/>
            <a:ext cx="3910910" cy="3595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a:extLst>
              <a:ext uri="{FF2B5EF4-FFF2-40B4-BE49-F238E27FC236}">
                <a16:creationId xmlns:a16="http://schemas.microsoft.com/office/drawing/2014/main" id="{2632C164-C1AD-4C01-901F-5075C26D1823}"/>
              </a:ext>
            </a:extLst>
          </p:cNvPr>
          <p:cNvGraphicFramePr/>
          <p:nvPr>
            <p:extLst>
              <p:ext uri="{D42A27DB-BD31-4B8C-83A1-F6EECF244321}">
                <p14:modId xmlns:p14="http://schemas.microsoft.com/office/powerpoint/2010/main" val="3866276126"/>
              </p:ext>
            </p:extLst>
          </p:nvPr>
        </p:nvGraphicFramePr>
        <p:xfrm>
          <a:off x="1063753" y="2302976"/>
          <a:ext cx="4675310" cy="34950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a:extLst>
              <a:ext uri="{FF2B5EF4-FFF2-40B4-BE49-F238E27FC236}">
                <a16:creationId xmlns:a16="http://schemas.microsoft.com/office/drawing/2014/main" id="{16BED486-EC4F-47CE-A989-BD00A6199BA4}"/>
              </a:ext>
            </a:extLst>
          </p:cNvPr>
          <p:cNvPicPr>
            <a:picLocks noGrp="1" noChangeAspect="1" noChangeArrowheads="1"/>
          </p:cNvPicPr>
          <p:nvPr>
            <p:ph sz="half" idx="2"/>
          </p:nvPr>
        </p:nvPicPr>
        <p:blipFill>
          <a:blip r:embed="rId9">
            <a:extLst>
              <a:ext uri="{28A0092B-C50C-407E-A947-70E740481C1C}">
                <a14:useLocalDpi xmlns:a14="http://schemas.microsoft.com/office/drawing/2010/main" val="0"/>
              </a:ext>
            </a:extLst>
          </a:blip>
          <a:srcRect/>
          <a:stretch>
            <a:fillRect/>
          </a:stretch>
        </p:blipFill>
        <p:spPr bwMode="auto">
          <a:xfrm>
            <a:off x="6452939" y="2753733"/>
            <a:ext cx="5147011" cy="2528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110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F5555F-1A04-4B73-8755-2585BBAAB93C}"/>
              </a:ext>
            </a:extLst>
          </p:cNvPr>
          <p:cNvSpPr>
            <a:spLocks noGrp="1"/>
          </p:cNvSpPr>
          <p:nvPr>
            <p:ph type="title"/>
          </p:nvPr>
        </p:nvSpPr>
        <p:spPr>
          <a:xfrm>
            <a:off x="838200" y="457200"/>
            <a:ext cx="9363075" cy="1354791"/>
          </a:xfrm>
        </p:spPr>
        <p:txBody>
          <a:bodyPr anchor="ctr">
            <a:normAutofit/>
          </a:bodyPr>
          <a:lstStyle/>
          <a:p>
            <a:r>
              <a:rPr lang="sv-SE" dirty="0"/>
              <a:t>Tillsammans skapar vi framtiden</a:t>
            </a:r>
          </a:p>
        </p:txBody>
      </p:sp>
      <p:pic>
        <p:nvPicPr>
          <p:cNvPr id="7" name="Platshållare för innehåll 6" descr="En bild som visar träd, person, utomhus&#10;&#10;Automatiskt genererad beskrivning">
            <a:extLst>
              <a:ext uri="{FF2B5EF4-FFF2-40B4-BE49-F238E27FC236}">
                <a16:creationId xmlns:a16="http://schemas.microsoft.com/office/drawing/2014/main" id="{66914255-D681-44AF-9EF0-2E96F002A037}"/>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32347" b="18866"/>
          <a:stretch/>
        </p:blipFill>
        <p:spPr>
          <a:xfrm>
            <a:off x="838200" y="2752531"/>
            <a:ext cx="10515600" cy="3424432"/>
          </a:xfrm>
          <a:noFill/>
        </p:spPr>
      </p:pic>
    </p:spTree>
    <p:extLst>
      <p:ext uri="{BB962C8B-B14F-4D97-AF65-F5344CB8AC3E}">
        <p14:creationId xmlns:p14="http://schemas.microsoft.com/office/powerpoint/2010/main" val="2451355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C2FD1C-BEA5-45F8-A5A7-721C94ABB968}"/>
              </a:ext>
            </a:extLst>
          </p:cNvPr>
          <p:cNvSpPr>
            <a:spLocks noGrp="1"/>
          </p:cNvSpPr>
          <p:nvPr>
            <p:ph type="title"/>
          </p:nvPr>
        </p:nvSpPr>
        <p:spPr>
          <a:xfrm>
            <a:off x="838200" y="486428"/>
            <a:ext cx="9372600" cy="1325563"/>
          </a:xfrm>
        </p:spPr>
        <p:txBody>
          <a:bodyPr anchor="ctr">
            <a:normAutofit/>
          </a:bodyPr>
          <a:lstStyle/>
          <a:p>
            <a:r>
              <a:rPr lang="sv-SE" dirty="0"/>
              <a:t>FN-elevföreningen</a:t>
            </a:r>
          </a:p>
        </p:txBody>
      </p:sp>
      <p:sp>
        <p:nvSpPr>
          <p:cNvPr id="14" name="Content Placeholder 2">
            <a:extLst>
              <a:ext uri="{FF2B5EF4-FFF2-40B4-BE49-F238E27FC236}">
                <a16:creationId xmlns:a16="http://schemas.microsoft.com/office/drawing/2014/main" id="{43C72EA6-4163-4818-B146-E31877D90612}"/>
              </a:ext>
            </a:extLst>
          </p:cNvPr>
          <p:cNvSpPr>
            <a:spLocks noGrp="1"/>
          </p:cNvSpPr>
          <p:nvPr>
            <p:ph sz="half" idx="1"/>
          </p:nvPr>
        </p:nvSpPr>
        <p:spPr>
          <a:xfrm>
            <a:off x="838200" y="2302976"/>
            <a:ext cx="5181600" cy="3596148"/>
          </a:xfrm>
        </p:spPr>
        <p:txBody>
          <a:bodyPr>
            <a:normAutofit/>
          </a:bodyPr>
          <a:lstStyle/>
          <a:p>
            <a:pPr marL="171450" indent="-171450"/>
            <a:r>
              <a:rPr lang="sv-SE" altLang="sv-SE" sz="2600" dirty="0"/>
              <a:t>Samlar FN-intresserade elever på skolan </a:t>
            </a:r>
          </a:p>
          <a:p>
            <a:pPr marL="171450" indent="-171450"/>
            <a:r>
              <a:rPr lang="sv-SE" altLang="sv-SE" sz="2600" dirty="0"/>
              <a:t>Arbetar för ett bättre och starkare FN</a:t>
            </a:r>
          </a:p>
          <a:p>
            <a:pPr marL="171450" indent="-171450"/>
            <a:r>
              <a:rPr lang="sv-SE" altLang="sv-SE" sz="2600" dirty="0"/>
              <a:t>Engagerar människor i globala frågor genom lokal verksamhet</a:t>
            </a:r>
          </a:p>
          <a:p>
            <a:pPr marL="171450" indent="-171450"/>
            <a:r>
              <a:rPr lang="sv-SE" altLang="sv-SE" sz="2600" dirty="0"/>
              <a:t>Får stöd från skolan och FN-förbundet</a:t>
            </a:r>
          </a:p>
          <a:p>
            <a:pPr marL="171450" indent="-171450"/>
            <a:r>
              <a:rPr lang="sv-SE" altLang="sv-SE" sz="2600" dirty="0"/>
              <a:t>Har en kontaktperson   </a:t>
            </a:r>
          </a:p>
          <a:p>
            <a:pPr marL="0" indent="0">
              <a:buNone/>
            </a:pPr>
            <a:endParaRPr lang="en-US" sz="1800" dirty="0"/>
          </a:p>
          <a:p>
            <a:pPr marL="0" indent="0">
              <a:buNone/>
            </a:pPr>
            <a:endParaRPr lang="en-US" sz="1800" dirty="0"/>
          </a:p>
        </p:txBody>
      </p:sp>
      <p:pic>
        <p:nvPicPr>
          <p:cNvPr id="7" name="Picture 4" descr="Elever som håller i en FN-flagga">
            <a:hlinkClick r:id="rId3"/>
            <a:extLst>
              <a:ext uri="{FF2B5EF4-FFF2-40B4-BE49-F238E27FC236}">
                <a16:creationId xmlns:a16="http://schemas.microsoft.com/office/drawing/2014/main" id="{1739A425-45A8-4264-8D32-D5607E8EC3E3}"/>
              </a:ext>
            </a:extLst>
          </p:cNvPr>
          <p:cNvPicPr>
            <a:picLocks noGrp="1" noChangeAspect="1" noChangeArrowheads="1"/>
          </p:cNvPicPr>
          <p:nvPr>
            <p:ph sz="half" idx="2"/>
          </p:nvPr>
        </p:nvPicPr>
        <p:blipFill rotWithShape="1">
          <a:blip r:embed="rId4" cstate="print"/>
          <a:srcRect l="22409" r="2304" b="-3"/>
          <a:stretch/>
        </p:blipFill>
        <p:spPr bwMode="auto">
          <a:xfrm>
            <a:off x="6172200" y="2302976"/>
            <a:ext cx="5181600" cy="3596148"/>
          </a:xfrm>
          <a:prstGeom prst="rect">
            <a:avLst/>
          </a:prstGeom>
          <a:noFill/>
        </p:spPr>
      </p:pic>
    </p:spTree>
    <p:extLst>
      <p:ext uri="{BB962C8B-B14F-4D97-AF65-F5344CB8AC3E}">
        <p14:creationId xmlns:p14="http://schemas.microsoft.com/office/powerpoint/2010/main" val="3638644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65B2C1-435C-43DC-A708-1C78BAB71F00}"/>
              </a:ext>
            </a:extLst>
          </p:cNvPr>
          <p:cNvSpPr>
            <a:spLocks noGrp="1"/>
          </p:cNvSpPr>
          <p:nvPr>
            <p:ph type="title"/>
          </p:nvPr>
        </p:nvSpPr>
        <p:spPr/>
        <p:txBody>
          <a:bodyPr/>
          <a:lstStyle/>
          <a:p>
            <a:r>
              <a:rPr lang="sv-SE" dirty="0"/>
              <a:t>Att engagera sig i en FN-elevförening</a:t>
            </a:r>
          </a:p>
        </p:txBody>
      </p:sp>
      <p:sp>
        <p:nvSpPr>
          <p:cNvPr id="3" name="Platshållare för innehåll 2">
            <a:extLst>
              <a:ext uri="{FF2B5EF4-FFF2-40B4-BE49-F238E27FC236}">
                <a16:creationId xmlns:a16="http://schemas.microsoft.com/office/drawing/2014/main" id="{B5D1D97B-DDA2-47DE-B210-4779217B6E29}"/>
              </a:ext>
            </a:extLst>
          </p:cNvPr>
          <p:cNvSpPr>
            <a:spLocks noGrp="1"/>
          </p:cNvSpPr>
          <p:nvPr>
            <p:ph sz="half" idx="1"/>
          </p:nvPr>
        </p:nvSpPr>
        <p:spPr/>
        <p:txBody>
          <a:bodyPr>
            <a:normAutofit fontScale="85000" lnSpcReduction="20000"/>
          </a:bodyPr>
          <a:lstStyle/>
          <a:p>
            <a:pPr marL="0" indent="0">
              <a:buNone/>
            </a:pPr>
            <a:r>
              <a:rPr lang="sv-SE" dirty="0"/>
              <a:t>Som medlem i en FN-elevförening får du:</a:t>
            </a:r>
          </a:p>
          <a:p>
            <a:r>
              <a:rPr lang="sv-SE" dirty="0"/>
              <a:t>Lära dig mer om FN och omvärlden</a:t>
            </a:r>
          </a:p>
          <a:p>
            <a:r>
              <a:rPr lang="sv-SE" dirty="0"/>
              <a:t>Utvecklas och göra skillnad</a:t>
            </a:r>
          </a:p>
          <a:p>
            <a:r>
              <a:rPr lang="sv-SE" dirty="0"/>
              <a:t>Bidra till att ungdomars röster hörs</a:t>
            </a:r>
          </a:p>
          <a:p>
            <a:r>
              <a:rPr lang="sv-SE" dirty="0"/>
              <a:t>Bidra till att de globala målen uppnås</a:t>
            </a:r>
          </a:p>
          <a:p>
            <a:r>
              <a:rPr lang="sv-SE" dirty="0"/>
              <a:t>Träffa andra engagerade</a:t>
            </a:r>
          </a:p>
          <a:p>
            <a:r>
              <a:rPr lang="sv-SE" dirty="0"/>
              <a:t>Möjlighet att söka nationella uppdrag i FN-förbundet</a:t>
            </a:r>
          </a:p>
          <a:p>
            <a:r>
              <a:rPr lang="sv-SE" dirty="0"/>
              <a:t>Stöd, tips och råd från FN-förbundet</a:t>
            </a:r>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a:p>
            <a:pPr>
              <a:buFontTx/>
              <a:buChar char="-"/>
            </a:pPr>
            <a:endParaRPr lang="sv-SE" dirty="0"/>
          </a:p>
        </p:txBody>
      </p:sp>
      <p:pic>
        <p:nvPicPr>
          <p:cNvPr id="9" name="Platshållare för innehåll 8" descr="En bild som visar person, håller, paraply, stående&#10;&#10;Automatiskt genererad beskrivning">
            <a:extLst>
              <a:ext uri="{FF2B5EF4-FFF2-40B4-BE49-F238E27FC236}">
                <a16:creationId xmlns:a16="http://schemas.microsoft.com/office/drawing/2014/main" id="{52155303-8F4F-4001-9882-015BD4C07DF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472061"/>
            <a:ext cx="5181600" cy="3258490"/>
          </a:xfrm>
        </p:spPr>
      </p:pic>
    </p:spTree>
    <p:extLst>
      <p:ext uri="{BB962C8B-B14F-4D97-AF65-F5344CB8AC3E}">
        <p14:creationId xmlns:p14="http://schemas.microsoft.com/office/powerpoint/2010/main" val="411426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70438F-5326-45D8-B8E6-0D757F270F7B}"/>
              </a:ext>
            </a:extLst>
          </p:cNvPr>
          <p:cNvSpPr>
            <a:spLocks noGrp="1"/>
          </p:cNvSpPr>
          <p:nvPr>
            <p:ph type="title"/>
          </p:nvPr>
        </p:nvSpPr>
        <p:spPr>
          <a:xfrm>
            <a:off x="838200" y="486428"/>
            <a:ext cx="9372600" cy="1325563"/>
          </a:xfrm>
        </p:spPr>
        <p:txBody>
          <a:bodyPr/>
          <a:lstStyle/>
          <a:p>
            <a:r>
              <a:rPr lang="en-US" dirty="0" err="1"/>
              <a:t>Välkommen</a:t>
            </a:r>
            <a:r>
              <a:rPr lang="en-US" dirty="0"/>
              <a:t> </a:t>
            </a:r>
            <a:r>
              <a:rPr lang="en-US" dirty="0" err="1"/>
              <a:t>att</a:t>
            </a:r>
            <a:r>
              <a:rPr lang="en-US" dirty="0"/>
              <a:t> </a:t>
            </a:r>
            <a:r>
              <a:rPr lang="en-US" dirty="0" err="1"/>
              <a:t>vara</a:t>
            </a:r>
            <a:r>
              <a:rPr lang="en-US" dirty="0"/>
              <a:t> med </a:t>
            </a:r>
            <a:r>
              <a:rPr lang="en-US" dirty="0" err="1"/>
              <a:t>i</a:t>
            </a:r>
            <a:r>
              <a:rPr lang="en-US" dirty="0"/>
              <a:t> </a:t>
            </a:r>
            <a:r>
              <a:rPr lang="en-US" dirty="0" err="1"/>
              <a:t>vår</a:t>
            </a:r>
            <a:r>
              <a:rPr lang="en-US" dirty="0"/>
              <a:t> FN-</a:t>
            </a:r>
            <a:r>
              <a:rPr lang="en-US" dirty="0" err="1"/>
              <a:t>elevförening</a:t>
            </a:r>
            <a:r>
              <a:rPr lang="en-US" dirty="0"/>
              <a:t>!</a:t>
            </a:r>
          </a:p>
        </p:txBody>
      </p:sp>
      <p:sp>
        <p:nvSpPr>
          <p:cNvPr id="20" name="Content Placeholder 3">
            <a:extLst>
              <a:ext uri="{FF2B5EF4-FFF2-40B4-BE49-F238E27FC236}">
                <a16:creationId xmlns:a16="http://schemas.microsoft.com/office/drawing/2014/main" id="{45ED8905-62A5-4121-8F81-A182C0519B1E}"/>
              </a:ext>
            </a:extLst>
          </p:cNvPr>
          <p:cNvSpPr>
            <a:spLocks noGrp="1"/>
          </p:cNvSpPr>
          <p:nvPr>
            <p:ph sz="half" idx="2"/>
          </p:nvPr>
        </p:nvSpPr>
        <p:spPr>
          <a:xfrm>
            <a:off x="7767145" y="3216166"/>
            <a:ext cx="4035971" cy="2682957"/>
          </a:xfrm>
        </p:spPr>
        <p:txBody>
          <a:bodyPr/>
          <a:lstStyle/>
          <a:p>
            <a:pPr marL="0" lvl="1">
              <a:spcBef>
                <a:spcPct val="0"/>
              </a:spcBef>
              <a:buNone/>
            </a:pPr>
            <a:r>
              <a:rPr lang="sv-SE" altLang="sv-SE" b="1" dirty="0">
                <a:solidFill>
                  <a:schemeClr val="tx2"/>
                </a:solidFill>
                <a:latin typeface="Trade Gothic LT Std Cn" pitchFamily="34" charset="0"/>
              </a:rPr>
              <a:t>Frågor?</a:t>
            </a:r>
            <a:endParaRPr lang="sv-SE" altLang="sv-SE" sz="1600" b="1" u="sng" dirty="0">
              <a:solidFill>
                <a:schemeClr val="tx2"/>
              </a:solidFill>
              <a:latin typeface="Trade Gothic LT Std Cn" pitchFamily="34" charset="0"/>
            </a:endParaRPr>
          </a:p>
          <a:p>
            <a:pPr marL="0" indent="0">
              <a:buNone/>
            </a:pPr>
            <a:endParaRPr lang="en-US" dirty="0"/>
          </a:p>
        </p:txBody>
      </p:sp>
      <p:pic>
        <p:nvPicPr>
          <p:cNvPr id="10" name="Platshållare för innehåll 9" descr="En bild som visar utomhus, byggnad, blå, sitter&#10;&#10;Automatiskt genererad beskrivning">
            <a:extLst>
              <a:ext uri="{FF2B5EF4-FFF2-40B4-BE49-F238E27FC236}">
                <a16:creationId xmlns:a16="http://schemas.microsoft.com/office/drawing/2014/main" id="{CD64DFE4-61EC-43A2-ABA1-7B8E1979DEC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811990"/>
            <a:ext cx="7577959" cy="5046009"/>
          </a:xfrm>
        </p:spPr>
      </p:pic>
    </p:spTree>
    <p:extLst>
      <p:ext uri="{BB962C8B-B14F-4D97-AF65-F5344CB8AC3E}">
        <p14:creationId xmlns:p14="http://schemas.microsoft.com/office/powerpoint/2010/main" val="1160295375"/>
      </p:ext>
    </p:extLst>
  </p:cSld>
  <p:clrMapOvr>
    <a:masterClrMapping/>
  </p:clrMapOvr>
</p:sld>
</file>

<file path=ppt/theme/theme1.xml><?xml version="1.0" encoding="utf-8"?>
<a:theme xmlns:a="http://schemas.openxmlformats.org/drawingml/2006/main" name="SFN Office TG-tema">
  <a:themeElements>
    <a:clrScheme name="SFN Färger">
      <a:dk1>
        <a:srgbClr val="151515"/>
      </a:dk1>
      <a:lt1>
        <a:srgbClr val="FFFFFF"/>
      </a:lt1>
      <a:dk2>
        <a:srgbClr val="008FD5"/>
      </a:dk2>
      <a:lt2>
        <a:srgbClr val="FFFFFF"/>
      </a:lt2>
      <a:accent1>
        <a:srgbClr val="008FD5"/>
      </a:accent1>
      <a:accent2>
        <a:srgbClr val="E2007A"/>
      </a:accent2>
      <a:accent3>
        <a:srgbClr val="A4BA00"/>
      </a:accent3>
      <a:accent4>
        <a:srgbClr val="E6A300"/>
      </a:accent4>
      <a:accent5>
        <a:srgbClr val="D8D8D8"/>
      </a:accent5>
      <a:accent6>
        <a:srgbClr val="7F7F7F"/>
      </a:accent6>
      <a:hlink>
        <a:srgbClr val="008FD5"/>
      </a:hlink>
      <a:folHlink>
        <a:srgbClr val="954F72"/>
      </a:folHlink>
    </a:clrScheme>
    <a:fontScheme name="SFN enbart trade gothic">
      <a:majorFont>
        <a:latin typeface="Trade Gothic LT Std Cn"/>
        <a:ea typeface=""/>
        <a:cs typeface=""/>
      </a:majorFont>
      <a:minorFont>
        <a:latin typeface="Trade Gothic LT Std Cn"/>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6EDF20D-DF3A-42DD-A714-6A41FDD21D0E}" vid="{102E0161-929C-425A-915F-8F9DC9704A6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6605FD30484444DAE75A381AEDB07BF" ma:contentTypeVersion="18" ma:contentTypeDescription="Skapa ett nytt dokument." ma:contentTypeScope="" ma:versionID="31db7f4836c1c18ea62da92892166194">
  <xsd:schema xmlns:xsd="http://www.w3.org/2001/XMLSchema" xmlns:xs="http://www.w3.org/2001/XMLSchema" xmlns:p="http://schemas.microsoft.com/office/2006/metadata/properties" xmlns:ns2="9a900101-d6ac-4793-8c2c-7395c524be11" xmlns:ns4="f85e7af3-38a1-497c-9864-88e5057667a1" targetNamespace="http://schemas.microsoft.com/office/2006/metadata/properties" ma:root="true" ma:fieldsID="215d8889b0a8c558973cb67c8aa816f8" ns2:_="" ns4:_="">
    <xsd:import namespace="9a900101-d6ac-4793-8c2c-7395c524be11"/>
    <xsd:import namespace="f85e7af3-38a1-497c-9864-88e5057667a1"/>
    <xsd:element name="properties">
      <xsd:complexType>
        <xsd:sequence>
          <xsd:element name="documentManagement">
            <xsd:complexType>
              <xsd:all>
                <xsd:element ref="ns2:d2ab7631914f40ed8b1d89c864e4d218" minOccurs="0"/>
                <xsd:element ref="ns2:TaxCatchAll" minOccurs="0"/>
                <xsd:element ref="ns4:MediaServiceMetadata" minOccurs="0"/>
                <xsd:element ref="ns4:MediaServiceFastMetadata" minOccurs="0"/>
                <xsd:element ref="ns4:MediaLengthInSeconds" minOccurs="0"/>
                <xsd:element ref="ns4:MediaServiceDateTaken" minOccurs="0"/>
                <xsd:element ref="ns4:lcf76f155ced4ddcb4097134ff3c332f" minOccurs="0"/>
                <xsd:element ref="ns4:MediaServiceGenerationTime" minOccurs="0"/>
                <xsd:element ref="ns4:MediaServiceEventHashCode" minOccurs="0"/>
                <xsd:element ref="ns4:MediaServiceOCR" minOccurs="0"/>
                <xsd:element ref="ns2:SharedWithUsers" minOccurs="0"/>
                <xsd:element ref="ns2:SharedWithDetails" minOccurs="0"/>
                <xsd:element ref="ns4:MediaServiceLoca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900101-d6ac-4793-8c2c-7395c524be11" elementFormDefault="qualified">
    <xsd:import namespace="http://schemas.microsoft.com/office/2006/documentManagement/types"/>
    <xsd:import namespace="http://schemas.microsoft.com/office/infopath/2007/PartnerControls"/>
    <xsd:element name="d2ab7631914f40ed8b1d89c864e4d218" ma:index="9" nillable="true" ma:taxonomy="true" ma:internalName="d2ab7631914f40ed8b1d89c864e4d218" ma:taxonomyFieldName="Dokumentkategori" ma:displayName="Dokumentkategori" ma:default="" ma:fieldId="{d2ab7631-914f-40ed-8b1d-89c864e4d218}" ma:taxonomyMulti="true" ma:sspId="f38b39c3-ecf8-4982-925a-9c875ff0d6d0" ma:termSetId="738e1ad4-6648-4193-8e90-5432e38dc98e"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a91cb1c-47c4-4336-b9d8-d1a047cfa3a4}" ma:internalName="TaxCatchAll" ma:showField="CatchAllData" ma:web="9a900101-d6ac-4793-8c2c-7395c524be1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lat med informa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5e7af3-38a1-497c-9864-88e5057667a1"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ildmarkeringar" ma:readOnly="false" ma:fieldId="{5cf76f15-5ced-4ddc-b409-7134ff3c332f}" ma:taxonomyMulti="true" ma:sspId="f38b39c3-ecf8-4982-925a-9c875ff0d6d0"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ma:index="11" ma:displayName="Ämne"/>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2ab7631914f40ed8b1d89c864e4d218 xmlns="9a900101-d6ac-4793-8c2c-7395c524be11">
      <Terms xmlns="http://schemas.microsoft.com/office/infopath/2007/PartnerControls"/>
    </d2ab7631914f40ed8b1d89c864e4d218>
    <lcf76f155ced4ddcb4097134ff3c332f xmlns="f85e7af3-38a1-497c-9864-88e5057667a1">
      <Terms xmlns="http://schemas.microsoft.com/office/infopath/2007/PartnerControls"/>
    </lcf76f155ced4ddcb4097134ff3c332f>
    <TaxCatchAll xmlns="9a900101-d6ac-4793-8c2c-7395c524be11" xsi:nil="true"/>
  </documentManagement>
</p:properties>
</file>

<file path=customXml/itemProps1.xml><?xml version="1.0" encoding="utf-8"?>
<ds:datastoreItem xmlns:ds="http://schemas.openxmlformats.org/officeDocument/2006/customXml" ds:itemID="{4D2DB4C9-6F6F-49C5-AF7B-6F641FAE7640}">
  <ds:schemaRefs>
    <ds:schemaRef ds:uri="http://schemas.microsoft.com/sharepoint/v3/contenttype/forms"/>
  </ds:schemaRefs>
</ds:datastoreItem>
</file>

<file path=customXml/itemProps2.xml><?xml version="1.0" encoding="utf-8"?>
<ds:datastoreItem xmlns:ds="http://schemas.openxmlformats.org/officeDocument/2006/customXml" ds:itemID="{5CF12785-B239-4622-ACA5-67EE408EF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900101-d6ac-4793-8c2c-7395c524be11"/>
    <ds:schemaRef ds:uri="f85e7af3-38a1-497c-9864-88e505766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364070-77FB-440D-9E9D-63A22FF7F8C7}">
  <ds:schemaRefs>
    <ds:schemaRef ds:uri="http://schemas.microsoft.com/office/2006/metadata/properties"/>
    <ds:schemaRef ds:uri="http://schemas.microsoft.com/office/infopath/2007/PartnerControls"/>
    <ds:schemaRef ds:uri="9a900101-d6ac-4793-8c2c-7395c524be11"/>
    <ds:schemaRef ds:uri="f85e7af3-38a1-497c-9864-88e5057667a1"/>
  </ds:schemaRefs>
</ds:datastoreItem>
</file>

<file path=docProps/app.xml><?xml version="1.0" encoding="utf-8"?>
<Properties xmlns="http://schemas.openxmlformats.org/officeDocument/2006/extended-properties" xmlns:vt="http://schemas.openxmlformats.org/officeDocument/2006/docPropsVTypes">
  <TotalTime>356</TotalTime>
  <Words>1273</Words>
  <Application>Microsoft Office PowerPoint</Application>
  <PresentationFormat>Bredbild</PresentationFormat>
  <Paragraphs>105</Paragraphs>
  <Slides>8</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8</vt:i4>
      </vt:variant>
    </vt:vector>
  </HeadingPairs>
  <TitlesOfParts>
    <vt:vector size="12" baseType="lpstr">
      <vt:lpstr>Arial</vt:lpstr>
      <vt:lpstr>Calibri</vt:lpstr>
      <vt:lpstr>Trade Gothic LT Std Cn</vt:lpstr>
      <vt:lpstr>SFN Office TG-tema</vt:lpstr>
      <vt:lpstr>FN-elevföreningen</vt:lpstr>
      <vt:lpstr>Svenska FN-förbundet</vt:lpstr>
      <vt:lpstr>Förenta Nationerna</vt:lpstr>
      <vt:lpstr>Så arbetar FN</vt:lpstr>
      <vt:lpstr>Tillsammans skapar vi framtiden</vt:lpstr>
      <vt:lpstr>FN-elevföreningen</vt:lpstr>
      <vt:lpstr>Att engagera sig i en FN-elevförening</vt:lpstr>
      <vt:lpstr>Välkommen att vara med i vår FN-elevförening!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 för FN-elevföreningar</dc:title>
  <dc:creator>Josephine Bergmark</dc:creator>
  <cp:lastModifiedBy>Terese Johansson</cp:lastModifiedBy>
  <cp:revision>26</cp:revision>
  <dcterms:created xsi:type="dcterms:W3CDTF">2020-09-15T14:32:05Z</dcterms:created>
  <dcterms:modified xsi:type="dcterms:W3CDTF">2025-09-04T12:42:39Z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0x01010066605FD30484444DAE75A381AEDB07BF</vt:lpwstr>
  </property>
</Properties>
</file>