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9" r:id="rId5"/>
    <p:sldId id="256" r:id="rId6"/>
    <p:sldId id="257" r:id="rId7"/>
    <p:sldId id="266" r:id="rId8"/>
    <p:sldId id="273" r:id="rId9"/>
    <p:sldId id="265" r:id="rId10"/>
    <p:sldId id="270" r:id="rId11"/>
    <p:sldId id="272" r:id="rId12"/>
    <p:sldId id="267" r:id="rId13"/>
    <p:sldId id="271" r:id="rId14"/>
    <p:sldId id="274"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186" autoAdjust="0"/>
  </p:normalViewPr>
  <p:slideViewPr>
    <p:cSldViewPr snapToGrid="0">
      <p:cViewPr varScale="1">
        <p:scale>
          <a:sx n="34" d="100"/>
          <a:sy n="34" d="100"/>
        </p:scale>
        <p:origin x="1924" y="40"/>
      </p:cViewPr>
      <p:guideLst/>
    </p:cSldViewPr>
  </p:slideViewPr>
  <p:outlineViewPr>
    <p:cViewPr>
      <p:scale>
        <a:sx n="33" d="100"/>
        <a:sy n="33" d="100"/>
      </p:scale>
      <p:origin x="0" y="0"/>
    </p:cViewPr>
  </p:outlineViewPr>
  <p:notesTextViewPr>
    <p:cViewPr>
      <p:scale>
        <a:sx n="1" d="1"/>
        <a:sy n="1" d="1"/>
      </p:scale>
      <p:origin x="0" y="-1468"/>
    </p:cViewPr>
  </p:notesTextViewPr>
  <p:sorterViewPr>
    <p:cViewPr>
      <p:scale>
        <a:sx n="100" d="100"/>
        <a:sy n="100" d="100"/>
      </p:scale>
      <p:origin x="0" y="0"/>
    </p:cViewPr>
  </p:sorterViewPr>
  <p:notesViewPr>
    <p:cSldViewPr snapToGrid="0">
      <p:cViewPr varScale="1">
        <p:scale>
          <a:sx n="82" d="100"/>
          <a:sy n="82"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AF1737C5-4B03-4A45-A104-649D00ECCE8B}"/>
    <pc:docChg chg="modSld">
      <pc:chgData name="Terese Johansson" userId="442750ab-a69d-4cbd-937e-104e56ecd539" providerId="ADAL" clId="{AF1737C5-4B03-4A45-A104-649D00ECCE8B}" dt="2025-09-04T12:47:55.884" v="91" actId="20577"/>
      <pc:docMkLst>
        <pc:docMk/>
      </pc:docMkLst>
      <pc:sldChg chg="modNotesTx">
        <pc:chgData name="Terese Johansson" userId="442750ab-a69d-4cbd-937e-104e56ecd539" providerId="ADAL" clId="{AF1737C5-4B03-4A45-A104-649D00ECCE8B}" dt="2025-09-04T12:46:11.349" v="73" actId="20577"/>
        <pc:sldMkLst>
          <pc:docMk/>
          <pc:sldMk cId="4114269155" sldId="266"/>
        </pc:sldMkLst>
      </pc:sldChg>
      <pc:sldChg chg="modSp mod">
        <pc:chgData name="Terese Johansson" userId="442750ab-a69d-4cbd-937e-104e56ecd539" providerId="ADAL" clId="{AF1737C5-4B03-4A45-A104-649D00ECCE8B}" dt="2025-09-04T12:47:03.337" v="88" actId="20577"/>
        <pc:sldMkLst>
          <pc:docMk/>
          <pc:sldMk cId="2596636255" sldId="270"/>
        </pc:sldMkLst>
        <pc:spChg chg="mod">
          <ac:chgData name="Terese Johansson" userId="442750ab-a69d-4cbd-937e-104e56ecd539" providerId="ADAL" clId="{AF1737C5-4B03-4A45-A104-649D00ECCE8B}" dt="2025-09-04T12:47:03.337" v="88" actId="20577"/>
          <ac:spMkLst>
            <pc:docMk/>
            <pc:sldMk cId="2596636255" sldId="270"/>
            <ac:spMk id="10" creationId="{A461A0EF-1177-4D47-B083-9B715FBE1984}"/>
          </ac:spMkLst>
        </pc:spChg>
      </pc:sldChg>
      <pc:sldChg chg="modNotesTx">
        <pc:chgData name="Terese Johansson" userId="442750ab-a69d-4cbd-937e-104e56ecd539" providerId="ADAL" clId="{AF1737C5-4B03-4A45-A104-649D00ECCE8B}" dt="2025-09-04T12:47:55.884" v="91" actId="20577"/>
        <pc:sldMkLst>
          <pc:docMk/>
          <pc:sldMk cId="970183720" sldId="272"/>
        </pc:sldMkLst>
      </pc:sldChg>
    </pc:docChg>
  </pc:docChgLst>
  <pc:docChgLst>
    <pc:chgData name="Terese Johansson" userId="442750ab-a69d-4cbd-937e-104e56ecd539" providerId="ADAL" clId="{1A2FD537-591F-4F4F-8827-5FD2BF8AA0FF}"/>
    <pc:docChg chg="modSld">
      <pc:chgData name="Terese Johansson" userId="442750ab-a69d-4cbd-937e-104e56ecd539" providerId="ADAL" clId="{1A2FD537-591F-4F4F-8827-5FD2BF8AA0FF}" dt="2023-06-22T11:40:08.555" v="13" actId="20577"/>
      <pc:docMkLst>
        <pc:docMk/>
      </pc:docMkLst>
      <pc:sldChg chg="modSp mod">
        <pc:chgData name="Terese Johansson" userId="442750ab-a69d-4cbd-937e-104e56ecd539" providerId="ADAL" clId="{1A2FD537-591F-4F4F-8827-5FD2BF8AA0FF}" dt="2023-06-22T11:40:08.555" v="13" actId="20577"/>
        <pc:sldMkLst>
          <pc:docMk/>
          <pc:sldMk cId="2596636255"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2025-09-04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Certifieringen av FN-skolor startade 2007 med syftet att stärka gymnasieskolors arbete med globala frågor genom att öka lärares kompetens och elevers engagemang för globala frågor. FN-förbundet har idag ett närmare samarbete med ett 40-tal certifierade FN-skolor. Skolorna finns utspridda över hela Sverige och består av både kommunala och fristående skolor. En certifiering innebär att skolorna är beredda att satsa på att stärka lärarnas kompetens och elevers engagemang inom globala frågor genom ett fördjupat samarbete med Svenska FN-förbundet där det finns uppsatta kriterier. Kriterier har tagits fram tillsammans med FN-skolorna och är en riktlinje för skolorna i vad de ska arbeta mot och i vad FN-förbundet behöver stötta skolorna med genom utbudet i certifieringen. Kriterierna består bland annat av att skolorna ska kunna erbjuda sin personal fortbildning inom globala frågor och stötta elever att starta och bedriva FN-elevföreningar på skolorna. </a:t>
            </a:r>
          </a:p>
          <a:p>
            <a:endParaRPr lang="sv-SE" dirty="0"/>
          </a:p>
          <a:p>
            <a:r>
              <a:rPr lang="sv-SE" dirty="0"/>
              <a:t>Varje skola har även en kontaktperson på FN-förbundet som stöttar skolan med att planera och genomföra läsåret som FN-skola. </a:t>
            </a:r>
          </a:p>
          <a:p>
            <a:endParaRPr lang="sv-SE" dirty="0"/>
          </a:p>
          <a:p>
            <a:r>
              <a:rPr lang="sv-SE" dirty="0"/>
              <a:t>Utbudet för FN-skola består bland annat av tillgång till en </a:t>
            </a:r>
            <a:r>
              <a:rPr lang="sv-SE" dirty="0" err="1"/>
              <a:t>lösenordsskyddad</a:t>
            </a:r>
            <a:r>
              <a:rPr lang="sv-SE" dirty="0"/>
              <a:t> portal för FN-skolor, material till lärare att använda i klassrummet, stöd till FN-elevföreningar (kickoffer, handbok i föreningsarbete, aktionspaket och tips på aktiviteter att genomföra), stöd i genomförande av FN-rollspel på skolan och platser på </a:t>
            </a:r>
            <a:r>
              <a:rPr lang="sv-SE" dirty="0" err="1"/>
              <a:t>UNg</a:t>
            </a:r>
            <a:r>
              <a:rPr lang="sv-SE" dirty="0"/>
              <a:t>-konferensen.</a:t>
            </a:r>
          </a:p>
          <a:p>
            <a:endParaRPr lang="sv-SE" dirty="0"/>
          </a:p>
          <a:p>
            <a:r>
              <a:rPr lang="sv-SE" dirty="0"/>
              <a:t>Kriterier för FN-skola:</a:t>
            </a:r>
          </a:p>
          <a:p>
            <a:pPr marL="271463" indent="174625">
              <a:lnSpc>
                <a:spcPct val="90000"/>
              </a:lnSpc>
              <a:spcBef>
                <a:spcPct val="20000"/>
              </a:spcBef>
              <a:spcAft>
                <a:spcPts val="1200"/>
              </a:spcAft>
              <a:defRPr/>
            </a:pPr>
            <a:r>
              <a:rPr lang="da-DK" sz="1600" dirty="0">
                <a:solidFill>
                  <a:srgbClr val="000000"/>
                </a:solidFill>
                <a:latin typeface="+mn-lt"/>
                <a:ea typeface="MS PGothic" pitchFamily="34" charset="-128"/>
                <a:cs typeface="MS PGothic" pitchFamily="34" charset="-128"/>
              </a:rPr>
              <a:t>En FN-skola</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verkar i en anda i enlighet med FN-stadgans mål och principer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präglas av en internationell profil som kontinuerligt utvecklas i samarbete med Svenska FN-förbundet</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arrangerar årligen aktiviteter i syfte att öka elevers och lärares kunskap och engagemang i globala frågor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lyfter aktivt fram internationella frågor i undervisningen</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uppmuntrar elever till globalt engagemang i elevföreningar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erbjuder årligen sin personal fortbildning i internationella frågor.</a:t>
            </a:r>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21829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119350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sz="1200" dirty="0">
              <a:solidFill>
                <a:schemeClr val="tx1"/>
              </a:solidFill>
              <a:latin typeface="Calibri" panose="020F0502020204030204" pitchFamily="34" charset="0"/>
              <a:ea typeface="ＭＳ Ｐゴシック" panose="020B0600070205080204" pitchFamily="34" charset="-128"/>
            </a:endParaRPr>
          </a:p>
          <a:p>
            <a:r>
              <a:rPr lang="sv-SE" altLang="sv-SE" sz="1200" dirty="0">
                <a:solidFill>
                  <a:schemeClr val="tx1"/>
                </a:solidFill>
                <a:latin typeface="Calibri" panose="020F0502020204030204" pitchFamily="34" charset="0"/>
                <a:ea typeface="ＭＳ Ｐゴシック" panose="020B0600070205080204" pitchFamily="34" charset="-128"/>
              </a:rPr>
              <a:t>Som FN-elevförening </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Samlar vi FN-intresserade elever på skolan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Arbetar vi för ett bättre och starkare FN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Engagerar vi människor i globala frågor genom lokal verksamhet</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Får vi stöd från skolan och FN-förbundet (Kickoffer, kontaktperson på FN-förbundet, aktionsmaterial och handbok i föreningsarbete)</a:t>
            </a:r>
          </a:p>
          <a:p>
            <a:pPr marL="0" indent="0">
              <a:buFont typeface="Arial" panose="020B0604020202020204" pitchFamily="34" charset="0"/>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Har en kontaktperson i FN-elevföreningen och en kontaktperson som jobbar på FN-förbundets kansli.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192684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Som medlem i FN-elevföreningen får du:</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LÄRA DIG MER OM FN OCH OMVÄRLDEN</a:t>
            </a:r>
          </a:p>
          <a:p>
            <a:r>
              <a:rPr lang="sv-SE" sz="1200" kern="1200" dirty="0">
                <a:solidFill>
                  <a:schemeClr val="tx1"/>
                </a:solidFill>
                <a:effectLst/>
                <a:latin typeface="+mn-lt"/>
                <a:ea typeface="+mn-ea"/>
                <a:cs typeface="+mn-cs"/>
              </a:rPr>
              <a:t>Du får möjlighet att fördjupa dina kunskaper om FN-systemet och dess uppdrag. Om mänskliga rättigheter, hållbar utveckling och fred och säkerhet.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UTVECKLAS OCH GÖRA SKILLNAD </a:t>
            </a:r>
          </a:p>
          <a:p>
            <a:r>
              <a:rPr lang="sv-SE" sz="1200" kern="1200" dirty="0">
                <a:solidFill>
                  <a:schemeClr val="tx1"/>
                </a:solidFill>
                <a:effectLst/>
                <a:latin typeface="+mn-lt"/>
                <a:ea typeface="+mn-ea"/>
                <a:cs typeface="+mn-cs"/>
              </a:rPr>
              <a:t>Du får möjlighet att lära dig att planera, marknadsföra och driva projekt för att bidra till en bättre värld. Varje projekt du är med och driver i FN-elevföreningen bidrar till att sprida kunskap och engagemang för globala frågor. Du är med och gör skillnad här och nu!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BIDRA TILL ATT UNGDOMARS RÖSTERS HÖRS </a:t>
            </a:r>
          </a:p>
          <a:p>
            <a:r>
              <a:rPr lang="sv-SE" sz="1200" kern="1200" dirty="0">
                <a:solidFill>
                  <a:schemeClr val="tx1"/>
                </a:solidFill>
                <a:effectLst/>
                <a:latin typeface="+mn-lt"/>
                <a:ea typeface="+mn-ea"/>
                <a:cs typeface="+mn-cs"/>
              </a:rPr>
              <a:t>Du får möjlighet att vara en representant för ungdomars åsikter om globala frågor. FN efterfrågar ungdomars röster där FN-elevföreningar har möjlighet att bidra.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BIDRA TILL ATT DE GLOBALA MÅLEN UPPNÅS</a:t>
            </a:r>
          </a:p>
          <a:p>
            <a:r>
              <a:rPr lang="sv-SE" sz="1200" kern="1200" dirty="0">
                <a:solidFill>
                  <a:schemeClr val="tx1"/>
                </a:solidFill>
                <a:effectLst/>
                <a:latin typeface="+mn-lt"/>
                <a:ea typeface="+mn-ea"/>
                <a:cs typeface="+mn-cs"/>
              </a:rPr>
              <a:t>Du är med och påverkar lokalt så att de globala målen kan uppnås. Agenda 2030 och de globala målen antogs 2015 av världens länder för att uppnå en socialt, miljömässigt och ekonomiskt hållbar värld. Det är alla länders ansvar att arbeta mot dessa där FN-elevföreningar har en viktig roll i att påverka det lokala samhället i Sverige.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TRÄFFA ANDRA ENGAGERADE </a:t>
            </a:r>
          </a:p>
          <a:p>
            <a:r>
              <a:rPr lang="sv-SE" sz="1200" kern="1200" dirty="0">
                <a:solidFill>
                  <a:schemeClr val="tx1"/>
                </a:solidFill>
                <a:effectLst/>
                <a:latin typeface="+mn-lt"/>
                <a:ea typeface="+mn-ea"/>
                <a:cs typeface="+mn-cs"/>
              </a:rPr>
              <a:t>Du får möjlighet att träffa andra som brinner för globala frågor genom event som FN-elevföreningen arrangerar men även genom regionala och nationella event som FN-förbundet arrangerar så som kickoffer och </a:t>
            </a:r>
            <a:r>
              <a:rPr lang="sv-SE" sz="1200" kern="1200" dirty="0" err="1">
                <a:solidFill>
                  <a:schemeClr val="tx1"/>
                </a:solidFill>
                <a:effectLst/>
                <a:latin typeface="+mn-lt"/>
                <a:ea typeface="+mn-ea"/>
                <a:cs typeface="+mn-cs"/>
              </a:rPr>
              <a:t>UNg</a:t>
            </a:r>
            <a:r>
              <a:rPr lang="sv-SE" sz="1200" kern="1200" dirty="0">
                <a:solidFill>
                  <a:schemeClr val="tx1"/>
                </a:solidFill>
                <a:effectLst/>
                <a:latin typeface="+mn-lt"/>
                <a:ea typeface="+mn-ea"/>
                <a:cs typeface="+mn-cs"/>
              </a:rPr>
              <a:t>-konferensen.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MÖJLIGHET ATT SÖKA NATIONELLA UPPDRAG I FN-FÖRBUNDET </a:t>
            </a:r>
          </a:p>
          <a:p>
            <a:r>
              <a:rPr lang="sv-SE" sz="1200" kern="1200" dirty="0">
                <a:solidFill>
                  <a:schemeClr val="tx1"/>
                </a:solidFill>
                <a:effectLst/>
                <a:latin typeface="+mn-lt"/>
                <a:ea typeface="+mn-ea"/>
                <a:cs typeface="+mn-cs"/>
              </a:rPr>
              <a:t>Du får meriter för framtiden som bland annat ger dig möjlighet att söka nationella uppdrag i FN-förbundet, så som till referensgruppen som arrangerar </a:t>
            </a:r>
            <a:r>
              <a:rPr lang="sv-SE" sz="1200" kern="1200" dirty="0" err="1">
                <a:solidFill>
                  <a:schemeClr val="tx1"/>
                </a:solidFill>
                <a:effectLst/>
                <a:latin typeface="+mn-lt"/>
                <a:ea typeface="+mn-ea"/>
                <a:cs typeface="+mn-cs"/>
              </a:rPr>
              <a:t>UNg</a:t>
            </a:r>
            <a:r>
              <a:rPr lang="sv-SE" sz="1200" kern="1200" dirty="0">
                <a:solidFill>
                  <a:schemeClr val="tx1"/>
                </a:solidFill>
                <a:effectLst/>
                <a:latin typeface="+mn-lt"/>
                <a:ea typeface="+mn-ea"/>
                <a:cs typeface="+mn-cs"/>
              </a:rPr>
              <a:t>-konferensen och till att bli en av FN-förbundets ungdomsledare.</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STÖD, TIPS OCH RÅD FRÅN FN-FÖRBUNDET </a:t>
            </a:r>
          </a:p>
          <a:p>
            <a:r>
              <a:rPr lang="sv-SE" sz="1200" kern="1200" dirty="0">
                <a:solidFill>
                  <a:schemeClr val="tx1"/>
                </a:solidFill>
                <a:effectLst/>
                <a:latin typeface="+mn-lt"/>
                <a:ea typeface="+mn-ea"/>
                <a:cs typeface="+mn-cs"/>
              </a:rPr>
              <a:t>Du får förstås också stöd från FN-förbundet i ditt engagemang genom utbildningstillfällen via kickoffer och regionala träffar. FN-elevföreningarna har även en egen sida på portalen för FN-skolor med material så som handbok för FN-elevföreningar, aktivitetstips, filmer och PowerPoints. I Nyhetsbrevet för FN-elevföreningar och via sociala medier kommer tips på aktiviteter och aktioner. Två gånger per läsår skickas aktionspaket ut till FN-elevföreningarna att genomföra på skolan. Varje FN-skola har också en kontaktperson på FN-förbundet som du kan vända dig till direkt för att få stöd och råd i ditt engagemang!</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57256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vill att vårat föreningsarbete ska vara välkomnande där det finns etiska riktlinjer som alla behöver förhålla sig till. </a:t>
            </a:r>
          </a:p>
          <a:p>
            <a:r>
              <a:rPr lang="sv-SE" dirty="0"/>
              <a:t>Alla ska känna sig välkommen att engagera sig i en FN-elevförening, dock är det viktigt att alla som engagerar sig står för FN-tanken. På portalen för FN-skola finns etiska riktlinjer som det är bra om vi inom vår FN-elevförening går igenom med alla i vår FN-förening. De etiska riktlinjerna tar upp hur vi ska förhålla oss till varandra men även hur vi ska förhålla oss till vårt uppdrag som en del av FN-förbundet. </a:t>
            </a:r>
          </a:p>
          <a:p>
            <a:pPr marL="0" indent="0">
              <a:buNone/>
            </a:pPr>
            <a:endParaRPr lang="sv-SE" dirty="0"/>
          </a:p>
          <a:p>
            <a:r>
              <a:rPr lang="sv-SE" dirty="0"/>
              <a:t>Vi vill engagera våra medlemmar genom olika roller/grupper i föreningen: Ett bra sätt att uppmuntra medlemmar att engagera sig i en förening är att ta redan på varför de vill engagera sig och vilka intressen de har. Det vill vi göra här och nu genom en workshop tillsammans där vi svarar på följande frågor:</a:t>
            </a:r>
          </a:p>
          <a:p>
            <a:endParaRPr lang="sv-SE" dirty="0"/>
          </a:p>
          <a:p>
            <a:r>
              <a:rPr lang="sv-SE" dirty="0"/>
              <a:t>-  Vad gör dig intresserad av att engagerad dig i FN-föreningen (</a:t>
            </a:r>
            <a:r>
              <a:rPr lang="sv-SE" dirty="0" err="1"/>
              <a:t>t.ex</a:t>
            </a:r>
            <a:r>
              <a:rPr lang="sv-SE" dirty="0"/>
              <a:t> meriter för framtiden, få mer kunskap om FN och globala frågor, göra skillnad </a:t>
            </a:r>
            <a:r>
              <a:rPr lang="sv-SE" dirty="0" err="1"/>
              <a:t>etc</a:t>
            </a:r>
            <a:r>
              <a:rPr lang="sv-SE" dirty="0"/>
              <a:t>)</a:t>
            </a:r>
          </a:p>
          <a:p>
            <a:pPr marL="171450" indent="-171450">
              <a:buFontTx/>
              <a:buChar char="-"/>
            </a:pPr>
            <a:r>
              <a:rPr lang="sv-SE" dirty="0"/>
              <a:t>Finns det någon fråga/FN-område som engagerar dig extra mycket (</a:t>
            </a:r>
            <a:r>
              <a:rPr lang="sv-SE" dirty="0" err="1"/>
              <a:t>t.ex</a:t>
            </a:r>
            <a:r>
              <a:rPr lang="sv-SE" dirty="0"/>
              <a:t> mänskliga rättigheter, globala målen, klimat, fredsfrågor etc.)</a:t>
            </a:r>
          </a:p>
          <a:p>
            <a:pPr marL="171450" indent="-171450">
              <a:buFontTx/>
              <a:buChar char="-"/>
            </a:pPr>
            <a:r>
              <a:rPr lang="sv-SE" dirty="0"/>
              <a:t>Finns det någon uppgift i föreningen som skulle engagera dig mer (</a:t>
            </a:r>
            <a:r>
              <a:rPr lang="sv-SE" dirty="0" err="1"/>
              <a:t>t.ex</a:t>
            </a:r>
            <a:r>
              <a:rPr lang="sv-SE" dirty="0"/>
              <a:t> sköta marknadsföringen, vara den som sköter det sammankallande arbetet, ekonomiska etc. </a:t>
            </a:r>
          </a:p>
          <a:p>
            <a:pPr marL="171450" indent="-171450">
              <a:buFontTx/>
              <a:buChar char="-"/>
            </a:pPr>
            <a:r>
              <a:rPr lang="sv-SE" dirty="0"/>
              <a:t>FN-förbundet kräver inte att vi har en ordförande, sekreterare, ekonomiansvarig men vi vill att vi utser en person som är vår kontaktperson. Vem ska det vara?</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38002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ska vi kommunicera internt och externt?</a:t>
            </a:r>
          </a:p>
          <a:p>
            <a:endParaRPr lang="sv-SE" dirty="0"/>
          </a:p>
          <a:p>
            <a:r>
              <a:rPr lang="sv-SE" dirty="0"/>
              <a:t>För att föreningens arbete ska kunna flyta på, vara inkluderande och synas är det bra om vi bestämmer hur vi vill kommunicera internt och externt. </a:t>
            </a:r>
          </a:p>
          <a:p>
            <a:endParaRPr lang="sv-SE" dirty="0"/>
          </a:p>
          <a:p>
            <a:r>
              <a:rPr lang="sv-SE" dirty="0"/>
              <a:t>Tips på intern kommunikation: </a:t>
            </a:r>
          </a:p>
          <a:p>
            <a:pPr marL="171450" indent="-171450">
              <a:buFontTx/>
              <a:buChar char="-"/>
            </a:pPr>
            <a:r>
              <a:rPr lang="sv-SE" dirty="0"/>
              <a:t>Skapa </a:t>
            </a:r>
            <a:r>
              <a:rPr lang="sv-SE" dirty="0" err="1"/>
              <a:t>t.ex</a:t>
            </a:r>
            <a:r>
              <a:rPr lang="sv-SE" dirty="0"/>
              <a:t> en </a:t>
            </a:r>
            <a:r>
              <a:rPr lang="sv-SE" dirty="0" err="1"/>
              <a:t>fb</a:t>
            </a:r>
            <a:r>
              <a:rPr lang="sv-SE" dirty="0"/>
              <a:t>-grupp eller mapp på skolans intranät för föreningen där ni kan förmedla vad som sagts på möten (protokoll) samt lägga ut vad nästa möte ska handla om (dagordning). </a:t>
            </a:r>
          </a:p>
          <a:p>
            <a:pPr marL="0" indent="0">
              <a:buFontTx/>
              <a:buNone/>
            </a:pPr>
            <a:endParaRPr lang="sv-SE" dirty="0"/>
          </a:p>
          <a:p>
            <a:r>
              <a:rPr lang="sv-SE" dirty="0"/>
              <a:t>Tips på extern kommunikation:</a:t>
            </a:r>
          </a:p>
          <a:p>
            <a:r>
              <a:rPr lang="sv-SE" dirty="0"/>
              <a:t>- Skapa ett </a:t>
            </a:r>
            <a:r>
              <a:rPr lang="sv-SE" dirty="0" err="1"/>
              <a:t>Instagramkonto</a:t>
            </a:r>
            <a:r>
              <a:rPr lang="sv-SE" dirty="0"/>
              <a:t> där ni lägger upp era event. Följ </a:t>
            </a:r>
            <a:r>
              <a:rPr lang="sv-SE" dirty="0" err="1"/>
              <a:t>Instagramkontot</a:t>
            </a:r>
            <a:r>
              <a:rPr lang="sv-SE" dirty="0"/>
              <a:t> FN-skolor. Sprid i sociala medier era aktiviteter. Använd </a:t>
            </a:r>
            <a:r>
              <a:rPr lang="sv-SE" dirty="0" err="1"/>
              <a:t>hashtags</a:t>
            </a:r>
            <a:r>
              <a:rPr lang="sv-SE" dirty="0"/>
              <a:t> som FN-förbundet tipsar om vid aktioner så kan vi lättare sprida vidare era event i våra kanaler.  Använd även de sociala </a:t>
            </a:r>
            <a:r>
              <a:rPr lang="sv-SE" dirty="0" err="1"/>
              <a:t>medierkit</a:t>
            </a:r>
            <a:r>
              <a:rPr lang="sv-SE" dirty="0"/>
              <a:t> som går ut vid varje aktionspaket. Använd affischer som FN-förbundet lägger upp på portalen för att marknadsföra era aktioner.</a:t>
            </a:r>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382434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415664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u="sng" kern="1200" dirty="0">
                <a:solidFill>
                  <a:schemeClr val="tx1"/>
                </a:solidFill>
                <a:effectLst/>
                <a:latin typeface="+mn-lt"/>
                <a:ea typeface="+mn-ea"/>
                <a:cs typeface="+mn-cs"/>
              </a:rPr>
              <a:t>Elevföreningspuffen</a:t>
            </a: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Innehåller material riktat till FN-elevföreningar. </a:t>
            </a:r>
          </a:p>
          <a:p>
            <a:pPr lvl="0"/>
            <a:endParaRPr lang="sv-SE" sz="1200" i="1"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Handboken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hittar ni bland annat information kring hur man startar och driver en FN-elevförening, vilka etiska riktlinjer ni bör ta hänsyn till, vad Aktion FN är och hur ni kan använda aktionen för att genomföra aktiviteter och sprida kunskap och engagemang kring FN:s arbete. Där finns även information kring FN-förbundets projekt </a:t>
            </a:r>
            <a:r>
              <a:rPr lang="sv-SE" sz="1200" kern="1200" dirty="0" err="1">
                <a:solidFill>
                  <a:schemeClr val="tx1"/>
                </a:solidFill>
                <a:effectLst/>
                <a:latin typeface="+mn-lt"/>
                <a:ea typeface="+mn-ea"/>
                <a:cs typeface="+mn-cs"/>
              </a:rPr>
              <a:t>flicka.Till</a:t>
            </a:r>
            <a:r>
              <a:rPr lang="sv-SE" sz="1200" kern="1200" dirty="0">
                <a:solidFill>
                  <a:schemeClr val="tx1"/>
                </a:solidFill>
                <a:effectLst/>
                <a:latin typeface="+mn-lt"/>
                <a:ea typeface="+mn-ea"/>
                <a:cs typeface="+mn-cs"/>
              </a:rPr>
              <a:t> sist finns det även en mall för hur man bäst planerar ett projekt, från idé till redovisning samt hur ni enklast marknadsför er själva och projektet. </a:t>
            </a:r>
          </a:p>
          <a:p>
            <a:pPr lvl="0"/>
            <a:endParaRPr lang="sv-SE" sz="1200" i="1"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Medlemsrekryterings-kit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hittar ni enkla 5 tips på hur ni i er FN-elevförening kan rekrytera nya medlemmar till er förening.</a:t>
            </a:r>
          </a:p>
          <a:p>
            <a:endParaRPr lang="sv-SE" sz="1200" kern="1200" dirty="0">
              <a:solidFill>
                <a:schemeClr val="tx1"/>
              </a:solidFill>
              <a:effectLst/>
              <a:latin typeface="+mn-lt"/>
              <a:ea typeface="+mn-ea"/>
              <a:cs typeface="+mn-cs"/>
            </a:endParaRPr>
          </a:p>
          <a:p>
            <a:r>
              <a:rPr lang="sv-SE" sz="1200" u="sng" kern="1200" dirty="0">
                <a:solidFill>
                  <a:schemeClr val="tx1"/>
                </a:solidFill>
                <a:effectLst/>
                <a:latin typeface="+mn-lt"/>
                <a:ea typeface="+mn-ea"/>
                <a:cs typeface="+mn-cs"/>
              </a:rPr>
              <a:t>Aktion FN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ni klickar på länken ”Aktion FN” kan ni hitta både gamla och nya aktioner, alltså material som skickats ut två gånger per år till elever och lärare. Aktionerna skickas ut i samband med olika dagar som vi vill uppmärksamma, så som; </a:t>
            </a:r>
          </a:p>
          <a:p>
            <a:r>
              <a:rPr lang="sv-SE" sz="1200" kern="1200" dirty="0">
                <a:solidFill>
                  <a:schemeClr val="tx1"/>
                </a:solidFill>
                <a:effectLst/>
                <a:latin typeface="+mn-lt"/>
                <a:ea typeface="+mn-ea"/>
                <a:cs typeface="+mn-cs"/>
              </a:rPr>
              <a:t>10 december: MR-dagen</a:t>
            </a:r>
          </a:p>
          <a:p>
            <a:r>
              <a:rPr lang="sv-SE" sz="1200" kern="1200" dirty="0">
                <a:solidFill>
                  <a:schemeClr val="tx1"/>
                </a:solidFill>
                <a:effectLst/>
                <a:latin typeface="+mn-lt"/>
                <a:ea typeface="+mn-ea"/>
                <a:cs typeface="+mn-cs"/>
              </a:rPr>
              <a:t>8 mars: Internationella kvinnodagen</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171160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får vi nu nya medlemmar till vår förening. </a:t>
            </a:r>
          </a:p>
          <a:p>
            <a:endParaRPr lang="sv-SE" dirty="0"/>
          </a:p>
          <a:p>
            <a:r>
              <a:rPr lang="sv-SE" sz="1200" kern="1200" dirty="0">
                <a:solidFill>
                  <a:schemeClr val="tx1"/>
                </a:solidFill>
                <a:effectLst/>
                <a:latin typeface="+mn-lt"/>
                <a:ea typeface="+mn-ea"/>
                <a:cs typeface="+mn-cs"/>
              </a:rPr>
              <a:t>5 TIPS FÖR EN LYCKAD MEDLEMSREKRYTERING!</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Svenska FN-förbundets dröm är att vi tillsammans kan skapa en bättre värld och nå de globala målen till år 2030. Vi kan tillsammans göra stor skillnad och allas insatser räknas och är viktiga. Här nedan hittar ni fem tips på hur ni i er FN-elevförening kan rekrytera nya medlemmar till er förening för att stärka ert arbete för en bättre värld!</a:t>
            </a:r>
          </a:p>
          <a:p>
            <a:r>
              <a:rPr lang="sv-SE" sz="1200" kern="1200" dirty="0">
                <a:solidFill>
                  <a:schemeClr val="tx1"/>
                </a:solidFill>
                <a:effectLst/>
                <a:latin typeface="+mn-lt"/>
                <a:ea typeface="+mn-ea"/>
                <a:cs typeface="+mn-cs"/>
              </a:rPr>
              <a:t> </a:t>
            </a:r>
          </a:p>
          <a:p>
            <a:r>
              <a:rPr lang="sv-SE" sz="1200" kern="1200" cap="all" dirty="0">
                <a:solidFill>
                  <a:schemeClr val="tx1"/>
                </a:solidFill>
                <a:effectLst/>
                <a:latin typeface="+mn-lt"/>
                <a:ea typeface="+mn-ea"/>
                <a:cs typeface="+mn-cs"/>
              </a:rPr>
              <a:t>1. </a:t>
            </a:r>
            <a:r>
              <a:rPr lang="sv-SE" sz="1200" kern="1200" cap="all" dirty="0" err="1">
                <a:solidFill>
                  <a:schemeClr val="tx1"/>
                </a:solidFill>
                <a:effectLst/>
                <a:latin typeface="+mn-lt"/>
                <a:ea typeface="+mn-ea"/>
                <a:cs typeface="+mn-cs"/>
              </a:rPr>
              <a:t>aRRANGERA</a:t>
            </a:r>
            <a:r>
              <a:rPr lang="sv-SE" sz="1200" kern="1200" cap="all" dirty="0">
                <a:solidFill>
                  <a:schemeClr val="tx1"/>
                </a:solidFill>
                <a:effectLst/>
                <a:latin typeface="+mn-lt"/>
                <a:ea typeface="+mn-ea"/>
                <a:cs typeface="+mn-cs"/>
              </a:rPr>
              <a:t> EN AKTIVITET</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Arrangera en aktivitet som gör att er FN-elevförening syns på skolan och som kan locka fler att vilja bli medlemmar i er förening. Visa framsteg som gjorts sedan FN bildades och att det är vi tillsammans som skapar framtiden. På portalen för FN-skola hittar ni tips på aktiviteter. </a:t>
            </a:r>
          </a:p>
          <a:p>
            <a:r>
              <a:rPr lang="sv-SE" sz="1200" kern="1200" dirty="0">
                <a:solidFill>
                  <a:schemeClr val="tx1"/>
                </a:solidFill>
                <a:effectLst/>
                <a:latin typeface="+mn-lt"/>
                <a:ea typeface="+mn-ea"/>
                <a:cs typeface="+mn-cs"/>
              </a:rPr>
              <a:t> </a:t>
            </a:r>
          </a:p>
          <a:p>
            <a:r>
              <a:rPr lang="sv-SE" sz="1200" kern="1200" cap="all" dirty="0">
                <a:solidFill>
                  <a:schemeClr val="tx1"/>
                </a:solidFill>
                <a:effectLst/>
                <a:latin typeface="+mn-lt"/>
                <a:ea typeface="+mn-ea"/>
                <a:cs typeface="+mn-cs"/>
              </a:rPr>
              <a:t>2. Berätta varför just DU är medlem</a:t>
            </a:r>
            <a:br>
              <a:rPr lang="sv-SE" sz="1200" kern="1200" cap="all" dirty="0">
                <a:solidFill>
                  <a:schemeClr val="tx1"/>
                </a:solidFill>
                <a:effectLst/>
                <a:latin typeface="+mn-lt"/>
                <a:ea typeface="+mn-ea"/>
                <a:cs typeface="+mn-cs"/>
              </a:rPr>
            </a:br>
            <a:r>
              <a:rPr lang="sv-SE" sz="1200" kern="1200" dirty="0">
                <a:solidFill>
                  <a:schemeClr val="tx1"/>
                </a:solidFill>
                <a:effectLst/>
                <a:latin typeface="+mn-lt"/>
                <a:ea typeface="+mn-ea"/>
                <a:cs typeface="+mn-cs"/>
              </a:rPr>
              <a:t>Din egen berättelse är den starkaste. När du värvar medlemmar, berätta varför just du är medlem i er skolas FN-elevförening och berätta vilka frågor som engagerar dig. Din personliga berättelse kan vara det som övertygar fler att vilja gå med och känna samma engagemang som du gör. Väv gärna in i din berättelse om de globala målen och fråga om den blivande medlemmen vill dela din dröm.</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p>
          <a:p>
            <a:r>
              <a:rPr lang="sv-SE" sz="1200" kern="1200" cap="all" dirty="0">
                <a:solidFill>
                  <a:schemeClr val="tx1"/>
                </a:solidFill>
                <a:effectLst/>
                <a:latin typeface="+mn-lt"/>
                <a:ea typeface="+mn-ea"/>
                <a:cs typeface="+mn-cs"/>
              </a:rPr>
              <a:t>3. Berätta vad ett medlemskap har att erbjuda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Använd bladet </a:t>
            </a:r>
            <a:r>
              <a:rPr lang="sv-SE" sz="1200" i="1" kern="1200" dirty="0">
                <a:solidFill>
                  <a:schemeClr val="tx1"/>
                </a:solidFill>
                <a:effectLst/>
                <a:latin typeface="+mn-lt"/>
                <a:ea typeface="+mn-ea"/>
                <a:cs typeface="+mn-cs"/>
              </a:rPr>
              <a:t>Engagera dig i FN-elevföreningen</a:t>
            </a:r>
            <a:r>
              <a:rPr lang="sv-SE" sz="1200" kern="1200" dirty="0">
                <a:solidFill>
                  <a:schemeClr val="tx1"/>
                </a:solidFill>
                <a:effectLst/>
                <a:latin typeface="+mn-lt"/>
                <a:ea typeface="+mn-ea"/>
                <a:cs typeface="+mn-cs"/>
              </a:rPr>
              <a:t> som du hittar på portalen för FN-skola för att berätta om vad ett medlemskap har att erbjuda; lära sig mer om FN och omvärlden, utvecklas och göra skillnad, bidra till att ungdomars röster hörs, bidra till att de globala målen uppnås, träffa andra engagerade, möjlighet att söka nationella uppdrag för FN-förbundet samt stöd, tips och råd från FN-förbundet.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cap="all" dirty="0">
                <a:solidFill>
                  <a:schemeClr val="tx1"/>
                </a:solidFill>
                <a:effectLst/>
                <a:latin typeface="+mn-lt"/>
                <a:ea typeface="+mn-ea"/>
                <a:cs typeface="+mn-cs"/>
              </a:rPr>
              <a:t>3. Våga fråga!</a:t>
            </a:r>
            <a:br>
              <a:rPr lang="sv-SE" sz="1200" kern="1200" cap="all" dirty="0">
                <a:solidFill>
                  <a:schemeClr val="tx1"/>
                </a:solidFill>
                <a:effectLst/>
                <a:latin typeface="+mn-lt"/>
                <a:ea typeface="+mn-ea"/>
                <a:cs typeface="+mn-cs"/>
              </a:rPr>
            </a:br>
            <a:r>
              <a:rPr lang="sv-SE" sz="1200" kern="1200" dirty="0">
                <a:solidFill>
                  <a:schemeClr val="tx1"/>
                </a:solidFill>
                <a:effectLst/>
                <a:latin typeface="+mn-lt"/>
                <a:ea typeface="+mn-ea"/>
                <a:cs typeface="+mn-cs"/>
              </a:rPr>
              <a:t>Ibland är det bara frågan som fattas: Vill du också bli medlem i vår FN-elevförening? Alla vet inte att det är möjligt att bli medlem. Att faktiskt få frågan kan vara det som avgör.</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cap="all" dirty="0">
                <a:solidFill>
                  <a:schemeClr val="tx1"/>
                </a:solidFill>
                <a:effectLst/>
                <a:latin typeface="+mn-lt"/>
                <a:ea typeface="+mn-ea"/>
                <a:cs typeface="+mn-cs"/>
              </a:rPr>
              <a:t>5. GÖR DET ENKELT ATT BLI MEDLEM PÅ PLATS</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Ha en surfplatta eller smart mobiltelefon på plats för att hjälpa nya medlemmar att registrera sitt medlemskap med en gång.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cap="all" dirty="0">
                <a:solidFill>
                  <a:schemeClr val="tx1"/>
                </a:solidFill>
                <a:effectLst/>
                <a:latin typeface="+mn-lt"/>
                <a:ea typeface="+mn-ea"/>
                <a:cs typeface="+mn-cs"/>
              </a:rPr>
              <a:t>PS. Glöm inte ta hand om de nya medlemmarna!</a:t>
            </a:r>
            <a:br>
              <a:rPr lang="sv-SE" sz="1200" kern="1200" cap="all" dirty="0">
                <a:solidFill>
                  <a:schemeClr val="tx1"/>
                </a:solidFill>
                <a:effectLst/>
                <a:latin typeface="+mn-lt"/>
                <a:ea typeface="+mn-ea"/>
                <a:cs typeface="+mn-cs"/>
              </a:rPr>
            </a:br>
            <a:r>
              <a:rPr lang="sv-SE" sz="1200" kern="1200" dirty="0">
                <a:solidFill>
                  <a:schemeClr val="tx1"/>
                </a:solidFill>
                <a:effectLst/>
                <a:latin typeface="+mn-lt"/>
                <a:ea typeface="+mn-ea"/>
                <a:cs typeface="+mn-cs"/>
              </a:rPr>
              <a:t>För att inte tappa de nya medlemmar din FN-elevförening har rekryterat är det viktigt att få återkoppling. Bjud in de nya medlemmarna till en aktivitet eller ett möte så snart som möjligt. Gör att de nya medlemmarna känner sig sedda.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407408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Som en sista del tänkte vi att vi börjar planera för årets aktiviteter.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142261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2025-09-04</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hyperlink" Target="https://fn.se/fnskola/film-om-att-bli-fn-skol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fn.se/fnskola/film-om-att-bli-fn-skol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324A20-D67E-4B97-901D-992F731BBC48}"/>
              </a:ext>
            </a:extLst>
          </p:cNvPr>
          <p:cNvSpPr>
            <a:spLocks noGrp="1"/>
          </p:cNvSpPr>
          <p:nvPr>
            <p:ph type="title"/>
          </p:nvPr>
        </p:nvSpPr>
        <p:spPr/>
        <p:txBody>
          <a:bodyPr anchor="ctr">
            <a:normAutofit/>
          </a:bodyPr>
          <a:lstStyle/>
          <a:p>
            <a:pPr algn="ctr"/>
            <a:r>
              <a:rPr lang="sv-SE" dirty="0"/>
              <a:t>Att arbeta i en FN-elevförening</a:t>
            </a:r>
          </a:p>
        </p:txBody>
      </p:sp>
      <p:sp>
        <p:nvSpPr>
          <p:cNvPr id="3" name="Platshållare för text 2">
            <a:extLst>
              <a:ext uri="{FF2B5EF4-FFF2-40B4-BE49-F238E27FC236}">
                <a16:creationId xmlns:a16="http://schemas.microsoft.com/office/drawing/2014/main" id="{1BE87463-6073-42A6-8362-6DBD5B39547C}"/>
              </a:ext>
            </a:extLst>
          </p:cNvPr>
          <p:cNvSpPr>
            <a:spLocks noGrp="1"/>
          </p:cNvSpPr>
          <p:nvPr>
            <p:ph type="body" idx="1"/>
          </p:nvPr>
        </p:nvSpPr>
        <p:spPr/>
        <p:txBody>
          <a:bodyPr/>
          <a:lstStyle/>
          <a:p>
            <a:pPr algn="ctr"/>
            <a:r>
              <a:rPr lang="sv-SE" dirty="0">
                <a:solidFill>
                  <a:schemeClr val="accent1"/>
                </a:solidFill>
              </a:rPr>
              <a:t>Svenska FN-förbundet</a:t>
            </a:r>
          </a:p>
          <a:p>
            <a:pPr algn="ctr"/>
            <a:endParaRPr lang="sv-SE" dirty="0">
              <a:solidFill>
                <a:schemeClr val="accent1"/>
              </a:solidFill>
            </a:endParaRPr>
          </a:p>
        </p:txBody>
      </p:sp>
    </p:spTree>
    <p:extLst>
      <p:ext uri="{BB962C8B-B14F-4D97-AF65-F5344CB8AC3E}">
        <p14:creationId xmlns:p14="http://schemas.microsoft.com/office/powerpoint/2010/main" val="4555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5523FE-4B7C-4C04-A40A-F3EF60301565}"/>
              </a:ext>
            </a:extLst>
          </p:cNvPr>
          <p:cNvSpPr>
            <a:spLocks noGrp="1"/>
          </p:cNvSpPr>
          <p:nvPr>
            <p:ph type="title"/>
          </p:nvPr>
        </p:nvSpPr>
        <p:spPr/>
        <p:txBody>
          <a:bodyPr/>
          <a:lstStyle/>
          <a:p>
            <a:r>
              <a:rPr lang="sv-SE" dirty="0"/>
              <a:t>Att göra skillnad för en bättre värld</a:t>
            </a:r>
          </a:p>
        </p:txBody>
      </p:sp>
      <p:sp>
        <p:nvSpPr>
          <p:cNvPr id="3" name="Platshållare för innehåll 2">
            <a:extLst>
              <a:ext uri="{FF2B5EF4-FFF2-40B4-BE49-F238E27FC236}">
                <a16:creationId xmlns:a16="http://schemas.microsoft.com/office/drawing/2014/main" id="{8A2922FF-FF28-4D64-B164-C5504CF63BEB}"/>
              </a:ext>
            </a:extLst>
          </p:cNvPr>
          <p:cNvSpPr>
            <a:spLocks noGrp="1"/>
          </p:cNvSpPr>
          <p:nvPr>
            <p:ph sz="half" idx="1"/>
          </p:nvPr>
        </p:nvSpPr>
        <p:spPr/>
        <p:txBody>
          <a:bodyPr>
            <a:normAutofit/>
          </a:bodyPr>
          <a:lstStyle/>
          <a:p>
            <a:pPr marL="342900" lvl="0" indent="-342900">
              <a:lnSpc>
                <a:spcPct val="107000"/>
              </a:lnSpc>
              <a:buFont typeface="+mj-lt"/>
              <a:buAutoNum type="arabicPeriod"/>
            </a:pPr>
            <a:r>
              <a:rPr lang="sv-SE" sz="2400" dirty="0">
                <a:effectLst/>
                <a:ea typeface="Calibri" panose="020F0502020204030204" pitchFamily="34" charset="0"/>
                <a:cs typeface="Times New Roman" panose="02020603050405020304" pitchFamily="18" charset="0"/>
              </a:rPr>
              <a:t>Vilka aktiviteter planerar vi att genomföra på </a:t>
            </a:r>
            <a:r>
              <a:rPr lang="sv-SE" sz="2400" dirty="0">
                <a:ea typeface="Calibri" panose="020F0502020204030204" pitchFamily="34" charset="0"/>
                <a:cs typeface="Times New Roman" panose="02020603050405020304" pitchFamily="18" charset="0"/>
              </a:rPr>
              <a:t>vår </a:t>
            </a:r>
            <a:r>
              <a:rPr lang="sv-SE" sz="2400" dirty="0">
                <a:effectLst/>
                <a:ea typeface="Calibri" panose="020F0502020204030204" pitchFamily="34" charset="0"/>
                <a:cs typeface="Times New Roman" panose="02020603050405020304" pitchFamily="18" charset="0"/>
              </a:rPr>
              <a:t>skola under </a:t>
            </a:r>
            <a:r>
              <a:rPr lang="sv-SE" sz="2400" dirty="0">
                <a:ea typeface="Calibri" panose="020F0502020204030204" pitchFamily="34" charset="0"/>
                <a:cs typeface="Times New Roman" panose="02020603050405020304" pitchFamily="18" charset="0"/>
              </a:rPr>
              <a:t>detta läsår</a:t>
            </a:r>
            <a:r>
              <a:rPr lang="sv-SE" sz="2400" dirty="0">
                <a:effectLst/>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a:pPr>
            <a:r>
              <a:rPr lang="sv-SE" sz="2400" dirty="0">
                <a:effectLst/>
                <a:ea typeface="Calibri" panose="020F0502020204030204" pitchFamily="34" charset="0"/>
                <a:cs typeface="Times New Roman" panose="02020603050405020304" pitchFamily="18" charset="0"/>
              </a:rPr>
              <a:t>Vilka är de största utmaningarna? </a:t>
            </a:r>
          </a:p>
          <a:p>
            <a:pPr marL="342900" lvl="0" indent="-342900">
              <a:lnSpc>
                <a:spcPct val="107000"/>
              </a:lnSpc>
              <a:buFont typeface="+mj-lt"/>
              <a:buAutoNum type="arabicPeriod"/>
            </a:pPr>
            <a:r>
              <a:rPr lang="sv-SE" sz="2400" dirty="0">
                <a:effectLst/>
                <a:ea typeface="Calibri" panose="020F0502020204030204" pitchFamily="34" charset="0"/>
                <a:cs typeface="Times New Roman" panose="02020603050405020304" pitchFamily="18" charset="0"/>
              </a:rPr>
              <a:t>Hur tänker ni hantera de utmaningar som finns?</a:t>
            </a:r>
          </a:p>
          <a:p>
            <a:pPr marL="342900" lvl="0" indent="-342900">
              <a:lnSpc>
                <a:spcPct val="107000"/>
              </a:lnSpc>
              <a:spcAft>
                <a:spcPts val="800"/>
              </a:spcAft>
              <a:buFont typeface="+mj-lt"/>
              <a:buAutoNum type="arabicPeriod"/>
            </a:pPr>
            <a:r>
              <a:rPr lang="sv-SE" sz="2400" dirty="0">
                <a:effectLst/>
                <a:ea typeface="Calibri" panose="020F0502020204030204" pitchFamily="34" charset="0"/>
                <a:cs typeface="Times New Roman" panose="02020603050405020304" pitchFamily="18" charset="0"/>
              </a:rPr>
              <a:t>På vilket sätt tänker ni att FN-förbundet kan stötta er under terminen?</a:t>
            </a:r>
          </a:p>
          <a:p>
            <a:pPr marL="0" indent="0">
              <a:buNone/>
            </a:pPr>
            <a:endParaRPr lang="sv-SE" dirty="0"/>
          </a:p>
        </p:txBody>
      </p:sp>
      <p:pic>
        <p:nvPicPr>
          <p:cNvPr id="6" name="Platshållare för innehåll 5" descr="En bild som visar paraply, flagga&#10;&#10;Automatiskt genererad beskrivning">
            <a:extLst>
              <a:ext uri="{FF2B5EF4-FFF2-40B4-BE49-F238E27FC236}">
                <a16:creationId xmlns:a16="http://schemas.microsoft.com/office/drawing/2014/main" id="{A8D6A6BC-315A-4BB6-81A2-F272E5771B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71810"/>
            <a:ext cx="5181600" cy="3458993"/>
          </a:xfrm>
        </p:spPr>
      </p:pic>
    </p:spTree>
    <p:extLst>
      <p:ext uri="{BB962C8B-B14F-4D97-AF65-F5344CB8AC3E}">
        <p14:creationId xmlns:p14="http://schemas.microsoft.com/office/powerpoint/2010/main" val="179630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70438F-5326-45D8-B8E6-0D757F270F7B}"/>
              </a:ext>
            </a:extLst>
          </p:cNvPr>
          <p:cNvSpPr>
            <a:spLocks noGrp="1"/>
          </p:cNvSpPr>
          <p:nvPr>
            <p:ph type="title"/>
          </p:nvPr>
        </p:nvSpPr>
        <p:spPr>
          <a:xfrm>
            <a:off x="838200" y="486428"/>
            <a:ext cx="9372600" cy="1325563"/>
          </a:xfrm>
        </p:spPr>
        <p:txBody>
          <a:bodyPr/>
          <a:lstStyle/>
          <a:p>
            <a:r>
              <a:rPr lang="en-US" dirty="0"/>
              <a:t>Tack! </a:t>
            </a:r>
          </a:p>
        </p:txBody>
      </p:sp>
      <p:sp>
        <p:nvSpPr>
          <p:cNvPr id="20" name="Content Placeholder 3">
            <a:extLst>
              <a:ext uri="{FF2B5EF4-FFF2-40B4-BE49-F238E27FC236}">
                <a16:creationId xmlns:a16="http://schemas.microsoft.com/office/drawing/2014/main" id="{45ED8905-62A5-4121-8F81-A182C0519B1E}"/>
              </a:ext>
            </a:extLst>
          </p:cNvPr>
          <p:cNvSpPr>
            <a:spLocks noGrp="1"/>
          </p:cNvSpPr>
          <p:nvPr>
            <p:ph sz="half" idx="2"/>
          </p:nvPr>
        </p:nvSpPr>
        <p:spPr>
          <a:xfrm>
            <a:off x="7767145" y="3216166"/>
            <a:ext cx="4035971" cy="2682957"/>
          </a:xfrm>
        </p:spPr>
        <p:txBody>
          <a:bodyPr/>
          <a:lstStyle/>
          <a:p>
            <a:pPr marL="0" lvl="1">
              <a:spcBef>
                <a:spcPct val="0"/>
              </a:spcBef>
              <a:buNone/>
            </a:pPr>
            <a:r>
              <a:rPr lang="sv-SE" altLang="sv-SE" b="1" dirty="0">
                <a:solidFill>
                  <a:schemeClr val="tx2"/>
                </a:solidFill>
                <a:latin typeface="Trade Gothic LT Std Cn" pitchFamily="34" charset="0"/>
              </a:rPr>
              <a:t>Frågor?</a:t>
            </a:r>
          </a:p>
          <a:p>
            <a:pPr marL="0" lvl="1">
              <a:spcBef>
                <a:spcPct val="0"/>
              </a:spcBef>
              <a:buNone/>
            </a:pPr>
            <a:endParaRPr lang="sv-SE" altLang="sv-SE" sz="1600" b="1" dirty="0">
              <a:solidFill>
                <a:schemeClr val="tx2"/>
              </a:solidFill>
              <a:latin typeface="Trade Gothic LT Std Cn" pitchFamily="34" charset="0"/>
            </a:endParaRPr>
          </a:p>
          <a:p>
            <a:pPr marL="0" indent="0">
              <a:buNone/>
            </a:pPr>
            <a:endParaRPr lang="en-US" dirty="0"/>
          </a:p>
        </p:txBody>
      </p:sp>
      <p:pic>
        <p:nvPicPr>
          <p:cNvPr id="10" name="Platshållare för innehåll 9" descr="En bild som visar utomhus, byggnad, blå, sitter&#10;&#10;Automatiskt genererad beskrivning">
            <a:extLst>
              <a:ext uri="{FF2B5EF4-FFF2-40B4-BE49-F238E27FC236}">
                <a16:creationId xmlns:a16="http://schemas.microsoft.com/office/drawing/2014/main" id="{CD64DFE4-61EC-43A2-ABA1-7B8E1979DEC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811990"/>
            <a:ext cx="7577959" cy="5046009"/>
          </a:xfrm>
        </p:spPr>
      </p:pic>
    </p:spTree>
    <p:extLst>
      <p:ext uri="{BB962C8B-B14F-4D97-AF65-F5344CB8AC3E}">
        <p14:creationId xmlns:p14="http://schemas.microsoft.com/office/powerpoint/2010/main" val="30887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3" name="Rubrik 112">
            <a:extLst>
              <a:ext uri="{FF2B5EF4-FFF2-40B4-BE49-F238E27FC236}">
                <a16:creationId xmlns:a16="http://schemas.microsoft.com/office/drawing/2014/main" id="{39D9E0C4-D947-4E1D-852E-5BB3EF6EAD79}"/>
              </a:ext>
            </a:extLst>
          </p:cNvPr>
          <p:cNvSpPr>
            <a:spLocks noGrp="1"/>
          </p:cNvSpPr>
          <p:nvPr>
            <p:ph type="title"/>
          </p:nvPr>
        </p:nvSpPr>
        <p:spPr/>
        <p:txBody>
          <a:bodyPr/>
          <a:lstStyle/>
          <a:p>
            <a:r>
              <a:rPr lang="sv-SE" dirty="0"/>
              <a:t>Certifierad FN-skola</a:t>
            </a:r>
          </a:p>
        </p:txBody>
      </p:sp>
      <p:pic>
        <p:nvPicPr>
          <p:cNvPr id="4" name="Platshållare för innehåll 3" descr="FN-skolornas logga">
            <a:extLst>
              <a:ext uri="{FF2B5EF4-FFF2-40B4-BE49-F238E27FC236}">
                <a16:creationId xmlns:a16="http://schemas.microsoft.com/office/drawing/2014/main" id="{7C21C80A-24A7-41B2-98BC-14A04249F8C6}"/>
              </a:ext>
            </a:extLst>
          </p:cNvPr>
          <p:cNvPicPr>
            <a:picLocks noGrp="1" noChangeAspect="1"/>
          </p:cNvPicPr>
          <p:nvPr>
            <p:ph idx="1"/>
          </p:nvPr>
        </p:nvPicPr>
        <p:blipFill>
          <a:blip r:embed="rId4" cstate="print"/>
          <a:stretch>
            <a:fillRect/>
          </a:stretch>
        </p:blipFill>
        <p:spPr>
          <a:xfrm>
            <a:off x="1971379" y="2234401"/>
            <a:ext cx="1739221" cy="3989979"/>
          </a:xfrm>
          <a:prstGeom prst="rect">
            <a:avLst/>
          </a:prstGeom>
        </p:spPr>
      </p:pic>
      <p:pic>
        <p:nvPicPr>
          <p:cNvPr id="5" name="Picture 3" descr="Karta över vilka orter FN-skolorna ligger i. ">
            <a:extLst>
              <a:ext uri="{FF2B5EF4-FFF2-40B4-BE49-F238E27FC236}">
                <a16:creationId xmlns:a16="http://schemas.microsoft.com/office/drawing/2014/main" id="{0945308B-08AD-4072-A9E3-0B7CB1385D16}"/>
              </a:ext>
            </a:extLst>
          </p:cNvPr>
          <p:cNvPicPr>
            <a:picLocks noChangeAspect="1" noChangeArrowheads="1"/>
          </p:cNvPicPr>
          <p:nvPr/>
        </p:nvPicPr>
        <p:blipFill>
          <a:blip r:embed="rId5"/>
          <a:srcRect/>
          <a:stretch>
            <a:fillRect/>
          </a:stretch>
        </p:blipFill>
        <p:spPr bwMode="auto">
          <a:xfrm>
            <a:off x="3965484" y="2234401"/>
            <a:ext cx="2675403" cy="3960441"/>
          </a:xfrm>
          <a:prstGeom prst="rect">
            <a:avLst/>
          </a:prstGeom>
          <a:noFill/>
          <a:ln w="9525">
            <a:noFill/>
            <a:miter lim="800000"/>
            <a:headEnd/>
            <a:tailEnd/>
          </a:ln>
          <a:effectLst/>
        </p:spPr>
      </p:pic>
      <p:pic>
        <p:nvPicPr>
          <p:cNvPr id="6" name="Bildobjekt 5" descr="Elever som tar studenten">
            <a:extLst>
              <a:ext uri="{FF2B5EF4-FFF2-40B4-BE49-F238E27FC236}">
                <a16:creationId xmlns:a16="http://schemas.microsoft.com/office/drawing/2014/main" id="{4A7C4785-B244-4A3F-A398-64C54EB959A3}"/>
              </a:ext>
            </a:extLst>
          </p:cNvPr>
          <p:cNvPicPr>
            <a:picLocks noChangeAspect="1"/>
          </p:cNvPicPr>
          <p:nvPr/>
        </p:nvPicPr>
        <p:blipFill>
          <a:blip r:embed="rId6" cstate="print"/>
          <a:stretch>
            <a:fillRect/>
          </a:stretch>
        </p:blipFill>
        <p:spPr>
          <a:xfrm>
            <a:off x="6888815" y="2204863"/>
            <a:ext cx="3240360" cy="2132806"/>
          </a:xfrm>
          <a:prstGeom prst="rect">
            <a:avLst/>
          </a:prstGeom>
        </p:spPr>
      </p:pic>
      <p:pic>
        <p:nvPicPr>
          <p:cNvPr id="7" name="Picture 4" descr="Elever som håller i en FN-flagga">
            <a:hlinkClick r:id="rId7"/>
            <a:extLst>
              <a:ext uri="{FF2B5EF4-FFF2-40B4-BE49-F238E27FC236}">
                <a16:creationId xmlns:a16="http://schemas.microsoft.com/office/drawing/2014/main" id="{CCA53D69-3697-42D2-BCF3-A142F21FF2CE}"/>
              </a:ext>
            </a:extLst>
          </p:cNvPr>
          <p:cNvPicPr>
            <a:picLocks noChangeAspect="1" noChangeArrowheads="1"/>
          </p:cNvPicPr>
          <p:nvPr/>
        </p:nvPicPr>
        <p:blipFill>
          <a:blip r:embed="rId8" cstate="print"/>
          <a:srcRect/>
          <a:stretch>
            <a:fillRect/>
          </a:stretch>
        </p:blipFill>
        <p:spPr bwMode="auto">
          <a:xfrm>
            <a:off x="6895771" y="4437112"/>
            <a:ext cx="3233404" cy="1757730"/>
          </a:xfrm>
          <a:prstGeom prst="rect">
            <a:avLst/>
          </a:prstGeom>
          <a:noFill/>
        </p:spPr>
      </p:pic>
    </p:spTree>
    <p:extLst>
      <p:ext uri="{BB962C8B-B14F-4D97-AF65-F5344CB8AC3E}">
        <p14:creationId xmlns:p14="http://schemas.microsoft.com/office/powerpoint/2010/main" val="53307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2FD1C-BEA5-45F8-A5A7-721C94ABB968}"/>
              </a:ext>
            </a:extLst>
          </p:cNvPr>
          <p:cNvSpPr>
            <a:spLocks noGrp="1"/>
          </p:cNvSpPr>
          <p:nvPr>
            <p:ph type="title"/>
          </p:nvPr>
        </p:nvSpPr>
        <p:spPr>
          <a:xfrm>
            <a:off x="838200" y="486428"/>
            <a:ext cx="9372600" cy="1325563"/>
          </a:xfrm>
        </p:spPr>
        <p:txBody>
          <a:bodyPr anchor="ctr">
            <a:normAutofit/>
          </a:bodyPr>
          <a:lstStyle/>
          <a:p>
            <a:r>
              <a:rPr lang="sv-SE" dirty="0"/>
              <a:t>FN-elevföreningen</a:t>
            </a:r>
          </a:p>
        </p:txBody>
      </p:sp>
      <p:sp>
        <p:nvSpPr>
          <p:cNvPr id="14" name="Content Placeholder 2">
            <a:extLst>
              <a:ext uri="{FF2B5EF4-FFF2-40B4-BE49-F238E27FC236}">
                <a16:creationId xmlns:a16="http://schemas.microsoft.com/office/drawing/2014/main" id="{43C72EA6-4163-4818-B146-E31877D90612}"/>
              </a:ext>
            </a:extLst>
          </p:cNvPr>
          <p:cNvSpPr>
            <a:spLocks noGrp="1"/>
          </p:cNvSpPr>
          <p:nvPr>
            <p:ph sz="half" idx="1"/>
          </p:nvPr>
        </p:nvSpPr>
        <p:spPr>
          <a:xfrm>
            <a:off x="838200" y="2302976"/>
            <a:ext cx="5181600" cy="3596148"/>
          </a:xfrm>
        </p:spPr>
        <p:txBody>
          <a:bodyPr>
            <a:normAutofit/>
          </a:bodyPr>
          <a:lstStyle/>
          <a:p>
            <a:pPr marL="171450" indent="-171450"/>
            <a:r>
              <a:rPr lang="sv-SE" altLang="sv-SE" sz="2600" dirty="0"/>
              <a:t>Samlar FN-intresserade elever på skolan </a:t>
            </a:r>
          </a:p>
          <a:p>
            <a:pPr marL="171450" indent="-171450"/>
            <a:r>
              <a:rPr lang="sv-SE" altLang="sv-SE" sz="2600" dirty="0"/>
              <a:t>Arbetar för ett bättre och starkare FN</a:t>
            </a:r>
          </a:p>
          <a:p>
            <a:pPr marL="171450" indent="-171450"/>
            <a:r>
              <a:rPr lang="sv-SE" altLang="sv-SE" sz="2600" dirty="0"/>
              <a:t>Engagerar människor i globala frågor genom lokal verksamhet</a:t>
            </a:r>
          </a:p>
          <a:p>
            <a:pPr marL="171450" indent="-171450"/>
            <a:r>
              <a:rPr lang="sv-SE" altLang="sv-SE" sz="2600" dirty="0"/>
              <a:t>Får stöd från skolan och FN-förbundet</a:t>
            </a:r>
          </a:p>
          <a:p>
            <a:pPr marL="171450" indent="-171450"/>
            <a:r>
              <a:rPr lang="sv-SE" altLang="sv-SE" sz="2600" dirty="0"/>
              <a:t>Har en kontaktperson   </a:t>
            </a:r>
          </a:p>
          <a:p>
            <a:pPr marL="0" indent="0">
              <a:buNone/>
            </a:pPr>
            <a:endParaRPr lang="en-US" sz="1800" dirty="0"/>
          </a:p>
          <a:p>
            <a:pPr marL="0" indent="0">
              <a:buNone/>
            </a:pPr>
            <a:endParaRPr lang="en-US" sz="1800" dirty="0"/>
          </a:p>
        </p:txBody>
      </p:sp>
      <p:pic>
        <p:nvPicPr>
          <p:cNvPr id="7" name="Picture 4" descr="Elever som håller i en FN-flagga">
            <a:hlinkClick r:id="rId3"/>
            <a:extLst>
              <a:ext uri="{FF2B5EF4-FFF2-40B4-BE49-F238E27FC236}">
                <a16:creationId xmlns:a16="http://schemas.microsoft.com/office/drawing/2014/main" id="{1739A425-45A8-4264-8D32-D5607E8EC3E3}"/>
              </a:ext>
            </a:extLst>
          </p:cNvPr>
          <p:cNvPicPr>
            <a:picLocks noGrp="1" noChangeAspect="1" noChangeArrowheads="1"/>
          </p:cNvPicPr>
          <p:nvPr>
            <p:ph sz="half" idx="2"/>
          </p:nvPr>
        </p:nvPicPr>
        <p:blipFill rotWithShape="1">
          <a:blip r:embed="rId4" cstate="print"/>
          <a:srcRect l="22409" r="2304" b="-3"/>
          <a:stretch/>
        </p:blipFill>
        <p:spPr bwMode="auto">
          <a:xfrm>
            <a:off x="6172200" y="2302976"/>
            <a:ext cx="5181600" cy="3596148"/>
          </a:xfrm>
          <a:prstGeom prst="rect">
            <a:avLst/>
          </a:prstGeom>
          <a:noFill/>
        </p:spPr>
      </p:pic>
    </p:spTree>
    <p:extLst>
      <p:ext uri="{BB962C8B-B14F-4D97-AF65-F5344CB8AC3E}">
        <p14:creationId xmlns:p14="http://schemas.microsoft.com/office/powerpoint/2010/main" val="363864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65B2C1-435C-43DC-A708-1C78BAB71F00}"/>
              </a:ext>
            </a:extLst>
          </p:cNvPr>
          <p:cNvSpPr>
            <a:spLocks noGrp="1"/>
          </p:cNvSpPr>
          <p:nvPr>
            <p:ph type="title"/>
          </p:nvPr>
        </p:nvSpPr>
        <p:spPr/>
        <p:txBody>
          <a:bodyPr/>
          <a:lstStyle/>
          <a:p>
            <a:r>
              <a:rPr lang="sv-SE" dirty="0"/>
              <a:t>Att engagera sig i en FN-elevförening</a:t>
            </a:r>
          </a:p>
        </p:txBody>
      </p:sp>
      <p:sp>
        <p:nvSpPr>
          <p:cNvPr id="3" name="Platshållare för innehåll 2">
            <a:extLst>
              <a:ext uri="{FF2B5EF4-FFF2-40B4-BE49-F238E27FC236}">
                <a16:creationId xmlns:a16="http://schemas.microsoft.com/office/drawing/2014/main" id="{B5D1D97B-DDA2-47DE-B210-4779217B6E29}"/>
              </a:ext>
            </a:extLst>
          </p:cNvPr>
          <p:cNvSpPr>
            <a:spLocks noGrp="1"/>
          </p:cNvSpPr>
          <p:nvPr>
            <p:ph sz="half" idx="1"/>
          </p:nvPr>
        </p:nvSpPr>
        <p:spPr/>
        <p:txBody>
          <a:bodyPr>
            <a:normAutofit fontScale="85000" lnSpcReduction="20000"/>
          </a:bodyPr>
          <a:lstStyle/>
          <a:p>
            <a:pPr marL="0" indent="0">
              <a:buNone/>
            </a:pPr>
            <a:r>
              <a:rPr lang="sv-SE" dirty="0"/>
              <a:t>Som medlem i en FN-elevförening får du:</a:t>
            </a:r>
          </a:p>
          <a:p>
            <a:r>
              <a:rPr lang="sv-SE" dirty="0"/>
              <a:t>Lära dig mer om FN och omvärlden</a:t>
            </a:r>
          </a:p>
          <a:p>
            <a:r>
              <a:rPr lang="sv-SE" dirty="0"/>
              <a:t>Utvecklas och göra skillnad</a:t>
            </a:r>
          </a:p>
          <a:p>
            <a:r>
              <a:rPr lang="sv-SE" dirty="0"/>
              <a:t>Bidra till att ungdomars röster hörs</a:t>
            </a:r>
          </a:p>
          <a:p>
            <a:r>
              <a:rPr lang="sv-SE" dirty="0"/>
              <a:t>Bidra till att de globala målen uppnås</a:t>
            </a:r>
          </a:p>
          <a:p>
            <a:r>
              <a:rPr lang="sv-SE" dirty="0"/>
              <a:t>Träffa andra engagerade</a:t>
            </a:r>
          </a:p>
          <a:p>
            <a:r>
              <a:rPr lang="sv-SE" dirty="0"/>
              <a:t>Möjlighet att söka nationella uppdrag i FN-förbundet</a:t>
            </a:r>
          </a:p>
          <a:p>
            <a:r>
              <a:rPr lang="sv-SE" dirty="0"/>
              <a:t>Stöd, tips och råd från FN-förbundet</a:t>
            </a:r>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p:txBody>
      </p:sp>
      <p:pic>
        <p:nvPicPr>
          <p:cNvPr id="9" name="Platshållare för innehåll 8" descr="En bild som visar person, håller, paraply, stående&#10;&#10;Automatiskt genererad beskrivning">
            <a:extLst>
              <a:ext uri="{FF2B5EF4-FFF2-40B4-BE49-F238E27FC236}">
                <a16:creationId xmlns:a16="http://schemas.microsoft.com/office/drawing/2014/main" id="{52155303-8F4F-4001-9882-015BD4C07D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72061"/>
            <a:ext cx="5181600" cy="3258490"/>
          </a:xfrm>
        </p:spPr>
      </p:pic>
    </p:spTree>
    <p:extLst>
      <p:ext uri="{BB962C8B-B14F-4D97-AF65-F5344CB8AC3E}">
        <p14:creationId xmlns:p14="http://schemas.microsoft.com/office/powerpoint/2010/main" val="411426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20A0C-7170-4EC2-830C-40CC61FBA175}"/>
              </a:ext>
            </a:extLst>
          </p:cNvPr>
          <p:cNvSpPr>
            <a:spLocks noGrp="1"/>
          </p:cNvSpPr>
          <p:nvPr>
            <p:ph type="title"/>
          </p:nvPr>
        </p:nvSpPr>
        <p:spPr/>
        <p:txBody>
          <a:bodyPr/>
          <a:lstStyle/>
          <a:p>
            <a:r>
              <a:rPr lang="sv-SE" dirty="0"/>
              <a:t>Inkluderande föreningsarbete</a:t>
            </a:r>
          </a:p>
        </p:txBody>
      </p:sp>
      <p:sp>
        <p:nvSpPr>
          <p:cNvPr id="3" name="Platshållare för innehåll 2">
            <a:extLst>
              <a:ext uri="{FF2B5EF4-FFF2-40B4-BE49-F238E27FC236}">
                <a16:creationId xmlns:a16="http://schemas.microsoft.com/office/drawing/2014/main" id="{E235AD30-04D3-4780-9F0F-5F5687C68EAC}"/>
              </a:ext>
            </a:extLst>
          </p:cNvPr>
          <p:cNvSpPr>
            <a:spLocks noGrp="1"/>
          </p:cNvSpPr>
          <p:nvPr>
            <p:ph sz="half" idx="1"/>
          </p:nvPr>
        </p:nvSpPr>
        <p:spPr/>
        <p:txBody>
          <a:bodyPr>
            <a:normAutofit fontScale="70000" lnSpcReduction="20000"/>
          </a:bodyPr>
          <a:lstStyle/>
          <a:p>
            <a:pPr marL="0" indent="0">
              <a:buNone/>
            </a:pPr>
            <a:r>
              <a:rPr lang="sv-SE" b="1" dirty="0"/>
              <a:t>Var välkomnande</a:t>
            </a:r>
          </a:p>
          <a:p>
            <a:r>
              <a:rPr lang="sv-SE" dirty="0"/>
              <a:t>Etiska riktlinjer </a:t>
            </a:r>
          </a:p>
          <a:p>
            <a:pPr marL="0" indent="0">
              <a:buNone/>
            </a:pPr>
            <a:endParaRPr lang="sv-SE" dirty="0"/>
          </a:p>
          <a:p>
            <a:pPr marL="0" indent="0">
              <a:buNone/>
            </a:pPr>
            <a:r>
              <a:rPr lang="sv-SE" b="1" dirty="0"/>
              <a:t>Vi vill engagera genom olika roller/grupper i föreningen</a:t>
            </a:r>
          </a:p>
          <a:p>
            <a:r>
              <a:rPr lang="sv-SE" dirty="0"/>
              <a:t>Vad gör dig intresserad av att engagera dig i FN-elevföreningen? </a:t>
            </a:r>
          </a:p>
          <a:p>
            <a:r>
              <a:rPr lang="sv-SE" dirty="0"/>
              <a:t>Finns det någon fråga/FN-område som engagerar dig extra mycket?</a:t>
            </a:r>
          </a:p>
          <a:p>
            <a:r>
              <a:rPr lang="sv-SE" dirty="0"/>
              <a:t>Finns det någon uppgift i föreningen som skulle engagera dig mer? </a:t>
            </a:r>
          </a:p>
          <a:p>
            <a:r>
              <a:rPr lang="sv-SE" dirty="0"/>
              <a:t>Vem ska vara kontaktperson till FN-förbundet?</a:t>
            </a:r>
          </a:p>
          <a:p>
            <a:pPr marL="0" indent="0">
              <a:buNone/>
            </a:pPr>
            <a:endParaRPr lang="sv-SE" dirty="0"/>
          </a:p>
          <a:p>
            <a:endParaRPr lang="sv-SE" dirty="0"/>
          </a:p>
          <a:p>
            <a:pPr marL="0" indent="0">
              <a:buNone/>
            </a:pPr>
            <a:endParaRPr lang="sv-SE" dirty="0"/>
          </a:p>
        </p:txBody>
      </p:sp>
      <p:pic>
        <p:nvPicPr>
          <p:cNvPr id="6" name="Platshållare för innehåll 5">
            <a:extLst>
              <a:ext uri="{FF2B5EF4-FFF2-40B4-BE49-F238E27FC236}">
                <a16:creationId xmlns:a16="http://schemas.microsoft.com/office/drawing/2014/main" id="{8459CB6C-A6DE-4D00-9364-224825E9FC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172200" y="2374106"/>
            <a:ext cx="5181600" cy="3454400"/>
          </a:xfrm>
        </p:spPr>
      </p:pic>
    </p:spTree>
    <p:extLst>
      <p:ext uri="{BB962C8B-B14F-4D97-AF65-F5344CB8AC3E}">
        <p14:creationId xmlns:p14="http://schemas.microsoft.com/office/powerpoint/2010/main" val="146472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20A0C-7170-4EC2-830C-40CC61FBA175}"/>
              </a:ext>
            </a:extLst>
          </p:cNvPr>
          <p:cNvSpPr>
            <a:spLocks noGrp="1"/>
          </p:cNvSpPr>
          <p:nvPr>
            <p:ph type="title"/>
          </p:nvPr>
        </p:nvSpPr>
        <p:spPr/>
        <p:txBody>
          <a:bodyPr/>
          <a:lstStyle/>
          <a:p>
            <a:r>
              <a:rPr lang="sv-SE" dirty="0"/>
              <a:t>Kommunikation</a:t>
            </a:r>
          </a:p>
        </p:txBody>
      </p:sp>
      <p:sp>
        <p:nvSpPr>
          <p:cNvPr id="3" name="Platshållare för innehåll 2">
            <a:extLst>
              <a:ext uri="{FF2B5EF4-FFF2-40B4-BE49-F238E27FC236}">
                <a16:creationId xmlns:a16="http://schemas.microsoft.com/office/drawing/2014/main" id="{E235AD30-04D3-4780-9F0F-5F5687C68EAC}"/>
              </a:ext>
            </a:extLst>
          </p:cNvPr>
          <p:cNvSpPr>
            <a:spLocks noGrp="1"/>
          </p:cNvSpPr>
          <p:nvPr>
            <p:ph sz="half" idx="1"/>
          </p:nvPr>
        </p:nvSpPr>
        <p:spPr/>
        <p:txBody>
          <a:bodyPr>
            <a:normAutofit/>
          </a:bodyPr>
          <a:lstStyle/>
          <a:p>
            <a:pPr marL="0" indent="0">
              <a:buNone/>
            </a:pPr>
            <a:r>
              <a:rPr lang="sv-SE" b="1" dirty="0"/>
              <a:t>Kommunicera internt och externt</a:t>
            </a:r>
          </a:p>
          <a:p>
            <a:r>
              <a:rPr lang="sv-SE" dirty="0"/>
              <a:t>Internt: FB-grupp/intranät för dagordning/protokoll</a:t>
            </a:r>
          </a:p>
          <a:p>
            <a:pPr marL="0" indent="0">
              <a:buNone/>
            </a:pPr>
            <a:endParaRPr lang="sv-SE" dirty="0"/>
          </a:p>
          <a:p>
            <a:r>
              <a:rPr lang="sv-SE" dirty="0"/>
              <a:t>Externt: </a:t>
            </a:r>
            <a:r>
              <a:rPr lang="sv-SE" dirty="0" err="1"/>
              <a:t>Instagramkonto</a:t>
            </a:r>
            <a:r>
              <a:rPr lang="sv-SE" dirty="0"/>
              <a:t>, sociala medier-kit, marknadsföringsaffischer och pressmeddelanden</a:t>
            </a:r>
          </a:p>
          <a:p>
            <a:endParaRPr lang="sv-SE" dirty="0"/>
          </a:p>
        </p:txBody>
      </p:sp>
      <p:pic>
        <p:nvPicPr>
          <p:cNvPr id="6" name="Platshållare för innehåll 5" descr="En bild som visar inomhus, bord, sitter, dator&#10;&#10;Automatiskt genererad beskrivning">
            <a:extLst>
              <a:ext uri="{FF2B5EF4-FFF2-40B4-BE49-F238E27FC236}">
                <a16:creationId xmlns:a16="http://schemas.microsoft.com/office/drawing/2014/main" id="{6170543E-B5B0-4A5D-ACC6-134B02FE49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74106"/>
            <a:ext cx="5181600" cy="3454400"/>
          </a:xfrm>
        </p:spPr>
      </p:pic>
    </p:spTree>
    <p:extLst>
      <p:ext uri="{BB962C8B-B14F-4D97-AF65-F5344CB8AC3E}">
        <p14:creationId xmlns:p14="http://schemas.microsoft.com/office/powerpoint/2010/main" val="76968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825599-669E-484B-9C8E-6617E790E39D}"/>
              </a:ext>
            </a:extLst>
          </p:cNvPr>
          <p:cNvSpPr>
            <a:spLocks noGrp="1"/>
          </p:cNvSpPr>
          <p:nvPr>
            <p:ph type="title"/>
          </p:nvPr>
        </p:nvSpPr>
        <p:spPr>
          <a:xfrm>
            <a:off x="838200" y="486428"/>
            <a:ext cx="9372600" cy="1325563"/>
          </a:xfrm>
        </p:spPr>
        <p:txBody>
          <a:bodyPr anchor="ctr">
            <a:normAutofit/>
          </a:bodyPr>
          <a:lstStyle/>
          <a:p>
            <a:r>
              <a:rPr lang="sv-SE" dirty="0"/>
              <a:t>Stöd från FN-förbundet</a:t>
            </a:r>
          </a:p>
        </p:txBody>
      </p:sp>
      <p:sp>
        <p:nvSpPr>
          <p:cNvPr id="3" name="Platshållare för innehåll 2">
            <a:extLst>
              <a:ext uri="{FF2B5EF4-FFF2-40B4-BE49-F238E27FC236}">
                <a16:creationId xmlns:a16="http://schemas.microsoft.com/office/drawing/2014/main" id="{39130240-C15A-419C-95A5-190CA342C7AF}"/>
              </a:ext>
            </a:extLst>
          </p:cNvPr>
          <p:cNvSpPr>
            <a:spLocks noGrp="1"/>
          </p:cNvSpPr>
          <p:nvPr>
            <p:ph sz="half" idx="1"/>
          </p:nvPr>
        </p:nvSpPr>
        <p:spPr>
          <a:xfrm>
            <a:off x="838200" y="2302976"/>
            <a:ext cx="5181600" cy="3596148"/>
          </a:xfrm>
        </p:spPr>
        <p:txBody>
          <a:bodyPr>
            <a:normAutofit/>
          </a:bodyPr>
          <a:lstStyle/>
          <a:p>
            <a:r>
              <a:rPr lang="sv-SE" dirty="0"/>
              <a:t>Kontaktperson på FN-förbundet</a:t>
            </a:r>
          </a:p>
          <a:p>
            <a:r>
              <a:rPr lang="sv-SE" dirty="0"/>
              <a:t>Kickoffer</a:t>
            </a:r>
          </a:p>
          <a:p>
            <a:r>
              <a:rPr lang="sv-SE" dirty="0"/>
              <a:t>Nyhetsbrev</a:t>
            </a:r>
          </a:p>
          <a:p>
            <a:r>
              <a:rPr lang="sv-SE" dirty="0"/>
              <a:t>Facebook</a:t>
            </a:r>
          </a:p>
          <a:p>
            <a:r>
              <a:rPr lang="sv-SE" dirty="0" err="1"/>
              <a:t>Instagram</a:t>
            </a:r>
            <a:endParaRPr lang="sv-SE" dirty="0"/>
          </a:p>
          <a:p>
            <a:r>
              <a:rPr lang="sv-SE" dirty="0"/>
              <a:t>Aktion FN-paket </a:t>
            </a:r>
          </a:p>
          <a:p>
            <a:pPr marL="0" indent="0">
              <a:buNone/>
            </a:pPr>
            <a:endParaRPr lang="sv-SE" dirty="0"/>
          </a:p>
          <a:p>
            <a:pPr marL="0" indent="0">
              <a:buNone/>
            </a:pPr>
            <a:endParaRPr lang="sv-SE" dirty="0"/>
          </a:p>
          <a:p>
            <a:endParaRPr lang="sv-SE" dirty="0"/>
          </a:p>
        </p:txBody>
      </p:sp>
      <p:sp>
        <p:nvSpPr>
          <p:cNvPr id="10" name="Platshållare för innehåll 9">
            <a:extLst>
              <a:ext uri="{FF2B5EF4-FFF2-40B4-BE49-F238E27FC236}">
                <a16:creationId xmlns:a16="http://schemas.microsoft.com/office/drawing/2014/main" id="{A461A0EF-1177-4D47-B083-9B715FBE1984}"/>
              </a:ext>
            </a:extLst>
          </p:cNvPr>
          <p:cNvSpPr>
            <a:spLocks noGrp="1"/>
          </p:cNvSpPr>
          <p:nvPr>
            <p:ph sz="half" idx="2"/>
          </p:nvPr>
        </p:nvSpPr>
        <p:spPr/>
        <p:txBody>
          <a:bodyPr>
            <a:normAutofit/>
          </a:bodyPr>
          <a:lstStyle/>
          <a:p>
            <a:pPr marL="0" indent="0">
              <a:buNone/>
            </a:pPr>
            <a:r>
              <a:rPr lang="sv-SE" b="1" dirty="0"/>
              <a:t>Portalen för FN-skola</a:t>
            </a:r>
          </a:p>
          <a:p>
            <a:pPr marL="0" indent="0">
              <a:buNone/>
            </a:pPr>
            <a:r>
              <a:rPr lang="sv-SE" dirty="0"/>
              <a:t>https:fn.se/portalen. lösenord: panama</a:t>
            </a:r>
          </a:p>
          <a:p>
            <a:r>
              <a:rPr lang="sv-SE" dirty="0"/>
              <a:t>Handbok för FN-elevföreningar</a:t>
            </a:r>
          </a:p>
          <a:p>
            <a:r>
              <a:rPr lang="sv-SE" dirty="0"/>
              <a:t>Medlemsrekryteringstips</a:t>
            </a:r>
          </a:p>
          <a:p>
            <a:r>
              <a:rPr lang="sv-SE" dirty="0"/>
              <a:t>Digitala aktioner</a:t>
            </a:r>
          </a:p>
          <a:p>
            <a:r>
              <a:rPr lang="sv-SE" dirty="0"/>
              <a:t>Aktivitetstips</a:t>
            </a:r>
          </a:p>
          <a:p>
            <a:endParaRPr lang="sv-SE" dirty="0"/>
          </a:p>
          <a:p>
            <a:endParaRPr lang="sv-SE" dirty="0"/>
          </a:p>
        </p:txBody>
      </p:sp>
    </p:spTree>
    <p:extLst>
      <p:ext uri="{BB962C8B-B14F-4D97-AF65-F5344CB8AC3E}">
        <p14:creationId xmlns:p14="http://schemas.microsoft.com/office/powerpoint/2010/main" val="259663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97B11F-531E-444C-9654-AA8D27101D7E}"/>
              </a:ext>
            </a:extLst>
          </p:cNvPr>
          <p:cNvSpPr>
            <a:spLocks noGrp="1"/>
          </p:cNvSpPr>
          <p:nvPr>
            <p:ph type="title"/>
          </p:nvPr>
        </p:nvSpPr>
        <p:spPr>
          <a:xfrm>
            <a:off x="838200" y="457200"/>
            <a:ext cx="9363075" cy="1354791"/>
          </a:xfrm>
        </p:spPr>
        <p:txBody>
          <a:bodyPr anchor="ctr">
            <a:normAutofit/>
          </a:bodyPr>
          <a:lstStyle/>
          <a:p>
            <a:r>
              <a:rPr lang="sv-SE" dirty="0"/>
              <a:t>Portalen för FN-skola</a:t>
            </a:r>
          </a:p>
        </p:txBody>
      </p:sp>
      <p:pic>
        <p:nvPicPr>
          <p:cNvPr id="8" name="Platshållare för innehåll 7" descr="En bild som visar text, skärmbild, dagstidning&#10;&#10;Automatiskt genererad beskrivning">
            <a:extLst>
              <a:ext uri="{FF2B5EF4-FFF2-40B4-BE49-F238E27FC236}">
                <a16:creationId xmlns:a16="http://schemas.microsoft.com/office/drawing/2014/main" id="{B5A6C209-8F13-4696-A888-6A44CAA733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8605" y="2752531"/>
            <a:ext cx="6814790" cy="3424432"/>
          </a:xfrm>
          <a:noFill/>
        </p:spPr>
      </p:pic>
    </p:spTree>
    <p:extLst>
      <p:ext uri="{BB962C8B-B14F-4D97-AF65-F5344CB8AC3E}">
        <p14:creationId xmlns:p14="http://schemas.microsoft.com/office/powerpoint/2010/main" val="97018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CCBC48-DC5A-48BC-B7B1-53E1954ADF87}"/>
              </a:ext>
            </a:extLst>
          </p:cNvPr>
          <p:cNvSpPr>
            <a:spLocks noGrp="1"/>
          </p:cNvSpPr>
          <p:nvPr>
            <p:ph type="title"/>
          </p:nvPr>
        </p:nvSpPr>
        <p:spPr>
          <a:xfrm>
            <a:off x="838200" y="486428"/>
            <a:ext cx="9372600" cy="1325563"/>
          </a:xfrm>
        </p:spPr>
        <p:txBody>
          <a:bodyPr anchor="ctr">
            <a:normAutofit/>
          </a:bodyPr>
          <a:lstStyle/>
          <a:p>
            <a:r>
              <a:rPr lang="sv-SE" dirty="0"/>
              <a:t>5 tips på lyckad medlemsrekrytering</a:t>
            </a:r>
          </a:p>
        </p:txBody>
      </p:sp>
      <p:sp>
        <p:nvSpPr>
          <p:cNvPr id="3" name="Platshållare för innehåll 2">
            <a:extLst>
              <a:ext uri="{FF2B5EF4-FFF2-40B4-BE49-F238E27FC236}">
                <a16:creationId xmlns:a16="http://schemas.microsoft.com/office/drawing/2014/main" id="{435CCB45-BDD7-421A-8B82-A49F85A08097}"/>
              </a:ext>
            </a:extLst>
          </p:cNvPr>
          <p:cNvSpPr>
            <a:spLocks noGrp="1"/>
          </p:cNvSpPr>
          <p:nvPr>
            <p:ph sz="half" idx="1"/>
          </p:nvPr>
        </p:nvSpPr>
        <p:spPr>
          <a:xfrm>
            <a:off x="838200" y="2302976"/>
            <a:ext cx="5181600" cy="3596148"/>
          </a:xfrm>
        </p:spPr>
        <p:txBody>
          <a:bodyPr>
            <a:normAutofit/>
          </a:bodyPr>
          <a:lstStyle/>
          <a:p>
            <a:pPr marL="514350" indent="-514350">
              <a:buAutoNum type="arabicPeriod"/>
            </a:pPr>
            <a:r>
              <a:rPr lang="sv-SE" sz="2600" cap="all" dirty="0"/>
              <a:t>arrangera EN AKTIVITET</a:t>
            </a:r>
          </a:p>
          <a:p>
            <a:pPr marL="514350" indent="-514350">
              <a:buAutoNum type="arabicPeriod"/>
            </a:pPr>
            <a:r>
              <a:rPr lang="sv-SE" sz="2600" cap="all" dirty="0"/>
              <a:t>Berätta varför just DU är medlem</a:t>
            </a:r>
          </a:p>
          <a:p>
            <a:pPr marL="514350" indent="-514350">
              <a:buFont typeface="Arial" panose="020B0604020202020204" pitchFamily="34" charset="0"/>
              <a:buAutoNum type="arabicPeriod"/>
            </a:pPr>
            <a:r>
              <a:rPr lang="sv-SE" sz="2600" cap="all" dirty="0"/>
              <a:t>Berätta vad ett medlemskap har att erbjuda</a:t>
            </a:r>
          </a:p>
          <a:p>
            <a:pPr marL="514350" indent="-514350">
              <a:buFont typeface="Arial" panose="020B0604020202020204" pitchFamily="34" charset="0"/>
              <a:buAutoNum type="arabicPeriod"/>
            </a:pPr>
            <a:r>
              <a:rPr lang="sv-SE" sz="2600" cap="all" dirty="0"/>
              <a:t>Våga fråga!</a:t>
            </a:r>
          </a:p>
          <a:p>
            <a:pPr marL="514350" indent="-514350">
              <a:buFont typeface="Arial" panose="020B0604020202020204" pitchFamily="34" charset="0"/>
              <a:buAutoNum type="arabicPeriod"/>
            </a:pPr>
            <a:r>
              <a:rPr lang="sv-SE" sz="2600" cap="all" dirty="0"/>
              <a:t>GÖR DET ENKELT ATT BLI MEDLEM PÅ PLATS</a:t>
            </a:r>
          </a:p>
          <a:p>
            <a:pPr marL="514350" indent="-514350">
              <a:buFont typeface="Arial" panose="020B0604020202020204" pitchFamily="34" charset="0"/>
              <a:buAutoNum type="arabicPeriod"/>
            </a:pPr>
            <a:endParaRPr lang="sv-SE" sz="2600" dirty="0"/>
          </a:p>
          <a:p>
            <a:pPr marL="514350" indent="-514350">
              <a:buAutoNum type="arabicPeriod"/>
            </a:pPr>
            <a:endParaRPr lang="sv-SE" sz="2600" dirty="0"/>
          </a:p>
        </p:txBody>
      </p:sp>
      <p:pic>
        <p:nvPicPr>
          <p:cNvPr id="12" name="Picture 4">
            <a:extLst>
              <a:ext uri="{FF2B5EF4-FFF2-40B4-BE49-F238E27FC236}">
                <a16:creationId xmlns:a16="http://schemas.microsoft.com/office/drawing/2014/main" id="{4A59A220-6870-41A3-A29E-A0C3C4F5426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22886"/>
          <a:stretch/>
        </p:blipFill>
        <p:spPr bwMode="auto">
          <a:xfrm>
            <a:off x="6172200" y="2302976"/>
            <a:ext cx="5181600" cy="35961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126741"/>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EDF20D-DF3A-42DD-A714-6A41FDD21D0E}" vid="{102E0161-929C-425A-915F-8F9DC9704A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8" ma:contentTypeDescription="Skapa ett nytt dokument." ma:contentTypeScope="" ma:versionID="31db7f4836c1c18ea62da92892166194">
  <xsd:schema xmlns:xsd="http://www.w3.org/2001/XMLSchema" xmlns:xs="http://www.w3.org/2001/XMLSchema" xmlns:p="http://schemas.microsoft.com/office/2006/metadata/properties" xmlns:ns2="9a900101-d6ac-4793-8c2c-7395c524be11" xmlns:ns4="f85e7af3-38a1-497c-9864-88e5057667a1" targetNamespace="http://schemas.microsoft.com/office/2006/metadata/properties" ma:root="true" ma:fieldsID="215d8889b0a8c558973cb67c8aa816f8" ns2:_="" ns4:_="">
    <xsd:import namespace="9a900101-d6ac-4793-8c2c-7395c524be11"/>
    <xsd:import namespace="f85e7af3-38a1-497c-9864-88e5057667a1"/>
    <xsd:element name="properties">
      <xsd:complexType>
        <xsd:sequence>
          <xsd:element name="documentManagement">
            <xsd:complexType>
              <xsd:all>
                <xsd:element ref="ns2:d2ab7631914f40ed8b1d89c864e4d218" minOccurs="0"/>
                <xsd:element ref="ns2:TaxCatchAll"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element ref="ns4:MediaServiceLoca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d2ab7631914f40ed8b1d89c864e4d218" ma:index="9" nillable="true" ma:taxonomy="true" ma:internalName="d2ab7631914f40ed8b1d89c864e4d218" ma:taxonomyFieldName="Dokumentkategori" ma:displayName="Dokumentkategori" ma:default="" ma:fieldId="{d2ab7631-914f-40ed-8b1d-89c864e4d218}" ma:taxonomyMulti="true" ma:sspId="f38b39c3-ecf8-4982-925a-9c875ff0d6d0" ma:termSetId="738e1ad4-6648-4193-8e90-5432e38dc98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a91cb1c-47c4-4336-b9d8-d1a047cfa3a4}"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ma:index="11" ma:displayName="Ämn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2ab7631914f40ed8b1d89c864e4d218 xmlns="9a900101-d6ac-4793-8c2c-7395c524be11">
      <Terms xmlns="http://schemas.microsoft.com/office/infopath/2007/PartnerControls"/>
    </d2ab7631914f40ed8b1d89c864e4d218>
    <lcf76f155ced4ddcb4097134ff3c332f xmlns="f85e7af3-38a1-497c-9864-88e5057667a1">
      <Terms xmlns="http://schemas.microsoft.com/office/infopath/2007/PartnerControls"/>
    </lcf76f155ced4ddcb4097134ff3c332f>
    <TaxCatchAll xmlns="9a900101-d6ac-4793-8c2c-7395c524be11" xsi:nil="true"/>
  </documentManagement>
</p:properties>
</file>

<file path=customXml/itemProps1.xml><?xml version="1.0" encoding="utf-8"?>
<ds:datastoreItem xmlns:ds="http://schemas.openxmlformats.org/officeDocument/2006/customXml" ds:itemID="{F43A74A8-2E2D-4919-A835-92BBCF838332}">
  <ds:schemaRefs>
    <ds:schemaRef ds:uri="http://schemas.microsoft.com/sharepoint/v3/contenttype/forms"/>
  </ds:schemaRefs>
</ds:datastoreItem>
</file>

<file path=customXml/itemProps2.xml><?xml version="1.0" encoding="utf-8"?>
<ds:datastoreItem xmlns:ds="http://schemas.openxmlformats.org/officeDocument/2006/customXml" ds:itemID="{CE494F86-22E3-48D8-B9B0-DC641F27F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00101-d6ac-4793-8c2c-7395c524be11"/>
    <ds:schemaRef ds:uri="f85e7af3-38a1-497c-9864-88e505766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5BD40-6B2F-4AAF-A853-F6CF0DDC2CBE}">
  <ds:schemaRefs>
    <ds:schemaRef ds:uri="http://schemas.microsoft.com/office/2006/metadata/properties"/>
    <ds:schemaRef ds:uri="http://schemas.microsoft.com/office/infopath/2007/PartnerControls"/>
    <ds:schemaRef ds:uri="9a900101-d6ac-4793-8c2c-7395c524be11"/>
    <ds:schemaRef ds:uri="f85e7af3-38a1-497c-9864-88e5057667a1"/>
  </ds:schemaRefs>
</ds:datastoreItem>
</file>

<file path=docProps/app.xml><?xml version="1.0" encoding="utf-8"?>
<Properties xmlns="http://schemas.openxmlformats.org/officeDocument/2006/extended-properties" xmlns:vt="http://schemas.openxmlformats.org/officeDocument/2006/docPropsVTypes">
  <TotalTime>333</TotalTime>
  <Words>2084</Words>
  <Application>Microsoft Office PowerPoint</Application>
  <PresentationFormat>Bredbild</PresentationFormat>
  <Paragraphs>178</Paragraphs>
  <Slides>11</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Trade Gothic LT Std Cn</vt:lpstr>
      <vt:lpstr>SFN Office TG-tema</vt:lpstr>
      <vt:lpstr>Att arbeta i en FN-elevförening</vt:lpstr>
      <vt:lpstr>Certifierad FN-skola</vt:lpstr>
      <vt:lpstr>FN-elevföreningen</vt:lpstr>
      <vt:lpstr>Att engagera sig i en FN-elevförening</vt:lpstr>
      <vt:lpstr>Inkluderande föreningsarbete</vt:lpstr>
      <vt:lpstr>Kommunikation</vt:lpstr>
      <vt:lpstr>Stöd från FN-förbundet</vt:lpstr>
      <vt:lpstr>Portalen för FN-skola</vt:lpstr>
      <vt:lpstr>5 tips på lyckad medlemsrekrytering</vt:lpstr>
      <vt:lpstr>Att göra skillnad för en bättre värld</vt:lpstr>
      <vt:lpstr>Tack!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för FN-elevföreningar</dc:title>
  <dc:creator>Josephine Bergmark</dc:creator>
  <cp:lastModifiedBy>Terese Johansson</cp:lastModifiedBy>
  <cp:revision>25</cp:revision>
  <dcterms:created xsi:type="dcterms:W3CDTF">2020-09-15T14:32:05Z</dcterms:created>
  <dcterms:modified xsi:type="dcterms:W3CDTF">2025-09-04T12:48:21Z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0x01010066605FD30484444DAE75A381AEDB07BF</vt:lpwstr>
  </property>
</Properties>
</file>