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comments/moderncomment1.xml" ContentType="application/vnd.ms-powerpoint.comment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3-->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6"/>
  </p:sldMasterIdLst>
  <p:notesMasterIdLst>
    <p:notesMasterId r:id="rId7"/>
  </p:notesMasterIdLst>
  <p:sldIdLst>
    <p:sldId id="256" r:id="rId8"/>
    <p:sldId id="258" r:id="rId9"/>
    <p:sldId id="259" r:id="rId10"/>
    <p:sldId id="261" r:id="rId11"/>
    <p:sldId id="262" r:id="rId12"/>
    <p:sldId id="263" r:id="rId13"/>
    <p:sldId id="260" r:id="rId14"/>
    <p:sldId id="265" r:id="rId15"/>
    <p:sldId id="266" r:id="rId16"/>
    <p:sldId id="267" r:id="rId17"/>
    <p:sldId id="269" r:id="rId18"/>
    <p:sldId id="270" r:id="rId19"/>
    <p:sldId id="271" r:id="rId20"/>
    <p:sldId id="272" r:id="rId21"/>
    <p:sldId id="273" r:id="rId22"/>
    <p:sldId id="274" r:id="rId23"/>
    <p:sldId id="278" r:id="rId24"/>
    <p:sldId id="279" r:id="rId25"/>
    <p:sldId id="280" r:id="rId26"/>
    <p:sldId id="283" r:id="rId27"/>
    <p:sldId id="284" r:id="rId28"/>
    <p:sldId id="285" r:id="rId29"/>
    <p:sldId id="288" r:id="rId30"/>
    <p:sldId id="289" r:id="rId31"/>
    <p:sldId id="290" r:id="rId32"/>
    <p:sldId id="292" r:id="rId33"/>
  </p:sldIdLst>
  <p:sldSz cx="12192000" cy="6858000"/>
  <p:notesSz cx="6858000" cy="9144000"/>
  <p:embeddedFontLst>
    <p:embeddedFont>
      <p:font typeface="Arial Narrow" panose="020B0606020202030204" pitchFamily="34" charset="0"/>
      <p:regular r:id="rId35"/>
      <p:bold r:id="rId36"/>
      <p:italic r:id="rId37"/>
      <p:boldItalic r:id="rId38"/>
    </p:embeddedFont>
    <p:embeddedFont>
      <p:font typeface="Oswald" panose="00000500000000000000" pitchFamily="2" charset="0"/>
      <p:regular r:id="rId39"/>
      <p:bold r:id="rId40"/>
    </p:embeddedFont>
    <p:embeddedFont>
      <p:font typeface="Quattrocento Sans" panose="020B0502050000020003" pitchFamily="34" charset="0"/>
      <p:regular r:id="rId41"/>
      <p:bold r:id="rId42"/>
      <p:italic r:id="rId43"/>
      <p:boldItalic r:id="rId44"/>
    </p:embeddedFont>
  </p:embeddedFontLst>
  <p:custDataLst>
    <p:tags r:id="rId34"/>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4" roundtripDataSignature="AMtx7mjCOsXJlQx6Ke7OJx4LY/MA5UwNbg=="/>
    </p:ext>
  </p:extLst>
</p:presentation>
</file>

<file path=ppt/authors.xml><?xml version="1.0" encoding="utf-8"?>
<p188:authorLst xmlns:p="http://schemas.openxmlformats.org/presentationml/2006/main" xmlns:p188="http://schemas.microsoft.com/office/powerpoint/2018/8/main">
  <p188:author id="{00DCDF05-CB78-F958-1108-C516438D8CC4}" name="Malin Åberg Aas" initials="MA" userId="S::malin.aberg.aas@fn.se::6933606a-50ef-4c19-b3c1-4657ee27f5e9" providerId="AD"/>
  <p188:author id="{A610B794-3716-AF09-D381-06F5D6D8B60E}" name="Helen Huledal" initials="HH" userId="S::helen.huledal@fn.se::7fd18584-9b52-411d-b9a9-5299eb356c4c" providerId="AD"/>
</p188:authorLst>
</file>

<file path=ppt/commentAuthors.xml><?xml version="1.0" encoding="utf-8"?>
<p:cmAuthorLst xmlns:p="http://schemas.openxmlformats.org/presentationml/2006/main">
  <p:cmAuthor id="0" name="Malin Swartling" initials="MS" lastIdx="0" clrIdx="1"/>
  <p:cmAuthor id="1" name="Malin Åberg Aas" initials="MA" lastIdx="1" clrIdx="2"/>
  <p:cmAuthor id="2" name="Helen Huledal" initials="HH" lastIdx="3" clrIdx="3"/>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1509C-E3A3-7562-7DD0-958C3EA7C63A}" v="298" dt="2024-08-26T07:32:24.398"/>
    <p1510:client id="{828FBE42-C1EB-F5F4-BF90-E6E3372B850E}" v="6" dt="2024-08-26T07:46:58.096"/>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customXml" Target="../customXml/item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tags" Target="tags/tag1.xml" /><Relationship Id="rId35" Type="http://schemas.openxmlformats.org/officeDocument/2006/relationships/font" Target="fonts/font1.fntdata" /><Relationship Id="rId36" Type="http://schemas.openxmlformats.org/officeDocument/2006/relationships/font" Target="fonts/font2.fntdata" /><Relationship Id="rId37" Type="http://schemas.openxmlformats.org/officeDocument/2006/relationships/font" Target="fonts/font3.fntdata" /><Relationship Id="rId38" Type="http://schemas.openxmlformats.org/officeDocument/2006/relationships/font" Target="fonts/font4.fntdata" /><Relationship Id="rId39" Type="http://schemas.openxmlformats.org/officeDocument/2006/relationships/font" Target="fonts/font5.fntdata" /><Relationship Id="rId4" Type="http://schemas.openxmlformats.org/officeDocument/2006/relationships/commentAuthors" Target="commentAuthors.xml" /><Relationship Id="rId40" Type="http://schemas.openxmlformats.org/officeDocument/2006/relationships/font" Target="fonts/font6.fntdata" /><Relationship Id="rId41" Type="http://schemas.openxmlformats.org/officeDocument/2006/relationships/font" Target="fonts/font7.fntdata" /><Relationship Id="rId42" Type="http://schemas.openxmlformats.org/officeDocument/2006/relationships/font" Target="fonts/font8.fntdata" /><Relationship Id="rId43" Type="http://schemas.openxmlformats.org/officeDocument/2006/relationships/font" Target="fonts/font9.fntdata" /><Relationship Id="rId44" Type="http://schemas.openxmlformats.org/officeDocument/2006/relationships/font" Target="fonts/font10.fntdata"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1.xml" /><Relationship Id="rId48" Type="http://schemas.openxmlformats.org/officeDocument/2006/relationships/tableStyles" Target="tableStyles.xml" /><Relationship Id="rId5" Type="http://schemas.microsoft.com/office/2018/10/relationships/authors" Target="authors.xml" /><Relationship Id="rId6" Type="http://schemas.openxmlformats.org/officeDocument/2006/relationships/slideMaster" Target="slideMasters/slideMaster1.xml" /><Relationship Id="rId64" Type="http://customschemas.google.com/relationships/presentationmetadata" Target="metadata" /><Relationship Id="rId69" Type="http://schemas.microsoft.com/office/2015/10/relationships/revisionInfo" Target="revisionInfo.xml" /><Relationship Id="rId7" Type="http://schemas.openxmlformats.org/officeDocument/2006/relationships/notesMaster" Target="notesMasters/notesMaster1.xml" /><Relationship Id="rId8" Type="http://schemas.openxmlformats.org/officeDocument/2006/relationships/slide" Target="slides/slide1.xml" /><Relationship Id="rId9" Type="http://schemas.openxmlformats.org/officeDocument/2006/relationships/slide" Target="slides/slide2.xml" /></Relationships>
</file>

<file path=ppt/comments/moderncomment1.xml><?xml version="1.0" encoding="utf-8"?>
<p188:cmLst xmlns:pc="http://schemas.microsoft.com/office/powerpoint/2013/main/command" xmlns:ac="http://schemas.microsoft.com/office/drawing/2013/main/comman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p="http://schemas.openxmlformats.org/presentationml/2006/main" xmlns:p188="http://schemas.microsoft.com/office/powerpoint/2018/8/main">
  <p188:cm id="{A636E2D1-B223-43B9-8F11-8876D9386591}" authorId="{00DCDF05-CB78-F958-1108-C516438D8CC4}" status="resolved" created="2024-08-14T09:26:09.8960000">
    <pc:sldMkLst>
      <pc:docMk/>
      <pc:sldMk cId="0" sldId="263"/>
    </pc:sldMkLst>
    <p188:pos x="0" y="0"/>
    <p188:txBody>
      <a:bodyPr/>
      <a:lstStyle/>
      <a:p>
        <a:r>
          <a:rPr/>
          <a:t>Jag har ändrat medeltemperaturen i anteckningarna till 1,48 grader enligt Copernicus. https://news.cision.com/se/copernicus-climate-change-services/r/copernicus--2023-det-varmaste-uppmatta-aret-nagonsin--med-en-global-temperaturokning-pa-nara-1-5-c,c3905674</a:t>
        </a:r>
      </a:p>
    </p188:txBody>
  </p188:cm>
  <p188:cm id="{50CB5E7B-6464-4EA3-92F5-D2BB11EFF459}" authorId="{A610B794-3716-AF09-D381-06F5D6D8B60E}" status="resolved" created="2024-08-22T14:39:27.2180000">
    <pc:sldMkLst>
      <pc:docMk/>
      <pc:sldMk cId="0" sldId="263"/>
    </pc:sldMkLst>
    <p188:pos x="0" y="0"/>
    <p188:replyLst>
      <p188:reply id="{65BADB75-1397-4E78-BBBD-DA0CB2FE28A2}" authorId="{A610B794-3716-AF09-D381-06F5D6D8B60E}" created="2024-08-22T14:40:27.9700000">
        <p188:txBody>
          <a:bodyPr/>
          <a:lstStyle/>
          <a:p>
            <a:r>
              <a:rPr/>
              <a:t>skriv: Polarisarna</a:t>
            </a:r>
          </a:p>
        </p188:txBody>
      </p188:reply>
      <p188:reply id="{F84D6136-4F99-4EA8-B1CD-795D2CB08198}" authorId="{A610B794-3716-AF09-D381-06F5D6D8B60E}" created="2024-08-22T14:41:45.5960000">
        <p188:txBody>
          <a:bodyPr/>
          <a:lstStyle/>
          <a:p>
            <a:r>
              <a:rPr/>
              <a:t>skriv: den globala havsnivån</a:t>
            </a:r>
          </a:p>
        </p188:txBody>
      </p188:reply>
    </p188:replyLst>
    <p188:txBody>
      <a:bodyPr/>
      <a:lstStyle/>
      <a:p>
        <a:r>
          <a:rPr/>
          <a:t>skriv hellre "Världens medeltemperatur</a:t>
        </a:r>
      </a:p>
    </p188:txBody>
  </p188:cm>
</p188:cmLst>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lt1"/>
        </a:solidFill>
        <a:effectLst/>
      </p:bgPr>
    </p:bg>
    <p:spTree>
      <p:nvGrpSpPr>
        <p:cNvPr id="1" name="Shape 2"/>
        <p:cNvGrpSpPr/>
        <p:nvPr/>
      </p:nvGrpSpPr>
      <p:grpSpPr>
        <a:xfrm>
          <a:off x="0" y="0"/>
          <a: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hyperlink" Target="https://fn.se/wp-content/uploads/2022/07/Om_klimatet_studiematerial.pdf" TargetMode="External" /><Relationship Id="rId4" Type="http://schemas.openxmlformats.org/officeDocument/2006/relationships/hyperlink" Target="https://www.naturvardsverket.se/amnesomraden/klimatomstallningen/det-globala-klimatarbetet/parisavtalet/vad-ar-parisavtalet/" TargetMode="Externa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hyperlink" Target="https://unesco.se/only-one-earth-konferens-i-stockholm-1972/" TargetMode="External" /><Relationship Id="rId4" Type="http://schemas.openxmlformats.org/officeDocument/2006/relationships/hyperlink" Target="https://www.unep.org/about-un-environment" TargetMode="External" /><Relationship Id="rId5" Type="http://schemas.openxmlformats.org/officeDocument/2006/relationships/hyperlink" Target="https://www.decadeonrestoration.org/" TargetMode="Externa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hyperlink" Target="https://www.decadeonrestoration.org/" TargetMode="External" /><Relationship Id="rId4" Type="http://schemas.openxmlformats.org/officeDocument/2006/relationships/hyperlink" Target="https://www.unep.org/interactive/ecosystem-restoration-people-nature-climate/en/index.php" TargetMode="External" /><Relationship Id="rId5" Type="http://schemas.openxmlformats.org/officeDocument/2006/relationships/hyperlink" Target="https://justdiggit.org/what-we-do/approach/" TargetMode="External" /><Relationship Id="rId6" Type="http://schemas.openxmlformats.org/officeDocument/2006/relationships/hyperlink" Target="https://wedocs.unep.org/bitstream/handle/20.500.11822/42095/UNDecade_ActionPlan.pdf?sequence=3" TargetMode="Externa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hyperlink" Target="https://oxfam.se/klimatojamlikhet/" TargetMode="External" /><Relationship Id="rId4" Type="http://schemas.openxmlformats.org/officeDocument/2006/relationships/hyperlink" Target="https://climatepromise.undp.org/news-and-stories/climate-change-matter-justice-heres-why" TargetMode="External" /><Relationship Id="rId5" Type="http://schemas.openxmlformats.org/officeDocument/2006/relationships/hyperlink" Target="https://www.naturvardsverket.se/data-och-statistik/konsumtion/vaxthusgaser-konsumtionsbaserade-utslapp-per-person/" TargetMode="Externa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hyperlink" Target="https://hotorcool.org/wp-content/uploads/2021/01/15_Degree_Lifestyles_MainReport.pdf" TargetMode="External" /><Relationship Id="rId4" Type="http://schemas.openxmlformats.org/officeDocument/2006/relationships/hyperlink" Target="https://www.naturvardsverket.se/Miljoarbete-i-samhallet/EU-och-internationellt/Internationellt-miljoarbete/miljokonventioner/Klimatkonventionen/Parisavtalet/" TargetMode="Externa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 Id="rId3" Type="http://schemas.openxmlformats.org/officeDocument/2006/relationships/hyperlink" Target="https://climatepromise.undp.org/news-and-stories/climate-change-matter-justice-heres-why" TargetMode="Externa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hyperlink" Target="https://www.amnesty.se/vara-rattighetsfragor/klimatrattvisa/" TargetMode="Externa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hyperlink" Target="https://www.unep.org/news-and-stories/story/historic-move-un-declares-healthy-environment-human-right" TargetMode="External" /><Relationship Id="rId4" Type="http://schemas.openxmlformats.org/officeDocument/2006/relationships/hyperlink" Target="https://press.un.org/en/2023/ga12497.doc.htm" TargetMode="External" /><Relationship Id="rId5" Type="http://schemas.openxmlformats.org/officeDocument/2006/relationships/hyperlink" Target="https://news.un.org/en/story/2023/08/1140122" TargetMode="External" /><Relationship Id="rId6" Type="http://schemas.openxmlformats.org/officeDocument/2006/relationships/hyperlink" Target="https://www.barnombudsmannen.se/stod-och-verktyg/tolkning-av-barnkonventionen/rattspraxis-gallande-barnkonventionen/fns-barnrattskommittes-allmanna-kommentarer/" TargetMode="Externa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hyperlink" Target="https://news.un.org/en/story/2022/04/1115512" TargetMode="Externa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 Id="rId3" Type="http://schemas.openxmlformats.org/officeDocument/2006/relationships/hyperlink" Target="https://news.un.org/en/story/2021/04/1090432#:~:text=Since%202010%2C%20weather%20emergencies%20have%20forced%20around%2021.5,to%20adapt%20to%20the%20impacts%20of%20climate%20change." TargetMode="External" /><Relationship Id="rId4" Type="http://schemas.openxmlformats.org/officeDocument/2006/relationships/hyperlink" Target="https://www.svt.se/nyheter/varldsbanken-kan-bli-216-miljoner-klimatflyktingar-till-ar-2050" TargetMode="External" /><Relationship Id="rId5" Type="http://schemas.openxmlformats.org/officeDocument/2006/relationships/hyperlink" Target="https://press.un.org/en/2023/sgsm21893.doc.htm" TargetMode="Externa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hyperlink" Target="https://www.smhi.se/kunskapsbanken/klimat/klimatpaverkan/klimatforandringar-orsakade-av-manniskan-1.3833" TargetMode="External" /><Relationship Id="rId4" Type="http://schemas.openxmlformats.org/officeDocument/2006/relationships/hyperlink" Target="https://www.ipcc.ch/report/ar6/wg1/downloads/report/IPCC_AR6_WGI_SPM_final.pdf" TargetMode="Externa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hyperlink" Target="https://www.smhi.se/kunskapsbanken/klimat/klimatpaverkan/klimatforandringar-orsakade-av-manniskan-1.3833" TargetMode="External" /><Relationship Id="rId4" Type="http://schemas.openxmlformats.org/officeDocument/2006/relationships/hyperlink" Target="https://www.ipcc.ch/report/ar6/wg1/downloads/report/IPCC_AR6_WGI_SPM_final.pdf" TargetMode="Externa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hyperlink" Target="https://climate.ec.europa.eu/climate-change/consequences-climate-change_sv" TargetMode="External" /><Relationship Id="rId4" Type="http://schemas.openxmlformats.org/officeDocument/2006/relationships/hyperlink" Target="https://www.wwf.se/klimat/konsekvenser/" TargetMode="External" /><Relationship Id="rId5" Type="http://schemas.openxmlformats.org/officeDocument/2006/relationships/hyperlink" Target="https://blirvarldenbattre.se/" TargetMode="External" /><Relationship Id="rId6" Type="http://schemas.openxmlformats.org/officeDocument/2006/relationships/hyperlink" Target="https://www.un.org/en/climatechange/science/causes-effects-climate-change" TargetMode="Externa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hyperlink" Target="https://www.naturskyddsforeningen.se/artiklar/ipcc-bradskande-klimatatgarder-kravs-for-att-sakra-en-hallbar-framtid-for-alla/" TargetMode="Externa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10" Type="http://schemas.openxmlformats.org/officeDocument/2006/relationships/hyperlink" Target="https://www.naturvardsverket.se/amnesomraden/klimatomstallningen/det-globala-klimatarbetet/parisavtalet/vad-ar-parisavtalet/" TargetMode="External" /><Relationship Id="rId11" Type="http://schemas.openxmlformats.org/officeDocument/2006/relationships/hyperlink" Target="https://unfccc.int/process-and-meetings/the-paris-agreement/the-glasgow-climate-pact-key-outcomes-from-cop26" TargetMode="External" /><Relationship Id="rId2" Type="http://schemas.openxmlformats.org/officeDocument/2006/relationships/notesMaster" Target="../notesMasters/notesMaster1.xml" /><Relationship Id="rId3" Type="http://schemas.openxmlformats.org/officeDocument/2006/relationships/hyperlink" Target="https://unesco.se/only-one-earth-konferens-i-stockholm-1972/" TargetMode="External" /><Relationship Id="rId4" Type="http://schemas.openxmlformats.org/officeDocument/2006/relationships/hyperlink" Target="https://www.unep.org/about-un-environment" TargetMode="External" /><Relationship Id="rId5" Type="http://schemas.openxmlformats.org/officeDocument/2006/relationships/hyperlink" Target="https://www.ipcc.ch/about/" TargetMode="External" /><Relationship Id="rId6" Type="http://schemas.openxmlformats.org/officeDocument/2006/relationships/hyperlink" Target="https://unfccc.int/about-us/about-the-secretariat" TargetMode="External" /><Relationship Id="rId7" Type="http://schemas.openxmlformats.org/officeDocument/2006/relationships/hyperlink" Target="https://unfccc.int/process/bodies/supreme-bodies/conference-of-the-parties-cop" TargetMode="External" /><Relationship Id="rId8" Type="http://schemas.openxmlformats.org/officeDocument/2006/relationships/hyperlink" Target="https://unfccc.int/kyoto_protocol" TargetMode="External" /><Relationship Id="rId9" Type="http://schemas.openxmlformats.org/officeDocument/2006/relationships/hyperlink" Target="https://unfccc.int/process-and-meetings/the-paris-agreement/the-paris-agreement" TargetMode="Externa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70"/>
        <p:cNvGrpSpPr/>
        <p:nvPr/>
      </p:nvGrpSpPr>
      <p:grpSpPr>
        <a:xfrm>
          <a:off x="0" y="0"/>
          <a:ext cx="0" cy="0"/>
        </a:xfrm>
      </p:grpSpPr>
      <p:sp>
        <p:nvSpPr>
          <p:cNvPr id="71" name="Google Shape;71;p1: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v-SE"/>
              <a:t>Hej och välkommen till föreläsningen “Det globala klimatnödläget!”</a:t>
            </a:r>
            <a:br>
              <a:rPr lang="sv-SE"/>
            </a:br>
            <a:br>
              <a:rPr lang="sv-SE"/>
            </a:br>
            <a:r>
              <a:rPr lang="sv-SE"/>
              <a:t>Mitt namn är ___ och jag är här idag för att prata med er om FN:s arbete mot klimatförändringar och för klimaträttvisa!</a:t>
            </a:r>
            <a:endParaRPr/>
          </a:p>
          <a:p>
            <a:pPr marL="0" lvl="0" indent="0" algn="l" rtl="0">
              <a:spcBef>
                <a:spcPct val="0"/>
              </a:spcBef>
              <a:spcAft>
                <a:spcPct val="0"/>
              </a:spcAft>
              <a:buNone/>
            </a:pPr>
            <a:br>
              <a:rPr lang="sv-SE"/>
            </a:br>
            <a:br>
              <a:rPr lang="sv-SE"/>
            </a:br>
            <a:br>
              <a:rPr lang="sv-SE"/>
            </a:br>
            <a:br>
              <a:rPr lang="sv-SE"/>
            </a:br>
            <a:endParaRPr/>
          </a:p>
          <a:p>
            <a:pPr marL="0" lvl="0" indent="0" algn="l" rtl="0">
              <a:spcBef>
                <a:spcPct val="0"/>
              </a:spcBef>
              <a:spcAft>
                <a:spcPct val="0"/>
              </a:spcAft>
              <a:buNone/>
            </a:pPr>
            <a:endParaRPr/>
          </a:p>
        </p:txBody>
      </p:sp>
      <p:sp>
        <p:nvSpPr>
          <p:cNvPr id="73" name="Google Shape;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187"/>
        <p:cNvGrpSpPr/>
        <p:nvPr/>
      </p:nvGrpSpPr>
      <p:grpSpPr>
        <a:xfrm>
          <a:off x="0" y="0"/>
          <a:ext cx="0" cy="0"/>
        </a:xfrm>
      </p:grpSpPr>
      <p:sp>
        <p:nvSpPr>
          <p:cNvPr id="188" name="Google Shape;188;p1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Parisavtalet antogs den 12 december 2015 under COP21 och trädde i kraft ett drygt år senare, den 4 november 2016. Till skillnad från tidigare avtal, såsom Kyotoprotokollet, är Parisavtalet lagligt bindande men det utdöms inte straff om ett land bryter mot det. Avtalets mål är att begränsa den globala uppvärmningen till 2 grader och sträva mot 1,5 grader. För att kunna göra det står det i artikel 4 att balans ska råda mellan utsläpp och upptag av växthusgaser. </a:t>
            </a:r>
            <a:endParaRPr/>
          </a:p>
          <a:p>
            <a:pPr marL="0" lvl="0" indent="0" algn="l" rtl="0">
              <a:spcBef>
                <a:spcPct val="0"/>
              </a:spcBef>
              <a:spcAft>
                <a:spcPct val="0"/>
              </a:spcAft>
              <a:buNone/>
            </a:pPr>
            <a:endParaRPr/>
          </a:p>
          <a:p>
            <a:pPr marL="0" indent="0"/>
            <a:r>
              <a:rPr lang="sv-SE"/>
              <a:t>Alla länder som har skrivit under avtalet ska ta fram nationella åtgärdsplaner som ska stämmas av och förnyas med ökade ambitioner vart femte år. Dessa åtgärdsplaner kallas </a:t>
            </a:r>
            <a:r>
              <a:rPr lang="sv-SE" i="1" err="1"/>
              <a:t>Nationally Determined Contribution</a:t>
            </a:r>
            <a:r>
              <a:rPr lang="sv-SE"/>
              <a:t> (NDC). Att lämna in en ny NDC vart femte år är bindande. Även om det inte är lagligt bindande att länder måste uppnå målen inom deras NDC är det bindande att länder ska vidta åtgärder för att arbeta med att uppnå dem. </a:t>
            </a:r>
            <a:endParaRPr/>
          </a:p>
          <a:p>
            <a:pPr marL="0" lvl="0" indent="0" algn="l" rtl="0">
              <a:spcBef>
                <a:spcPct val="0"/>
              </a:spcBef>
              <a:spcAft>
                <a:spcPct val="0"/>
              </a:spcAft>
              <a:buNone/>
            </a:pPr>
            <a:endParaRPr/>
          </a:p>
          <a:p>
            <a:pPr marL="0" lvl="0" indent="0" algn="l" rtl="0">
              <a:spcBef>
                <a:spcPct val="0"/>
              </a:spcBef>
              <a:spcAft>
                <a:spcPct val="0"/>
              </a:spcAft>
              <a:buNone/>
            </a:pPr>
            <a:r>
              <a:rPr lang="sv-SE" b="1"/>
              <a:t>Vikten av Parisavtalet</a:t>
            </a:r>
            <a:endParaRPr/>
          </a:p>
          <a:p>
            <a:pPr marL="0" indent="0"/>
            <a:r>
              <a:rPr lang="sv-SE"/>
              <a:t>Parisavtalet spelar en avgörande roll i klimatarbetet och har bidragit till att förändra hur världen hanterar klimatfrågan. Politiker och företagsledare har vidtagit klimatåtgärder i en aldrig tidigare skådad omfattning. Trots detta räcker de nuvarande åtagandena inte för att nå målen i Parisavtalet, och utsläppen av växthusgaser har fortsatt att öka sedan 2015. Därför måste arbetet med Parisavtalet intensifieras, och stater måste bli ännu mer ambitiösa i sitt klimatarbete för att vi ska kunna nå de uppsatta målen.</a:t>
            </a:r>
          </a:p>
          <a:p>
            <a:pPr marL="0" lvl="0" indent="0" algn="l" rtl="0">
              <a:spcBef>
                <a:spcPct val="0"/>
              </a:spcBef>
              <a:spcAft>
                <a:spcPct val="0"/>
              </a:spcAft>
              <a:buNone/>
            </a:pPr>
            <a:endParaRPr/>
          </a:p>
          <a:p>
            <a:pPr marL="0" lvl="0" indent="0" algn="l" rtl="0">
              <a:spcBef>
                <a:spcPct val="0"/>
              </a:spcBef>
              <a:spcAft>
                <a:spcPct val="0"/>
              </a:spcAft>
              <a:buNone/>
            </a:pPr>
            <a:r>
              <a:rPr lang="sv-SE" b="1"/>
              <a:t>Källa:</a:t>
            </a:r>
            <a:br>
              <a:rPr lang="sv-SE"/>
            </a:br>
            <a:r>
              <a:rPr lang="sv-SE" u="sng">
                <a:solidFill>
                  <a:schemeClr val="hlink"/>
                </a:solidFill>
                <a:hlinkClick r:id="rId3"/>
              </a:rPr>
              <a:t>Om_klimatet_studiematerial.pdf (fn.se)</a:t>
            </a:r>
            <a:endParaRPr/>
          </a:p>
          <a:p>
            <a:pPr marL="0" lvl="0" indent="0" algn="l" rtl="0">
              <a:spcBef>
                <a:spcPct val="0"/>
              </a:spcBef>
              <a:spcAft>
                <a:spcPct val="0"/>
              </a:spcAft>
              <a:buNone/>
            </a:pPr>
            <a:r>
              <a:rPr lang="sv-SE" u="sng">
                <a:solidFill>
                  <a:schemeClr val="hlink"/>
                </a:solidFill>
                <a:hlinkClick r:id="rId4"/>
              </a:rPr>
              <a:t>Vad är Parisavtalet? (naturvardsverket.se)</a:t>
            </a: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07"/>
        <p:cNvGrpSpPr/>
        <p:nvPr/>
      </p:nvGrpSpPr>
      <p:grpSpPr>
        <a:xfrm>
          <a:off x="0" y="0"/>
          <a:ext cx="0" cy="0"/>
        </a:xfrm>
      </p:grpSpPr>
      <p:sp>
        <p:nvSpPr>
          <p:cNvPr id="208" name="Google Shape;208;p14: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v-SE"/>
              <a:t>FN driver flera fonder, program och initiativ för att främja klimaträttvisa men Unep (United Nations environment programme) bär det främsta ansvaret för att driva och samordna FN:s klimatarbete. </a:t>
            </a:r>
            <a:br>
              <a:rPr lang="sv-SE"/>
            </a:br>
            <a:br>
              <a:rPr lang="sv-SE"/>
            </a:br>
            <a:r>
              <a:rPr lang="sv-SE"/>
              <a:t>UNEP:s uppdrag är att utveckla lösningar på den mänskligt framkallade krisen bestående av klimatförändringar, förstörelse av natur och biologisk mångfald och miljöföroreningar. De arbetar bland annat med att hjälpa länder ställa om till koldioxidsnåla och resurseffektiva ekonomier, förbättra sin klimatpolitik och miljölagstiftning, skydda ekosystem och tillhandahålla evidensbaserad data för att informera politiska beslut. De har även startat initiativet FN:s decennium för återställande av ekosystem eller på engelska: "The UN decade on ecosystem restoration" (förkortat UN Decade)</a:t>
            </a:r>
            <a:br>
              <a:rPr lang="sv-SE"/>
            </a:br>
            <a:br>
              <a:rPr lang="sv-SE"/>
            </a:br>
            <a:r>
              <a:rPr lang="sv-SE"/>
              <a:t>UN decade tillkännagavs av FN:s generalförsamling (Resolution 73/284, 2021–2030) 2021. Det innebär att under det kommande årtiondet, mellan 2021 och 2030, ska FN öka arbetet med att restaurera ekosystem och återställa skadad natur. UNEP, tillsammans med FN:s livsmedel och jordbruksorganisation (FAO), leder detta arbete. Syftet med initiativet är att förhindra, stoppa och omvända skadorna som världens ekosystem har utsatts för. Genom kommunikation, evenemang och en dedikerad webbplattform kommer FN-decenniet att erbjuda en knutpunkt för alla som är intresserade av återställningen att hitta projekt, partners, finansiering och den kunskap de behöver för att göra sina återställningsinsatser framgångsrika.</a:t>
            </a:r>
            <a:br>
              <a:rPr lang="sv-SE"/>
            </a:br>
            <a:endParaRPr lang="sv-SE"/>
          </a:p>
          <a:p>
            <a:pPr marL="0" lvl="0" indent="0" algn="l" rtl="0">
              <a:spcBef>
                <a:spcPts val="360"/>
              </a:spcBef>
              <a:spcAft>
                <a:spcPct val="0"/>
              </a:spcAft>
              <a:buNone/>
            </a:pPr>
            <a:r>
              <a:rPr lang="sv-SE" b="1"/>
              <a:t>Läs mer: </a:t>
            </a:r>
            <a:endParaRPr/>
          </a:p>
          <a:p>
            <a:pPr marL="0" lvl="0" indent="0" algn="l" rtl="0">
              <a:spcBef>
                <a:spcPts val="360"/>
              </a:spcBef>
              <a:spcAft>
                <a:spcPct val="0"/>
              </a:spcAft>
              <a:buNone/>
            </a:pPr>
            <a:r>
              <a:rPr lang="sv-SE" u="sng">
                <a:solidFill>
                  <a:schemeClr val="hlink"/>
                </a:solidFill>
                <a:hlinkClick r:id="rId3"/>
              </a:rPr>
              <a:t>”Only One Earth” konferens i Stockholm 1972 « Svenska Unescorådet</a:t>
            </a:r>
            <a:endParaRPr/>
          </a:p>
          <a:p>
            <a:pPr marL="0" lvl="0" indent="0" algn="l" rtl="0">
              <a:spcBef>
                <a:spcPts val="360"/>
              </a:spcBef>
              <a:spcAft>
                <a:spcPct val="0"/>
              </a:spcAft>
              <a:buNone/>
            </a:pPr>
            <a:r>
              <a:rPr lang="sv-SE" u="sng">
                <a:solidFill>
                  <a:schemeClr val="hlink"/>
                </a:solidFill>
                <a:hlinkClick r:id="rId4"/>
              </a:rPr>
              <a:t>About UN Environment Programme | UNEP - UN Environment Programme</a:t>
            </a:r>
            <a:br>
              <a:rPr lang="sv-SE">
                <a:hlinkClick r:id="rId4"/>
              </a:rPr>
            </a:br>
            <a:r>
              <a:rPr lang="sv-SE" u="sng">
                <a:solidFill>
                  <a:schemeClr val="hlink"/>
                </a:solidFill>
                <a:hlinkClick r:id="rId5"/>
              </a:rPr>
              <a:t>UN Decade on Restoration</a:t>
            </a:r>
            <a:endParaRPr/>
          </a:p>
        </p:txBody>
      </p:sp>
      <p:sp>
        <p:nvSpPr>
          <p:cNvPr id="210" name="Google Shape;2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15"/>
        <p:cNvGrpSpPr/>
        <p:nvPr/>
      </p:nvGrpSpPr>
      <p:grpSpPr>
        <a:xfrm>
          <a:off x="0" y="0"/>
          <a:ext cx="0" cy="0"/>
        </a:xfrm>
      </p:grpSpPr>
      <p:sp>
        <p:nvSpPr>
          <p:cNvPr id="216" name="Google Shape;216;p15: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Genom att stoppa försämringen och vända utvecklingen kring hur vi behandlar mark och hav kan vi förhindra förlusten av 1 miljon hotade arter. Forskare säger att återställning av endast 15 procent av ekosystemen i prioriterade områden kan minska utrotningen av hotade arter med 60 procent genom förbättrade livsmiljöer.</a:t>
            </a:r>
            <a:br>
              <a:rPr lang="sv-SE"/>
            </a:br>
            <a:br>
              <a:rPr lang="sv-SE"/>
            </a:br>
            <a:r>
              <a:rPr lang="sv-SE"/>
              <a:t>"The UN</a:t>
            </a:r>
            <a:r>
              <a:rPr lang="sv-SE" b="1"/>
              <a:t> </a:t>
            </a:r>
            <a:r>
              <a:rPr lang="sv-SE" err="1"/>
              <a:t>Decade on Ecosystem Restoration" har presenterat de 10 stora initiativ som visar på omfattningen och löftet av ett återställningsarbete som redan pågår. Tillsammans syftar dessa initiativ till att återställa mer än 60 miljoner hektar, en yta ungefär lika stor som hela Madagaskar, och skapa över 13 miljoner arbetstillfällen. Det första projektet var den 800 mil långa "Great green wall"(GGW), som är ett afrikanskt initiativ för att bekämpa markförstöring, ökenspridning och torka i 11 länder i Västafrikas Sahelregion, där konflikter också driver på fördrivning av samhällen. </a:t>
            </a:r>
            <a:br>
              <a:rPr lang="sv-SE" err="1"/>
            </a:br>
            <a:endParaRPr/>
          </a:p>
          <a:p>
            <a:pPr marL="0" indent="0"/>
            <a:r>
              <a:rPr lang="sv-SE"/>
              <a:t>Exempelvis kan man läsa om arbetet i Tanzania. Här ser ni före- och efter-bild av det treåriga projektet ”Just dig it" i Tanzania. Projektet arbetade mellan 2018-2021 med ekosystemåterställning i Tanzania. Genom att gräva dammar har vattenhalten i marken återställts vilket har resulterat i en ökad växtlighet av träd och gräs. </a:t>
            </a:r>
            <a:br>
              <a:rPr lang="sv-SE"/>
            </a:br>
            <a:br>
              <a:rPr lang="sv-SE"/>
            </a:br>
            <a:r>
              <a:rPr lang="sv-SE"/>
              <a:t>På bilden ser ni resultatet av organisationen TREES arbete. TREES är en del av det större GGW-projektet och arbetar med att stötta hundratusentals småbrukare i afrikanska länder, från Senegal till Tanzania, i kampen mot jordförstöring, förlust av biologisk mångfald och klimatförändringar. Genom utbildning i en jordbruksteknik kallad Forest Garden Approach har organisationen bidragit till att plantera 344 miljoner träd i skogsträdgårdar, där varje trädgård rymmer över 2 500 träd och dussintals arter. Dessa insatser har lett till hållbar återställning av 100 338 hektar mark, vilket ger 340 000 människor och deras familjer en stabil tillgång till mat och inkomst.</a:t>
            </a:r>
          </a:p>
          <a:p>
            <a:pPr marL="0" lvl="0" indent="0" algn="l" rtl="0">
              <a:spcBef>
                <a:spcPct val="0"/>
              </a:spcBef>
              <a:spcAft>
                <a:spcPct val="0"/>
              </a:spcAft>
              <a:buNone/>
            </a:pPr>
            <a:endParaRPr/>
          </a:p>
          <a:p>
            <a:pPr marL="0" lvl="0" indent="0" algn="l" rtl="0">
              <a:spcBef>
                <a:spcPct val="0"/>
              </a:spcBef>
              <a:spcAft>
                <a:spcPct val="0"/>
              </a:spcAft>
              <a:buNone/>
            </a:pPr>
            <a:r>
              <a:rPr lang="sv-SE"/>
              <a:t>I UNEPs återställningsarbete, har kunskap från lokalbefolkningen och urfolk, i kombination med ny vetenskap, använts för att jobba i symbios med naturen. </a:t>
            </a:r>
            <a:br>
              <a:rPr lang="sv-SE"/>
            </a:br>
            <a:br>
              <a:rPr lang="sv-SE"/>
            </a:br>
            <a:r>
              <a:rPr lang="sv-SE"/>
              <a:t>Källa:</a:t>
            </a:r>
            <a:br>
              <a:rPr lang="sv-SE"/>
            </a:br>
            <a:r>
              <a:rPr lang="sv-SE" u="sng">
                <a:solidFill>
                  <a:schemeClr val="hlink"/>
                </a:solidFill>
                <a:hlinkClick r:id="rId3"/>
              </a:rPr>
              <a:t>UN Decade on Restoration</a:t>
            </a:r>
            <a:br>
              <a:rPr lang="sv-SE">
                <a:hlinkClick r:id="rId3"/>
              </a:rPr>
            </a:br>
            <a:r>
              <a:rPr lang="sv-SE" u="sng">
                <a:solidFill>
                  <a:schemeClr val="hlink"/>
                </a:solidFill>
                <a:hlinkClick r:id="rId4"/>
              </a:rPr>
              <a:t>Becoming #GenerationRestoration (unep.org)</a:t>
            </a:r>
            <a:br>
              <a:rPr lang="sv-SE">
                <a:hlinkClick r:id="rId4"/>
              </a:rPr>
            </a:br>
            <a:r>
              <a:rPr lang="sv-SE" u="sng">
                <a:solidFill>
                  <a:schemeClr val="hlink"/>
                </a:solidFill>
                <a:hlinkClick r:id="rId5"/>
              </a:rPr>
              <a:t>Approach: Discover our way of working | Justdiggit</a:t>
            </a:r>
            <a:endParaRPr/>
          </a:p>
          <a:p>
            <a:pPr marL="0" lvl="0" indent="0" algn="l" rtl="0">
              <a:spcBef>
                <a:spcPct val="0"/>
              </a:spcBef>
              <a:spcAft>
                <a:spcPct val="0"/>
              </a:spcAft>
              <a:buNone/>
            </a:pPr>
            <a:r>
              <a:rPr lang="sv-SE" u="sng">
                <a:solidFill>
                  <a:schemeClr val="hlink"/>
                </a:solidFill>
                <a:hlinkClick r:id="rId6"/>
              </a:rPr>
              <a:t>UNDecade_ActionPlan.pdf (unep.org)</a:t>
            </a:r>
            <a:endParaRPr/>
          </a:p>
          <a:p>
            <a:pPr marL="0" lvl="0" indent="0" algn="l" rtl="0">
              <a:spcBef>
                <a:spcPct val="0"/>
              </a:spcBef>
              <a:spcAft>
                <a:spcPct val="0"/>
              </a:spcAft>
              <a:buNone/>
            </a:pPr>
            <a:br>
              <a:rPr lang="sv-SE"/>
            </a:br>
            <a:endParaRPr/>
          </a:p>
        </p:txBody>
      </p:sp>
      <p:sp>
        <p:nvSpPr>
          <p:cNvPr id="218" name="Google Shape;2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24"/>
        <p:cNvGrpSpPr/>
        <p:nvPr/>
      </p:nvGrpSpPr>
      <p:grpSpPr>
        <a:xfrm>
          <a:off x="0" y="0"/>
          <a:ext cx="0" cy="0"/>
        </a:xfrm>
      </p:grpSpPr>
      <p:sp>
        <p:nvSpPr>
          <p:cNvPr id="225" name="Google Shape;225;p16: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Vi har nu gått igenom FN:s arbete mot klimatförändringar, vi har pratat om innebörden av Parisavtalet och Cop 28, samt pratat om hur UNEP jobbar med detta. Vad som är tydligt är att FN:s arbete behövs och att alla stater har ett ansvar att samarbeta i arbetet mot klimatförändringar, men bär alla stater samma ansvar? Vad tycker ni?</a:t>
            </a:r>
            <a:endParaRPr/>
          </a:p>
          <a:p>
            <a:pPr marL="0" lvl="0" indent="0" algn="l" rtl="0">
              <a:spcBef>
                <a:spcPct val="0"/>
              </a:spcBef>
              <a:spcAft>
                <a:spcPct val="0"/>
              </a:spcAft>
              <a:buNone/>
            </a:pPr>
            <a:endParaRPr/>
          </a:p>
          <a:p>
            <a:pPr marL="0" lvl="0" indent="0" algn="l" rtl="0">
              <a:spcBef>
                <a:spcPct val="0"/>
              </a:spcBef>
              <a:spcAft>
                <a:spcPct val="0"/>
              </a:spcAft>
              <a:buNone/>
            </a:pPr>
            <a:r>
              <a:rPr lang="sv-SE"/>
              <a:t>Fråga: </a:t>
            </a:r>
            <a:r>
              <a:rPr lang="sv-SE" b="1"/>
              <a:t>Har alla stater samma ansvar att arbete mot klimatförändringar?</a:t>
            </a:r>
            <a:endParaRPr/>
          </a:p>
          <a:p>
            <a:pPr marL="0" lvl="0" indent="0" algn="l" rtl="0">
              <a:spcBef>
                <a:spcPct val="0"/>
              </a:spcBef>
              <a:spcAft>
                <a:spcPct val="0"/>
              </a:spcAft>
              <a:buNone/>
            </a:pPr>
            <a:endParaRPr/>
          </a:p>
        </p:txBody>
      </p:sp>
      <p:sp>
        <p:nvSpPr>
          <p:cNvPr id="227" name="Google Shape;22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32"/>
        <p:cNvGrpSpPr/>
        <p:nvPr/>
      </p:nvGrpSpPr>
      <p:grpSpPr>
        <a:xfrm>
          <a:off x="0" y="0"/>
          <a:ext cx="0" cy="0"/>
        </a:xfrm>
      </p:grpSpPr>
      <p:sp>
        <p:nvSpPr>
          <p:cNvPr id="233" name="Google Shape;233;p17: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b="1"/>
              <a:t>Vad är Klimaträttvisa? </a:t>
            </a:r>
            <a:endParaRPr b="1"/>
          </a:p>
          <a:p>
            <a:pPr marL="0" lvl="0" indent="0" algn="l" rtl="0">
              <a:spcBef>
                <a:spcPct val="0"/>
              </a:spcBef>
              <a:spcAft>
                <a:spcPct val="0"/>
              </a:spcAft>
              <a:buNone/>
            </a:pPr>
            <a:r>
              <a:rPr lang="sv-SE"/>
              <a:t>Klimaträttvisa innebär att de länder som bidragit mest till klimatkrisen ska ta det största ansvaret både för att minska utsläpp och för att finansiera omställningen för fattigare länder. Klimaträttvisa handlar om rättvis och likvärdig behandling av alla människor och samhällen, med insikt om att klimatförändringarnas påverkan inte fördelas jämnt. Det betonar det etiska ansvaret att adressera klimatrelaterade utmaningar och tar hänsyn till historiska och nuvarande ojämlikheter. </a:t>
            </a:r>
            <a:endParaRPr b="1"/>
          </a:p>
          <a:p>
            <a:pPr marL="0" lvl="0" indent="0" algn="l" rtl="0">
              <a:spcBef>
                <a:spcPct val="0"/>
              </a:spcBef>
              <a:spcAft>
                <a:spcPct val="0"/>
              </a:spcAft>
              <a:buNone/>
            </a:pPr>
            <a:endParaRPr/>
          </a:p>
          <a:p>
            <a:pPr marL="0" indent="0"/>
            <a:r>
              <a:rPr lang="sv-SE"/>
              <a:t>Klimaträttvisa innebär även att de länder som bär minst ansvar för klimatförändringarna, samt kommer att möta de största konsekvenserna, måste få vara delaktiga och respekteras i arbetet för att minska klimatförändringarna. </a:t>
            </a:r>
            <a:br>
              <a:rPr lang="sv-SE"/>
            </a:br>
            <a:br>
              <a:rPr lang="sv-SE"/>
            </a:br>
            <a:r>
              <a:rPr lang="sv-SE"/>
              <a:t>Denna statistik exemplifierar hur vi lever nu inte är rättvist!</a:t>
            </a:r>
            <a:br>
              <a:rPr lang="sv-SE"/>
            </a:br>
            <a:endParaRPr/>
          </a:p>
          <a:p>
            <a:pPr marL="457200" lvl="0" indent="-457200" algn="l" rtl="0">
              <a:spcBef>
                <a:spcPct val="0"/>
              </a:spcBef>
              <a:spcAft>
                <a:spcPct val="0"/>
              </a:spcAft>
              <a:buClr>
                <a:schemeClr val="dk1"/>
              </a:buClr>
              <a:buSzPts val="1200"/>
              <a:buFont typeface="Arial"/>
              <a:buChar char="•"/>
            </a:pPr>
            <a:r>
              <a:rPr lang="sv-SE"/>
              <a:t>De rikaste 10 procenten står för cirka hälften av alla koldioxidutsläpp i världen</a:t>
            </a:r>
            <a:endParaRPr/>
          </a:p>
          <a:p>
            <a:pPr marL="457200" lvl="0" indent="-457200" algn="l" rtl="0">
              <a:spcBef>
                <a:spcPct val="0"/>
              </a:spcBef>
              <a:spcAft>
                <a:spcPct val="0"/>
              </a:spcAft>
              <a:buClr>
                <a:schemeClr val="dk1"/>
              </a:buClr>
              <a:buSzPts val="1200"/>
              <a:buFont typeface="Arial"/>
              <a:buChar char="•"/>
            </a:pPr>
            <a:r>
              <a:rPr lang="sv-SE"/>
              <a:t>De fattigaste 50 procenten står för mindre än 10 procent av utsläppen</a:t>
            </a:r>
            <a:endParaRPr/>
          </a:p>
          <a:p>
            <a:pPr marL="457200" lvl="0" indent="-457200" algn="l" rtl="0">
              <a:spcBef>
                <a:spcPct val="0"/>
              </a:spcBef>
              <a:spcAft>
                <a:spcPct val="0"/>
              </a:spcAft>
              <a:buClr>
                <a:schemeClr val="dk1"/>
              </a:buClr>
              <a:buSzPts val="1200"/>
              <a:buFont typeface="Arial"/>
              <a:buChar char="•"/>
            </a:pPr>
            <a:r>
              <a:rPr lang="sv-SE"/>
              <a:t>Den rikaste 1 procenten släpper ut dubbelt så mycket som den fattigaste hälften</a:t>
            </a:r>
            <a:endParaRPr/>
          </a:p>
          <a:p>
            <a:pPr marL="0" lvl="0" indent="0" algn="l" rtl="0">
              <a:spcBef>
                <a:spcPct val="0"/>
              </a:spcBef>
              <a:spcAft>
                <a:spcPct val="0"/>
              </a:spcAft>
              <a:buNone/>
            </a:pPr>
            <a:br>
              <a:rPr lang="sv-SE"/>
            </a:br>
            <a:r>
              <a:rPr lang="sv-SE" b="1"/>
              <a:t>Läs mer:</a:t>
            </a:r>
            <a:br>
              <a:rPr lang="sv-SE"/>
            </a:br>
            <a:r>
              <a:rPr lang="sv-SE"/>
              <a:t>OXFAM: </a:t>
            </a:r>
            <a:r>
              <a:rPr lang="sv-SE" u="sng">
                <a:solidFill>
                  <a:schemeClr val="hlink"/>
                </a:solidFill>
                <a:hlinkClick r:id="rId3"/>
              </a:rPr>
              <a:t>Klimatojämlikhet – Oxfam Sverige</a:t>
            </a:r>
            <a:br>
              <a:rPr lang="sv-SE">
                <a:hlinkClick r:id="rId3"/>
              </a:rPr>
            </a:br>
            <a:r>
              <a:rPr lang="sv-SE"/>
              <a:t>UNDP: </a:t>
            </a:r>
            <a:r>
              <a:rPr lang="sv-SE" u="sng">
                <a:solidFill>
                  <a:schemeClr val="hlink"/>
                </a:solidFill>
                <a:hlinkClick r:id="rId4"/>
              </a:rPr>
              <a:t>Climate change is a matter of justice – here’s why | Climate Promise (undp.org)</a:t>
            </a:r>
            <a:br>
              <a:rPr lang="sv-SE">
                <a:hlinkClick r:id="rId4"/>
              </a:rPr>
            </a:br>
            <a:r>
              <a:rPr lang="sv-SE" u="sng">
                <a:solidFill>
                  <a:schemeClr val="hlink"/>
                </a:solidFill>
                <a:hlinkClick r:id="rId5"/>
              </a:rPr>
              <a:t>Konsumtionsbaserade växthusgasutsläpp per person och år (naturvardsverket.se)</a:t>
            </a:r>
            <a:endParaRPr/>
          </a:p>
        </p:txBody>
      </p:sp>
      <p:sp>
        <p:nvSpPr>
          <p:cNvPr id="235" name="Google Shape;2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42"/>
        <p:cNvGrpSpPr/>
        <p:nvPr/>
      </p:nvGrpSpPr>
      <p:grpSpPr>
        <a:xfrm>
          <a:off x="0" y="0"/>
          <a:ext cx="0" cy="0"/>
        </a:xfrm>
      </p:grpSpPr>
      <p:sp>
        <p:nvSpPr>
          <p:cNvPr id="243" name="Google Shape;243;p18: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Exempel på den redan existerande klimatorättvisan:</a:t>
            </a:r>
            <a:br>
              <a:rPr lang="sv-SE"/>
            </a:br>
            <a:br>
              <a:rPr lang="sv-SE"/>
            </a:br>
            <a:r>
              <a:rPr lang="sv-SE"/>
              <a:t>Enligt en undersökning från 2021 släpper en genomsnittlig svensk ut ca åtta ton koldioxidutsläpp per år, om hela vår konsumtion räknas in, inklusive de utsläpp vi orsakar i andra länder av de utlandsresor vi gör och det vi konsumerar som producerats utomlands. Det är tio gånger mer än vad som är hållbart. Redan till 2030 måste utsläppen globalt ned till </a:t>
            </a:r>
            <a:r>
              <a:rPr lang="sv-SE" u="sng">
                <a:solidFill>
                  <a:schemeClr val="hlink"/>
                </a:solidFill>
                <a:hlinkClick r:id="rId3"/>
              </a:rPr>
              <a:t>2,5 ton per person och år </a:t>
            </a:r>
            <a:r>
              <a:rPr lang="sv-SE"/>
              <a:t>för att uppnå </a:t>
            </a:r>
            <a:r>
              <a:rPr lang="sv-SE" u="sng">
                <a:solidFill>
                  <a:schemeClr val="hlink"/>
                </a:solidFill>
                <a:hlinkClick r:id="rId4"/>
              </a:rPr>
              <a:t>Parisavtalets mål</a:t>
            </a:r>
            <a:r>
              <a:rPr lang="sv-SE"/>
              <a:t>. På sikt måste vi komma under 0,7 ton.</a:t>
            </a:r>
            <a:endParaRPr/>
          </a:p>
        </p:txBody>
      </p:sp>
      <p:sp>
        <p:nvSpPr>
          <p:cNvPr id="245" name="Google Shape;24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51"/>
        <p:cNvGrpSpPr/>
        <p:nvPr/>
      </p:nvGrpSpPr>
      <p:grpSpPr>
        <a:xfrm>
          <a:off x="0" y="0"/>
          <a:ext cx="0" cy="0"/>
        </a:xfrm>
      </p:grpSpPr>
      <p:sp>
        <p:nvSpPr>
          <p:cNvPr id="252" name="Google Shape;252;p19: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b="1"/>
              <a:t>Varför är klimaträttvisa viktigt?</a:t>
            </a:r>
            <a:br>
              <a:rPr lang="sv-SE" b="1"/>
            </a:br>
            <a:endParaRPr b="1"/>
          </a:p>
          <a:p>
            <a:pPr marL="285750" indent="-285750">
              <a:buClr>
                <a:schemeClr val="dk1"/>
              </a:buClr>
              <a:buSzPts val="1200"/>
              <a:buFont typeface="Arial"/>
              <a:buChar char="•"/>
            </a:pPr>
            <a:r>
              <a:rPr lang="sv-SE" b="1"/>
              <a:t>Oproportionerlig påverkan</a:t>
            </a:r>
            <a:r>
              <a:rPr lang="sv-SE"/>
              <a:t>: Sårbara samhällen drabbas mest av klimatförändringarna, såsom extrema väderhändelser, stigande havsnivåer och livsmedelsbrist.</a:t>
            </a:r>
            <a:endParaRPr lang="sv-SE" b="1"/>
          </a:p>
          <a:p>
            <a:pPr marL="285750" lvl="0" indent="-285750" algn="l">
              <a:spcBef>
                <a:spcPct val="0"/>
              </a:spcBef>
              <a:spcAft>
                <a:spcPct val="0"/>
              </a:spcAft>
              <a:buClr>
                <a:schemeClr val="dk1"/>
              </a:buClr>
              <a:buSzPts val="1200"/>
              <a:buFont typeface="Arial"/>
              <a:buChar char="•"/>
            </a:pPr>
            <a:r>
              <a:rPr lang="sv-SE" b="1"/>
              <a:t>Strukturella ojämlikheter </a:t>
            </a:r>
            <a:r>
              <a:rPr lang="sv-SE"/>
              <a:t>innebär att klimatförändringarnas effekter kan variera inom samma land beroende på faktorer som etnicitet, kön och socioekonomisk status. Kvinnor drabbas ofta hårdare då de har mindre tillgång till resurser för att hantera förändringar. Urfolk är särskilt utsatta, eftersom deras traditionella livsstil och försörjning hotas när ekosystem skadas. Trots att de utgör mindre än 5 % av världens befolkning, skyddar urfolk 80 % av den globala biologiska mångfalden.</a:t>
            </a:r>
            <a:endParaRPr lang="sv-SE" b="1"/>
          </a:p>
          <a:p>
            <a:pPr marL="285750" lvl="0" indent="-285750" algn="l" rtl="0">
              <a:spcBef>
                <a:spcPct val="0"/>
              </a:spcBef>
              <a:spcAft>
                <a:spcPct val="0"/>
              </a:spcAft>
              <a:buClr>
                <a:schemeClr val="dk1"/>
              </a:buClr>
              <a:buSzPts val="1200"/>
              <a:buFont typeface="Arial"/>
              <a:buChar char="•"/>
            </a:pPr>
            <a:r>
              <a:rPr lang="sv-SE" b="1"/>
              <a:t>Ekonomisk Orättvisa:</a:t>
            </a:r>
            <a:r>
              <a:rPr lang="sv-SE"/>
              <a:t> Klimatförändringarna förvärrar redan existerande ekonomiska klyftor i marginaliserade samhällen där alla inte har samma möjligheter till anpassning.</a:t>
            </a:r>
            <a:endParaRPr/>
          </a:p>
          <a:p>
            <a:pPr marL="285750" lvl="0" indent="-285750" algn="l" rtl="0">
              <a:spcBef>
                <a:spcPct val="0"/>
              </a:spcBef>
              <a:spcAft>
                <a:spcPct val="0"/>
              </a:spcAft>
              <a:buClr>
                <a:schemeClr val="dk1"/>
              </a:buClr>
              <a:buSzPts val="1200"/>
              <a:buFont typeface="Arial"/>
              <a:buChar char="•"/>
            </a:pPr>
            <a:r>
              <a:rPr lang="sv-SE" b="1"/>
              <a:t>Generationers Rättvisa:</a:t>
            </a:r>
            <a:r>
              <a:rPr lang="sv-SE"/>
              <a:t> Framtida generationer ärver konsekvenserna av dagens handlingar. Klimaträttvisa beaktar det etiska ansvaret att lämna en beboelig planet för framtida invånare</a:t>
            </a:r>
            <a:endParaRPr/>
          </a:p>
          <a:p>
            <a:pPr marL="0" lvl="0" indent="0" algn="l" rtl="0">
              <a:spcBef>
                <a:spcPct val="0"/>
              </a:spcBef>
              <a:spcAft>
                <a:spcPct val="0"/>
              </a:spcAft>
              <a:buNone/>
            </a:pPr>
            <a:br>
              <a:rPr lang="sv-SE"/>
            </a:br>
            <a:br>
              <a:rPr lang="sv-SE"/>
            </a:br>
            <a:r>
              <a:rPr lang="sv-SE"/>
              <a:t>Källa:</a:t>
            </a:r>
            <a:br>
              <a:rPr lang="sv-SE"/>
            </a:br>
            <a:r>
              <a:rPr lang="sv-SE" u="sng">
                <a:solidFill>
                  <a:schemeClr val="hlink"/>
                </a:solidFill>
                <a:hlinkClick r:id="rId3"/>
              </a:rPr>
              <a:t>Climate change is a matter of justice – here’s why | Climate Promise (undp.org)</a:t>
            </a:r>
            <a:endParaRPr/>
          </a:p>
        </p:txBody>
      </p:sp>
      <p:sp>
        <p:nvSpPr>
          <p:cNvPr id="254" name="Google Shape;2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88"/>
        <p:cNvGrpSpPr/>
        <p:nvPr/>
      </p:nvGrpSpPr>
      <p:grpSpPr>
        <a:xfrm>
          <a:off x="0" y="0"/>
          <a:ext cx="0" cy="0"/>
        </a:xfrm>
      </p:grpSpPr>
      <p:sp>
        <p:nvSpPr>
          <p:cNvPr id="289" name="Google Shape;289;p23: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Vi har nu pratat om rättviseaspekten av klimatförändringarna. Klimaträttvisa är också starkt sammankopplat med våra mänskliga rättigheter, vilket för oss vidare till nästa del.</a:t>
            </a:r>
            <a:endParaRPr/>
          </a:p>
          <a:p>
            <a:pPr marL="0" lvl="0" indent="0" algn="l" rtl="0">
              <a:spcBef>
                <a:spcPct val="0"/>
              </a:spcBef>
              <a:spcAft>
                <a:spcPct val="0"/>
              </a:spcAft>
              <a:buNone/>
            </a:pPr>
            <a:endParaRPr/>
          </a:p>
          <a:p>
            <a:pPr marL="0" lvl="0" indent="0" algn="l" rtl="0">
              <a:spcBef>
                <a:spcPct val="0"/>
              </a:spcBef>
              <a:spcAft>
                <a:spcPct val="0"/>
              </a:spcAft>
              <a:buNone/>
            </a:pPr>
            <a:r>
              <a:rPr lang="sv-SE"/>
              <a:t>Del 4: Klimatförändringar och mänskliga rättigheter</a:t>
            </a:r>
            <a:endParaRPr/>
          </a:p>
          <a:p>
            <a:pPr marL="0" lvl="0" indent="0" algn="l" rtl="0">
              <a:spcBef>
                <a:spcPct val="0"/>
              </a:spcBef>
              <a:spcAft>
                <a:spcPct val="0"/>
              </a:spcAft>
              <a:buNone/>
            </a:pPr>
            <a:endParaRPr/>
          </a:p>
          <a:p>
            <a:pPr marL="0" lvl="0" indent="0" algn="l" rtl="0">
              <a:spcBef>
                <a:spcPct val="0"/>
              </a:spcBef>
              <a:spcAft>
                <a:spcPct val="0"/>
              </a:spcAft>
              <a:buNone/>
            </a:pPr>
            <a:r>
              <a:rPr lang="sv-SE"/>
              <a:t>Fråga: Tror ni att klimatförändringar påverkar våra mänskliga rättigheter? Och i så fall vilka?</a:t>
            </a:r>
            <a:endParaRPr/>
          </a:p>
          <a:p>
            <a:pPr marL="0" lvl="0" indent="0" algn="l" rtl="0">
              <a:spcBef>
                <a:spcPct val="0"/>
              </a:spcBef>
              <a:spcAft>
                <a:spcPct val="0"/>
              </a:spcAft>
              <a:buNone/>
            </a:pPr>
            <a:r>
              <a:rPr lang="sv-SE"/>
              <a:t>Fråga: Kan ni komma på något sätt som klimatförändringar hänger ihop med mänskliga rättigheter? </a:t>
            </a:r>
            <a:endParaRPr/>
          </a:p>
        </p:txBody>
      </p:sp>
      <p:sp>
        <p:nvSpPr>
          <p:cNvPr id="291" name="Google Shape;29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296"/>
        <p:cNvGrpSpPr/>
        <p:nvPr/>
      </p:nvGrpSpPr>
      <p:grpSpPr>
        <a:xfrm>
          <a:off x="0" y="0"/>
          <a:ext cx="0" cy="0"/>
        </a:xfrm>
      </p:grpSpPr>
      <p:sp>
        <p:nvSpPr>
          <p:cNvPr id="297" name="Google Shape;297;p24: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Alla mänskliga rättigheter påverkas av klimatförändringarna. Stormar, skogsbränder och annat extremväder hotar rätten till liv och hälsa. Rätten till tak över huvudet hotas av torka och stigande havsnivåer och smältande isar och översvämningar påverkar tillgången till rent vatten, för att bara nämna några exempel. Åtnjutandet av mänskliga rättigheter är alltså högst beroende av klimatet och den värld vi lever i. </a:t>
            </a:r>
            <a:endParaRPr/>
          </a:p>
          <a:p>
            <a:pPr marL="0" lvl="0" indent="0" algn="l" rtl="0">
              <a:spcBef>
                <a:spcPct val="0"/>
              </a:spcBef>
              <a:spcAft>
                <a:spcPct val="0"/>
              </a:spcAft>
              <a:buNone/>
            </a:pPr>
            <a:r>
              <a:rPr lang="sv-SE"/>
              <a:t> </a:t>
            </a:r>
            <a:br>
              <a:rPr lang="sv-SE">
                <a:latin typeface="Oswald"/>
                <a:ea typeface="Oswald"/>
                <a:cs typeface="Oswald"/>
                <a:sym typeface="Oswald"/>
              </a:rPr>
            </a:br>
            <a:r>
              <a:rPr lang="sv-SE">
                <a:solidFill>
                  <a:srgbClr val="000000"/>
                </a:solidFill>
                <a:latin typeface="Calibri"/>
                <a:ea typeface="Calibri"/>
                <a:cs typeface="Calibri"/>
                <a:sym typeface="Calibri"/>
              </a:rPr>
              <a:t>Källa</a:t>
            </a:r>
            <a:endParaRPr>
              <a:solidFill>
                <a:srgbClr val="000000"/>
              </a:solidFill>
              <a:latin typeface="Proxima Nova"/>
              <a:ea typeface="Proxima Nova"/>
              <a:cs typeface="Proxima Nova"/>
              <a:sym typeface="Proxima Nova"/>
            </a:endParaRPr>
          </a:p>
          <a:p>
            <a:pPr marL="0" lvl="0" indent="0" algn="l" rtl="0">
              <a:spcBef>
                <a:spcPct val="0"/>
              </a:spcBef>
              <a:spcAft>
                <a:spcPct val="0"/>
              </a:spcAft>
              <a:buNone/>
            </a:pPr>
            <a:r>
              <a:rPr lang="sv-SE" u="sng">
                <a:solidFill>
                  <a:srgbClr val="000000"/>
                </a:solidFill>
                <a:hlinkClick r:id="rId3">
                  <a:extLst>
                    <a:ext uri="{A12FA001-AC4F-418D-AE19-62706E023703}">
                      <ahyp:hlinkClr xmlns:ahyp="http://schemas.microsoft.com/office/drawing/2018/hyperlinkcolor" val="tx"/>
                    </a:ext>
                  </a:extLst>
                </a:hlinkClick>
              </a:rPr>
              <a:t>Klimaträttvisa - Amnesty Sverige</a:t>
            </a:r>
            <a:r>
              <a:rPr lang="sv-SE">
                <a:solidFill>
                  <a:srgbClr val="000000"/>
                </a:solidFill>
              </a:rPr>
              <a:t> </a:t>
            </a:r>
            <a:endParaRPr/>
          </a:p>
        </p:txBody>
      </p:sp>
      <p:sp>
        <p:nvSpPr>
          <p:cNvPr id="299" name="Google Shape;29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307"/>
        <p:cNvGrpSpPr/>
        <p:nvPr/>
      </p:nvGrpSpPr>
      <p:grpSpPr>
        <a:xfrm>
          <a:off x="0" y="0"/>
          <a:ext cx="0" cy="0"/>
        </a:xfrm>
      </p:grpSpPr>
      <p:sp>
        <p:nvSpPr>
          <p:cNvPr id="308" name="Google Shape;308;p25: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v-SE"/>
              <a:t>Klimatförändringarnas betydelse för mänskliga rättigheter erkändes av FN för första gången 2021, när generalförsamlingen antog en avgörande resolution för att främja klimaträttvisa. I juli 2022 antog FN:s generalförsamling en resolution som erkänner en ren, hälsosam</a:t>
            </a:r>
          </a:p>
          <a:p>
            <a:r>
              <a:rPr lang="sv-SE"/>
              <a:t>och hållbar miljö som en mänsklig rättighet. Även om resolutionen inte är bindande för medlemsstaterna, hoppas man att den ska leda till starkare nationell lagstiftning och underlätta motstånd mot miljöskadlig verksamhet. </a:t>
            </a:r>
          </a:p>
          <a:p>
            <a:endParaRPr lang="sv-SE"/>
          </a:p>
          <a:p>
            <a:r>
              <a:rPr lang="sv-SE"/>
              <a:t>Sedan dess har arbetet med att koppla mänskliga rättigheter till klimatförändringar intensifierats. Från och med september 2023 måste barns rätt till en ren, hälsosam och hållbar miljö erkännas och skyddas av alla regeringar som undertecknat barnkonventionen.</a:t>
            </a:r>
            <a:r>
              <a:rPr lang="sv-SE" b="1" err="1"/>
              <a:t>FN:s barnkommitté 26:e allmänna kommentar</a:t>
            </a:r>
            <a:br>
              <a:rPr lang="sv-SE"/>
            </a:br>
            <a:endParaRPr lang="sv-SE"/>
          </a:p>
          <a:p>
            <a:r>
              <a:rPr lang="sv-SE"/>
              <a:t>FN:s generalförsamling har också antagit en resolution relaterad till klimaträttvisa, som begär att den Internationella domstolen (ICJ) ska klargöra rättsliga skyldigheter kopplade till klimatförändringar. Den nya resolutionen innebär att ICJ kan rådfrågas och föreslå juridiska konsekvenser för berörda stater. Även om dessa råd inte är bindande, kommer de att vara betydelsefulla och bidra till att stärka rättsliga ramverk och åtgärder för klimaträttvisa.</a:t>
            </a:r>
          </a:p>
          <a:p>
            <a:pPr marL="0" indent="0"/>
            <a:br>
              <a:rPr lang="sv-SE"/>
            </a:br>
            <a:r>
              <a:rPr lang="sv-SE" b="1">
                <a:solidFill>
                  <a:srgbClr val="000000"/>
                </a:solidFill>
              </a:rPr>
              <a:t>Läs mer:</a:t>
            </a:r>
            <a:br>
              <a:rPr lang="sv-SE" b="1"/>
            </a:br>
            <a:r>
              <a:rPr lang="sv-SE" b="1"/>
              <a:t>UNEP: </a:t>
            </a:r>
            <a:r>
              <a:rPr lang="sv-SE">
                <a:hlinkClick r:id="rId3"/>
              </a:rPr>
              <a:t>In historic move, UN declares healthy environment a human right (unep.org)</a:t>
            </a:r>
            <a:endParaRPr lang="sv-SE" b="1"/>
          </a:p>
          <a:p>
            <a:pPr marL="0" indent="0"/>
            <a:r>
              <a:rPr lang="sv-SE">
                <a:hlinkClick r:id="rId4"/>
              </a:rPr>
              <a:t>UN: General Assembly Adopts Resolution Requesting International Court of Justice Provide Advisory Opinion on States’ Obligations Concerning Climate Change | Meetings Coverage and Press Releases (un.org)</a:t>
            </a:r>
            <a:br>
              <a:rPr lang="sv-SE">
                <a:hlinkClick r:id="rId4"/>
              </a:rPr>
            </a:br>
            <a:r>
              <a:rPr lang="sv-SE">
                <a:hlinkClick r:id="rId5"/>
              </a:rPr>
              <a:t>UN News: New UN guidance affirms children’s right to a clean, healthy environment | UN News</a:t>
            </a:r>
            <a:endParaRPr lang="sv-SE"/>
          </a:p>
          <a:p>
            <a:pPr marL="0" lvl="0" indent="0" algn="l" rtl="0">
              <a:spcBef>
                <a:spcPct val="0"/>
              </a:spcBef>
              <a:spcAft>
                <a:spcPct val="0"/>
              </a:spcAft>
              <a:buNone/>
            </a:pPr>
            <a:r>
              <a:rPr lang="sv-SE" u="sng">
                <a:solidFill>
                  <a:srgbClr val="000000"/>
                </a:solidFill>
                <a:hlinkClick r:id="rId6">
                  <a:extLst>
                    <a:ext uri="{A12FA001-AC4F-418D-AE19-62706E023703}">
                      <ahyp:hlinkClr xmlns:ahyp="http://schemas.microsoft.com/office/drawing/2018/hyperlinkcolor" val="tx"/>
                    </a:ext>
                  </a:extLst>
                </a:hlinkClick>
              </a:rPr>
              <a:t>Barnombudsmannen: FN:s barnrättskommittés allmänna kommentarer - Barnombudsmannen</a:t>
            </a:r>
            <a:br>
              <a:rPr lang="sv-SE" u="sng">
                <a:hlinkClick r:id="rId6">
                  <a:extLst>
                    <a:ext uri="{A12FA001-AC4F-418D-AE19-62706E023703}">
                      <ahyp:hlinkClr xmlns:ahyp="http://schemas.microsoft.com/office/drawing/2018/hyperlinkcolor" val="tx"/>
                    </a:ext>
                  </a:extLst>
                </a:hlinkClick>
              </a:rPr>
            </a:br>
            <a:endParaRPr>
              <a:solidFill>
                <a:srgbClr val="000000"/>
              </a:solidFill>
            </a:endParaRPr>
          </a:p>
          <a:p>
            <a:pPr marL="0" lvl="0" indent="0" algn="l" rtl="0">
              <a:spcBef>
                <a:spcPct val="0"/>
              </a:spcBef>
              <a:spcAft>
                <a:spcPct val="0"/>
              </a:spcAft>
              <a:buNone/>
            </a:pPr>
            <a:endParaRPr b="0" i="0">
              <a:solidFill>
                <a:srgbClr val="000000"/>
              </a:solidFill>
              <a:latin typeface="Arial"/>
              <a:ea typeface="Arial"/>
              <a:cs typeface="Arial"/>
              <a:sym typeface="Arial"/>
            </a:endParaRPr>
          </a:p>
          <a:p>
            <a:pPr marL="0" lvl="0" indent="0" algn="l" rtl="0">
              <a:spcBef>
                <a:spcPct val="0"/>
              </a:spcBef>
              <a:spcAft>
                <a:spcPct val="0"/>
              </a:spcAft>
              <a:buNone/>
            </a:pPr>
            <a:endParaRPr/>
          </a:p>
        </p:txBody>
      </p:sp>
      <p:sp>
        <p:nvSpPr>
          <p:cNvPr id="310" name="Google Shape;31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85"/>
        <p:cNvGrpSpPr/>
        <p:nvPr/>
      </p:nvGrpSpPr>
      <p:grpSpPr>
        <a:xfrm>
          <a:off x="0" y="0"/>
          <a:ext cx="0" cy="0"/>
        </a:xfrm>
      </p:grpSpPr>
      <p:sp>
        <p:nvSpPr>
          <p:cNvPr id="86" name="Google Shape;86;p3: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Den kommande timmen kommer vi att prata om dessa delar.</a:t>
            </a:r>
            <a:endParaRPr/>
          </a:p>
        </p:txBody>
      </p:sp>
      <p:sp>
        <p:nvSpPr>
          <p:cNvPr id="88" name="Google Shape;8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362"/>
        <p:cNvGrpSpPr/>
        <p:nvPr/>
      </p:nvGrpSpPr>
      <p:grpSpPr>
        <a:xfrm>
          <a:off x="0" y="0"/>
          <a:ext cx="0" cy="0"/>
        </a:xfrm>
      </p:grpSpPr>
      <p:sp>
        <p:nvSpPr>
          <p:cNvPr id="363" name="Google Shape;363;p28: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r>
              <a:rPr lang="sv-SE"/>
              <a:t>Det vi nu har gått igenom bevisar hur viktigt det är att vi bromsar klimatförändringarna eftersom de medför allvarliga konsekvenser för oss alla. Men hur ligger vi till egentligen och vilka åtgärder behöver tas för att vi ska minska klimatförändringarna? Vad kan exempelvis du och jag göra?</a:t>
            </a:r>
            <a:endParaRPr b="1"/>
          </a:p>
          <a:p>
            <a:pPr marL="285750" lvl="0" indent="-209550" algn="l" rtl="0">
              <a:lnSpc>
                <a:spcPct val="90000"/>
              </a:lnSpc>
              <a:spcBef>
                <a:spcPts val="1000"/>
              </a:spcBef>
              <a:spcAft>
                <a:spcPct val="0"/>
              </a:spcAft>
              <a:buClr>
                <a:schemeClr val="dk1"/>
              </a:buClr>
              <a:buSzPts val="1200"/>
              <a:buFont typeface="Arial"/>
              <a:buNone/>
            </a:pPr>
            <a:endParaRPr b="1"/>
          </a:p>
          <a:p>
            <a:pPr marL="0" lvl="0" indent="0" algn="l" rtl="0">
              <a:spcBef>
                <a:spcPct val="0"/>
              </a:spcBef>
              <a:spcAft>
                <a:spcPct val="0"/>
              </a:spcAft>
              <a:buNone/>
            </a:pPr>
            <a:endParaRPr/>
          </a:p>
        </p:txBody>
      </p:sp>
      <p:sp>
        <p:nvSpPr>
          <p:cNvPr id="365" name="Google Shape;3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370"/>
        <p:cNvGrpSpPr/>
        <p:nvPr/>
      </p:nvGrpSpPr>
      <p:grpSpPr>
        <a:xfrm>
          <a:off x="0" y="0"/>
          <a:ext cx="0" cy="0"/>
        </a:xfrm>
      </p:grpSpPr>
      <p:sp>
        <p:nvSpPr>
          <p:cNvPr id="371" name="Google Shape;371;p29: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b="1">
                <a:solidFill>
                  <a:srgbClr val="242424"/>
                </a:solidFill>
              </a:rPr>
              <a:t>Men hur ligger vi till egentligen?</a:t>
            </a:r>
            <a:endParaRPr/>
          </a:p>
          <a:p>
            <a:pPr marL="0" lvl="0" indent="0" algn="l" rtl="0">
              <a:spcBef>
                <a:spcPct val="0"/>
              </a:spcBef>
              <a:spcAft>
                <a:spcPct val="0"/>
              </a:spcAft>
              <a:buNone/>
            </a:pPr>
            <a:r>
              <a:rPr lang="sv-SE">
                <a:solidFill>
                  <a:srgbClr val="242424"/>
                </a:solidFill>
              </a:rPr>
              <a:t>Som vi nämnde i början av föreläsningen har FN en klimatpanel, </a:t>
            </a:r>
            <a:r>
              <a:rPr lang="sv-SE" b="1" i="1">
                <a:solidFill>
                  <a:srgbClr val="242424"/>
                </a:solidFill>
              </a:rPr>
              <a:t>Intergovermental Panel on Climate Change</a:t>
            </a:r>
            <a:r>
              <a:rPr lang="sv-SE" b="1">
                <a:solidFill>
                  <a:srgbClr val="242424"/>
                </a:solidFill>
              </a:rPr>
              <a:t>, IPCC, </a:t>
            </a:r>
            <a:r>
              <a:rPr lang="sv-SE">
                <a:solidFill>
                  <a:srgbClr val="242424"/>
                </a:solidFill>
              </a:rPr>
              <a:t>som släpper rapporter om klimatförändringar och dess effekter. Med hjälp av underlag från tusentals forskare och experter sammanställer de det rådande vetenskapliga läget. Den senaste IPCC-rapporten visar att:</a:t>
            </a:r>
            <a:br>
              <a:rPr lang="sv-SE"/>
            </a:br>
            <a:endParaRPr>
              <a:solidFill>
                <a:srgbClr val="242424"/>
              </a:solidFill>
            </a:endParaRPr>
          </a:p>
          <a:p>
            <a:pPr marL="228600" lvl="0" indent="-228600" algn="l" rtl="0">
              <a:spcBef>
                <a:spcPct val="0"/>
              </a:spcBef>
              <a:spcAft>
                <a:spcPct val="0"/>
              </a:spcAft>
              <a:buClr>
                <a:srgbClr val="242424"/>
              </a:buClr>
              <a:buSzPts val="1200"/>
              <a:buFont typeface="Calibri"/>
              <a:buAutoNum type="arabicPeriod"/>
            </a:pPr>
            <a:r>
              <a:rPr lang="sv-SE">
                <a:solidFill>
                  <a:srgbClr val="242424"/>
                </a:solidFill>
              </a:rPr>
              <a:t>Med nuvarande planer som världens stater genomför, är världen långt ifrån att hålla sig under 1,5-gradersmålet. Målet om 1,5 graders uppvärmning ser ut att passeras redan mellan 2030-2035 om inte kraftfulla åtgärder vidtas nu. </a:t>
            </a:r>
            <a:r>
              <a:rPr lang="sv-SE"/>
              <a:t>Nuvarande klimatlöften skulle, även om de genomförs fullt ut och med maximal effekt, </a:t>
            </a:r>
            <a:r>
              <a:rPr lang="sv-SE" b="1"/>
              <a:t>endast innebära 8 procent lägre utsläpp till 2030 jämfört med 2019. FN:s klimatpanel menar att utsläppen måste minska med minst 43 procent till 2030 för att 1,5-gradersmålet ska kunna nås</a:t>
            </a:r>
            <a:r>
              <a:rPr lang="sv-SE"/>
              <a:t>. </a:t>
            </a:r>
            <a:br>
              <a:rPr lang="sv-SE"/>
            </a:br>
            <a:endParaRPr/>
          </a:p>
          <a:p>
            <a:pPr marL="228600" lvl="0" indent="-228600" algn="l" rtl="0">
              <a:spcBef>
                <a:spcPct val="0"/>
              </a:spcBef>
              <a:spcAft>
                <a:spcPct val="0"/>
              </a:spcAft>
              <a:buClr>
                <a:schemeClr val="dk1"/>
              </a:buClr>
              <a:buSzPts val="1200"/>
              <a:buFont typeface="Calibri"/>
              <a:buAutoNum type="arabicPeriod"/>
            </a:pPr>
            <a:r>
              <a:rPr lang="sv-SE"/>
              <a:t>Förbränningen av fossila bränslen är en av huvudorsakerna till klimatförändringarna. IPCC:s rapporter visar att det är världens hav, växter, djur och jordar som absorberat mer än hälften av koldioxidutsläppen under det senaste årtiondet. Dock fortsätter vi att förlora dessa naturliga ekosystem genom exempelvis avskogning som ytterligare försämrar vårt klimat. Rapporten visar att det finns klimatlösningar såsom sol- och vindkraft, elfordon och batterilagring som kan utvecklas snabbt. Men mer behöver göras för att minska utsläppen. Likt diskussionerna på COP28 i Dubai i höstas måste vi jobba med att fasa ut kol, olja och gas!</a:t>
            </a:r>
            <a:endParaRPr/>
          </a:p>
          <a:p>
            <a:pPr marL="228600" lvl="0" indent="-152400" algn="l" rtl="0">
              <a:spcBef>
                <a:spcPct val="0"/>
              </a:spcBef>
              <a:spcAft>
                <a:spcPct val="0"/>
              </a:spcAft>
              <a:buClr>
                <a:schemeClr val="dk1"/>
              </a:buClr>
              <a:buSzPts val="1200"/>
              <a:buFont typeface="Calibri"/>
              <a:buNone/>
            </a:pPr>
            <a:endParaRPr/>
          </a:p>
          <a:p>
            <a:pPr marL="228600" lvl="0" indent="-228600" algn="l" rtl="0">
              <a:spcBef>
                <a:spcPct val="0"/>
              </a:spcBef>
              <a:spcAft>
                <a:spcPct val="0"/>
              </a:spcAft>
              <a:buClr>
                <a:srgbClr val="242424"/>
              </a:buClr>
              <a:buSzPts val="1200"/>
              <a:buFont typeface="Calibri"/>
              <a:buAutoNum type="arabicPeriod"/>
            </a:pPr>
            <a:r>
              <a:rPr lang="sv-SE">
                <a:solidFill>
                  <a:srgbClr val="242424"/>
                </a:solidFill>
              </a:rPr>
              <a:t>Det positiva med IPCC:s rapport är att den visar att tekniken som behövs för att klara 1,5-gradersmålet redan existerar. Det finns färdigutvecklade lösningar som kan halvera utsläppen inom alla samhällssektorer till 2030. Men det som saknas idag är modigt politiskt ledarskap och handlingskraft i klimatfrågan.</a:t>
            </a:r>
            <a:endParaRPr>
              <a:solidFill>
                <a:srgbClr val="242424"/>
              </a:solidFill>
            </a:endParaRPr>
          </a:p>
          <a:p>
            <a:pPr marL="0" lvl="0" indent="0" algn="l" rtl="0">
              <a:spcBef>
                <a:spcPct val="0"/>
              </a:spcBef>
              <a:spcAft>
                <a:spcPct val="0"/>
              </a:spcAft>
              <a:buNone/>
            </a:pPr>
            <a:endParaRPr/>
          </a:p>
          <a:p>
            <a:pPr marL="228600" lvl="0" indent="-152400" algn="l" rtl="0">
              <a:spcBef>
                <a:spcPct val="0"/>
              </a:spcBef>
              <a:spcAft>
                <a:spcPct val="0"/>
              </a:spcAft>
              <a:buClr>
                <a:schemeClr val="dk1"/>
              </a:buClr>
              <a:buSzPts val="1200"/>
              <a:buFont typeface="Calibri"/>
              <a:buNone/>
            </a:pPr>
            <a:endParaRPr>
              <a:solidFill>
                <a:srgbClr val="242424"/>
              </a:solidFill>
            </a:endParaRPr>
          </a:p>
        </p:txBody>
      </p:sp>
      <p:sp>
        <p:nvSpPr>
          <p:cNvPr id="373" name="Google Shape;37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379"/>
        <p:cNvGrpSpPr/>
        <p:nvPr/>
      </p:nvGrpSpPr>
      <p:grpSpPr>
        <a:xfrm>
          <a:off x="0" y="0"/>
          <a:ext cx="0" cy="0"/>
        </a:xfrm>
      </p:grpSpPr>
      <p:sp>
        <p:nvSpPr>
          <p:cNvPr id="380" name="Google Shape;380;p30: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sv-SE"/>
              <a:t>IPCC rapporten fastställer även några av de åtgärder som vi bör göra generellt inom klimatarbetet. Detta är några av de åtgärder som listas.</a:t>
            </a:r>
            <a:endParaRPr/>
          </a:p>
          <a:p>
            <a:pPr marL="285750" lvl="0" indent="-285750" algn="l" rtl="0">
              <a:lnSpc>
                <a:spcPct val="90000"/>
              </a:lnSpc>
              <a:spcBef>
                <a:spcPts val="1000"/>
              </a:spcBef>
              <a:spcAft>
                <a:spcPct val="0"/>
              </a:spcAft>
              <a:buClr>
                <a:schemeClr val="dk1"/>
              </a:buClr>
              <a:buSzPts val="1200"/>
              <a:buFont typeface="Arial"/>
              <a:buChar char="•"/>
            </a:pPr>
            <a:r>
              <a:rPr lang="sv-SE"/>
              <a:t>Mycket större satsningar på förnybar energi och energieffektiviseringar i stället för fossila bränslen.</a:t>
            </a:r>
            <a:endParaRPr/>
          </a:p>
          <a:p>
            <a:pPr marL="285750" lvl="0" indent="-285750" algn="l" rtl="0">
              <a:lnSpc>
                <a:spcPct val="90000"/>
              </a:lnSpc>
              <a:spcBef>
                <a:spcPts val="1000"/>
              </a:spcBef>
              <a:spcAft>
                <a:spcPct val="0"/>
              </a:spcAft>
              <a:buClr>
                <a:schemeClr val="dk1"/>
              </a:buClr>
              <a:buSzPts val="1200"/>
              <a:buFont typeface="Arial"/>
              <a:buChar char="•"/>
            </a:pPr>
            <a:r>
              <a:rPr lang="sv-SE"/>
              <a:t>Rikta om investeringar från fossila bränslen till klimatomställningen och ta bort klimatskadliga subventioner. Det behövs tre till sex gånger mer klimatinvesteringar både för utsläppsminskningar och klimatanpassning, riktade till rätt åtgärder och regioner.</a:t>
            </a:r>
            <a:endParaRPr/>
          </a:p>
          <a:p>
            <a:pPr marL="285750" lvl="0" indent="-285750" algn="l" rtl="0">
              <a:lnSpc>
                <a:spcPct val="90000"/>
              </a:lnSpc>
              <a:spcBef>
                <a:spcPts val="1000"/>
              </a:spcBef>
              <a:spcAft>
                <a:spcPct val="0"/>
              </a:spcAft>
              <a:buClr>
                <a:schemeClr val="dk1"/>
              </a:buClr>
              <a:buSzPts val="1200"/>
              <a:buFont typeface="Arial"/>
              <a:buChar char="•"/>
            </a:pPr>
            <a:r>
              <a:rPr lang="sv-SE"/>
              <a:t>Ändrade produktionsmetoder och konsumtionsmönster</a:t>
            </a:r>
            <a:endParaRPr/>
          </a:p>
          <a:p>
            <a:pPr marL="285750" lvl="0" indent="-285750" algn="l" rtl="0">
              <a:lnSpc>
                <a:spcPct val="90000"/>
              </a:lnSpc>
              <a:spcBef>
                <a:spcPts val="1000"/>
              </a:spcBef>
              <a:spcAft>
                <a:spcPct val="0"/>
              </a:spcAft>
              <a:buClr>
                <a:schemeClr val="dk1"/>
              </a:buClr>
              <a:buSzPts val="1200"/>
              <a:buFont typeface="Arial"/>
              <a:buChar char="•"/>
            </a:pPr>
            <a:r>
              <a:rPr lang="sv-SE"/>
              <a:t>Vi alla måste slutligen leva hållbart, ett sätt att agera är att äta mer växtbaserad kost, minska vår konsumtion och resa fossilfritt.</a:t>
            </a:r>
            <a:endParaRPr/>
          </a:p>
          <a:p>
            <a:pPr marL="285750" lvl="0" indent="-209550" algn="l" rtl="0">
              <a:lnSpc>
                <a:spcPct val="90000"/>
              </a:lnSpc>
              <a:spcBef>
                <a:spcPts val="1000"/>
              </a:spcBef>
              <a:spcAft>
                <a:spcPct val="0"/>
              </a:spcAft>
              <a:buClr>
                <a:schemeClr val="dk1"/>
              </a:buClr>
              <a:buSzPts val="1200"/>
              <a:buFont typeface="Arial"/>
              <a:buNone/>
            </a:pPr>
            <a:endParaRPr/>
          </a:p>
          <a:p>
            <a:pPr marL="0" lvl="0" indent="0" algn="l" rtl="0">
              <a:lnSpc>
                <a:spcPct val="90000"/>
              </a:lnSpc>
              <a:spcBef>
                <a:spcPts val="1000"/>
              </a:spcBef>
              <a:spcAft>
                <a:spcPct val="0"/>
              </a:spcAft>
              <a:buNone/>
            </a:pPr>
            <a:r>
              <a:rPr lang="sv-SE"/>
              <a:t>Valfri fråga: Kan ni komma på några ytterligare exempel på saker som vi kan göra eller påverka för att bidra till att minska klimatförändringarna?</a:t>
            </a:r>
            <a:endParaRPr/>
          </a:p>
        </p:txBody>
      </p:sp>
      <p:sp>
        <p:nvSpPr>
          <p:cNvPr id="382" name="Google Shape;38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407"/>
        <p:cNvGrpSpPr/>
        <p:nvPr/>
      </p:nvGrpSpPr>
      <p:grpSpPr>
        <a:xfrm>
          <a:off x="0" y="0"/>
          <a:ext cx="0" cy="0"/>
        </a:xfrm>
      </p:grpSpPr>
      <p:sp>
        <p:nvSpPr>
          <p:cNvPr id="408" name="Google Shape;408;p33: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br>
              <a:rPr lang="sv-SE"/>
            </a:br>
            <a:r>
              <a:rPr lang="sv-SE"/>
              <a:t>Även om mycket mer behöver göras så görs det fortfarande framsteg. Exempelvis:</a:t>
            </a:r>
            <a:endParaRPr/>
          </a:p>
          <a:p>
            <a:pPr marL="171450" lvl="0" indent="-171450" algn="l" rtl="0">
              <a:spcBef>
                <a:spcPct val="0"/>
              </a:spcBef>
              <a:spcAft>
                <a:spcPct val="0"/>
              </a:spcAft>
              <a:buClr>
                <a:schemeClr val="dk1"/>
              </a:buClr>
              <a:buSzPts val="1200"/>
              <a:buFont typeface="Arial"/>
              <a:buChar char="•"/>
            </a:pPr>
            <a:r>
              <a:rPr lang="sv-SE"/>
              <a:t>Kostnaden för teknik med låga utsläpp av växthusgaser minskar och blir allt vanligare</a:t>
            </a:r>
            <a:endParaRPr/>
          </a:p>
          <a:p>
            <a:pPr marL="171450" lvl="0" indent="-171450" algn="l" rtl="0">
              <a:spcBef>
                <a:spcPct val="0"/>
              </a:spcBef>
              <a:spcAft>
                <a:spcPct val="0"/>
              </a:spcAft>
              <a:buClr>
                <a:schemeClr val="dk1"/>
              </a:buClr>
              <a:buSzPts val="1200"/>
              <a:buFont typeface="Arial"/>
              <a:buChar char="•"/>
            </a:pPr>
            <a:r>
              <a:rPr lang="sv-SE"/>
              <a:t>Fler lagar fastslås som begränsar utsläpp</a:t>
            </a:r>
            <a:endParaRPr/>
          </a:p>
          <a:p>
            <a:pPr marL="171450" lvl="0" indent="-171450" algn="l" rtl="0">
              <a:spcBef>
                <a:spcPct val="0"/>
              </a:spcBef>
              <a:spcAft>
                <a:spcPct val="0"/>
              </a:spcAft>
              <a:buClr>
                <a:schemeClr val="dk1"/>
              </a:buClr>
              <a:buSzPts val="1200"/>
              <a:buFont typeface="Arial"/>
              <a:buChar char="•"/>
            </a:pPr>
            <a:r>
              <a:rPr lang="sv-SE"/>
              <a:t>Finansieringen för klimatlösningar ökar</a:t>
            </a:r>
            <a:endParaRPr/>
          </a:p>
          <a:p>
            <a:pPr marL="171450" lvl="0" indent="-171450" algn="l" rtl="0">
              <a:spcBef>
                <a:spcPct val="0"/>
              </a:spcBef>
              <a:spcAft>
                <a:spcPct val="0"/>
              </a:spcAft>
              <a:buClr>
                <a:schemeClr val="dk1"/>
              </a:buClr>
              <a:buSzPts val="1200"/>
              <a:buFont typeface="Arial"/>
              <a:buChar char="•"/>
            </a:pPr>
            <a:r>
              <a:rPr lang="sv-SE"/>
              <a:t>Utökning av förnybar energi</a:t>
            </a:r>
            <a:endParaRPr/>
          </a:p>
          <a:p>
            <a:pPr marL="0" lvl="0" indent="0" algn="l" rtl="0">
              <a:spcBef>
                <a:spcPct val="0"/>
              </a:spcBef>
              <a:spcAft>
                <a:spcPct val="0"/>
              </a:spcAft>
              <a:buNone/>
            </a:pPr>
            <a:endParaRPr/>
          </a:p>
          <a:p>
            <a:pPr marL="0" lvl="0" indent="0" algn="l" rtl="0">
              <a:spcBef>
                <a:spcPct val="0"/>
              </a:spcBef>
              <a:spcAft>
                <a:spcPct val="0"/>
              </a:spcAft>
              <a:buNone/>
            </a:pPr>
            <a:r>
              <a:rPr lang="sv-SE"/>
              <a:t>Klimatförändringarna är ett globalt problem och därför behöver vi alla agera. Ingen utesluts i konsekvenserna som klimatförändringarna medför och därför bör ingen uteslutas i arbetet. Detta är något som framkommer i IPCC rapporterna, att det inte är försent ännu! Det finns fortfarande hopp om att halta den ökade temperaturen och klimatförändringarna. IPCC uttryckligen säger att bollen är hos oss, vi har framtiden i våra händer nu, och att vi måste agera innan det faktiskt blir försent!</a:t>
            </a:r>
            <a:endParaRPr/>
          </a:p>
          <a:p>
            <a:pPr marL="0" lvl="0" indent="0" algn="l" rtl="0">
              <a:spcBef>
                <a:spcPct val="0"/>
              </a:spcBef>
              <a:spcAft>
                <a:spcPct val="0"/>
              </a:spcAft>
              <a:buNone/>
            </a:pPr>
            <a:endParaRPr/>
          </a:p>
          <a:p>
            <a:pPr marL="0" lvl="0" indent="0" algn="l" rtl="0">
              <a:spcBef>
                <a:spcPct val="0"/>
              </a:spcBef>
              <a:spcAft>
                <a:spcPct val="0"/>
              </a:spcAft>
              <a:buNone/>
            </a:pPr>
            <a:r>
              <a:rPr lang="sv-SE"/>
              <a:t>Källa: </a:t>
            </a:r>
            <a:r>
              <a:rPr lang="sv-SE" u="sng">
                <a:solidFill>
                  <a:schemeClr val="hlink"/>
                </a:solidFill>
                <a:hlinkClick r:id="rId3"/>
              </a:rPr>
              <a:t>https://news.un.org/en/story/2022/04/1115512</a:t>
            </a:r>
            <a:r>
              <a:rPr lang="sv-SE"/>
              <a:t> </a:t>
            </a:r>
            <a:endParaRPr/>
          </a:p>
        </p:txBody>
      </p:sp>
      <p:sp>
        <p:nvSpPr>
          <p:cNvPr id="410" name="Google Shape;41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416"/>
        <p:cNvGrpSpPr/>
        <p:nvPr/>
      </p:nvGrpSpPr>
      <p:grpSpPr>
        <a:xfrm>
          <a:off x="0" y="0"/>
          <a:ext cx="0" cy="0"/>
        </a:xfrm>
      </p:grpSpPr>
      <p:sp>
        <p:nvSpPr>
          <p:cNvPr id="417" name="Google Shape;417;p34: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Alla människor kan bidra på olika sätt. Exempelvis kan ni bidra genom att resa fossilfritt, äta mer växtbaserat, konsumera mindre och hållbart, minska matsvinnet, välja miljömärkt el hemma, välja tåget framför flyget eller kanske genom att vara med och påverka politiskt. Ett konkret tips är att kontakta dina lokala politiker och fråga hur din kommun och region medverkar till att nå det svenska klimatmålet om nettonollutsläpp till 2045 med mera. Eller så kan ni exempelvis anordna en demonstration eller sätta upp affischer med klimattema</a:t>
            </a:r>
            <a:r>
              <a:rPr lang="sv-SE" b="1"/>
              <a:t>. </a:t>
            </a:r>
            <a:br>
              <a:rPr lang="sv-SE" b="1"/>
            </a:br>
            <a:endParaRPr b="1"/>
          </a:p>
          <a:p>
            <a:pPr marL="0" lvl="0" indent="0" algn="l" rtl="0">
              <a:spcBef>
                <a:spcPct val="0"/>
              </a:spcBef>
              <a:spcAft>
                <a:spcPct val="0"/>
              </a:spcAft>
              <a:buNone/>
            </a:pPr>
            <a:r>
              <a:rPr lang="sv-SE"/>
              <a:t>Ett av de viktigaste och kanske också enklaste sättet att engagera sig för klimatet är att prata om klimatet. Läs på om ämnet, ta ställning och sprid din kunskap och dina tankar, din oro och dina åsikter. Använd dig av dina sociala medier för att sprida kunskap och driv förändring!</a:t>
            </a:r>
            <a:br>
              <a:rPr lang="sv-SE"/>
            </a:br>
            <a:r>
              <a:rPr lang="sv-SE"/>
              <a:t>För att ta reda på hur klimatvänligt du lever, använd klimatkalkylatorn och testa om du lever inom planetens gränser.</a:t>
            </a:r>
            <a:endParaRPr/>
          </a:p>
          <a:p>
            <a:pPr marL="0" indent="0"/>
            <a:br>
              <a:rPr lang="sv-SE"/>
            </a:br>
            <a:r>
              <a:rPr lang="sv-SE"/>
              <a:t>Ensam är inte alltid stark så försök hitta andra som du kan agera tillsammans med för klimatet. – Tillsammans med andra kan man däremot känna sig mer motiverad och göra större skillnad ihop. Jag rekommenderar därför att ni engagerar er i lokala FN-förening och engagerar er för klimatet där. Inom ramen för en FN-förening ni skapa projekt med klimattema, sprida information till allmänheten, påverka dina lokalpolitiker, arrangera filmvisningar, manifestationer med mera! Om du går med får du vara med och påverka för att dina idéer genomförs!</a:t>
            </a:r>
            <a:endParaRPr/>
          </a:p>
          <a:p>
            <a:pPr marL="0" lvl="0" indent="0" algn="l" rtl="0">
              <a:spcBef>
                <a:spcPct val="0"/>
              </a:spcBef>
              <a:spcAft>
                <a:spcPct val="0"/>
              </a:spcAft>
              <a:buNone/>
            </a:pPr>
            <a:endParaRPr/>
          </a:p>
          <a:p>
            <a:pPr marL="0" indent="0"/>
            <a:r>
              <a:rPr lang="sv-SE"/>
              <a:t>Är du ung mellan 16-26 år? Då kan du engagera dig i våra ungdomssektioner, bli ambassadör för de globala målen där du får en utbildning av oss om klimatförändringar och kan föreläsa runt om i landet eller om du vill göra din röst hörd söka till vår referensgrupp för unga som är med och planerar vår UNg-konferens som äger rum varje år. </a:t>
            </a:r>
            <a:endParaRPr/>
          </a:p>
          <a:p>
            <a:pPr marL="0" lvl="0" indent="0" algn="l" rtl="0">
              <a:spcBef>
                <a:spcPct val="0"/>
              </a:spcBef>
              <a:spcAft>
                <a:spcPct val="0"/>
              </a:spcAft>
              <a:buNone/>
            </a:pPr>
            <a:endParaRPr/>
          </a:p>
        </p:txBody>
      </p:sp>
      <p:sp>
        <p:nvSpPr>
          <p:cNvPr id="419" name="Google Shape;41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425"/>
        <p:cNvGrpSpPr/>
        <p:nvPr/>
      </p:nvGrpSpPr>
      <p:grpSpPr>
        <a:xfrm>
          <a:off x="0" y="0"/>
          <a:ext cx="0" cy="0"/>
        </a:xfrm>
      </p:grpSpPr>
      <p:sp>
        <p:nvSpPr>
          <p:cNvPr id="426" name="Google Shape;426;p35: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solidFill>
                  <a:srgbClr val="221E1F"/>
                </a:solidFill>
              </a:rPr>
              <a:t>Det finns många olika fördelar som man får ta del av om man väljer att bli medlem i svenska fn-förbundet. Exempelvis får man: </a:t>
            </a:r>
            <a:endParaRPr>
              <a:solidFill>
                <a:srgbClr val="221E1F"/>
              </a:solidFill>
            </a:endParaRPr>
          </a:p>
          <a:p>
            <a:pPr marL="285750" lvl="0" indent="-285750" algn="l" rtl="0">
              <a:spcBef>
                <a:spcPct val="0"/>
              </a:spcBef>
              <a:spcAft>
                <a:spcPct val="0"/>
              </a:spcAft>
              <a:buClr>
                <a:srgbClr val="221E1F"/>
              </a:buClr>
              <a:buSzPts val="1200"/>
              <a:buFont typeface="Arial"/>
              <a:buChar char="•"/>
            </a:pPr>
            <a:r>
              <a:rPr lang="sv-SE">
                <a:solidFill>
                  <a:srgbClr val="221E1F"/>
                </a:solidFill>
              </a:rPr>
              <a:t>Engagera dig i din lokala förening </a:t>
            </a:r>
            <a:endParaRPr>
              <a:solidFill>
                <a:srgbClr val="000000"/>
              </a:solidFill>
            </a:endParaRPr>
          </a:p>
          <a:p>
            <a:pPr marL="285750" lvl="0" indent="-285750" algn="l" rtl="0">
              <a:spcBef>
                <a:spcPct val="0"/>
              </a:spcBef>
              <a:spcAft>
                <a:spcPct val="0"/>
              </a:spcAft>
              <a:buClr>
                <a:srgbClr val="221E1F"/>
              </a:buClr>
              <a:buSzPts val="1200"/>
              <a:buFont typeface="Arial"/>
              <a:buChar char="•"/>
            </a:pPr>
            <a:r>
              <a:rPr lang="sv-SE">
                <a:solidFill>
                  <a:srgbClr val="221E1F"/>
                </a:solidFill>
              </a:rPr>
              <a:t>Använda dig av vårt kursutbud </a:t>
            </a:r>
            <a:endParaRPr>
              <a:solidFill>
                <a:srgbClr val="000000"/>
              </a:solidFill>
            </a:endParaRPr>
          </a:p>
          <a:p>
            <a:pPr marL="285750" lvl="0" indent="-285750" algn="l" rtl="0">
              <a:spcBef>
                <a:spcPct val="0"/>
              </a:spcBef>
              <a:spcAft>
                <a:spcPct val="0"/>
              </a:spcAft>
              <a:buClr>
                <a:srgbClr val="221E1F"/>
              </a:buClr>
              <a:buSzPts val="1200"/>
              <a:buFont typeface="Arial"/>
              <a:buChar char="•"/>
            </a:pPr>
            <a:r>
              <a:rPr lang="sv-SE">
                <a:solidFill>
                  <a:srgbClr val="221E1F"/>
                </a:solidFill>
              </a:rPr>
              <a:t>Tidningen Världshorisont </a:t>
            </a:r>
            <a:endParaRPr>
              <a:solidFill>
                <a:srgbClr val="000000"/>
              </a:solidFill>
            </a:endParaRPr>
          </a:p>
          <a:p>
            <a:pPr marL="285750" lvl="0" indent="-285750" algn="l" rtl="0">
              <a:spcBef>
                <a:spcPct val="0"/>
              </a:spcBef>
              <a:spcAft>
                <a:spcPct val="0"/>
              </a:spcAft>
              <a:buClr>
                <a:srgbClr val="221E1F"/>
              </a:buClr>
              <a:buSzPts val="1200"/>
              <a:buFont typeface="Arial"/>
              <a:buChar char="•"/>
            </a:pPr>
            <a:r>
              <a:rPr lang="sv-SE">
                <a:solidFill>
                  <a:srgbClr val="221E1F"/>
                </a:solidFill>
              </a:rPr>
              <a:t>Bli inbjuden till webbinarier och events </a:t>
            </a:r>
            <a:endParaRPr/>
          </a:p>
          <a:p>
            <a:pPr marL="285750" lvl="0" indent="-285750" algn="l" rtl="0">
              <a:spcBef>
                <a:spcPct val="0"/>
              </a:spcBef>
              <a:spcAft>
                <a:spcPct val="0"/>
              </a:spcAft>
              <a:buClr>
                <a:srgbClr val="221E1F"/>
              </a:buClr>
              <a:buSzPts val="1200"/>
              <a:buFont typeface="Arial"/>
              <a:buChar char="•"/>
            </a:pPr>
            <a:r>
              <a:rPr lang="sv-SE">
                <a:solidFill>
                  <a:srgbClr val="221E1F"/>
                </a:solidFill>
              </a:rPr>
              <a:t>Stötta FN-förbundets arbete</a:t>
            </a:r>
            <a:endParaRPr>
              <a:solidFill>
                <a:srgbClr val="221E1F"/>
              </a:solidFill>
            </a:endParaRPr>
          </a:p>
          <a:p>
            <a:pPr marL="0" marR="0" lvl="0" indent="0" algn="l" rtl="0">
              <a:lnSpc>
                <a:spcPct val="100000"/>
              </a:lnSpc>
              <a:spcBef>
                <a:spcPct val="0"/>
              </a:spcBef>
              <a:spcAft>
                <a:spcPct val="0"/>
              </a:spcAft>
              <a:buClr>
                <a:schemeClr val="dk1"/>
              </a:buClr>
              <a:buSzPts val="1200"/>
              <a:buFont typeface="Calibri"/>
              <a:buNone/>
            </a:pPr>
            <a:endParaRPr sz="1200" b="0" i="0" u="none" strike="noStrike">
              <a:solidFill>
                <a:srgbClr val="221E1F"/>
              </a:solidFill>
              <a:latin typeface="Calibri"/>
              <a:ea typeface="Calibri"/>
              <a:cs typeface="Calibri"/>
              <a:sym typeface="Calibri"/>
            </a:endParaRPr>
          </a:p>
          <a:p>
            <a:pPr marL="0" lvl="0" indent="0" algn="l" rtl="0">
              <a:spcBef>
                <a:spcPct val="0"/>
              </a:spcBef>
              <a:spcAft>
                <a:spcPct val="0"/>
              </a:spcAft>
              <a:buNone/>
            </a:pPr>
            <a:r>
              <a:rPr lang="sv-SE">
                <a:solidFill>
                  <a:srgbClr val="221E1F"/>
                </a:solidFill>
                <a:latin typeface="Calibri"/>
                <a:ea typeface="Calibri"/>
                <a:cs typeface="Calibri"/>
                <a:sym typeface="Calibri"/>
              </a:rPr>
              <a:t>Bli gärna medlem via denna QR kod!</a:t>
            </a:r>
            <a:endParaRPr/>
          </a:p>
          <a:p>
            <a:pPr marL="0" lvl="0" indent="0" algn="l" rtl="0">
              <a:spcBef>
                <a:spcPct val="0"/>
              </a:spcBef>
              <a:spcAft>
                <a:spcPct val="0"/>
              </a:spcAft>
              <a:buNone/>
            </a:pPr>
            <a:endParaRPr>
              <a:solidFill>
                <a:srgbClr val="221E1F"/>
              </a:solidFill>
              <a:latin typeface="Oswald"/>
              <a:ea typeface="Oswald"/>
              <a:cs typeface="Oswald"/>
              <a:sym typeface="Oswald"/>
            </a:endParaRPr>
          </a:p>
        </p:txBody>
      </p:sp>
      <p:sp>
        <p:nvSpPr>
          <p:cNvPr id="428" name="Google Shape;4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440"/>
        <p:cNvGrpSpPr/>
        <p:nvPr/>
      </p:nvGrpSpPr>
      <p:grpSpPr>
        <a:xfrm>
          <a:off x="0" y="0"/>
          <a:ext cx="0" cy="0"/>
        </a:xfrm>
      </p:grpSpPr>
      <p:sp>
        <p:nvSpPr>
          <p:cNvPr id="441" name="Google Shape;44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42" name="Google Shape;442;p37: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94"/>
        <p:cNvGrpSpPr/>
        <p:nvPr/>
      </p:nvGrpSpPr>
      <p:grpSpPr>
        <a:xfrm>
          <a:off x="0" y="0"/>
          <a:ext cx="0" cy="0"/>
        </a:xfrm>
      </p:grpSpPr>
      <p:sp>
        <p:nvSpPr>
          <p:cNvPr id="95" name="Google Shape;95;p4: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FN:s generalsekreterare António Guterres, har klassat klimatförändringarna som ett existentiellt hot mot mänskligheten och beskriver den rådande situationen för klimatet som ett globalt nödläge. I en presskonferens 2023 sa han "</a:t>
            </a:r>
            <a:r>
              <a:rPr lang="sv-SE" b="1"/>
              <a:t>The era of global warming has ended; the era of global boiling has arrived."</a:t>
            </a:r>
            <a:br>
              <a:rPr lang="sv-SE"/>
            </a:br>
            <a:br>
              <a:rPr lang="sv-SE"/>
            </a:br>
            <a:r>
              <a:rPr lang="sv-SE"/>
              <a:t>Är det någon som vet hur många människor som tvingas fly från sina hem varje år på grund av klimatförändringar?</a:t>
            </a:r>
            <a:endParaRPr/>
          </a:p>
          <a:p>
            <a:pPr marL="0" lvl="0" indent="0" algn="l" rtl="0">
              <a:spcBef>
                <a:spcPct val="0"/>
              </a:spcBef>
              <a:spcAft>
                <a:spcPct val="0"/>
              </a:spcAft>
              <a:buNone/>
            </a:pPr>
            <a:r>
              <a:rPr lang="sv-SE"/>
              <a:t>Svar: Enligt FNs flyktingorgan, UNHCR, tvingas ca  21 miljoner flytta varje år på grund av klimatförändringar.</a:t>
            </a:r>
            <a:br>
              <a:rPr lang="sv-SE"/>
            </a:br>
            <a:br>
              <a:rPr lang="sv-SE"/>
            </a:br>
            <a:r>
              <a:rPr lang="sv-SE"/>
              <a:t>Vi befinner oss alltså i ett klimatnödläge och konsekvenserna kommer enbart att förvärras om vi inte agerar </a:t>
            </a:r>
            <a:r>
              <a:rPr lang="sv-SE" b="0"/>
              <a:t>snabbt och kraftfullt.</a:t>
            </a:r>
            <a:endParaRPr b="0"/>
          </a:p>
          <a:p>
            <a:pPr marL="0" lvl="0" indent="0" algn="l" rtl="0">
              <a:spcBef>
                <a:spcPct val="0"/>
              </a:spcBef>
              <a:spcAft>
                <a:spcPct val="0"/>
              </a:spcAft>
              <a:buNone/>
            </a:pPr>
            <a:br>
              <a:rPr lang="sv-SE"/>
            </a:br>
            <a:r>
              <a:rPr lang="sv-SE" u="sng">
                <a:solidFill>
                  <a:schemeClr val="hlink"/>
                </a:solidFill>
                <a:hlinkClick r:id="rId3"/>
              </a:rPr>
              <a:t>Climate change link to displacement of most vulnerable is clear: UNHCR | UN News</a:t>
            </a:r>
            <a:br>
              <a:rPr lang="sv-SE">
                <a:hlinkClick r:id="rId3"/>
              </a:rPr>
            </a:br>
            <a:r>
              <a:rPr lang="sv-SE" u="sng">
                <a:solidFill>
                  <a:schemeClr val="hlink"/>
                </a:solidFill>
                <a:hlinkClick r:id="rId4"/>
              </a:rPr>
              <a:t>SVT:s korrespondent: ”Fler som flyr klimatet än krig” | SVT Nyheter</a:t>
            </a:r>
            <a:endParaRPr/>
          </a:p>
          <a:p>
            <a:pPr marL="0" lvl="0" indent="0" algn="l" rtl="0">
              <a:lnSpc>
                <a:spcPct val="90000"/>
              </a:lnSpc>
              <a:spcBef>
                <a:spcPts val="1000"/>
              </a:spcBef>
              <a:spcAft>
                <a:spcPct val="0"/>
              </a:spcAft>
              <a:buNone/>
            </a:pPr>
            <a:r>
              <a:rPr lang="sv-SE" u="sng">
                <a:solidFill>
                  <a:schemeClr val="hlink"/>
                </a:solidFill>
                <a:hlinkClick r:id="rId5"/>
              </a:rPr>
              <a:t>Press Conference by Secretary-General António Guterres at United Nations Headquarters | Meetings Coverage and Press Releases</a:t>
            </a:r>
            <a:endParaRPr/>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113"/>
        <p:cNvGrpSpPr/>
        <p:nvPr/>
      </p:nvGrpSpPr>
      <p:grpSpPr>
        <a:xfrm>
          <a:off x="0" y="0"/>
          <a:ext cx="0" cy="0"/>
        </a:xfrm>
      </p:grpSpPr>
      <p:sp>
        <p:nvSpPr>
          <p:cNvPr id="114" name="Google Shape;114;p6: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Innan vi går in på konsekvenserna som klimatförändringar ger är det bra om vi har en gemensam grund av vad dessa begrepp betyder. </a:t>
            </a:r>
            <a:endParaRPr b="1"/>
          </a:p>
          <a:p>
            <a:pPr marL="0" lvl="0" indent="0" algn="l" rtl="0">
              <a:spcBef>
                <a:spcPts val="800"/>
              </a:spcBef>
              <a:spcAft>
                <a:spcPct val="0"/>
              </a:spcAft>
              <a:buNone/>
            </a:pPr>
            <a:endParaRPr b="1"/>
          </a:p>
          <a:p>
            <a:pPr marL="0" lvl="0" indent="0" algn="l" rtl="0">
              <a:spcBef>
                <a:spcPct val="0"/>
              </a:spcBef>
              <a:spcAft>
                <a:spcPct val="0"/>
              </a:spcAft>
              <a:buNone/>
            </a:pPr>
            <a:r>
              <a:rPr lang="sv-SE" b="1"/>
              <a:t>Vad är klimat? </a:t>
            </a:r>
            <a:br>
              <a:rPr lang="sv-SE" b="1"/>
            </a:br>
            <a:r>
              <a:rPr lang="sv-SE"/>
              <a:t>För att ge en kort beskrivning av vad begreppet klimat innebär kan det beskrivas som de meteorologiska processerna, exempelvis temperatur, väder och nederbörd som sker i ett särskilt område / region. Till skillnad från väder täcker termen ”klimat” in det genomsnittliga vädret under en längre period, vanligtvis 30 år. Så medan vädret är något som förändras från dag till dag, mäts och observeras klimatets förändringar under längre tidsperioder. Den grundläggande förutsättningen för klimatet är hur mycket av solens energi som tas upp eller reflekteras av jordens yta.</a:t>
            </a:r>
            <a:br>
              <a:rPr lang="sv-SE" b="1"/>
            </a:br>
            <a:endParaRPr/>
          </a:p>
          <a:p>
            <a:pPr marL="0" lvl="0" indent="0" algn="l" rtl="0">
              <a:spcBef>
                <a:spcPct val="0"/>
              </a:spcBef>
              <a:spcAft>
                <a:spcPct val="0"/>
              </a:spcAft>
              <a:buNone/>
            </a:pPr>
            <a:r>
              <a:rPr lang="sv-SE" b="1"/>
              <a:t>Vad är miljö?</a:t>
            </a:r>
            <a:endParaRPr/>
          </a:p>
          <a:p>
            <a:pPr marL="0" indent="0"/>
            <a:r>
              <a:rPr lang="sv-SE"/>
              <a:t>Ibland kan orden klimat och miljö användas på likartade sätt, vilket kan ge illusionen av att de betyder samma sak. En anledning till detta är att vårt klimat påverkar vår miljö. Miljö handlar istället om vår omgivning. Miljön är de yttre förhållandena som allt levande påverkas av.</a:t>
            </a:r>
            <a:r>
              <a:rPr lang="sv-SE" b="1"/>
              <a:t> </a:t>
            </a:r>
            <a:r>
              <a:rPr lang="sv-SE"/>
              <a:t>För att ge ett exempel på hur detta ser ut kan förändringar i klimatet, såsom en ökad medeltemperatur, som efterföljs av minskad nederbörd, påverka miljön genom att göra marken torrare och mer svårodlad.</a:t>
            </a:r>
            <a:br>
              <a:rPr lang="sv-SE"/>
            </a:br>
            <a:br>
              <a:rPr lang="sv-SE"/>
            </a:br>
            <a:r>
              <a:rPr lang="sv-SE" b="1"/>
              <a:t>Vad är växthuseffekten:</a:t>
            </a:r>
            <a:endParaRPr b="1"/>
          </a:p>
          <a:p>
            <a:pPr marL="0" lvl="0" indent="0" algn="l" rtl="0">
              <a:spcBef>
                <a:spcPct val="0"/>
              </a:spcBef>
              <a:spcAft>
                <a:spcPct val="0"/>
              </a:spcAft>
              <a:buNone/>
            </a:pPr>
            <a:r>
              <a:rPr lang="sv-SE"/>
              <a:t>Jordens växthuseffekt är nödvändig för allt liv på jorden. Runt jorden finns en atmosfär som består av flera olika gaser. Vissa av gaserna, bland annat vattenånga, koldioxid, metan och lustgas, är så kallade växthusgaser. Växthusgaserna har egenskaper som gör att de kan absorbera vissa våglängder av den värmestrålning som är på väg att lämna jorden. Värmen i växthusgasen återstrålas sedan tillbaka till jorden. Växthusgaserna gör att en stor del av värmestrålningen stannar kvar längre i atmosfären än den annars skulle göra. </a:t>
            </a:r>
            <a:endParaRPr/>
          </a:p>
          <a:p>
            <a:pPr marL="0" lvl="0" indent="0" algn="l" rtl="0">
              <a:spcBef>
                <a:spcPct val="0"/>
              </a:spcBef>
              <a:spcAft>
                <a:spcPct val="0"/>
              </a:spcAft>
              <a:buNone/>
            </a:pPr>
            <a:endParaRPr/>
          </a:p>
          <a:p>
            <a:pPr marL="0" lvl="0" indent="0" algn="l" rtl="0">
              <a:spcBef>
                <a:spcPct val="0"/>
              </a:spcBef>
              <a:spcAft>
                <a:spcPct val="0"/>
              </a:spcAft>
              <a:buNone/>
            </a:pPr>
            <a:r>
              <a:rPr lang="sv-SE"/>
              <a:t>Växthusgaserna fungerar ungefär som ett täcke som håller jorden varm. Men när mängden växthusgaser i atmosfären ökar förstärks växthuseffekten, och jordens medeltemperatur ökar. Det är det som händer just nu, att vår planet börjat bli för varm på grund av den onaturliga och förstärkta växthuseffekten som sker på grund av bland </a:t>
            </a:r>
            <a:r>
              <a:rPr lang="sv-SE" b="0"/>
              <a:t>annat ökad förbränning </a:t>
            </a:r>
            <a:r>
              <a:rPr lang="sv-SE"/>
              <a:t>av fossila bränslen, skogsavverkning och utsläpp från jordbruk världen över.</a:t>
            </a:r>
            <a:br>
              <a:rPr lang="sv-SE" b="0" i="0">
                <a:latin typeface="Arial"/>
                <a:ea typeface="Arial"/>
                <a:cs typeface="Arial"/>
              </a:rPr>
            </a:br>
            <a:endParaRPr/>
          </a:p>
          <a:p>
            <a:pPr marL="0" lvl="0" indent="0" algn="l" rtl="0">
              <a:spcBef>
                <a:spcPct val="0"/>
              </a:spcBef>
              <a:spcAft>
                <a:spcPct val="0"/>
              </a:spcAft>
              <a:buNone/>
            </a:pPr>
            <a:r>
              <a:rPr lang="sv-SE" b="1"/>
              <a:t>Vad är klimatförändringar?</a:t>
            </a:r>
            <a:endParaRPr b="1"/>
          </a:p>
          <a:p>
            <a:pPr marL="0" lvl="0" indent="0" algn="l" rtl="0">
              <a:spcBef>
                <a:spcPct val="0"/>
              </a:spcBef>
              <a:spcAft>
                <a:spcPct val="0"/>
              </a:spcAft>
              <a:buNone/>
            </a:pPr>
            <a:r>
              <a:rPr lang="sv-SE"/>
              <a:t>Detta för oss vidare till nästa begrepp: klimatförändringar. Klimatförändringar som fenomen har alltid funnits. I perioder har klimatet varit både varmare och kallare än det är nu. Jorden och atmosfären reglerar tillsammans klimatet, exempelvis gör en högre andel växthusgaser i atmosfären klimatet varmare. Samtidigt som is och snö på jorden reflekterar bort solens strålar vilket gör att temperaturen inte blir för varm. Klimatförändringarna som vi ser idag har dock orsakats av människor. Människors stora påverkan på klimatet har skett under mycket kort tid.</a:t>
            </a:r>
            <a:r>
              <a:rPr lang="sv-SE" b="1"/>
              <a:t> </a:t>
            </a:r>
            <a:endParaRPr b="1"/>
          </a:p>
          <a:p>
            <a:pPr marL="0" marR="0" lvl="0" indent="0" algn="l" rtl="0">
              <a:lnSpc>
                <a:spcPct val="100000"/>
              </a:lnSpc>
              <a:spcBef>
                <a:spcPts val="800"/>
              </a:spcBef>
              <a:spcAft>
                <a:spcPct val="0"/>
              </a:spcAft>
              <a:buClr>
                <a:schemeClr val="dk1"/>
              </a:buClr>
              <a:buSzPts val="800"/>
              <a:buFont typeface="Calibri"/>
              <a:buNone/>
            </a:pPr>
            <a:endParaRPr sz="800" b="1">
              <a:latin typeface="Calibri"/>
              <a:ea typeface="Calibri"/>
              <a:cs typeface="Calibri"/>
              <a:sym typeface="Calibri"/>
            </a:endParaRPr>
          </a:p>
          <a:p>
            <a:pPr marL="0" lvl="0" indent="0" algn="l" rtl="0">
              <a:spcBef>
                <a:spcPts val="800"/>
              </a:spcBef>
              <a:spcAft>
                <a:spcPct val="0"/>
              </a:spcAft>
              <a:buNone/>
            </a:pPr>
            <a:r>
              <a:rPr lang="sv-SE" sz="800" b="1">
                <a:latin typeface="Calibri"/>
                <a:ea typeface="Calibri"/>
                <a:cs typeface="Calibri"/>
                <a:sym typeface="Calibri"/>
              </a:rPr>
              <a:t>Läs mer:</a:t>
            </a:r>
            <a:endParaRPr sz="800" b="1">
              <a:latin typeface="Calibri"/>
              <a:ea typeface="Calibri"/>
              <a:cs typeface="Calibri"/>
              <a:sym typeface="Calibri"/>
            </a:endParaRPr>
          </a:p>
          <a:p>
            <a:pPr marL="0" lvl="0" indent="0" algn="l" rtl="0">
              <a:spcBef>
                <a:spcPts val="800"/>
              </a:spcBef>
              <a:spcAft>
                <a:spcPct val="0"/>
              </a:spcAft>
              <a:buNone/>
            </a:pPr>
            <a:r>
              <a:rPr lang="sv-SE" sz="1050" u="sng">
                <a:solidFill>
                  <a:schemeClr val="hlink"/>
                </a:solidFill>
                <a:hlinkClick r:id="rId3"/>
              </a:rPr>
              <a:t>Klimatförändringar orsakade av människan | SMHI</a:t>
            </a:r>
            <a:br>
              <a:rPr lang="sv-SE" sz="1050">
                <a:hlinkClick r:id="rId3"/>
              </a:rPr>
            </a:br>
            <a:r>
              <a:rPr lang="sv-SE" sz="1050" u="sng">
                <a:solidFill>
                  <a:schemeClr val="hlink"/>
                </a:solidFill>
                <a:hlinkClick r:id="rId4"/>
              </a:rPr>
              <a:t>IPCC_AR6_WGI_SPM_final.pdf</a:t>
            </a:r>
            <a:endParaRPr sz="800" b="1">
              <a:latin typeface="Calibri"/>
              <a:ea typeface="Calibri"/>
              <a:cs typeface="Calibri"/>
              <a:sym typeface="Calibri"/>
            </a:endParaRPr>
          </a:p>
          <a:p>
            <a:pPr marL="0" lvl="0" indent="0" algn="l" rtl="0">
              <a:spcBef>
                <a:spcPct val="0"/>
              </a:spcBef>
              <a:spcAft>
                <a:spcPct val="0"/>
              </a:spcAft>
              <a:buNone/>
            </a:pPr>
            <a:endParaRPr/>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122"/>
        <p:cNvGrpSpPr/>
        <p:nvPr/>
      </p:nvGrpSpPr>
      <p:grpSpPr>
        <a:xfrm>
          <a:off x="0" y="0"/>
          <a:ext cx="0" cy="0"/>
        </a:xfrm>
      </p:grpSpPr>
      <p:sp>
        <p:nvSpPr>
          <p:cNvPr id="123" name="Google Shape;123;p7: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b="1"/>
              <a:t>Den mänskliga påverkan:</a:t>
            </a:r>
            <a:endParaRPr/>
          </a:p>
          <a:p>
            <a:pPr marL="0" lvl="0" indent="0" algn="l" rtl="0">
              <a:spcBef>
                <a:spcPts val="800"/>
              </a:spcBef>
              <a:spcAft>
                <a:spcPct val="0"/>
              </a:spcAft>
              <a:buNone/>
            </a:pPr>
            <a:r>
              <a:rPr lang="sv-SE"/>
              <a:t>När den industriella revolutionen startade på mitten av 1700-talet började människor släppa ut växthusgaser i en utsträckning som aldrig skett naturligt tidigare. Utsläppen av dessa växthusgaser förstärker atmosfärens förmåga att värma jordytan och som konsekvens blir växthuseffekten starkare. För att ge ett exempel skapar förbränningen av fossila bränslen växthusgasen koldioxid </a:t>
            </a:r>
            <a:r>
              <a:rPr lang="sv-SE" b="0">
                <a:solidFill>
                  <a:srgbClr val="FF0000"/>
                </a:solidFill>
                <a:highlight>
                  <a:srgbClr val="FFFF00"/>
                </a:highlight>
              </a:rPr>
              <a:t>som i sin tur </a:t>
            </a:r>
            <a:r>
              <a:rPr lang="sv-SE" b="0" u="none">
                <a:solidFill>
                  <a:srgbClr val="FF0000"/>
                </a:solidFill>
                <a:highlight>
                  <a:srgbClr val="FFFF00"/>
                </a:highlight>
              </a:rPr>
              <a:t>förstärker växthuseffekten</a:t>
            </a:r>
            <a:r>
              <a:rPr lang="sv-SE" b="0">
                <a:solidFill>
                  <a:srgbClr val="FF0000"/>
                </a:solidFill>
                <a:highlight>
                  <a:srgbClr val="FFFF00"/>
                </a:highlight>
              </a:rPr>
              <a:t>! </a:t>
            </a:r>
            <a:r>
              <a:rPr lang="sv-SE"/>
              <a:t>Exempelvis har de globala utsläppen av växthusgaser mer än fördubblats sedan 1970-talet och enligt meteorologiska världsorganisationen WMO är halten växthusgaser i atmosfären nu troligen den högsta på 3 miljoner år. </a:t>
            </a:r>
            <a:endParaRPr b="1" i="1"/>
          </a:p>
          <a:p>
            <a:pPr marL="0" lvl="0" indent="0" algn="l" rtl="0">
              <a:spcBef>
                <a:spcPts val="800"/>
              </a:spcBef>
              <a:spcAft>
                <a:spcPct val="0"/>
              </a:spcAft>
              <a:buNone/>
            </a:pPr>
            <a:endParaRPr/>
          </a:p>
          <a:p>
            <a:pPr marL="0" lvl="0" indent="0" algn="l" rtl="0">
              <a:spcBef>
                <a:spcPts val="800"/>
              </a:spcBef>
              <a:spcAft>
                <a:spcPct val="0"/>
              </a:spcAft>
              <a:buNone/>
            </a:pPr>
            <a:r>
              <a:rPr lang="sv-SE"/>
              <a:t>Även om den industriella revolutionen skedde för vissa länder redan under 1700-talet har andra länder genomgått en industriell revolution först under senare år. </a:t>
            </a:r>
            <a:endParaRPr/>
          </a:p>
          <a:p>
            <a:pPr marL="0" lvl="0" indent="0" algn="l" rtl="0">
              <a:spcBef>
                <a:spcPts val="800"/>
              </a:spcBef>
              <a:spcAft>
                <a:spcPct val="0"/>
              </a:spcAft>
              <a:buNone/>
            </a:pPr>
            <a:endParaRPr/>
          </a:p>
          <a:p>
            <a:pPr marL="0" lvl="0" indent="0" algn="l" rtl="0">
              <a:spcBef>
                <a:spcPts val="800"/>
              </a:spcBef>
              <a:spcAft>
                <a:spcPct val="0"/>
              </a:spcAft>
              <a:buNone/>
            </a:pPr>
            <a:endParaRPr/>
          </a:p>
          <a:p>
            <a:pPr marL="0" lvl="0" indent="0" algn="l" rtl="0">
              <a:spcBef>
                <a:spcPts val="800"/>
              </a:spcBef>
              <a:spcAft>
                <a:spcPct val="0"/>
              </a:spcAft>
              <a:buNone/>
            </a:pPr>
            <a:r>
              <a:rPr lang="sv-SE" b="1"/>
              <a:t>Källa:</a:t>
            </a:r>
            <a:endParaRPr/>
          </a:p>
          <a:p>
            <a:pPr marL="0" lvl="0" indent="0" algn="l" rtl="0">
              <a:spcBef>
                <a:spcPct val="0"/>
              </a:spcBef>
              <a:spcAft>
                <a:spcPct val="0"/>
              </a:spcAft>
              <a:buNone/>
            </a:pPr>
            <a:r>
              <a:rPr lang="sv-SE" u="sng">
                <a:solidFill>
                  <a:schemeClr val="hlink"/>
                </a:solidFill>
                <a:hlinkClick r:id="rId3"/>
              </a:rPr>
              <a:t>Klimatförändringar orsakade av människan | SMHI</a:t>
            </a:r>
            <a:br>
              <a:rPr lang="sv-SE">
                <a:hlinkClick r:id="rId3"/>
              </a:rPr>
            </a:br>
            <a:r>
              <a:rPr lang="sv-SE"/>
              <a:t> </a:t>
            </a:r>
            <a:r>
              <a:rPr lang="sv-SE" u="sng">
                <a:solidFill>
                  <a:schemeClr val="hlink"/>
                </a:solidFill>
                <a:hlinkClick r:id="rId4"/>
              </a:rPr>
              <a:t>IPCC_AR6_WGI_SPM_final.pdf</a:t>
            </a:r>
            <a:endParaRPr/>
          </a:p>
          <a:p>
            <a:pPr marL="0" lvl="0" indent="0" algn="l" rtl="0">
              <a:spcBef>
                <a:spcPts val="800"/>
              </a:spcBef>
              <a:spcAft>
                <a:spcPct val="0"/>
              </a:spcAft>
              <a:buNone/>
            </a:pPr>
            <a:endParaRPr b="1"/>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131"/>
        <p:cNvGrpSpPr/>
        <p:nvPr/>
      </p:nvGrpSpPr>
      <p:grpSpPr>
        <a:xfrm>
          <a:off x="0" y="0"/>
          <a:ext cx="0" cy="0"/>
        </a:xfrm>
      </p:grpSpPr>
      <p:sp>
        <p:nvSpPr>
          <p:cNvPr id="132" name="Google Shape;132;p8: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v-SE">
                <a:solidFill>
                  <a:srgbClr val="000000"/>
                </a:solidFill>
              </a:rPr>
              <a:t>Mänsklig aktivitet</a:t>
            </a:r>
            <a:r>
              <a:rPr lang="sv-SE"/>
              <a:t> har redan resulterat i att jordens medeltemperatur höjts. Forskningsstudier visar att jämfört med perioden 1850 till 1900 har medeltemperaturen höjts med 1,48 grader till år 2023. Vid en första anblick kan 1.48 graders höjning av temperaturen verka liten, men faktum är att konsekvenserna av denna höjning har varit förödande i många delar av världen. Till exempel smälter havsisen och snötäckta landmassor försvinner vilket leder både till en förhöjd havsnivå och att ytor som kan reflektera solens strålar försvinner. Istället träffar solens strålar land och hav vilket ökar genomsnittstemperaturen ytterligare. </a:t>
            </a:r>
            <a:endParaRPr>
              <a:solidFill>
                <a:srgbClr val="12212B"/>
              </a:solidFill>
              <a:latin typeface="Noto Sans"/>
              <a:ea typeface="Noto Sans"/>
              <a:cs typeface="Noto Sans"/>
              <a:sym typeface="Noto Sans"/>
            </a:endParaRPr>
          </a:p>
          <a:p>
            <a:pPr marL="0" lvl="0" indent="0" algn="l" rtl="0">
              <a:spcBef>
                <a:spcPct val="0"/>
              </a:spcBef>
              <a:spcAft>
                <a:spcPct val="0"/>
              </a:spcAft>
              <a:buNone/>
            </a:pPr>
            <a:endParaRPr/>
          </a:p>
          <a:p>
            <a:pPr marL="0" indent="0"/>
            <a:r>
              <a:rPr lang="sv-SE"/>
              <a:t>Klimatförändringarna kommer att medföra att extrema väderhändelser blir allt vanligare och svårare att förutse. Ett exempel är torkan som drabbade 36 miljoner människor i Somalia, Kenya och Etiopien 2022. Torkan har försatt miljontals människor i svält eftersom den minskade vattentillförseln till jordbruket i många fall har förstört skördar och begränsar människors tillgång till mat. Utbredd torka orsakar även att miljarder ton sand breder ut sig vilket resulterar i att allt större delar av jordens yta blir till öken. I sin tur leder detta till minskad möjlighet för odling och därmed ökad svält och fattigdom runt om i världen. </a:t>
            </a:r>
            <a:endParaRPr/>
          </a:p>
          <a:p>
            <a:pPr marL="0" lvl="0" indent="0" algn="l" rtl="0">
              <a:spcBef>
                <a:spcPct val="0"/>
              </a:spcBef>
              <a:spcAft>
                <a:spcPct val="0"/>
              </a:spcAft>
              <a:buNone/>
            </a:pPr>
            <a:endParaRPr/>
          </a:p>
          <a:p>
            <a:pPr marL="0" lvl="0" indent="0" algn="l" rtl="0">
              <a:spcBef>
                <a:spcPct val="0"/>
              </a:spcBef>
              <a:spcAft>
                <a:spcPct val="0"/>
              </a:spcAft>
              <a:buNone/>
            </a:pPr>
            <a:r>
              <a:rPr lang="sv-SE"/>
              <a:t>Samtidigt kommer översvämningar att bli allt vanligare. Detta beror bland annat på att extrema väderförhållanden såsom orkaner och skyfall blir vanligare men även på att ismassor, såsom glaciärer, smälter. Enligt IPCC kan havsnivån stiga med 1 meter de närmsta hundra åren. I och med detta kommer landmassor som människor bor på att försvinna. Exempelvis hotas ö-nationer i Indiska Oceanien och Fijiöarna i Stilla havet redan idag och riskerar att försvinna helt om ingen förändring sker. </a:t>
            </a:r>
            <a:endParaRPr/>
          </a:p>
          <a:p>
            <a:pPr marL="0" lvl="0" indent="0" algn="l" rtl="0">
              <a:spcBef>
                <a:spcPct val="0"/>
              </a:spcBef>
              <a:spcAft>
                <a:spcPct val="0"/>
              </a:spcAft>
              <a:buNone/>
            </a:pPr>
            <a:r>
              <a:rPr lang="sv-SE"/>
              <a:t> </a:t>
            </a:r>
            <a:br>
              <a:rPr lang="sv-SE"/>
            </a:br>
            <a:br>
              <a:rPr lang="sv-SE"/>
            </a:br>
            <a:r>
              <a:rPr lang="sv-SE" b="1"/>
              <a:t>Läs mer:</a:t>
            </a:r>
            <a:br>
              <a:rPr lang="sv-SE"/>
            </a:br>
            <a:r>
              <a:rPr lang="sv-SE"/>
              <a:t>EU kommissionen: </a:t>
            </a:r>
            <a:r>
              <a:rPr lang="sv-SE" sz="1200" u="sng">
                <a:solidFill>
                  <a:schemeClr val="hlink"/>
                </a:solidFill>
                <a:hlinkClick r:id="rId3"/>
              </a:rPr>
              <a:t>Klimatförändringarnas konsekvenser - Europeiska kommissionen (europa.eu)</a:t>
            </a:r>
            <a:br>
              <a:rPr lang="sv-SE" sz="1200">
                <a:hlinkClick r:id="rId3"/>
              </a:rPr>
            </a:br>
            <a:r>
              <a:rPr lang="sv-SE" sz="1200"/>
              <a:t>WWF: </a:t>
            </a:r>
            <a:r>
              <a:rPr lang="sv-SE" sz="1200" u="sng">
                <a:solidFill>
                  <a:schemeClr val="hlink"/>
                </a:solidFill>
                <a:hlinkClick r:id="rId4"/>
              </a:rPr>
              <a:t>Klimatförändringarnas konsekvenser - Världsnaturfonden WWF</a:t>
            </a:r>
            <a:r>
              <a:rPr lang="sv-SE" sz="1200"/>
              <a:t>)</a:t>
            </a:r>
            <a:br>
              <a:rPr lang="sv-SE" sz="1200">
                <a:hlinkClick r:id="rId4"/>
              </a:rPr>
            </a:br>
            <a:r>
              <a:rPr lang="sv-SE" sz="1200"/>
              <a:t>UNDP: </a:t>
            </a:r>
            <a:r>
              <a:rPr lang="sv-SE" u="sng">
                <a:solidFill>
                  <a:schemeClr val="hlink"/>
                </a:solidFill>
                <a:hlinkClick r:id="rId5"/>
              </a:rPr>
              <a:t>Blir världen bättre? (blirvarldenbattre.se)</a:t>
            </a:r>
            <a:br>
              <a:rPr lang="sv-SE">
                <a:hlinkClick r:id="rId5"/>
              </a:rPr>
            </a:br>
            <a:r>
              <a:rPr lang="sv-SE"/>
              <a:t>UN: </a:t>
            </a:r>
            <a:r>
              <a:rPr lang="sv-SE" u="sng">
                <a:solidFill>
                  <a:schemeClr val="hlink"/>
                </a:solidFill>
                <a:hlinkClick r:id="rId6"/>
              </a:rPr>
              <a:t>Causes and Effects of Climate Change | United Nations</a:t>
            </a:r>
            <a:br>
              <a:rPr lang="sv-SE">
                <a:hlinkClick r:id="rId6"/>
              </a:rPr>
            </a:b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104"/>
        <p:cNvGrpSpPr/>
        <p:nvPr/>
      </p:nvGrpSpPr>
      <p:grpSpPr>
        <a:xfrm>
          <a:off x="0" y="0"/>
          <a:ext cx="0" cy="0"/>
        </a:xfrm>
      </p:grpSpPr>
      <p:sp>
        <p:nvSpPr>
          <p:cNvPr id="105" name="Google Shape;105;p5: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Situationen världen över kommer bara att försämras. Om vi inte begränsar den globala uppvärmningen till 1,5 grader och uppvärmningen istället blir 2 grader kommer 420 miljoner människor att utsättas för extrema värmeböljor vart femte år. </a:t>
            </a:r>
            <a:br>
              <a:rPr lang="sv-SE"/>
            </a:br>
            <a:br>
              <a:rPr lang="sv-SE"/>
            </a:br>
            <a:r>
              <a:rPr lang="sv-SE"/>
              <a:t>Fram till år 2030 riskerar över 100 miljoner människor att hamna i extrem fattigdom till följd av klimatförändringar. År 2050 visar beräkningar från Världsbanken att 143 miljoner människor från Latinamerika, södra Asien och Afrika söder om Sahara, kommer vara på flykt från sina hem på grund av klimatförändringar. Dessa antal exkluderar alltså de människor som kommer att vara på flykt i resten av världen. </a:t>
            </a:r>
            <a:endParaRPr/>
          </a:p>
          <a:p>
            <a:pPr marL="0" lvl="0" indent="0" algn="l" rtl="0">
              <a:spcBef>
                <a:spcPct val="0"/>
              </a:spcBef>
              <a:spcAft>
                <a:spcPct val="0"/>
              </a:spcAft>
              <a:buNone/>
            </a:pPr>
            <a:endParaRPr/>
          </a:p>
          <a:p>
            <a:pPr marL="0" lvl="0" indent="0" algn="l" rtl="0">
              <a:spcBef>
                <a:spcPct val="0"/>
              </a:spcBef>
              <a:spcAft>
                <a:spcPct val="0"/>
              </a:spcAft>
              <a:buNone/>
            </a:pPr>
            <a:r>
              <a:rPr lang="sv-SE"/>
              <a:t>För små ö-nationer är klimatförändringarna ett existentiellt hot i och med att om havsnivån fortsätter att stiger till följd av smältande isar runt polerna riskerar flera ö-nationer att försvinna helt. Detta hotar inte bara ö-nationer utan alla länder med kust kommer att förlora landmassa, ofta i områden där många människor bor. </a:t>
            </a:r>
            <a:br>
              <a:rPr lang="sv-SE"/>
            </a:br>
            <a:br>
              <a:rPr lang="sv-SE"/>
            </a:br>
            <a:r>
              <a:rPr lang="sv-SE"/>
              <a:t>I kampen mot klimatförändringarna måste vi ha ett rättviseperspektiv eftersom de fattigaste och mest utsatta drabbas hårdast.</a:t>
            </a:r>
            <a:br>
              <a:rPr lang="sv-SE"/>
            </a:br>
            <a:br>
              <a:rPr lang="sv-SE"/>
            </a:br>
            <a:r>
              <a:rPr lang="sv-SE"/>
              <a:t>Det är tydligt att vi behöver stärka arbetet mot klimatförändringar! Denna presentation kommer därför fokusera på FN:s arbete mot klimatförändringar, hur klimatförändringar påverkar människan och naturen och våra mänskliga rättigheter och sist men inte minst om vad som behöver göras för att hejda klimatförändringarna och anpassa våra samhällen för att stå emot dem bättre.</a:t>
            </a:r>
            <a:br>
              <a:rPr lang="sv-SE"/>
            </a:br>
            <a:br>
              <a:rPr lang="sv-SE"/>
            </a:br>
            <a:r>
              <a:rPr lang="sv-SE" b="1"/>
              <a:t>Källa</a:t>
            </a:r>
            <a:endParaRPr/>
          </a:p>
          <a:p>
            <a:pPr marL="0" lvl="0" indent="0" algn="l" rtl="0">
              <a:spcBef>
                <a:spcPct val="0"/>
              </a:spcBef>
              <a:spcAft>
                <a:spcPct val="0"/>
              </a:spcAft>
              <a:buNone/>
            </a:pPr>
            <a:r>
              <a:rPr lang="sv-SE" u="sng">
                <a:solidFill>
                  <a:schemeClr val="hlink"/>
                </a:solidFill>
                <a:hlinkClick r:id="rId3"/>
              </a:rPr>
              <a:t>https://www.naturskyddsforeningen.se/artiklar/ipcc-bradskande-klimatatgarder-kravs-for-att-sakra-en-hallbar-framtid-for-alla/</a:t>
            </a:r>
            <a:r>
              <a:rPr lang="sv-SE"/>
              <a:t> </a:t>
            </a:r>
            <a:endParaRPr/>
          </a:p>
          <a:p>
            <a:pPr marL="0" lvl="0" indent="0" algn="l" rtl="0">
              <a:spcBef>
                <a:spcPct val="0"/>
              </a:spcBef>
              <a:spcAft>
                <a:spcPct val="0"/>
              </a:spcAft>
              <a:buNone/>
            </a:pPr>
            <a:r>
              <a:rPr lang="sv-SE">
                <a:latin typeface="Roboto Slab"/>
                <a:ea typeface="Roboto Slab"/>
                <a:cs typeface="Roboto Slab"/>
                <a:sym typeface="Roboto Slab"/>
              </a:rPr>
              <a:t>https://www.smhi.se/kunskapsbanken/oceanografi/vattenstand-och-klimat/inlandsisar-och-havsnivahojning-1.172449</a:t>
            </a:r>
            <a:endParaRPr/>
          </a:p>
          <a:p>
            <a:pPr marL="0" lvl="0" indent="0" algn="l" rtl="0">
              <a:spcBef>
                <a:spcPct val="0"/>
              </a:spcBef>
              <a:spcAft>
                <a:spcPct val="0"/>
              </a:spcAft>
              <a:buNone/>
            </a:pPr>
            <a:endParaRPr>
              <a:latin typeface="Roboto Slab"/>
              <a:ea typeface="Roboto Slab"/>
              <a:cs typeface="Roboto Slab"/>
              <a:sym typeface="Roboto Slab"/>
            </a:endParaRPr>
          </a:p>
        </p:txBody>
      </p:sp>
      <p:sp>
        <p:nvSpPr>
          <p:cNvPr id="107" name="Google Shape;1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149"/>
        <p:cNvGrpSpPr/>
        <p:nvPr/>
      </p:nvGrpSpPr>
      <p:grpSpPr>
        <a:xfrm>
          <a:off x="0" y="0"/>
          <a:ext cx="0" cy="0"/>
        </a:xfrm>
      </p:grpSpPr>
      <p:sp>
        <p:nvSpPr>
          <p:cNvPr id="150" name="Google Shape;150;p10: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Vi har nu gått igenom vad klimatförändringar är och några av konsekvenserna som en ökad medeltemperatur medför. Nästkommande del kommer att fokusera på FN:s arbete mot klimatförändringarna och de insatser som görs. </a:t>
            </a:r>
            <a:endParaRPr/>
          </a:p>
          <a:p>
            <a:pPr marL="0" lvl="0" indent="0" algn="l" rtl="0">
              <a:spcBef>
                <a:spcPct val="0"/>
              </a:spcBef>
              <a:spcAft>
                <a:spcPct val="0"/>
              </a:spcAft>
              <a:buNone/>
            </a:pPr>
            <a:endParaRPr/>
          </a:p>
          <a:p>
            <a:pPr marL="0" lvl="0" indent="0" algn="l" rtl="0">
              <a:spcBef>
                <a:spcPct val="0"/>
              </a:spcBef>
              <a:spcAft>
                <a:spcPct val="0"/>
              </a:spcAft>
              <a:buNone/>
            </a:pPr>
            <a:r>
              <a:rPr lang="sv-SE"/>
              <a:t>Valfri fråga: Känner ni till något initiativ eller projekt som FN arbetar med i relation till klimatfrågan?</a:t>
            </a:r>
            <a:endParaRPr/>
          </a:p>
        </p:txBody>
      </p:sp>
      <p:sp>
        <p:nvSpPr>
          <p:cNvPr id="152" name="Google Shape;1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1" name="Shape 157"/>
        <p:cNvGrpSpPr/>
        <p:nvPr/>
      </p:nvGrpSpPr>
      <p:grpSpPr>
        <a:xfrm>
          <a:off x="0" y="0"/>
          <a:ext cx="0" cy="0"/>
        </a:xfrm>
      </p:grpSpPr>
      <p:sp>
        <p:nvSpPr>
          <p:cNvPr id="158" name="Google Shape;158;p11: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v-SE"/>
              <a:t>När forskare insåg påverkan som klimatförändringarna skulle få på människor, djur och natur, blev det tydligt att det fanns ett stort behov av ett globalt samarbete. </a:t>
            </a:r>
            <a:endParaRPr b="1"/>
          </a:p>
          <a:p>
            <a:pPr marL="0" lvl="0" indent="0" algn="l" rtl="0">
              <a:spcBef>
                <a:spcPct val="0"/>
              </a:spcBef>
              <a:spcAft>
                <a:spcPct val="0"/>
              </a:spcAft>
              <a:buNone/>
            </a:pPr>
            <a:endParaRPr b="1"/>
          </a:p>
          <a:p>
            <a:pPr marL="0" lvl="0" indent="0" algn="l" rtl="0">
              <a:spcBef>
                <a:spcPct val="0"/>
              </a:spcBef>
              <a:spcAft>
                <a:spcPct val="0"/>
              </a:spcAft>
              <a:buNone/>
            </a:pPr>
            <a:r>
              <a:rPr lang="sv-SE" b="1"/>
              <a:t>Stockholm 1972: </a:t>
            </a:r>
            <a:endParaRPr/>
          </a:p>
          <a:p>
            <a:pPr marL="0" lvl="0" indent="0" algn="l" rtl="0">
              <a:spcBef>
                <a:spcPct val="0"/>
              </a:spcBef>
              <a:spcAft>
                <a:spcPct val="0"/>
              </a:spcAft>
              <a:buNone/>
            </a:pPr>
            <a:r>
              <a:rPr lang="sv-SE"/>
              <a:t>FN:s första miljökonferens hölls i Stockholm den 5 till 16 juni 1972. Konferensen vars motto var "Only One Earth", samlade deltagare från 113 olika länder. Konferensen hade en central roll i att sammankoppla begreppen miljö och utveckling. Stockholmskonferensen resulterade i flera viktiga åtgärder för miljön, som bland annat Stockholmsdeklarationen (26 principer om miljö och utveckling) samt upprättandet av FN:s miljöprogram UNEP. Stockholmskonferensen innebar även att miljöfrågan fick en viktig roll på den internationella politiska dagordningen.</a:t>
            </a:r>
            <a:endParaRPr/>
          </a:p>
          <a:p>
            <a:pPr marL="0" lvl="0" indent="0" algn="l" rtl="0">
              <a:spcBef>
                <a:spcPct val="0"/>
              </a:spcBef>
              <a:spcAft>
                <a:spcPct val="0"/>
              </a:spcAft>
              <a:buNone/>
            </a:pPr>
            <a:r>
              <a:rPr lang="sv-SE"/>
              <a:t> </a:t>
            </a:r>
            <a:endParaRPr/>
          </a:p>
          <a:p>
            <a:pPr marL="0" indent="0"/>
            <a:r>
              <a:rPr lang="sv-SE" b="1"/>
              <a:t>United Nations Environment Programme (UNEP): </a:t>
            </a:r>
            <a:endParaRPr/>
          </a:p>
          <a:p>
            <a:pPr marL="0" lvl="0" indent="0" algn="l" rtl="0">
              <a:spcBef>
                <a:spcPct val="0"/>
              </a:spcBef>
              <a:spcAft>
                <a:spcPct val="0"/>
              </a:spcAft>
              <a:buNone/>
            </a:pPr>
            <a:r>
              <a:rPr lang="sv-SE"/>
              <a:t>FN:s miljöprogram, United Nations Environment Programme (UNEP), är den globalt ledande instansen inom miljöfrågor som driver och samordnar miljöarbetet inom FN-systemet. UNEP:s roll är att fastställa en global miljöagenda och genomförandet av miljödimensionen av hållbar utveckling. UNEP uppmanar till globala partnerskap och har samarbeten med samtliga medlemsstater, representanter från bland annat civilsamhället och aktörer från den privata sektorn. UNEP:s uppdrag är även att säkerställa livskvalitén för medlemmar både nu och för framtida generationer. </a:t>
            </a:r>
            <a:br>
              <a:rPr lang="sv-SE"/>
            </a:br>
            <a:endParaRPr/>
          </a:p>
          <a:p>
            <a:pPr marL="0" lvl="0" indent="0" algn="l" rtl="0">
              <a:spcBef>
                <a:spcPct val="0"/>
              </a:spcBef>
              <a:spcAft>
                <a:spcPct val="0"/>
              </a:spcAft>
              <a:buNone/>
            </a:pPr>
            <a:r>
              <a:rPr lang="sv-SE"/>
              <a:t>Vi kommer att komma tillbaka till UNEP och deras arbete strax.</a:t>
            </a:r>
            <a:endParaRPr/>
          </a:p>
          <a:p>
            <a:pPr marL="0" lvl="0" indent="0" algn="l" rtl="0">
              <a:spcBef>
                <a:spcPct val="0"/>
              </a:spcBef>
              <a:spcAft>
                <a:spcPct val="0"/>
              </a:spcAft>
              <a:buNone/>
            </a:pPr>
            <a:r>
              <a:rPr lang="sv-SE"/>
              <a:t> </a:t>
            </a:r>
            <a:br>
              <a:rPr lang="sv-SE"/>
            </a:br>
            <a:r>
              <a:rPr lang="sv-SE" b="1"/>
              <a:t>IPCC:</a:t>
            </a:r>
            <a:endParaRPr/>
          </a:p>
          <a:p>
            <a:pPr marL="0" lvl="0" indent="0" algn="l" rtl="0">
              <a:spcBef>
                <a:spcPct val="0"/>
              </a:spcBef>
              <a:spcAft>
                <a:spcPct val="0"/>
              </a:spcAft>
              <a:buNone/>
            </a:pPr>
            <a:r>
              <a:rPr lang="sv-SE"/>
              <a:t>FN:s klimatpanel "Intergovernmental Panel on Climate Change" (IPCC) bildades 1988 på uppdrag av Meteorologiska världsorganisationen (WMO) och FN:s miljöprogram UNEP. De bildades som ett svar på den forskning som visade att mänskliga aktiviteter kunde ligga bakom uppvärmningen av klimatet. För att kartlägga allvaret av detta hot skulle IPCC sammanställa forskning och kartlägga konsekvenserna av klimatförändringarna.</a:t>
            </a:r>
            <a:br>
              <a:rPr lang="sv-SE"/>
            </a:br>
            <a:br>
              <a:rPr lang="sv-SE"/>
            </a:br>
            <a:r>
              <a:rPr lang="sv-SE"/>
              <a:t>IPCC släpper regelbundet rapporter om klimatförändringarna. Med hjälp av underlag från tusentals forskare och experter sammanställer de det rådande vetenskapliga läget. Den första IPCC-rapporten kom 1990 och blev en grund för FNs klimatkonvention 1992. Nya utvärderingar har sedan gjorts vart femte till vart sjunde år. Den senaste sammanfattningen presenterades i mars 2023 i en så kallad syntesrapport. Som bevis för det viktiga arbetet som IPCC gör belönades klimatpanelen med Nobels fredspris år 2007.</a:t>
            </a:r>
            <a:endParaRPr/>
          </a:p>
          <a:p>
            <a:pPr marL="0" lvl="0" indent="0" algn="l" rtl="0">
              <a:spcBef>
                <a:spcPct val="0"/>
              </a:spcBef>
              <a:spcAft>
                <a:spcPct val="0"/>
              </a:spcAft>
              <a:buNone/>
            </a:pPr>
            <a:endParaRPr/>
          </a:p>
          <a:p>
            <a:pPr marL="0" lvl="0" indent="0" algn="l" rtl="0">
              <a:spcBef>
                <a:spcPct val="0"/>
              </a:spcBef>
              <a:spcAft>
                <a:spcPct val="0"/>
              </a:spcAft>
              <a:buNone/>
            </a:pPr>
            <a:r>
              <a:rPr lang="sv-SE"/>
              <a:t>Vi kommer att komma tillbaka till rapporterna som IPCC presenterar under en senare del av presentationen.</a:t>
            </a:r>
            <a:endParaRPr/>
          </a:p>
          <a:p>
            <a:pPr marL="0" lvl="0" indent="0" algn="l" rtl="0">
              <a:spcBef>
                <a:spcPct val="0"/>
              </a:spcBef>
              <a:spcAft>
                <a:spcPct val="0"/>
              </a:spcAft>
              <a:buNone/>
            </a:pPr>
            <a:endParaRPr/>
          </a:p>
          <a:p>
            <a:pPr marL="0" lvl="0" indent="0" algn="l" rtl="0">
              <a:spcBef>
                <a:spcPct val="0"/>
              </a:spcBef>
              <a:spcAft>
                <a:spcPct val="0"/>
              </a:spcAft>
              <a:buNone/>
            </a:pPr>
            <a:r>
              <a:rPr lang="sv-SE" b="1"/>
              <a:t>UNFCCC: </a:t>
            </a:r>
            <a:endParaRPr/>
          </a:p>
          <a:p>
            <a:pPr marL="0" lvl="0" indent="0" algn="l" rtl="0">
              <a:spcBef>
                <a:spcPct val="0"/>
              </a:spcBef>
              <a:spcAft>
                <a:spcPct val="0"/>
              </a:spcAft>
              <a:buNone/>
            </a:pPr>
            <a:r>
              <a:rPr lang="sv-SE"/>
              <a:t>Klimatkonventionens fulla namn är "The United Nations Convention on Climate Change" och förkortas UNFCCC. Det var efter stora oenigheter mellan länder om konventionens innehåll som den kunde antas på miljö- och utvecklingskonferensen i Rio de Janeiro år 1992. För att överhuvudtaget kunna få en konvention på plats behövde formuleringarna i konventionen vara så pass vaga att de gav ett tillräckligt stort tolkningsutrymme för enskilda länder. Idag är klimatkonventionen antagen av 197 länder och ekonomiska regioner. </a:t>
            </a:r>
            <a:br>
              <a:rPr lang="sv-SE"/>
            </a:br>
            <a:endParaRPr/>
          </a:p>
          <a:p>
            <a:pPr marL="0" lvl="0" indent="0" algn="l" rtl="0">
              <a:spcBef>
                <a:spcPct val="0"/>
              </a:spcBef>
              <a:spcAft>
                <a:spcPct val="0"/>
              </a:spcAft>
              <a:buNone/>
            </a:pPr>
            <a:r>
              <a:rPr lang="sv-SE" b="1"/>
              <a:t>COP:</a:t>
            </a:r>
            <a:endParaRPr/>
          </a:p>
          <a:p>
            <a:pPr marL="0" lvl="0" indent="0" algn="l" rtl="0">
              <a:spcBef>
                <a:spcPct val="0"/>
              </a:spcBef>
              <a:spcAft>
                <a:spcPct val="0"/>
              </a:spcAft>
              <a:buNone/>
            </a:pPr>
            <a:r>
              <a:rPr lang="sv-SE"/>
              <a:t>Klimatkonventionens parter håller varje år en konferens som kallas COP och står för </a:t>
            </a:r>
            <a:r>
              <a:rPr lang="sv-SE" i="1"/>
              <a:t>Conference of the Parties</a:t>
            </a:r>
            <a:r>
              <a:rPr lang="sv-SE"/>
              <a:t>. COP är högst beslutande inom konventionen och har representanter från alla stater som är med i klimatkonventionen. Under COP antar parterna beslut och direktiv för genomförandet av klimatkonventionen samt tillhörande avtal och instrument. Under COP samlas världsledare, forskare och organisationer för att diskutera frågor om miljön och klimatet och inte minst förhandla fram lösningar och åtgärder. </a:t>
            </a:r>
            <a:endParaRPr/>
          </a:p>
          <a:p>
            <a:pPr marL="0" lvl="0" indent="0" algn="l" rtl="0">
              <a:spcBef>
                <a:spcPct val="0"/>
              </a:spcBef>
              <a:spcAft>
                <a:spcPct val="0"/>
              </a:spcAft>
              <a:buNone/>
            </a:pPr>
            <a:endParaRPr/>
          </a:p>
          <a:p>
            <a:pPr marL="0" lvl="0" indent="0" algn="l" rtl="0">
              <a:spcBef>
                <a:spcPct val="0"/>
              </a:spcBef>
              <a:spcAft>
                <a:spcPct val="0"/>
              </a:spcAft>
              <a:buNone/>
            </a:pPr>
            <a:r>
              <a:rPr lang="sv-SE" b="1"/>
              <a:t>Kyotoprotokollet:</a:t>
            </a:r>
            <a:endParaRPr/>
          </a:p>
          <a:p>
            <a:pPr marL="0" lvl="0" indent="0" algn="l" rtl="0">
              <a:spcBef>
                <a:spcPct val="0"/>
              </a:spcBef>
              <a:spcAft>
                <a:spcPct val="0"/>
              </a:spcAft>
              <a:buNone/>
            </a:pPr>
            <a:r>
              <a:rPr lang="sv-SE"/>
              <a:t>Klimatkonventionens första COP konferens ägde rum år 1995. Samma år publicerade även IPCC sin andra syntesrapport där vetenskaplig konsensus om människans påverkan på klimatsystemet förstärktes och blev en viktig faktor i de kommande årens klimatförhandlingar. Under den första konferensen enades undertecknarna om att ta fram ett tilläggsprotokoll för att täppa till de hål som fanns i klimatkonventionen. </a:t>
            </a:r>
            <a:endParaRPr/>
          </a:p>
          <a:p>
            <a:pPr marL="0" lvl="0" indent="0" algn="l" rtl="0">
              <a:spcBef>
                <a:spcPct val="0"/>
              </a:spcBef>
              <a:spcAft>
                <a:spcPct val="0"/>
              </a:spcAft>
              <a:buNone/>
            </a:pPr>
            <a:endParaRPr/>
          </a:p>
          <a:p>
            <a:pPr marL="0" lvl="0" indent="0" algn="l" rtl="0">
              <a:spcBef>
                <a:spcPct val="0"/>
              </a:spcBef>
              <a:spcAft>
                <a:spcPct val="0"/>
              </a:spcAft>
              <a:buNone/>
            </a:pPr>
            <a:r>
              <a:rPr lang="sv-SE"/>
              <a:t>Tanken var att specificera utsläppsmål och åtagandeperioder för länder i det globala nord och fastställa mekanismer för att uppnå dessa mål. Protokollet kom att kallas Kyotoprotokollet och antogs 1997 i Kyoto. För att kunna träda i kraft behövde minst 55 länder, som tillsammans stod för minst 55 procent av de globala utsläppen, ratificera protokollet. Detta skedde 2005 efter att Ryssland ratificerat protokollet i oktober 2004.</a:t>
            </a:r>
            <a:br>
              <a:rPr lang="sv-SE"/>
            </a:br>
            <a:br>
              <a:rPr lang="sv-SE"/>
            </a:br>
            <a:r>
              <a:rPr lang="sv-SE" b="1"/>
              <a:t>Parisavtalet</a:t>
            </a:r>
            <a:endParaRPr b="1"/>
          </a:p>
          <a:p>
            <a:pPr marL="0" lvl="0" indent="0" algn="l" rtl="0">
              <a:spcBef>
                <a:spcPct val="0"/>
              </a:spcBef>
              <a:spcAft>
                <a:spcPct val="0"/>
              </a:spcAft>
              <a:buNone/>
            </a:pPr>
            <a:r>
              <a:rPr lang="sv-SE"/>
              <a:t>Under COP 21 enades 197 länder om ett globalt klimatavtal för att begränsa den globala temperaturökningen. Avtalet kan delas in i tre centrala delar. Först enades parterna om att hålla den globala uppvärmningen under 2 grader och sträva efter att begränsa den till 1.5 grader. Sedan enades de om att de ska öka sina ambitioner vart femte år för att vara mer i linje med Parisavtalets mål kring uppvärmningen. Sist enades de om att industrialiserade länder måste ge stöd till fattigare länder. </a:t>
            </a:r>
            <a:endParaRPr/>
          </a:p>
          <a:p>
            <a:pPr marL="0" lvl="0" indent="0" algn="l" rtl="0">
              <a:spcBef>
                <a:spcPct val="0"/>
              </a:spcBef>
              <a:spcAft>
                <a:spcPct val="0"/>
              </a:spcAft>
              <a:buNone/>
            </a:pPr>
            <a:endParaRPr/>
          </a:p>
          <a:p>
            <a:pPr marL="0" lvl="0" indent="0" algn="l" rtl="0">
              <a:spcBef>
                <a:spcPct val="0"/>
              </a:spcBef>
              <a:spcAft>
                <a:spcPct val="0"/>
              </a:spcAft>
              <a:buNone/>
            </a:pPr>
            <a:r>
              <a:rPr lang="sv-SE" b="1"/>
              <a:t>Glasgow Climate Pact:</a:t>
            </a:r>
            <a:endParaRPr/>
          </a:p>
          <a:p>
            <a:pPr marL="0" lvl="0" indent="0" algn="l" rtl="0">
              <a:spcBef>
                <a:spcPct val="0"/>
              </a:spcBef>
              <a:spcAft>
                <a:spcPct val="0"/>
              </a:spcAft>
              <a:buNone/>
            </a:pPr>
            <a:r>
              <a:rPr lang="sv-SE"/>
              <a:t>På grund av coronapandemin blev COP26 ett år försenat, men kunde äga rum i Glasgow 2021. Många av deltagarna var frustrerade över mötet som resulterade i ”The Glasgow Climate Pact”. Detta är det första beslut som nämner fossila bränslens roll i klimatomställningen. Målet är att Glasgow Climate Pact ska leda till en ökad ambition i klimatarbetet och innehåller ambitiösa åtaganden för att uppnå Parisavtalets temperaturmål. Här uppmanas även inkluderande och engagemang av unga i klimatfrågan.</a:t>
            </a:r>
            <a:endParaRPr/>
          </a:p>
          <a:p>
            <a:pPr marL="0" lvl="0" indent="0" algn="l" rtl="0">
              <a:spcBef>
                <a:spcPct val="0"/>
              </a:spcBef>
              <a:spcAft>
                <a:spcPct val="0"/>
              </a:spcAft>
              <a:buNone/>
            </a:pPr>
            <a:endParaRPr/>
          </a:p>
          <a:p>
            <a:pPr marL="0" lvl="0" indent="0" algn="l" rtl="0">
              <a:spcBef>
                <a:spcPct val="0"/>
              </a:spcBef>
              <a:spcAft>
                <a:spcPct val="0"/>
              </a:spcAft>
              <a:buNone/>
            </a:pPr>
            <a:r>
              <a:rPr lang="sv-SE" b="1"/>
              <a:t>COP 28</a:t>
            </a:r>
            <a:endParaRPr/>
          </a:p>
          <a:p>
            <a:pPr marL="0" lvl="0" indent="0" algn="l" rtl="0">
              <a:spcBef>
                <a:spcPct val="0"/>
              </a:spcBef>
              <a:spcAft>
                <a:spcPct val="0"/>
              </a:spcAft>
              <a:buNone/>
            </a:pPr>
            <a:r>
              <a:rPr lang="sv-SE"/>
              <a:t>COP 28 skedde i Dubai där flera viktiga beslut om klimatet fattades. Bland annat enades parterna om ställa om från fossila bränslen för att minska utsläppen. </a:t>
            </a:r>
            <a:endParaRPr/>
          </a:p>
          <a:p>
            <a:pPr marL="0" lvl="0" indent="0" algn="l" rtl="0">
              <a:spcBef>
                <a:spcPct val="0"/>
              </a:spcBef>
              <a:spcAft>
                <a:spcPct val="0"/>
              </a:spcAft>
              <a:buNone/>
            </a:pPr>
            <a:endParaRPr/>
          </a:p>
          <a:p>
            <a:pPr marL="0" lvl="0" indent="0" algn="l" rtl="0">
              <a:spcBef>
                <a:spcPts val="360"/>
              </a:spcBef>
              <a:spcAft>
                <a:spcPct val="0"/>
              </a:spcAft>
              <a:buNone/>
            </a:pPr>
            <a:r>
              <a:rPr lang="sv-SE" b="1"/>
              <a:t>Läs mer:</a:t>
            </a:r>
            <a:endParaRPr b="1"/>
          </a:p>
          <a:p>
            <a:pPr marL="0" lvl="0" indent="0" algn="l" rtl="0">
              <a:spcBef>
                <a:spcPts val="360"/>
              </a:spcBef>
              <a:spcAft>
                <a:spcPct val="0"/>
              </a:spcAft>
              <a:buNone/>
            </a:pPr>
            <a:r>
              <a:rPr lang="sv-SE" u="sng">
                <a:solidFill>
                  <a:schemeClr val="hlink"/>
                </a:solidFill>
                <a:hlinkClick r:id="rId3"/>
              </a:rPr>
              <a:t>”Only One Earth” konferens i Stockholm 1972 « Svenska Unescorådet</a:t>
            </a:r>
            <a:endParaRPr/>
          </a:p>
          <a:p>
            <a:pPr marL="0" lvl="0" indent="0" algn="l" rtl="0">
              <a:spcBef>
                <a:spcPct val="0"/>
              </a:spcBef>
              <a:spcAft>
                <a:spcPct val="0"/>
              </a:spcAft>
              <a:buNone/>
            </a:pPr>
            <a:r>
              <a:rPr lang="sv-SE" u="sng">
                <a:solidFill>
                  <a:schemeClr val="hlink"/>
                </a:solidFill>
                <a:hlinkClick r:id="rId4"/>
              </a:rPr>
              <a:t>About UN Environment Programme | UNEP - UN Environment Programme</a:t>
            </a:r>
            <a:endParaRPr/>
          </a:p>
          <a:p>
            <a:pPr marL="0" lvl="0" indent="0" algn="l" rtl="0">
              <a:spcBef>
                <a:spcPct val="0"/>
              </a:spcBef>
              <a:spcAft>
                <a:spcPct val="0"/>
              </a:spcAft>
              <a:buNone/>
            </a:pPr>
            <a:r>
              <a:rPr lang="sv-SE" u="sng">
                <a:solidFill>
                  <a:schemeClr val="hlink"/>
                </a:solidFill>
                <a:hlinkClick r:id="rId5"/>
              </a:rPr>
              <a:t>About — IPCC</a:t>
            </a:r>
            <a:endParaRPr/>
          </a:p>
          <a:p>
            <a:pPr marL="0" lvl="0" indent="0" algn="l" rtl="0">
              <a:spcBef>
                <a:spcPct val="0"/>
              </a:spcBef>
              <a:spcAft>
                <a:spcPct val="0"/>
              </a:spcAft>
              <a:buNone/>
            </a:pPr>
            <a:r>
              <a:rPr lang="sv-SE" u="sng">
                <a:solidFill>
                  <a:schemeClr val="hlink"/>
                </a:solidFill>
                <a:hlinkClick r:id="rId6"/>
              </a:rPr>
              <a:t>About the Secretariat | UNFCCC</a:t>
            </a:r>
            <a:endParaRPr/>
          </a:p>
          <a:p>
            <a:pPr marL="0" lvl="0" indent="0" algn="l" rtl="0">
              <a:spcBef>
                <a:spcPct val="0"/>
              </a:spcBef>
              <a:spcAft>
                <a:spcPct val="0"/>
              </a:spcAft>
              <a:buNone/>
            </a:pPr>
            <a:r>
              <a:rPr lang="sv-SE" u="sng">
                <a:solidFill>
                  <a:schemeClr val="hlink"/>
                </a:solidFill>
                <a:hlinkClick r:id="rId7"/>
              </a:rPr>
              <a:t>Conference of the Parties (COP) | UNFCCC</a:t>
            </a:r>
            <a:br>
              <a:rPr lang="sv-SE">
                <a:hlinkClick r:id="rId7"/>
              </a:rPr>
            </a:br>
            <a:r>
              <a:rPr lang="sv-SE" u="sng">
                <a:solidFill>
                  <a:schemeClr val="hlink"/>
                </a:solidFill>
                <a:hlinkClick r:id="rId8"/>
              </a:rPr>
              <a:t>What is the Kyoto Protocol? | UNFCCC</a:t>
            </a:r>
            <a:endParaRPr/>
          </a:p>
          <a:p>
            <a:pPr marL="0" lvl="0" indent="0" algn="l" rtl="0">
              <a:spcBef>
                <a:spcPct val="0"/>
              </a:spcBef>
              <a:spcAft>
                <a:spcPct val="0"/>
              </a:spcAft>
              <a:buNone/>
            </a:pPr>
            <a:r>
              <a:rPr lang="sv-SE" u="sng">
                <a:solidFill>
                  <a:schemeClr val="hlink"/>
                </a:solidFill>
                <a:hlinkClick r:id="rId9"/>
              </a:rPr>
              <a:t>The Paris Agreement | UNFCCC</a:t>
            </a:r>
            <a:endParaRPr/>
          </a:p>
          <a:p>
            <a:pPr marL="0" lvl="0" indent="0" algn="l" rtl="0">
              <a:spcBef>
                <a:spcPct val="0"/>
              </a:spcBef>
              <a:spcAft>
                <a:spcPct val="0"/>
              </a:spcAft>
              <a:buNone/>
            </a:pPr>
            <a:r>
              <a:rPr lang="sv-SE" u="sng">
                <a:solidFill>
                  <a:schemeClr val="hlink"/>
                </a:solidFill>
                <a:hlinkClick r:id="rId10"/>
              </a:rPr>
              <a:t>Vad är Parisavtalet? (naturvardsverket.se)</a:t>
            </a:r>
            <a:endParaRPr/>
          </a:p>
          <a:p>
            <a:pPr marL="0" lvl="0" indent="0" algn="l" rtl="0">
              <a:spcBef>
                <a:spcPct val="0"/>
              </a:spcBef>
              <a:spcAft>
                <a:spcPct val="0"/>
              </a:spcAft>
              <a:buNone/>
            </a:pPr>
            <a:r>
              <a:rPr lang="sv-SE" u="sng">
                <a:solidFill>
                  <a:schemeClr val="hlink"/>
                </a:solidFill>
                <a:hlinkClick r:id="rId11"/>
              </a:rPr>
              <a:t>The Glasgow Climate Pact – Key Outcomes from COP26 | UNFCCC</a:t>
            </a:r>
            <a:endParaRPr/>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sv-SE"/>
              <a:t>9</a:t>
            </a:fld>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Avsnittsrubrik" type="secHead">
  <p:cSld name="SECTION_HEADER">
    <p:spTree>
      <p:nvGrpSpPr>
        <p:cNvPr id="1" name="Shape 14"/>
        <p:cNvGrpSpPr/>
        <p:nvPr/>
      </p:nvGrpSpPr>
      <p:grpSpPr>
        <a:xfrm>
          <a:off x="0" y="0"/>
          <a:ext cx="0" cy="0"/>
        </a:xfrm>
      </p:grpSpPr>
      <p:sp>
        <p:nvSpPr>
          <p:cNvPr id="15" name="Google Shape;15;p39"/>
          <p:cNvSpPr txBox="1">
            <a:spLocks noGrp="1"/>
          </p:cNvSpPr>
          <p:nvPr>
            <p:ph type="title"/>
          </p:nvPr>
        </p:nvSpPr>
        <p:spPr>
          <a:xfrm>
            <a:off x="831850" y="1819275"/>
            <a:ext cx="10515600" cy="2743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2"/>
              </a:buClr>
              <a:buSzPts val="6000"/>
              <a:buFont typeface="Oswald"/>
              <a:buNone/>
              <a:defRPr sz="6000">
                <a:solidFill>
                  <a:schemeClr val="dk2"/>
                </a:solidFill>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16" name="Google Shape;16;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98989"/>
              </a:buClr>
              <a:buSzPts val="2400"/>
              <a:buNone/>
              <a:defRPr sz="2400">
                <a:solidFill>
                  <a:srgbClr val="898989"/>
                </a:solidFill>
              </a:defRPr>
            </a:lvl1pPr>
            <a:lvl2pPr marL="914400" lvl="1" indent="-228600" algn="l">
              <a:lnSpc>
                <a:spcPct val="90000"/>
              </a:lnSpc>
              <a:spcBef>
                <a:spcPts val="500"/>
              </a:spcBef>
              <a:spcAft>
                <a:spcPct val="0"/>
              </a:spcAft>
              <a:buClr>
                <a:srgbClr val="898989"/>
              </a:buClr>
              <a:buSzPts val="2000"/>
              <a:buNone/>
              <a:defRPr sz="2000">
                <a:solidFill>
                  <a:srgbClr val="898989"/>
                </a:solidFill>
              </a:defRPr>
            </a:lvl2pPr>
            <a:lvl3pPr marL="1371600" lvl="2" indent="-228600" algn="l">
              <a:lnSpc>
                <a:spcPct val="90000"/>
              </a:lnSpc>
              <a:spcBef>
                <a:spcPts val="500"/>
              </a:spcBef>
              <a:spcAft>
                <a:spcPct val="0"/>
              </a:spcAft>
              <a:buClr>
                <a:srgbClr val="898989"/>
              </a:buClr>
              <a:buSzPts val="1800"/>
              <a:buNone/>
              <a:defRPr sz="1800">
                <a:solidFill>
                  <a:srgbClr val="898989"/>
                </a:solidFill>
              </a:defRPr>
            </a:lvl3pPr>
            <a:lvl4pPr marL="1828800" lvl="3" indent="-228600" algn="l">
              <a:lnSpc>
                <a:spcPct val="90000"/>
              </a:lnSpc>
              <a:spcBef>
                <a:spcPts val="500"/>
              </a:spcBef>
              <a:spcAft>
                <a:spcPct val="0"/>
              </a:spcAft>
              <a:buClr>
                <a:srgbClr val="898989"/>
              </a:buClr>
              <a:buSzPts val="1600"/>
              <a:buNone/>
              <a:defRPr sz="1600">
                <a:solidFill>
                  <a:srgbClr val="898989"/>
                </a:solidFill>
              </a:defRPr>
            </a:lvl4pPr>
            <a:lvl5pPr marL="2286000" lvl="4" indent="-228600" algn="l">
              <a:lnSpc>
                <a:spcPct val="90000"/>
              </a:lnSpc>
              <a:spcBef>
                <a:spcPts val="500"/>
              </a:spcBef>
              <a:spcAft>
                <a:spcPct val="0"/>
              </a:spcAft>
              <a:buClr>
                <a:srgbClr val="898989"/>
              </a:buClr>
              <a:buSzPts val="1600"/>
              <a:buNone/>
              <a:defRPr sz="1600">
                <a:solidFill>
                  <a:srgbClr val="898989"/>
                </a:solidFill>
              </a:defRPr>
            </a:lvl5pPr>
            <a:lvl6pPr marL="2743200" lvl="5" indent="-228600" algn="l">
              <a:lnSpc>
                <a:spcPct val="90000"/>
              </a:lnSpc>
              <a:spcBef>
                <a:spcPts val="500"/>
              </a:spcBef>
              <a:spcAft>
                <a:spcPct val="0"/>
              </a:spcAft>
              <a:buClr>
                <a:srgbClr val="898989"/>
              </a:buClr>
              <a:buSzPts val="1600"/>
              <a:buNone/>
              <a:defRPr sz="1600">
                <a:solidFill>
                  <a:srgbClr val="898989"/>
                </a:solidFill>
              </a:defRPr>
            </a:lvl6pPr>
            <a:lvl7pPr marL="3200400" lvl="6" indent="-228600" algn="l">
              <a:lnSpc>
                <a:spcPct val="90000"/>
              </a:lnSpc>
              <a:spcBef>
                <a:spcPts val="500"/>
              </a:spcBef>
              <a:spcAft>
                <a:spcPct val="0"/>
              </a:spcAft>
              <a:buClr>
                <a:srgbClr val="898989"/>
              </a:buClr>
              <a:buSzPts val="1600"/>
              <a:buNone/>
              <a:defRPr sz="1600">
                <a:solidFill>
                  <a:srgbClr val="898989"/>
                </a:solidFill>
              </a:defRPr>
            </a:lvl7pPr>
            <a:lvl8pPr marL="3657600" lvl="7" indent="-228600" algn="l">
              <a:lnSpc>
                <a:spcPct val="90000"/>
              </a:lnSpc>
              <a:spcBef>
                <a:spcPts val="500"/>
              </a:spcBef>
              <a:spcAft>
                <a:spcPct val="0"/>
              </a:spcAft>
              <a:buClr>
                <a:srgbClr val="898989"/>
              </a:buClr>
              <a:buSzPts val="1600"/>
              <a:buNone/>
              <a:defRPr sz="1600">
                <a:solidFill>
                  <a:srgbClr val="898989"/>
                </a:solidFill>
              </a:defRPr>
            </a:lvl8pPr>
            <a:lvl9pPr marL="4114800" lvl="8" indent="-228600" algn="l">
              <a:lnSpc>
                <a:spcPct val="90000"/>
              </a:lnSpc>
              <a:spcBef>
                <a:spcPts val="500"/>
              </a:spcBef>
              <a:spcAft>
                <a:spcPct val="0"/>
              </a:spcAft>
              <a:buClr>
                <a:srgbClr val="898989"/>
              </a:buClr>
              <a:buSzPts val="1600"/>
              <a:buNone/>
              <a:defRPr sz="1600">
                <a:solidFill>
                  <a:srgbClr val="898989"/>
                </a:solidFill>
              </a:defRPr>
            </a:lvl9pPr>
          </a:lstStyle>
          <a:p>
            <a:endParaRPr/>
          </a:p>
        </p:txBody>
      </p:sp>
      <p:sp>
        <p:nvSpPr>
          <p:cNvPr id="17" name="Google Shape;17;p39"/>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lvl="0" algn="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18" name="Google Shape;18;p39"/>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bild stående med bildtext">
  <p:cSld name="bild stående med bildtext">
    <p:spTree>
      <p:nvGrpSpPr>
        <p:cNvPr id="1" name="Shape 23"/>
        <p:cNvGrpSpPr/>
        <p:nvPr/>
      </p:nvGrpSpPr>
      <p:grpSpPr>
        <a:xfrm>
          <a:off x="0" y="0"/>
          <a:ext cx="0" cy="0"/>
        </a:xfrm>
      </p:grpSpPr>
      <p:sp>
        <p:nvSpPr>
          <p:cNvPr id="24" name="Google Shape;24;p41"/>
          <p:cNvSpPr>
            <a:spLocks noGrp="1"/>
          </p:cNvSpPr>
          <p:nvPr>
            <p:ph type="pic" idx="2"/>
          </p:nvPr>
        </p:nvSpPr>
        <p:spPr>
          <a:xfrm>
            <a:off x="7946968" y="1831181"/>
            <a:ext cx="4245032" cy="5026818"/>
          </a:xfrm>
          <a:prstGeom prst="rect">
            <a:avLst/>
          </a:prstGeom>
          <a:noFill/>
          <a:ln>
            <a:noFill/>
          </a:ln>
        </p:spPr>
        <p:txBody>
          <a:bodyPr/>
          <a:lstStyle/>
          <a:p/>
        </p:txBody>
      </p:sp>
      <p:sp>
        <p:nvSpPr>
          <p:cNvPr id="25" name="Google Shape;25;p41"/>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lt1"/>
              </a:buClr>
              <a:buSzPts val="4400"/>
              <a:buFont typeface="Oswald"/>
              <a:buNone/>
              <a:defRPr sz="4400">
                <a:solidFill>
                  <a:schemeClr val="lt1"/>
                </a:solidFill>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6" name="Google Shape;26;p41"/>
          <p:cNvSpPr txBox="1">
            <a:spLocks noGrp="1"/>
          </p:cNvSpPr>
          <p:nvPr>
            <p:ph type="body" idx="1"/>
          </p:nvPr>
        </p:nvSpPr>
        <p:spPr>
          <a:xfrm>
            <a:off x="839788" y="4055735"/>
            <a:ext cx="6699856" cy="18719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2400"/>
              <a:buNone/>
              <a:defRPr sz="24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27" name="Google Shape;27;p41"/>
          <p:cNvSpPr txBox="1">
            <a:spLocks noGrp="1"/>
          </p:cNvSpPr>
          <p:nvPr>
            <p:ph type="ftr" idx="11"/>
          </p:nvPr>
        </p:nvSpPr>
        <p:spPr>
          <a:xfrm>
            <a:off x="838200" y="6429375"/>
            <a:ext cx="6699855" cy="307322"/>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8" name="Google Shape;28;p41"/>
          <p:cNvSpPr txBox="1">
            <a:spLocks noGrp="1"/>
          </p:cNvSpPr>
          <p:nvPr>
            <p:ph type="body" idx="3"/>
          </p:nvPr>
        </p:nvSpPr>
        <p:spPr>
          <a:xfrm>
            <a:off x="838199" y="2660073"/>
            <a:ext cx="6699856" cy="121365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800"/>
              <a:buNone/>
              <a:defRPr sz="2800" b="1"/>
            </a:lvl1pPr>
            <a:lvl2pPr marL="914400" lvl="1" indent="-228600" algn="l">
              <a:lnSpc>
                <a:spcPct val="90000"/>
              </a:lnSpc>
              <a:spcBef>
                <a:spcPts val="500"/>
              </a:spcBef>
              <a:spcAft>
                <a:spcPct val="0"/>
              </a:spcAft>
              <a:buClr>
                <a:schemeClr val="dk1"/>
              </a:buClr>
              <a:buSzPts val="2800"/>
              <a:buNone/>
              <a:defRPr/>
            </a:lvl2pPr>
            <a:lvl3pPr marL="1371600" lvl="2" indent="-228600" algn="l">
              <a:lnSpc>
                <a:spcPct val="90000"/>
              </a:lnSpc>
              <a:spcBef>
                <a:spcPts val="500"/>
              </a:spcBef>
              <a:spcAft>
                <a:spcPct val="0"/>
              </a:spcAft>
              <a:buClr>
                <a:schemeClr val="dk1"/>
              </a:buClr>
              <a:buSzPts val="2400"/>
              <a:buNone/>
              <a:defRPr/>
            </a:lvl3pPr>
            <a:lvl4pPr marL="1828800" lvl="3" indent="-228600" algn="l">
              <a:lnSpc>
                <a:spcPct val="90000"/>
              </a:lnSpc>
              <a:spcBef>
                <a:spcPts val="500"/>
              </a:spcBef>
              <a:spcAft>
                <a:spcPct val="0"/>
              </a:spcAft>
              <a:buClr>
                <a:schemeClr val="dk1"/>
              </a:buClr>
              <a:buSzPts val="2000"/>
              <a:buNone/>
              <a:defRPr/>
            </a:lvl4pPr>
            <a:lvl5pPr marL="2286000" lvl="4" indent="-228600" algn="l">
              <a:lnSpc>
                <a:spcPct val="90000"/>
              </a:lnSpc>
              <a:spcBef>
                <a:spcPts val="500"/>
              </a:spcBef>
              <a:spcAft>
                <a:spcPct val="0"/>
              </a:spcAft>
              <a:buClr>
                <a:schemeClr val="dk1"/>
              </a:buClr>
              <a:buSzPts val="20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9" name="Google Shape;29;p41"/>
          <p:cNvSpPr txBox="1">
            <a:spLocks noGrp="1"/>
          </p:cNvSpPr>
          <p:nvPr>
            <p:ph type="body" idx="4"/>
          </p:nvPr>
        </p:nvSpPr>
        <p:spPr>
          <a:xfrm>
            <a:off x="8099396" y="6429375"/>
            <a:ext cx="3940175" cy="30732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ct val="0"/>
              </a:spcAft>
              <a:buClr>
                <a:schemeClr val="dk1"/>
              </a:buClr>
              <a:buSzPts val="1100"/>
              <a:buNone/>
              <a:defRPr sz="1100" b="0">
                <a:solidFill>
                  <a:schemeClr val="dk1"/>
                </a:solidFill>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55600" algn="l">
              <a:lnSpc>
                <a:spcPct val="90000"/>
              </a:lnSpc>
              <a:spcBef>
                <a:spcPts val="500"/>
              </a:spcBef>
              <a:spcAft>
                <a:spcPct val="0"/>
              </a:spcAft>
              <a:buClr>
                <a:schemeClr val="dk1"/>
              </a:buClr>
              <a:buSzPts val="20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Rubrik och innehåll">
  <p:cSld name="Rubrik och innehåll">
    <p:spTree>
      <p:nvGrpSpPr>
        <p:cNvPr id="1" name="Shape 30"/>
        <p:cNvGrpSpPr/>
        <p:nvPr/>
      </p:nvGrpSpPr>
      <p:grpSpPr>
        <a:xfrm>
          <a:off x="0" y="0"/>
          <a:ext cx="0" cy="0"/>
        </a:xfrm>
      </p:grpSpPr>
      <p:sp>
        <p:nvSpPr>
          <p:cNvPr id="31" name="Google Shape;31;p42"/>
          <p:cNvSpPr txBox="1">
            <a:spLocks noGrp="1"/>
          </p:cNvSpPr>
          <p:nvPr>
            <p:ph type="title"/>
          </p:nvPr>
        </p:nvSpPr>
        <p:spPr>
          <a:xfrm>
            <a:off x="838200" y="457200"/>
            <a:ext cx="9363075" cy="1354791"/>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18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2" name="Google Shape;32;p42"/>
          <p:cNvSpPr txBox="1">
            <a:spLocks noGrp="1"/>
          </p:cNvSpPr>
          <p:nvPr>
            <p:ph type="body" idx="1"/>
          </p:nvPr>
        </p:nvSpPr>
        <p:spPr>
          <a:xfrm>
            <a:off x="838200" y="2752531"/>
            <a:ext cx="10515600" cy="342443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3" name="Google Shape;33;p42"/>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lvl="0" algn="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4" name="Google Shape;34;p42"/>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Endast rubrik" type="titleOnly">
  <p:cSld name="TITLE_ONLY">
    <p:spTree>
      <p:nvGrpSpPr>
        <p:cNvPr id="1" name="Shape 35"/>
        <p:cNvGrpSpPr/>
        <p:nvPr/>
      </p:nvGrpSpPr>
      <p:grpSpPr>
        <a:xfrm>
          <a:off x="0" y="0"/>
          <a:ext cx="0" cy="0"/>
        </a:xfrm>
      </p:grpSpPr>
      <p:sp>
        <p:nvSpPr>
          <p:cNvPr id="36" name="Google Shape;36;p43"/>
          <p:cNvSpPr txBox="1">
            <a:spLocks noGrp="1"/>
          </p:cNvSpPr>
          <p:nvPr>
            <p:ph type="title"/>
          </p:nvPr>
        </p:nvSpPr>
        <p:spPr>
          <a:xfrm>
            <a:off x="838200" y="486428"/>
            <a:ext cx="937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18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7" name="Google Shape;37;p43"/>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lvl="0" algn="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8" name="Google Shape;38;p43"/>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vå delar" type="twoObj">
  <p:cSld name="TWO_OBJECTS">
    <p:spTree>
      <p:nvGrpSpPr>
        <p:cNvPr id="1" name="Shape 39"/>
        <p:cNvGrpSpPr/>
        <p:nvPr/>
      </p:nvGrpSpPr>
      <p:grpSpPr>
        <a:xfrm>
          <a:off x="0" y="0"/>
          <a:ext cx="0" cy="0"/>
        </a:xfrm>
      </p:grpSpPr>
      <p:sp>
        <p:nvSpPr>
          <p:cNvPr id="40" name="Google Shape;40;p44"/>
          <p:cNvSpPr txBox="1">
            <a:spLocks noGrp="1"/>
          </p:cNvSpPr>
          <p:nvPr>
            <p:ph type="title"/>
          </p:nvPr>
        </p:nvSpPr>
        <p:spPr>
          <a:xfrm>
            <a:off x="838200" y="486428"/>
            <a:ext cx="937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18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1" name="Google Shape;41;p44"/>
          <p:cNvSpPr txBox="1">
            <a:spLocks noGrp="1"/>
          </p:cNvSpPr>
          <p:nvPr>
            <p:ph type="body" idx="1"/>
          </p:nvPr>
        </p:nvSpPr>
        <p:spPr>
          <a:xfrm>
            <a:off x="838200" y="2302976"/>
            <a:ext cx="5181600" cy="359614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dk1"/>
              </a:buClr>
              <a:buSzPts val="2800"/>
              <a:buChar char="•"/>
              <a:defRPr sz="2800"/>
            </a:lvl1pPr>
            <a:lvl2pPr marL="914400" lvl="1" indent="-381000" algn="l">
              <a:lnSpc>
                <a:spcPct val="90000"/>
              </a:lnSpc>
              <a:spcBef>
                <a:spcPts val="500"/>
              </a:spcBef>
              <a:spcAft>
                <a:spcPct val="0"/>
              </a:spcAft>
              <a:buClr>
                <a:schemeClr val="dk1"/>
              </a:buClr>
              <a:buSzPts val="2400"/>
              <a:buChar char="•"/>
              <a:defRPr sz="2400"/>
            </a:lvl2pPr>
            <a:lvl3pPr marL="1371600" lvl="2" indent="-355600" algn="l">
              <a:lnSpc>
                <a:spcPct val="90000"/>
              </a:lnSpc>
              <a:spcBef>
                <a:spcPts val="500"/>
              </a:spcBef>
              <a:spcAft>
                <a:spcPct val="0"/>
              </a:spcAft>
              <a:buClr>
                <a:schemeClr val="dk1"/>
              </a:buClr>
              <a:buSzPts val="2000"/>
              <a:buChar char="•"/>
              <a:defRPr sz="2000"/>
            </a:lvl3pPr>
            <a:lvl4pPr marL="1828800" lvl="3" indent="-342900" algn="l">
              <a:lnSpc>
                <a:spcPct val="90000"/>
              </a:lnSpc>
              <a:spcBef>
                <a:spcPts val="500"/>
              </a:spcBef>
              <a:spcAft>
                <a:spcPct val="0"/>
              </a:spcAft>
              <a:buClr>
                <a:schemeClr val="dk1"/>
              </a:buClr>
              <a:buSzPts val="1800"/>
              <a:buChar char="•"/>
              <a:defRPr sz="1800"/>
            </a:lvl4pPr>
            <a:lvl5pPr marL="2286000" lvl="4" indent="-342900" algn="l">
              <a:lnSpc>
                <a:spcPct val="90000"/>
              </a:lnSpc>
              <a:spcBef>
                <a:spcPts val="500"/>
              </a:spcBef>
              <a:spcAft>
                <a:spcPct val="0"/>
              </a:spcAft>
              <a:buClr>
                <a:schemeClr val="dk1"/>
              </a:buClr>
              <a:buSzPts val="1800"/>
              <a:buChar char="•"/>
              <a:defRPr sz="1800"/>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2" name="Google Shape;42;p44"/>
          <p:cNvSpPr txBox="1">
            <a:spLocks noGrp="1"/>
          </p:cNvSpPr>
          <p:nvPr>
            <p:ph type="body" idx="2"/>
          </p:nvPr>
        </p:nvSpPr>
        <p:spPr>
          <a:xfrm>
            <a:off x="6172200" y="2302976"/>
            <a:ext cx="5181600" cy="359614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dk1"/>
              </a:buClr>
              <a:buSzPts val="2800"/>
              <a:buChar char="•"/>
              <a:defRPr sz="2800"/>
            </a:lvl1pPr>
            <a:lvl2pPr marL="914400" lvl="1" indent="-381000" algn="l">
              <a:lnSpc>
                <a:spcPct val="90000"/>
              </a:lnSpc>
              <a:spcBef>
                <a:spcPts val="500"/>
              </a:spcBef>
              <a:spcAft>
                <a:spcPct val="0"/>
              </a:spcAft>
              <a:buClr>
                <a:schemeClr val="dk1"/>
              </a:buClr>
              <a:buSzPts val="2400"/>
              <a:buChar char="•"/>
              <a:defRPr sz="2400"/>
            </a:lvl2pPr>
            <a:lvl3pPr marL="1371600" lvl="2" indent="-355600" algn="l">
              <a:lnSpc>
                <a:spcPct val="90000"/>
              </a:lnSpc>
              <a:spcBef>
                <a:spcPts val="500"/>
              </a:spcBef>
              <a:spcAft>
                <a:spcPct val="0"/>
              </a:spcAft>
              <a:buClr>
                <a:schemeClr val="dk1"/>
              </a:buClr>
              <a:buSzPts val="2000"/>
              <a:buChar char="•"/>
              <a:defRPr sz="2000"/>
            </a:lvl3pPr>
            <a:lvl4pPr marL="1828800" lvl="3" indent="-342900" algn="l">
              <a:lnSpc>
                <a:spcPct val="90000"/>
              </a:lnSpc>
              <a:spcBef>
                <a:spcPts val="500"/>
              </a:spcBef>
              <a:spcAft>
                <a:spcPct val="0"/>
              </a:spcAft>
              <a:buClr>
                <a:schemeClr val="dk1"/>
              </a:buClr>
              <a:buSzPts val="1800"/>
              <a:buChar char="•"/>
              <a:defRPr sz="1800"/>
            </a:lvl4pPr>
            <a:lvl5pPr marL="2286000" lvl="4" indent="-342900" algn="l">
              <a:lnSpc>
                <a:spcPct val="90000"/>
              </a:lnSpc>
              <a:spcBef>
                <a:spcPts val="500"/>
              </a:spcBef>
              <a:spcAft>
                <a:spcPct val="0"/>
              </a:spcAft>
              <a:buClr>
                <a:schemeClr val="dk1"/>
              </a:buClr>
              <a:buSzPts val="1800"/>
              <a:buChar char="•"/>
              <a:defRPr sz="1800"/>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3" name="Google Shape;43;p44"/>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lvl="0" algn="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4" name="Google Shape;44;p44"/>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1.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xfrm>
      </p:grpSpPr>
      <p:sp>
        <p:nvSpPr>
          <p:cNvPr id="10" name="Google Shape;10;p38"/>
          <p:cNvSpPr txBox="1">
            <a:spLocks noGrp="1"/>
          </p:cNvSpPr>
          <p:nvPr>
            <p:ph type="title"/>
          </p:nvPr>
        </p:nvSpPr>
        <p:spPr>
          <a:xfrm>
            <a:off x="838200" y="486428"/>
            <a:ext cx="937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lt1"/>
              </a:buClr>
              <a:buSzPts val="4400"/>
              <a:buFont typeface="Oswald"/>
              <a:buNone/>
              <a:defRPr sz="4400" b="1" i="0" u="none" strike="noStrike" cap="none">
                <a:solidFill>
                  <a:schemeClr val="lt1"/>
                </a:solidFill>
                <a:latin typeface="Oswald"/>
                <a:ea typeface="Oswald"/>
                <a:cs typeface="Oswald"/>
                <a:sym typeface="Oswald"/>
              </a:defRPr>
            </a:lvl1pPr>
            <a:lvl2pPr marR="0" lvl="1" algn="l" rtl="0">
              <a:spcBef>
                <a:spcPct val="0"/>
              </a:spcBef>
              <a:spcAft>
                <a:spcPct val="0"/>
              </a:spcAft>
              <a:buSzPts val="1400"/>
              <a:buNone/>
              <a:defRPr sz="1800" b="0" i="0" u="none" strike="noStrike" cap="none">
                <a:solidFill>
                  <a:schemeClr val="dk2"/>
                </a:solidFill>
              </a:defRPr>
            </a:lvl2pPr>
            <a:lvl3pPr marR="0" lvl="2" algn="l" rtl="0">
              <a:spcBef>
                <a:spcPct val="0"/>
              </a:spcBef>
              <a:spcAft>
                <a:spcPct val="0"/>
              </a:spcAft>
              <a:buSzPts val="1400"/>
              <a:buNone/>
              <a:defRPr sz="1800" b="0" i="0" u="none" strike="noStrike" cap="none">
                <a:solidFill>
                  <a:schemeClr val="dk2"/>
                </a:solidFill>
              </a:defRPr>
            </a:lvl3pPr>
            <a:lvl4pPr marR="0" lvl="3" algn="l" rtl="0">
              <a:spcBef>
                <a:spcPct val="0"/>
              </a:spcBef>
              <a:spcAft>
                <a:spcPct val="0"/>
              </a:spcAft>
              <a:buSzPts val="1400"/>
              <a:buNone/>
              <a:defRPr sz="1800" b="0" i="0" u="none" strike="noStrike" cap="none">
                <a:solidFill>
                  <a:schemeClr val="dk2"/>
                </a:solidFill>
              </a:defRPr>
            </a:lvl4pPr>
            <a:lvl5pPr marR="0" lvl="4" algn="l" rtl="0">
              <a:spcBef>
                <a:spcPct val="0"/>
              </a:spcBef>
              <a:spcAft>
                <a:spcPct val="0"/>
              </a:spcAft>
              <a:buSzPts val="1400"/>
              <a:buNone/>
              <a:defRPr sz="1800" b="0" i="0" u="none" strike="noStrike" cap="none">
                <a:solidFill>
                  <a:schemeClr val="dk2"/>
                </a:solidFill>
              </a:defRPr>
            </a:lvl5pPr>
            <a:lvl6pPr marR="0" lvl="5" algn="l" rtl="0">
              <a:spcBef>
                <a:spcPct val="0"/>
              </a:spcBef>
              <a:spcAft>
                <a:spcPct val="0"/>
              </a:spcAft>
              <a:buSzPts val="1400"/>
              <a:buNone/>
              <a:defRPr sz="1800" b="0" i="0" u="none" strike="noStrike" cap="none">
                <a:solidFill>
                  <a:schemeClr val="dk2"/>
                </a:solidFill>
              </a:defRPr>
            </a:lvl6pPr>
            <a:lvl7pPr marR="0" lvl="6" algn="l" rtl="0">
              <a:spcBef>
                <a:spcPct val="0"/>
              </a:spcBef>
              <a:spcAft>
                <a:spcPct val="0"/>
              </a:spcAft>
              <a:buSzPts val="1400"/>
              <a:buNone/>
              <a:defRPr sz="1800" b="0" i="0" u="none" strike="noStrike" cap="none">
                <a:solidFill>
                  <a:schemeClr val="dk2"/>
                </a:solidFill>
              </a:defRPr>
            </a:lvl7pPr>
            <a:lvl8pPr marR="0" lvl="7" algn="l" rtl="0">
              <a:spcBef>
                <a:spcPct val="0"/>
              </a:spcBef>
              <a:spcAft>
                <a:spcPct val="0"/>
              </a:spcAft>
              <a:buSzPts val="1400"/>
              <a:buNone/>
              <a:defRPr sz="1800" b="0" i="0" u="none" strike="noStrike" cap="none">
                <a:solidFill>
                  <a:schemeClr val="dk2"/>
                </a:solidFill>
              </a:defRPr>
            </a:lvl8pPr>
            <a:lvl9pPr marR="0" lvl="8" algn="l" rtl="0">
              <a:spcBef>
                <a:spcPct val="0"/>
              </a:spcBef>
              <a:spcAft>
                <a:spcPct val="0"/>
              </a:spcAft>
              <a:buSzPts val="1400"/>
              <a:buNone/>
              <a:defRPr sz="1800" b="0" i="0" u="none" strike="noStrike" cap="none">
                <a:solidFill>
                  <a:schemeClr val="dk2"/>
                </a:solidFill>
              </a:defRPr>
            </a:lvl9pPr>
          </a:lstStyle>
          <a:p>
            <a:endParaRPr/>
          </a:p>
        </p:txBody>
      </p:sp>
      <p:sp>
        <p:nvSpPr>
          <p:cNvPr id="11" name="Google Shape;11;p38"/>
          <p:cNvSpPr txBox="1">
            <a:spLocks noGrp="1"/>
          </p:cNvSpPr>
          <p:nvPr>
            <p:ph type="body" idx="1"/>
          </p:nvPr>
        </p:nvSpPr>
        <p:spPr>
          <a:xfrm>
            <a:off x="838200" y="2752531"/>
            <a:ext cx="10515600" cy="342443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ct val="0"/>
              </a:spcAft>
              <a:buClr>
                <a:schemeClr val="dk1"/>
              </a:buClr>
              <a:buSzPts val="3200"/>
              <a:buFont typeface="Arial"/>
              <a:buChar char="•"/>
              <a:defRPr sz="3200" b="0" i="0" u="none" strike="noStrike" cap="none">
                <a:solidFill>
                  <a:schemeClr val="dk1"/>
                </a:solidFill>
                <a:latin typeface="Oswald"/>
                <a:ea typeface="Oswald"/>
                <a:cs typeface="Oswald"/>
                <a:sym typeface="Oswald"/>
              </a:defRPr>
            </a:lvl1pPr>
            <a:lvl2pPr marL="914400" marR="0" lvl="1" indent="-406400" algn="l" rtl="0">
              <a:lnSpc>
                <a:spcPct val="90000"/>
              </a:lnSpc>
              <a:spcBef>
                <a:spcPts val="500"/>
              </a:spcBef>
              <a:spcAft>
                <a:spcPct val="0"/>
              </a:spcAft>
              <a:buClr>
                <a:schemeClr val="dk1"/>
              </a:buClr>
              <a:buSzPts val="2800"/>
              <a:buFont typeface="Arial"/>
              <a:buChar char="•"/>
              <a:defRPr sz="2800" b="0" i="0" u="none" strike="noStrike" cap="none">
                <a:solidFill>
                  <a:schemeClr val="dk1"/>
                </a:solidFill>
                <a:latin typeface="Oswald"/>
                <a:ea typeface="Oswald"/>
                <a:cs typeface="Oswald"/>
                <a:sym typeface="Oswald"/>
              </a:defRPr>
            </a:lvl2pPr>
            <a:lvl3pPr marL="1371600" marR="0" lvl="2"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Oswald"/>
                <a:ea typeface="Oswald"/>
                <a:cs typeface="Oswald"/>
                <a:sym typeface="Oswald"/>
              </a:defRPr>
            </a:lvl3pPr>
            <a:lvl4pPr marL="1828800" marR="0" lvl="3"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Oswald"/>
                <a:ea typeface="Oswald"/>
                <a:cs typeface="Oswald"/>
                <a:sym typeface="Oswald"/>
              </a:defRPr>
            </a:lvl4pPr>
            <a:lvl5pPr marL="2286000" marR="0" lvl="4"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Oswald"/>
                <a:ea typeface="Oswald"/>
                <a:cs typeface="Oswald"/>
                <a:sym typeface="Oswald"/>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9pPr>
          </a:lstStyle>
          <a:p>
            <a:endParaRPr/>
          </a:p>
        </p:txBody>
      </p:sp>
      <p:sp>
        <p:nvSpPr>
          <p:cNvPr id="12" name="Google Shape;12;p38"/>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98989"/>
                </a:solidFill>
                <a:latin typeface="Oswald"/>
                <a:ea typeface="Oswald"/>
                <a:cs typeface="Oswald"/>
                <a:sym typeface="Oswald"/>
              </a:defRPr>
            </a:lvl1pPr>
            <a:lvl2pPr marR="0" lvl="1" algn="l" rtl="0">
              <a:spcBef>
                <a:spcPct val="0"/>
              </a:spcBef>
              <a:spcAft>
                <a:spcPct val="0"/>
              </a:spcAft>
              <a:buSzPts val="1400"/>
              <a:buNone/>
              <a:defRPr sz="1800" b="0" i="0" u="none" strike="noStrike" cap="none">
                <a:solidFill>
                  <a:schemeClr val="dk1"/>
                </a:solidFill>
                <a:latin typeface="Oswald"/>
                <a:ea typeface="Oswald"/>
                <a:cs typeface="Oswald"/>
                <a:sym typeface="Oswald"/>
              </a:defRPr>
            </a:lvl2pPr>
            <a:lvl3pPr marR="0" lvl="2" algn="l" rtl="0">
              <a:spcBef>
                <a:spcPct val="0"/>
              </a:spcBef>
              <a:spcAft>
                <a:spcPct val="0"/>
              </a:spcAft>
              <a:buSzPts val="1400"/>
              <a:buNone/>
              <a:defRPr sz="1800" b="0" i="0" u="none" strike="noStrike" cap="none">
                <a:solidFill>
                  <a:schemeClr val="dk1"/>
                </a:solidFill>
                <a:latin typeface="Oswald"/>
                <a:ea typeface="Oswald"/>
                <a:cs typeface="Oswald"/>
                <a:sym typeface="Oswald"/>
              </a:defRPr>
            </a:lvl3pPr>
            <a:lvl4pPr marR="0" lvl="3" algn="l" rtl="0">
              <a:spcBef>
                <a:spcPct val="0"/>
              </a:spcBef>
              <a:spcAft>
                <a:spcPct val="0"/>
              </a:spcAft>
              <a:buSzPts val="1400"/>
              <a:buNone/>
              <a:defRPr sz="1800" b="0" i="0" u="none" strike="noStrike" cap="none">
                <a:solidFill>
                  <a:schemeClr val="dk1"/>
                </a:solidFill>
                <a:latin typeface="Oswald"/>
                <a:ea typeface="Oswald"/>
                <a:cs typeface="Oswald"/>
                <a:sym typeface="Oswald"/>
              </a:defRPr>
            </a:lvl4pPr>
            <a:lvl5pPr marR="0" lvl="4" algn="l" rtl="0">
              <a:spcBef>
                <a:spcPct val="0"/>
              </a:spcBef>
              <a:spcAft>
                <a:spcPct val="0"/>
              </a:spcAft>
              <a:buSzPts val="1400"/>
              <a:buNone/>
              <a:defRPr sz="1800" b="0" i="0" u="none" strike="noStrike" cap="none">
                <a:solidFill>
                  <a:schemeClr val="dk1"/>
                </a:solidFill>
                <a:latin typeface="Oswald"/>
                <a:ea typeface="Oswald"/>
                <a:cs typeface="Oswald"/>
                <a:sym typeface="Oswald"/>
              </a:defRPr>
            </a:lvl5pPr>
            <a:lvl6pPr marR="0" lvl="5" algn="l" rtl="0">
              <a:spcBef>
                <a:spcPct val="0"/>
              </a:spcBef>
              <a:spcAft>
                <a:spcPct val="0"/>
              </a:spcAft>
              <a:buSzPts val="1400"/>
              <a:buNone/>
              <a:defRPr sz="1800" b="0" i="0" u="none" strike="noStrike" cap="none">
                <a:solidFill>
                  <a:schemeClr val="dk1"/>
                </a:solidFill>
                <a:latin typeface="Oswald"/>
                <a:ea typeface="Oswald"/>
                <a:cs typeface="Oswald"/>
                <a:sym typeface="Oswald"/>
              </a:defRPr>
            </a:lvl6pPr>
            <a:lvl7pPr marR="0" lvl="6" algn="l" rtl="0">
              <a:spcBef>
                <a:spcPct val="0"/>
              </a:spcBef>
              <a:spcAft>
                <a:spcPct val="0"/>
              </a:spcAft>
              <a:buSzPts val="1400"/>
              <a:buNone/>
              <a:defRPr sz="1800" b="0" i="0" u="none" strike="noStrike" cap="none">
                <a:solidFill>
                  <a:schemeClr val="dk1"/>
                </a:solidFill>
                <a:latin typeface="Oswald"/>
                <a:ea typeface="Oswald"/>
                <a:cs typeface="Oswald"/>
                <a:sym typeface="Oswald"/>
              </a:defRPr>
            </a:lvl7pPr>
            <a:lvl8pPr marR="0" lvl="7" algn="l" rtl="0">
              <a:spcBef>
                <a:spcPct val="0"/>
              </a:spcBef>
              <a:spcAft>
                <a:spcPct val="0"/>
              </a:spcAft>
              <a:buSzPts val="1400"/>
              <a:buNone/>
              <a:defRPr sz="1800" b="0" i="0" u="none" strike="noStrike" cap="none">
                <a:solidFill>
                  <a:schemeClr val="dk1"/>
                </a:solidFill>
                <a:latin typeface="Oswald"/>
                <a:ea typeface="Oswald"/>
                <a:cs typeface="Oswald"/>
                <a:sym typeface="Oswald"/>
              </a:defRPr>
            </a:lvl8pPr>
            <a:lvl9pPr marR="0" lvl="8" algn="l" rtl="0">
              <a:spcBef>
                <a:spcPct val="0"/>
              </a:spcBef>
              <a:spcAft>
                <a:spcPct val="0"/>
              </a:spcAft>
              <a:buSzPts val="1400"/>
              <a:buNone/>
              <a:defRPr sz="1800" b="0" i="0" u="none" strike="noStrike" cap="none">
                <a:solidFill>
                  <a:schemeClr val="dk1"/>
                </a:solidFill>
                <a:latin typeface="Oswald"/>
                <a:ea typeface="Oswald"/>
                <a:cs typeface="Oswald"/>
                <a:sym typeface="Oswald"/>
              </a:defRPr>
            </a:lvl9pPr>
          </a:lstStyle>
          <a:p>
            <a:endParaRPr/>
          </a:p>
        </p:txBody>
      </p:sp>
      <p:sp>
        <p:nvSpPr>
          <p:cNvPr id="13" name="Google Shape;13;p38"/>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98989"/>
                </a:solidFill>
                <a:latin typeface="Oswald"/>
                <a:ea typeface="Oswald"/>
                <a:cs typeface="Oswald"/>
                <a:sym typeface="Oswald"/>
              </a:defRPr>
            </a:lvl1pPr>
            <a:lvl2pPr marR="0" lvl="1" algn="l" rtl="0">
              <a:spcBef>
                <a:spcPct val="0"/>
              </a:spcBef>
              <a:spcAft>
                <a:spcPct val="0"/>
              </a:spcAft>
              <a:buSzPts val="1400"/>
              <a:buNone/>
              <a:defRPr sz="1800" b="0" i="0" u="none" strike="noStrike" cap="none">
                <a:solidFill>
                  <a:schemeClr val="dk1"/>
                </a:solidFill>
                <a:latin typeface="Oswald"/>
                <a:ea typeface="Oswald"/>
                <a:cs typeface="Oswald"/>
                <a:sym typeface="Oswald"/>
              </a:defRPr>
            </a:lvl2pPr>
            <a:lvl3pPr marR="0" lvl="2" algn="l" rtl="0">
              <a:spcBef>
                <a:spcPct val="0"/>
              </a:spcBef>
              <a:spcAft>
                <a:spcPct val="0"/>
              </a:spcAft>
              <a:buSzPts val="1400"/>
              <a:buNone/>
              <a:defRPr sz="1800" b="0" i="0" u="none" strike="noStrike" cap="none">
                <a:solidFill>
                  <a:schemeClr val="dk1"/>
                </a:solidFill>
                <a:latin typeface="Oswald"/>
                <a:ea typeface="Oswald"/>
                <a:cs typeface="Oswald"/>
                <a:sym typeface="Oswald"/>
              </a:defRPr>
            </a:lvl3pPr>
            <a:lvl4pPr marR="0" lvl="3" algn="l" rtl="0">
              <a:spcBef>
                <a:spcPct val="0"/>
              </a:spcBef>
              <a:spcAft>
                <a:spcPct val="0"/>
              </a:spcAft>
              <a:buSzPts val="1400"/>
              <a:buNone/>
              <a:defRPr sz="1800" b="0" i="0" u="none" strike="noStrike" cap="none">
                <a:solidFill>
                  <a:schemeClr val="dk1"/>
                </a:solidFill>
                <a:latin typeface="Oswald"/>
                <a:ea typeface="Oswald"/>
                <a:cs typeface="Oswald"/>
                <a:sym typeface="Oswald"/>
              </a:defRPr>
            </a:lvl4pPr>
            <a:lvl5pPr marR="0" lvl="4" algn="l" rtl="0">
              <a:spcBef>
                <a:spcPct val="0"/>
              </a:spcBef>
              <a:spcAft>
                <a:spcPct val="0"/>
              </a:spcAft>
              <a:buSzPts val="1400"/>
              <a:buNone/>
              <a:defRPr sz="1800" b="0" i="0" u="none" strike="noStrike" cap="none">
                <a:solidFill>
                  <a:schemeClr val="dk1"/>
                </a:solidFill>
                <a:latin typeface="Oswald"/>
                <a:ea typeface="Oswald"/>
                <a:cs typeface="Oswald"/>
                <a:sym typeface="Oswald"/>
              </a:defRPr>
            </a:lvl5pPr>
            <a:lvl6pPr marR="0" lvl="5" algn="l" rtl="0">
              <a:spcBef>
                <a:spcPct val="0"/>
              </a:spcBef>
              <a:spcAft>
                <a:spcPct val="0"/>
              </a:spcAft>
              <a:buSzPts val="1400"/>
              <a:buNone/>
              <a:defRPr sz="1800" b="0" i="0" u="none" strike="noStrike" cap="none">
                <a:solidFill>
                  <a:schemeClr val="dk1"/>
                </a:solidFill>
                <a:latin typeface="Oswald"/>
                <a:ea typeface="Oswald"/>
                <a:cs typeface="Oswald"/>
                <a:sym typeface="Oswald"/>
              </a:defRPr>
            </a:lvl6pPr>
            <a:lvl7pPr marR="0" lvl="6" algn="l" rtl="0">
              <a:spcBef>
                <a:spcPct val="0"/>
              </a:spcBef>
              <a:spcAft>
                <a:spcPct val="0"/>
              </a:spcAft>
              <a:buSzPts val="1400"/>
              <a:buNone/>
              <a:defRPr sz="1800" b="0" i="0" u="none" strike="noStrike" cap="none">
                <a:solidFill>
                  <a:schemeClr val="dk1"/>
                </a:solidFill>
                <a:latin typeface="Oswald"/>
                <a:ea typeface="Oswald"/>
                <a:cs typeface="Oswald"/>
                <a:sym typeface="Oswald"/>
              </a:defRPr>
            </a:lvl7pPr>
            <a:lvl8pPr marR="0" lvl="7" algn="l" rtl="0">
              <a:spcBef>
                <a:spcPct val="0"/>
              </a:spcBef>
              <a:spcAft>
                <a:spcPct val="0"/>
              </a:spcAft>
              <a:buSzPts val="1400"/>
              <a:buNone/>
              <a:defRPr sz="1800" b="0" i="0" u="none" strike="noStrike" cap="none">
                <a:solidFill>
                  <a:schemeClr val="dk1"/>
                </a:solidFill>
                <a:latin typeface="Oswald"/>
                <a:ea typeface="Oswald"/>
                <a:cs typeface="Oswald"/>
                <a:sym typeface="Oswald"/>
              </a:defRPr>
            </a:lvl8pPr>
            <a:lvl9pPr marR="0" lvl="8" algn="l" rtl="0">
              <a:spcBef>
                <a:spcPct val="0"/>
              </a:spcBef>
              <a:spcAft>
                <a:spcPct val="0"/>
              </a:spcAft>
              <a:buSzPts val="1400"/>
              <a:buNone/>
              <a:defRPr sz="1800" b="0" i="0" u="none" strike="noStrike" cap="none">
                <a:solidFill>
                  <a:schemeClr val="dk1"/>
                </a:solidFill>
                <a:latin typeface="Oswald"/>
                <a:ea typeface="Oswald"/>
                <a:cs typeface="Oswald"/>
                <a:sym typeface="Oswal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1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1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1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image1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 Id="rId3" Type="http://schemas.openxmlformats.org/officeDocument/2006/relationships/image" Target="../media/image1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 Id="rId3" Type="http://schemas.openxmlformats.org/officeDocument/2006/relationships/image" Target="../media/image1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1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1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19.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2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image" Target="../media/image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image" Target="../media/image2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 Id="rId3" Type="http://schemas.openxmlformats.org/officeDocument/2006/relationships/image" Target="../media/image2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image" Target="../media/image2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microsoft.com/office/2018/10/relationships/comments" Target="../comments/moderncomment1.xml" /><Relationship Id="rId4"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74"/>
        <p:cNvGrpSpPr/>
        <p:nvPr/>
      </p:nvGrpSpPr>
      <p:grpSpPr>
        <a:xfrm>
          <a:off x="0" y="0"/>
          <a:ext cx="0" cy="0"/>
        </a:xfrm>
      </p:grpSpPr>
      <p:sp>
        <p:nvSpPr>
          <p:cNvPr id="75" name="Google Shape;75;p1"/>
          <p:cNvSpPr txBox="1">
            <a:spLocks noGrp="1"/>
          </p:cNvSpPr>
          <p:nvPr>
            <p:ph type="title"/>
          </p:nvPr>
        </p:nvSpPr>
        <p:spPr>
          <a:xfrm>
            <a:off x="488305" y="3361646"/>
            <a:ext cx="11205713" cy="1392927"/>
          </a:xfrm>
          <a:prstGeom prst="rect">
            <a:avLst/>
          </a:prstGeom>
          <a:noFill/>
          <a:ln>
            <a:noFill/>
          </a:ln>
        </p:spPr>
        <p:txBody>
          <a:bodyPr spcFirstLastPara="1" wrap="square" lIns="91425" tIns="45700" rIns="91425" bIns="45700" anchor="b" anchorCtr="0">
            <a:normAutofit/>
          </a:bodyPr>
          <a:lstStyle/>
          <a:p>
            <a:pPr algn="ctr"/>
            <a:r>
              <a:rPr lang="sv-SE">
                <a:latin typeface="Arial Narrow"/>
                <a:ea typeface="Arial Narrow"/>
                <a:cs typeface="Arial Narrow"/>
                <a:sym typeface="Arial Narrow"/>
              </a:rPr>
              <a:t>Det globala klimatnödläget </a:t>
            </a:r>
            <a:br>
              <a:rPr lang="sv-SE">
                <a:latin typeface="Arial Narrow"/>
                <a:ea typeface="Arial Narrow"/>
                <a:cs typeface="Arial Narrow"/>
              </a:rPr>
            </a:br>
            <a:r>
              <a:rPr lang="sv-SE" sz="2800">
                <a:latin typeface="Arial Narrow"/>
                <a:ea typeface="Arial Narrow"/>
                <a:cs typeface="Arial Narrow"/>
                <a:sym typeface="Arial Narrow"/>
              </a:rPr>
              <a:t>- FN:s arbete mot klimatförändringar och för klimaträttvisa!</a:t>
            </a:r>
            <a:endParaRPr lang="sv-SE">
              <a:latin typeface="Arial Narrow"/>
            </a:endParaRPr>
          </a:p>
        </p:txBody>
      </p:sp>
      <p:sp>
        <p:nvSpPr>
          <p:cNvPr id="2" name="textruta 1">
            <a:extLst>
              <a:ext uri="{FF2B5EF4-FFF2-40B4-BE49-F238E27FC236}">
                <a16:creationId xmlns:a16="http://schemas.microsoft.com/office/drawing/2014/main" id="{CF6A68B5-5950-CEA7-3730-42F75F8C8470}"/>
              </a:ext>
            </a:extLst>
          </p:cNvPr>
          <p:cNvSpPr txBox="1"/>
          <p:nvPr/>
        </p:nvSpPr>
        <p:spPr>
          <a:xfrm>
            <a:off x="3733241" y="5548045"/>
            <a:ext cx="4715839" cy="400110"/>
          </a:xfrm>
          <a:prstGeom prst="rect">
            <a:avLst/>
          </a:prstGeom>
          <a:noFill/>
        </p:spPr>
        <p:txBody>
          <a:bodyPr wrap="square" rtlCol="0">
            <a:spAutoFit/>
          </a:bodyPr>
          <a:lstStyle/>
          <a:p>
            <a:r>
              <a:rPr lang="sv-SE" sz="2000">
                <a:latin typeface="Arial Narrow" panose="020b0606020202030204" pitchFamily="34" charset="0"/>
              </a:rPr>
              <a:t>Svenska FN-förbundet eller X-stads FN-förening</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191"/>
        <p:cNvGrpSpPr/>
        <p:nvPr/>
      </p:nvGrpSpPr>
      <p:grpSpPr>
        <a:xfrm>
          <a:off x="0" y="0"/>
          <a:ext cx="0" cy="0"/>
        </a:xfrm>
      </p:grpSpPr>
      <p:sp>
        <p:nvSpPr>
          <p:cNvPr id="192" name="Google Shape;192;p12"/>
          <p:cNvSpPr txBox="1">
            <a:spLocks noGrp="1"/>
          </p:cNvSpPr>
          <p:nvPr>
            <p:ph type="title"/>
          </p:nvPr>
        </p:nvSpPr>
        <p:spPr>
          <a:xfrm>
            <a:off x="552500" y="263020"/>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400"/>
              <a:buFont typeface="Arial Narrow"/>
              <a:buNone/>
            </a:pPr>
            <a:r>
              <a:rPr lang="sv-SE">
                <a:latin typeface="Arial Narrow"/>
                <a:ea typeface="Arial Narrow"/>
                <a:cs typeface="Arial Narrow"/>
                <a:sym typeface="Arial Narrow"/>
              </a:rPr>
              <a:t>Parisavtalet</a:t>
            </a:r>
            <a:endParaRPr/>
          </a:p>
        </p:txBody>
      </p:sp>
      <p:sp>
        <p:nvSpPr>
          <p:cNvPr id="193" name="Google Shape;193;p12"/>
          <p:cNvSpPr txBox="1">
            <a:spLocks noGrp="1"/>
          </p:cNvSpPr>
          <p:nvPr>
            <p:ph type="body" idx="1"/>
          </p:nvPr>
        </p:nvSpPr>
        <p:spPr>
          <a:xfrm>
            <a:off x="552500" y="4037059"/>
            <a:ext cx="6198000" cy="3424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2400"/>
              <a:buChar char="•"/>
            </a:pPr>
            <a:r>
              <a:rPr lang="sv-SE" sz="2400">
                <a:latin typeface="Arial Narrow"/>
                <a:ea typeface="Arial Narrow"/>
                <a:cs typeface="Arial Narrow"/>
                <a:sym typeface="Arial Narrow"/>
              </a:rPr>
              <a:t>Antogs under COP 21 år 2015</a:t>
            </a:r>
            <a:endParaRPr lang="sv-SE">
              <a:latin typeface="Arial Narrow"/>
            </a:endParaRPr>
          </a:p>
          <a:p>
            <a:pPr marL="228600" lvl="0" indent="-228600" algn="l" rtl="0">
              <a:lnSpc>
                <a:spcPct val="90000"/>
              </a:lnSpc>
              <a:spcBef>
                <a:spcPts val="1000"/>
              </a:spcBef>
              <a:spcAft>
                <a:spcPct val="0"/>
              </a:spcAft>
              <a:buClr>
                <a:schemeClr val="dk1"/>
              </a:buClr>
              <a:buSzPts val="2400"/>
              <a:buChar char="•"/>
            </a:pPr>
            <a:r>
              <a:rPr lang="sv-SE" sz="2400">
                <a:latin typeface="Arial Narrow"/>
                <a:ea typeface="Arial Narrow"/>
                <a:cs typeface="Arial Narrow"/>
                <a:sym typeface="Arial Narrow"/>
              </a:rPr>
              <a:t>Trädde i kraft 2016</a:t>
            </a:r>
            <a:endParaRPr>
              <a:latin typeface="Arial Narrow"/>
            </a:endParaRPr>
          </a:p>
          <a:p>
            <a:pPr marL="228600" indent="-228600">
              <a:buSzPts val="2400"/>
            </a:pPr>
            <a:r>
              <a:rPr lang="sv-SE" sz="2400">
                <a:latin typeface="Arial Narrow"/>
                <a:sym typeface="Arial Narrow"/>
              </a:rPr>
              <a:t>Juridiskt bindande</a:t>
            </a:r>
            <a:endParaRPr>
              <a:latin typeface="Arial Narrow"/>
            </a:endParaRPr>
          </a:p>
          <a:p>
            <a:pPr marL="228600" lvl="0" indent="-228600" algn="l" rtl="0">
              <a:lnSpc>
                <a:spcPct val="90000"/>
              </a:lnSpc>
              <a:spcBef>
                <a:spcPts val="1000"/>
              </a:spcBef>
              <a:spcAft>
                <a:spcPct val="0"/>
              </a:spcAft>
              <a:buClr>
                <a:schemeClr val="dk1"/>
              </a:buClr>
              <a:buSzPts val="2400"/>
              <a:buChar char="•"/>
            </a:pPr>
            <a:r>
              <a:rPr lang="sv-SE" sz="2400">
                <a:latin typeface="Arial Narrow"/>
                <a:ea typeface="Arial Narrow"/>
                <a:cs typeface="Arial Narrow"/>
                <a:sym typeface="Arial Narrow"/>
              </a:rPr>
              <a:t>Nationella åtgärdsplaner vart femte år</a:t>
            </a:r>
            <a:endParaRPr/>
          </a:p>
        </p:txBody>
      </p:sp>
      <p:pic>
        <p:nvPicPr>
          <p:cNvPr id="194" name="Google Shape;194;p12"/>
          <p:cNvPicPr preferRelativeResize="0"/>
          <p:nvPr/>
        </p:nvPicPr>
        <p:blipFill>
          <a:blip r:embed="rId3">
            <a:alphaModFix/>
          </a:blip>
          <a:stretch>
            <a:fillRect/>
          </a:stretch>
        </p:blipFill>
        <p:spPr>
          <a:xfrm>
            <a:off x="6502063" y="2095168"/>
            <a:ext cx="5689937" cy="4475912"/>
          </a:xfrm>
          <a:prstGeom prst="rect">
            <a:avLst/>
          </a:prstGeom>
          <a:noFill/>
          <a:ln>
            <a:noFill/>
          </a:ln>
        </p:spPr>
      </p:pic>
      <p:sp>
        <p:nvSpPr>
          <p:cNvPr id="195" name="Google Shape;195;p12"/>
          <p:cNvSpPr txBox="1"/>
          <p:nvPr/>
        </p:nvSpPr>
        <p:spPr>
          <a:xfrm>
            <a:off x="6406321" y="6542052"/>
            <a:ext cx="1876985"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COP21/Alamy</a:t>
            </a:r>
            <a:endParaRPr sz="1400">
              <a:solidFill>
                <a:schemeClr val="dk1"/>
              </a:solidFill>
              <a:latin typeface="Arial Narrow"/>
              <a:ea typeface="Arial Narrow"/>
              <a:cs typeface="Arial Narrow"/>
              <a:sym typeface="Arial Narrow"/>
            </a:endParaRPr>
          </a:p>
        </p:txBody>
      </p:sp>
      <p:sp>
        <p:nvSpPr>
          <p:cNvPr id="196" name="Google Shape;196;p12"/>
          <p:cNvSpPr txBox="1"/>
          <p:nvPr/>
        </p:nvSpPr>
        <p:spPr>
          <a:xfrm>
            <a:off x="538122" y="2228671"/>
            <a:ext cx="5853821" cy="1200329"/>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rgbClr val="0095DA"/>
                </a:solidFill>
                <a:latin typeface="Arial Narrow"/>
                <a:ea typeface="Arial Narrow"/>
                <a:cs typeface="Arial Narrow"/>
                <a:sym typeface="Arial Narrow"/>
              </a:rPr>
              <a:t>Enligt Parisavtalet ska vi hålla den globala uppvärmningen under 2 grader och sträva efter att begränsa den till 1.5 grader. </a:t>
            </a:r>
            <a:endParaRPr sz="2400" b="1">
              <a:solidFill>
                <a:srgbClr val="0095DA"/>
              </a:solidFill>
              <a:latin typeface="Arial Narrow"/>
              <a:ea typeface="Arial Narrow"/>
              <a:cs typeface="Arial Narrow"/>
              <a:sym typeface="Arial Narrow"/>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211"/>
        <p:cNvGrpSpPr/>
        <p:nvPr/>
      </p:nvGrpSpPr>
      <p:grpSpPr>
        <a:xfrm>
          <a:off x="0" y="0"/>
          <a:ext cx="0" cy="0"/>
        </a:xfrm>
      </p:grpSpPr>
      <p:sp>
        <p:nvSpPr>
          <p:cNvPr id="212" name="Google Shape;212;p14"/>
          <p:cNvSpPr txBox="1">
            <a:spLocks noGrp="1"/>
          </p:cNvSpPr>
          <p:nvPr>
            <p:ph type="title"/>
          </p:nvPr>
        </p:nvSpPr>
        <p:spPr>
          <a:xfrm>
            <a:off x="673317" y="345651"/>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400"/>
              <a:buFont typeface="Arial Narrow"/>
              <a:buNone/>
            </a:pPr>
            <a:r>
              <a:rPr lang="sv-SE">
                <a:latin typeface="Arial Narrow"/>
                <a:ea typeface="Arial Narrow"/>
                <a:cs typeface="Arial Narrow"/>
                <a:sym typeface="Arial Narrow"/>
              </a:rPr>
              <a:t>FN:s klimatarbete i praktiken</a:t>
            </a:r>
            <a:endParaRPr/>
          </a:p>
        </p:txBody>
      </p:sp>
      <p:sp>
        <p:nvSpPr>
          <p:cNvPr id="213" name="Google Shape;213;p14"/>
          <p:cNvSpPr txBox="1">
            <a:spLocks noGrp="1"/>
          </p:cNvSpPr>
          <p:nvPr>
            <p:ph type="body" idx="1"/>
          </p:nvPr>
        </p:nvSpPr>
        <p:spPr>
          <a:xfrm>
            <a:off x="673317" y="2484068"/>
            <a:ext cx="5957978" cy="438771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ct val="0"/>
              </a:spcBef>
              <a:spcAft>
                <a:spcPct val="0"/>
              </a:spcAft>
              <a:buClr>
                <a:srgbClr val="0095DA"/>
              </a:buClr>
              <a:buSzTx/>
              <a:buNone/>
            </a:pPr>
            <a:r>
              <a:rPr lang="sv-SE" sz="3000" b="1">
                <a:solidFill>
                  <a:srgbClr val="0095DA"/>
                </a:solidFill>
                <a:latin typeface="Arial Narrow"/>
                <a:ea typeface="Arial Narrow"/>
                <a:cs typeface="Arial Narrow"/>
                <a:sym typeface="Arial Narrow"/>
              </a:rPr>
              <a:t>UNEP </a:t>
            </a:r>
            <a:r>
              <a:rPr lang="sv-SE" sz="3000">
                <a:latin typeface="Arial Narrow"/>
                <a:ea typeface="Arial Narrow"/>
                <a:cs typeface="Arial Narrow"/>
                <a:sym typeface="Arial Narrow"/>
              </a:rPr>
              <a:t>(UN Environment Programme)</a:t>
            </a:r>
            <a:br>
              <a:rPr lang="sv-SE" sz="3000">
                <a:latin typeface="Arial Narrow"/>
                <a:ea typeface="Arial Narrow"/>
                <a:cs typeface="Arial Narrow"/>
              </a:rPr>
            </a:br>
            <a:br>
              <a:rPr lang="sv-SE" sz="3000">
                <a:latin typeface="Arial Narrow"/>
                <a:ea typeface="Arial Narrow"/>
                <a:cs typeface="Arial Narrow"/>
              </a:rPr>
            </a:br>
            <a:r>
              <a:rPr lang="sv-SE" sz="3000">
                <a:latin typeface="Arial Narrow"/>
                <a:ea typeface="Arial Narrow"/>
                <a:cs typeface="Arial Narrow"/>
                <a:sym typeface="Arial Narrow"/>
              </a:rPr>
              <a:t>Klimatförändringar, natur, biologisk mångfald och miljöföroreningar</a:t>
            </a:r>
            <a:endParaRPr lang="sv-SE" sz="3000">
              <a:latin typeface="Arial Narrow"/>
            </a:endParaRPr>
          </a:p>
          <a:p>
            <a:pPr marL="685800" lvl="1" indent="-75565" algn="l" rtl="0">
              <a:lnSpc>
                <a:spcPct val="90000"/>
              </a:lnSpc>
              <a:spcBef>
                <a:spcPts val="500"/>
              </a:spcBef>
              <a:spcAft>
                <a:spcPct val="0"/>
              </a:spcAft>
              <a:buClr>
                <a:schemeClr val="dk1"/>
              </a:buClr>
              <a:buSzTx/>
              <a:buFont typeface="Courier New"/>
              <a:buNone/>
            </a:pPr>
            <a:endParaRPr sz="3000">
              <a:solidFill>
                <a:srgbClr val="151515"/>
              </a:solidFill>
              <a:latin typeface="Arial Narrow"/>
              <a:ea typeface="Arial Narrow"/>
              <a:cs typeface="Arial Narrow"/>
            </a:endParaRPr>
          </a:p>
          <a:p>
            <a:pPr marL="0" indent="0">
              <a:buClr>
                <a:srgbClr val="0095DA"/>
              </a:buClr>
              <a:buSzTx/>
              <a:buNone/>
            </a:pPr>
            <a:r>
              <a:rPr lang="sv-SE" sz="3000" b="1">
                <a:solidFill>
                  <a:srgbClr val="0095DA"/>
                </a:solidFill>
                <a:latin typeface="Arial Narrow"/>
                <a:ea typeface="Arial Narrow"/>
                <a:cs typeface="Arial Narrow"/>
                <a:sym typeface="Arial Narrow"/>
              </a:rPr>
              <a:t>The UN decade on ecosystem restoration</a:t>
            </a:r>
            <a:br>
              <a:rPr lang="sv-SE" sz="3000">
                <a:latin typeface="Arial Narrow"/>
                <a:ea typeface="Arial Narrow"/>
                <a:cs typeface="Arial Narrow"/>
              </a:rPr>
            </a:br>
            <a:r>
              <a:rPr lang="sv-SE" sz="1700" i="1">
                <a:solidFill>
                  <a:srgbClr val="000000"/>
                </a:solidFill>
                <a:latin typeface="Arial Narrow"/>
                <a:ea typeface="Arial Narrow"/>
                <a:cs typeface="Arial Narrow"/>
                <a:sym typeface="Arial Narrow"/>
              </a:rPr>
              <a:t>Svenska: FN:s decennium för återställande av ekosystemen </a:t>
            </a:r>
            <a:endParaRPr sz="1700" i="1">
              <a:latin typeface="Arial Narrow"/>
            </a:endParaRPr>
          </a:p>
          <a:p>
            <a:pPr marL="0" indent="0">
              <a:buSzTx/>
              <a:buNone/>
            </a:pPr>
            <a:br>
              <a:rPr lang="sv-SE" sz="3000">
                <a:latin typeface="Arial Narrow"/>
                <a:ea typeface="Arial Narrow"/>
                <a:cs typeface="Arial Narrow"/>
              </a:rPr>
            </a:br>
            <a:r>
              <a:rPr lang="sv-SE" sz="3000">
                <a:latin typeface="Arial Narrow"/>
                <a:ea typeface="Arial Narrow"/>
                <a:cs typeface="Arial Narrow"/>
                <a:sym typeface="Arial Narrow"/>
              </a:rPr>
              <a:t>Under 2021-2030 ska FN öka arbetet med att restaurera ekosystem och återställa skadad natur. </a:t>
            </a:r>
            <a:br>
              <a:rPr lang="sv-SE" sz="3000">
                <a:latin typeface="Arial Narrow"/>
                <a:ea typeface="Arial Narrow"/>
                <a:cs typeface="Arial Narrow"/>
              </a:rPr>
            </a:br>
            <a:br>
              <a:rPr lang="sv-SE">
                <a:latin typeface="Arial Narrow"/>
                <a:ea typeface="Arial Narrow"/>
                <a:cs typeface="Arial Narrow"/>
              </a:rPr>
            </a:br>
            <a:endParaRPr lang="sv-SE" sz="1600">
              <a:solidFill>
                <a:srgbClr val="000000"/>
              </a:solidFill>
            </a:endParaRPr>
          </a:p>
        </p:txBody>
      </p:sp>
      <p:pic>
        <p:nvPicPr>
          <p:cNvPr id="214" name="Google Shape;214;p14" descr="UN Environment Programme (UNEP) response - Global Education Coalition"/>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7293266" y="2068092"/>
            <a:ext cx="4745022" cy="4784982"/>
          </a:xfrm>
          <a:prstGeom prst="rect">
            <a:avLst/>
          </a:prstGeom>
          <a:noFill/>
          <a:ln>
            <a:noFill/>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219"/>
        <p:cNvGrpSpPr/>
        <p:nvPr/>
      </p:nvGrpSpPr>
      <p:grpSpPr>
        <a:xfrm>
          <a:off x="0" y="0"/>
          <a:ext cx="0" cy="0"/>
        </a:xfrm>
      </p:grpSpPr>
      <p:sp>
        <p:nvSpPr>
          <p:cNvPr id="220" name="Google Shape;220;p15"/>
          <p:cNvSpPr txBox="1">
            <a:spLocks noGrp="1"/>
          </p:cNvSpPr>
          <p:nvPr>
            <p:ph type="title"/>
          </p:nvPr>
        </p:nvSpPr>
        <p:spPr>
          <a:xfrm>
            <a:off x="370397" y="542095"/>
            <a:ext cx="11821603" cy="9234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lt2"/>
              </a:buClr>
              <a:buSzPts val="4000"/>
              <a:buFont typeface="Arial Narrow"/>
              <a:buNone/>
            </a:pPr>
            <a:r>
              <a:rPr lang="sv-SE" sz="4000">
                <a:solidFill>
                  <a:schemeClr val="lt2"/>
                </a:solidFill>
                <a:latin typeface="Arial Narrow"/>
                <a:ea typeface="Arial Narrow"/>
                <a:cs typeface="Arial Narrow"/>
                <a:sym typeface="Arial Narrow"/>
              </a:rPr>
              <a:t>FN:s decennium för</a:t>
            </a:r>
            <a:br>
              <a:rPr lang="sv-SE" sz="4000">
                <a:solidFill>
                  <a:schemeClr val="lt2"/>
                </a:solidFill>
                <a:latin typeface="Arial Narrow"/>
                <a:ea typeface="Arial Narrow"/>
                <a:cs typeface="Arial Narrow"/>
                <a:sym typeface="Arial Narrow"/>
              </a:rPr>
            </a:br>
            <a:r>
              <a:rPr lang="sv-SE" sz="4000">
                <a:solidFill>
                  <a:schemeClr val="lt2"/>
                </a:solidFill>
                <a:latin typeface="Arial Narrow"/>
                <a:ea typeface="Arial Narrow"/>
                <a:cs typeface="Arial Narrow"/>
                <a:sym typeface="Arial Narrow"/>
              </a:rPr>
              <a:t>återställande av ekosystemen </a:t>
            </a:r>
            <a:endParaRPr sz="4000">
              <a:solidFill>
                <a:schemeClr val="lt2"/>
              </a:solidFill>
            </a:endParaRPr>
          </a:p>
        </p:txBody>
      </p:sp>
      <p:sp>
        <p:nvSpPr>
          <p:cNvPr id="222" name="Google Shape;222;p15"/>
          <p:cNvSpPr txBox="1"/>
          <p:nvPr/>
        </p:nvSpPr>
        <p:spPr>
          <a:xfrm>
            <a:off x="370397" y="2437831"/>
            <a:ext cx="5154821" cy="5755381"/>
          </a:xfrm>
          <a:prstGeom prst="rect">
            <a:avLst/>
          </a:prstGeom>
          <a:noFill/>
          <a:ln>
            <a:noFill/>
          </a:ln>
        </p:spPr>
        <p:txBody>
          <a:bodyPr spcFirstLastPara="1" wrap="square" lIns="91425" tIns="45700" rIns="91425" bIns="45700" anchor="t" anchorCtr="0">
            <a:spAutoFit/>
          </a:bodyPr>
          <a:lstStyle/>
          <a:p>
            <a:pPr marL="571500" marR="0" lvl="0" indent="-419100" algn="l" rtl="0">
              <a:spcBef>
                <a:spcPct val="0"/>
              </a:spcBef>
              <a:spcAft>
                <a:spcPct val="0"/>
              </a:spcAft>
              <a:buClr>
                <a:schemeClr val="dk1"/>
              </a:buClr>
              <a:buSzPts val="2400"/>
              <a:buFont typeface="Arial"/>
              <a:buNone/>
            </a:pPr>
            <a:endParaRPr lang="sv-SE" sz="2800">
              <a:solidFill>
                <a:schemeClr val="dk1"/>
              </a:solidFill>
              <a:latin typeface="Arial Narrow"/>
              <a:ea typeface="Arial Narrow"/>
              <a:cs typeface="Arial Narrow"/>
            </a:endParaRPr>
          </a:p>
          <a:p>
            <a:pPr marL="571500" marR="0" lvl="0" indent="-571500" algn="l" rtl="0">
              <a:spcBef>
                <a:spcPct val="0"/>
              </a:spcBef>
              <a:spcAft>
                <a:spcPct val="0"/>
              </a:spcAft>
              <a:buClr>
                <a:schemeClr val="dk1"/>
              </a:buClr>
              <a:buSzPts val="2400"/>
              <a:buFont typeface="Arial"/>
              <a:buChar char="•"/>
            </a:pPr>
            <a:r>
              <a:rPr lang="sv-SE" sz="2800">
                <a:solidFill>
                  <a:schemeClr val="dk1"/>
                </a:solidFill>
                <a:latin typeface="Arial Narrow"/>
                <a:ea typeface="Arial Narrow"/>
                <a:cs typeface="Arial Narrow"/>
                <a:sym typeface="Arial Narrow"/>
              </a:rPr>
              <a:t>UNEP &amp; FAO</a:t>
            </a:r>
            <a:endParaRPr lang="sv-SE" sz="2800">
              <a:solidFill>
                <a:schemeClr val="dk1"/>
              </a:solidFill>
              <a:latin typeface="Arial Narrow"/>
            </a:endParaRPr>
          </a:p>
          <a:p>
            <a:pPr marL="0" marR="0" lvl="0" indent="0" algn="l" rtl="0">
              <a:spcBef>
                <a:spcPct val="0"/>
              </a:spcBef>
              <a:spcAft>
                <a:spcPct val="0"/>
              </a:spcAft>
              <a:buNone/>
            </a:pPr>
            <a:endParaRPr sz="2800">
              <a:solidFill>
                <a:schemeClr val="dk1"/>
              </a:solidFill>
              <a:latin typeface="Arial Narrow"/>
              <a:ea typeface="Arial Narrow"/>
              <a:cs typeface="Arial Narrow"/>
            </a:endParaRPr>
          </a:p>
          <a:p>
            <a:pPr marL="571500" marR="0" lvl="0" indent="-571500" algn="l" rtl="0">
              <a:spcBef>
                <a:spcPct val="0"/>
              </a:spcBef>
              <a:spcAft>
                <a:spcPct val="0"/>
              </a:spcAft>
              <a:buClr>
                <a:schemeClr val="dk1"/>
              </a:buClr>
              <a:buSzPts val="2400"/>
              <a:buFont typeface="Arial"/>
              <a:buChar char="•"/>
            </a:pPr>
            <a:r>
              <a:rPr lang="sv-SE" sz="2800">
                <a:solidFill>
                  <a:schemeClr val="dk1"/>
                </a:solidFill>
                <a:latin typeface="Arial Narrow"/>
                <a:ea typeface="Arial Narrow"/>
                <a:cs typeface="Arial Narrow"/>
                <a:sym typeface="Arial Narrow"/>
              </a:rPr>
              <a:t>Syfte: beskydda och återställa ekosystemet i världen</a:t>
            </a:r>
            <a:endParaRPr lang="sv-SE" sz="2800">
              <a:solidFill>
                <a:schemeClr val="dk1"/>
              </a:solidFill>
              <a:latin typeface="Arial Narrow"/>
            </a:endParaRPr>
          </a:p>
          <a:p>
            <a:pPr marL="571500" marR="0" lvl="0" indent="-419100" algn="l" rtl="0">
              <a:spcBef>
                <a:spcPct val="0"/>
              </a:spcBef>
              <a:spcAft>
                <a:spcPct val="0"/>
              </a:spcAft>
              <a:buClr>
                <a:schemeClr val="dk1"/>
              </a:buClr>
              <a:buSzPts val="2400"/>
              <a:buFont typeface="Arial"/>
              <a:buNone/>
            </a:pPr>
            <a:endParaRPr sz="2800">
              <a:solidFill>
                <a:schemeClr val="dk1"/>
              </a:solidFill>
              <a:latin typeface="Arial Narrow"/>
              <a:ea typeface="Arial Narrow"/>
              <a:cs typeface="Arial Narrow"/>
            </a:endParaRPr>
          </a:p>
          <a:p>
            <a:pPr marL="571500" marR="0" lvl="0" indent="-571500" algn="l" rtl="0">
              <a:spcBef>
                <a:spcPct val="0"/>
              </a:spcBef>
              <a:spcAft>
                <a:spcPct val="0"/>
              </a:spcAft>
              <a:buClr>
                <a:schemeClr val="dk1"/>
              </a:buClr>
              <a:buSzPts val="2400"/>
              <a:buFont typeface="Arial"/>
              <a:buChar char="•"/>
            </a:pPr>
            <a:r>
              <a:rPr lang="sv-SE" sz="2800">
                <a:solidFill>
                  <a:schemeClr val="dk1"/>
                </a:solidFill>
                <a:latin typeface="Arial Narrow"/>
                <a:ea typeface="Arial Narrow"/>
                <a:cs typeface="Arial Narrow"/>
                <a:sym typeface="Arial Narrow"/>
              </a:rPr>
              <a:t>10 nya initiativ för återställande av ekosystemen</a:t>
            </a:r>
            <a:br>
              <a:rPr lang="sv-SE" sz="3600">
                <a:latin typeface="Arial Narrow"/>
                <a:ea typeface="Arial Narrow"/>
                <a:cs typeface="Arial Narrow"/>
              </a:rPr>
            </a:br>
            <a:endParaRPr sz="3200">
              <a:solidFill>
                <a:schemeClr val="dk1"/>
              </a:solidFill>
              <a:latin typeface="Arial Narrow"/>
              <a:ea typeface="Arial Narrow"/>
              <a:cs typeface="Arial Narrow"/>
              <a:sym typeface="Arial Narrow"/>
            </a:endParaRPr>
          </a:p>
          <a:p>
            <a:pPr marL="0" marR="0" lvl="0" indent="0" algn="l" rtl="0">
              <a:spcBef>
                <a:spcPct val="0"/>
              </a:spcBef>
              <a:spcAft>
                <a:spcPct val="0"/>
              </a:spcAft>
              <a:buNone/>
            </a:pPr>
            <a:endParaRPr sz="3200">
              <a:solidFill>
                <a:schemeClr val="dk1"/>
              </a:solidFill>
              <a:latin typeface="Arial Narrow"/>
              <a:ea typeface="Arial Narrow"/>
              <a:cs typeface="Arial Narrow"/>
              <a:sym typeface="Arial Narrow"/>
            </a:endParaRPr>
          </a:p>
          <a:p>
            <a:pPr marL="571500" marR="0" lvl="0" indent="-317500" algn="l" rtl="0">
              <a:spcBef>
                <a:spcPct val="0"/>
              </a:spcBef>
              <a:spcAft>
                <a:spcPct val="0"/>
              </a:spcAft>
              <a:buClr>
                <a:schemeClr val="dk1"/>
              </a:buClr>
              <a:buSzPts val="4000"/>
              <a:buFont typeface="Arial"/>
              <a:buNone/>
            </a:pPr>
            <a:endParaRPr sz="4000">
              <a:solidFill>
                <a:schemeClr val="dk1"/>
              </a:solidFill>
              <a:latin typeface="Arial Narrow"/>
              <a:ea typeface="Arial Narrow"/>
              <a:cs typeface="Arial Narrow"/>
              <a:sym typeface="Arial Narrow"/>
            </a:endParaRPr>
          </a:p>
          <a:p>
            <a:pPr marL="571500" marR="0" lvl="0" indent="-317500" algn="l" rtl="0">
              <a:spcBef>
                <a:spcPct val="0"/>
              </a:spcBef>
              <a:spcAft>
                <a:spcPct val="0"/>
              </a:spcAft>
              <a:buClr>
                <a:schemeClr val="dk1"/>
              </a:buClr>
              <a:buSzPts val="4000"/>
              <a:buFont typeface="Arial"/>
              <a:buNone/>
            </a:pPr>
            <a:endParaRPr sz="4000">
              <a:solidFill>
                <a:schemeClr val="dk1"/>
              </a:solidFill>
              <a:latin typeface="Arial Narrow"/>
              <a:ea typeface="Arial Narrow"/>
              <a:cs typeface="Arial Narrow"/>
              <a:sym typeface="Arial Narrow"/>
            </a:endParaRPr>
          </a:p>
        </p:txBody>
      </p:sp>
      <p:sp>
        <p:nvSpPr>
          <p:cNvPr id="223" name="Google Shape;223;p15"/>
          <p:cNvSpPr txBox="1"/>
          <p:nvPr/>
        </p:nvSpPr>
        <p:spPr>
          <a:xfrm>
            <a:off x="4679784" y="6535709"/>
            <a:ext cx="1174377"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a:t>
            </a:r>
            <a:r>
              <a:rPr lang="sv-SE">
                <a:solidFill>
                  <a:schemeClr val="dk1"/>
                </a:solidFill>
                <a:latin typeface="Arial Narrow"/>
                <a:ea typeface="Arial Narrow"/>
                <a:cs typeface="Arial Narrow"/>
                <a:sym typeface="Arial Narrow"/>
              </a:rPr>
              <a:t>TREES</a:t>
            </a:r>
            <a:endParaRPr sz="1400">
              <a:solidFill>
                <a:schemeClr val="dk1"/>
              </a:solidFill>
              <a:latin typeface="Arial Narrow"/>
              <a:ea typeface="Arial Narrow"/>
              <a:cs typeface="Arial Narrow"/>
              <a:sym typeface="Arial Narrow"/>
            </a:endParaRPr>
          </a:p>
        </p:txBody>
      </p:sp>
      <p:pic>
        <p:nvPicPr>
          <p:cNvPr id="2" name="Bildobjekt 1" descr="En bild som visar grön, växt, träd&#10;&#10;Automatiskt genererad beskrivning">
            <a:extLst>
              <a:ext uri="{FF2B5EF4-FFF2-40B4-BE49-F238E27FC236}">
                <a16:creationId xmlns:a16="http://schemas.microsoft.com/office/drawing/2014/main" id="{718AD10C-FCBA-9305-4F37-FD19413491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4328" y="1992745"/>
            <a:ext cx="6317672" cy="4548909"/>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228"/>
        <p:cNvGrpSpPr/>
        <p:nvPr/>
      </p:nvGrpSpPr>
      <p:grpSpPr>
        <a:xfrm>
          <a:off x="0" y="0"/>
          <a:ext cx="0" cy="0"/>
        </a:xfrm>
      </p:grpSpPr>
      <p:sp>
        <p:nvSpPr>
          <p:cNvPr id="229" name="Google Shape;229;p16"/>
          <p:cNvSpPr txBox="1">
            <a:spLocks noGrp="1"/>
          </p:cNvSpPr>
          <p:nvPr>
            <p:ph type="body" idx="1"/>
          </p:nvPr>
        </p:nvSpPr>
        <p:spPr>
          <a:xfrm>
            <a:off x="-914757" y="3845160"/>
            <a:ext cx="7303565" cy="92596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ct val="0"/>
              </a:spcBef>
              <a:spcAft>
                <a:spcPct val="0"/>
              </a:spcAft>
              <a:buClr>
                <a:srgbClr val="008FD5"/>
              </a:buClr>
              <a:buSzPts val="5200"/>
              <a:buNone/>
            </a:pPr>
            <a:r>
              <a:rPr lang="sv-SE" sz="5200" b="1">
                <a:solidFill>
                  <a:srgbClr val="008FD5"/>
                </a:solidFill>
                <a:latin typeface="Arial Narrow"/>
                <a:ea typeface="Arial Narrow"/>
                <a:cs typeface="Arial Narrow"/>
                <a:sym typeface="Arial Narrow"/>
              </a:rPr>
              <a:t>Klimaträttvisa</a:t>
            </a:r>
            <a:endParaRPr sz="5200">
              <a:solidFill>
                <a:srgbClr val="008FD5"/>
              </a:solidFill>
            </a:endParaRPr>
          </a:p>
        </p:txBody>
      </p:sp>
      <p:pic>
        <p:nvPicPr>
          <p:cNvPr id="230" name="Google Shape;230;p16"/>
          <p:cNvPicPr preferRelativeResize="0"/>
          <p:nvPr/>
        </p:nvPicPr>
        <p:blipFill>
          <a:blip r:embed="rId3">
            <a:alphaModFix/>
          </a:blip>
          <a:stretch>
            <a:fillRect/>
          </a:stretch>
        </p:blipFill>
        <p:spPr>
          <a:xfrm>
            <a:off x="5608069" y="1814584"/>
            <a:ext cx="6578824" cy="5039602"/>
          </a:xfrm>
          <a:prstGeom prst="rect">
            <a:avLst/>
          </a:prstGeom>
          <a:noFill/>
          <a:ln>
            <a:noFill/>
          </a:ln>
        </p:spPr>
      </p:pic>
      <p:sp>
        <p:nvSpPr>
          <p:cNvPr id="231" name="Google Shape;231;p16"/>
          <p:cNvSpPr txBox="1"/>
          <p:nvPr/>
        </p:nvSpPr>
        <p:spPr>
          <a:xfrm>
            <a:off x="2868175" y="6555826"/>
            <a:ext cx="4398579"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Eskinder Debebe / United Nations Photo</a:t>
            </a:r>
            <a:endParaRPr sz="14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236"/>
        <p:cNvGrpSpPr/>
        <p:nvPr/>
      </p:nvGrpSpPr>
      <p:grpSpPr>
        <a:xfrm>
          <a:off x="0" y="0"/>
          <a:ext cx="0" cy="0"/>
        </a:xfrm>
      </p:grpSpPr>
      <p:sp>
        <p:nvSpPr>
          <p:cNvPr id="237" name="Google Shape;237;p17"/>
          <p:cNvSpPr txBox="1">
            <a:spLocks noGrp="1"/>
          </p:cNvSpPr>
          <p:nvPr>
            <p:ph type="title"/>
          </p:nvPr>
        </p:nvSpPr>
        <p:spPr>
          <a:xfrm>
            <a:off x="584068" y="398912"/>
            <a:ext cx="9372600" cy="1325563"/>
          </a:xfrm>
          <a:prstGeom prst="rect">
            <a:avLst/>
          </a:prstGeom>
          <a:noFill/>
          <a:ln>
            <a:noFill/>
          </a:ln>
        </p:spPr>
        <p:txBody>
          <a:bodyPr spcFirstLastPara="1" wrap="square" lIns="91425" tIns="45700" rIns="91425" bIns="45700" anchor="ctr" anchorCtr="0">
            <a:normAutofit/>
          </a:bodyPr>
          <a:lstStyle/>
          <a:p>
            <a:pPr marL="0" lvl="0" indent="0" algn="l">
              <a:lnSpc>
                <a:spcPct val="90000"/>
              </a:lnSpc>
              <a:spcBef>
                <a:spcPct val="0"/>
              </a:spcBef>
              <a:spcAft>
                <a:spcPct val="0"/>
              </a:spcAft>
              <a:buNone/>
            </a:pPr>
            <a:r>
              <a:rPr lang="sv-SE" sz="4000">
                <a:latin typeface="Arial Narrow"/>
                <a:sym typeface="Arial Narrow"/>
              </a:rPr>
              <a:t>Klimaträttvisa</a:t>
            </a:r>
            <a:endParaRPr lang="sv-SE"/>
          </a:p>
        </p:txBody>
      </p:sp>
      <p:sp>
        <p:nvSpPr>
          <p:cNvPr id="238" name="Google Shape;238;p17"/>
          <p:cNvSpPr txBox="1"/>
          <p:nvPr/>
        </p:nvSpPr>
        <p:spPr>
          <a:xfrm>
            <a:off x="189255" y="3723687"/>
            <a:ext cx="7568837" cy="3323946"/>
          </a:xfrm>
          <a:prstGeom prst="rect">
            <a:avLst/>
          </a:prstGeom>
          <a:noFill/>
          <a:ln>
            <a:noFill/>
          </a:ln>
        </p:spPr>
        <p:txBody>
          <a:bodyPr spcFirstLastPara="1" wrap="square" lIns="91425" tIns="45700" rIns="91425" bIns="45700" anchor="t" anchorCtr="0">
            <a:spAutoFit/>
          </a:bodyPr>
          <a:lstStyle/>
          <a:p>
            <a:pPr marL="457200" indent="-304800">
              <a:buClr>
                <a:schemeClr val="dk1"/>
              </a:buClr>
              <a:buSzPts val="2400"/>
            </a:pPr>
            <a:r>
              <a:rPr lang="sv-SE" sz="2400">
                <a:latin typeface="Arial Narrow"/>
                <a:ea typeface="Arial Narrow"/>
                <a:cs typeface="Arial Narrow"/>
              </a:rPr>
              <a:t>Just nu lever vi </a:t>
            </a:r>
            <a:r>
              <a:rPr lang="sv-SE" sz="2400">
                <a:solidFill>
                  <a:schemeClr val="bg2"/>
                </a:solidFill>
                <a:latin typeface="Arial Narrow"/>
                <a:ea typeface="Arial Narrow"/>
                <a:cs typeface="Arial Narrow"/>
              </a:rPr>
              <a:t>INTE rättvist.....</a:t>
            </a:r>
            <a:endParaRPr sz="2400">
              <a:solidFill>
                <a:schemeClr val="bg2"/>
              </a:solidFill>
              <a:latin typeface="Arial Narrow"/>
              <a:ea typeface="Arial Narrow"/>
              <a:cs typeface="Arial Narrow"/>
              <a:sym typeface="Arial Narrow"/>
            </a:endParaRPr>
          </a:p>
          <a:p>
            <a:pPr marL="457200" indent="-457200">
              <a:buClr>
                <a:srgbClr val="0095DA"/>
              </a:buClr>
              <a:buSzPts val="2400"/>
              <a:buFont typeface="Arial"/>
              <a:buChar char="•"/>
            </a:pPr>
            <a:r>
              <a:rPr lang="sv-SE" sz="2400" i="0">
                <a:solidFill>
                  <a:schemeClr val="bg2"/>
                </a:solidFill>
                <a:latin typeface="Arial Narrow"/>
                <a:ea typeface="Arial Narrow"/>
                <a:cs typeface="Arial Narrow"/>
                <a:sym typeface="Arial Narrow"/>
              </a:rPr>
              <a:t>De rikaste 10 procenten </a:t>
            </a:r>
            <a:r>
              <a:rPr lang="sv-SE" sz="2400">
                <a:solidFill>
                  <a:schemeClr val="bg2"/>
                </a:solidFill>
                <a:latin typeface="Arial Narrow"/>
                <a:ea typeface="Arial Narrow"/>
                <a:cs typeface="Arial Narrow"/>
                <a:sym typeface="Arial Narrow"/>
              </a:rPr>
              <a:t>av jordens befolkning</a:t>
            </a:r>
            <a:r>
              <a:rPr lang="sv-SE" sz="2400">
                <a:solidFill>
                  <a:srgbClr val="0095DA"/>
                </a:solidFill>
                <a:latin typeface="Arial Narrow"/>
                <a:ea typeface="Arial Narrow"/>
                <a:cs typeface="Arial Narrow"/>
                <a:sym typeface="Arial Narrow"/>
              </a:rPr>
              <a:t> </a:t>
            </a:r>
            <a:r>
              <a:rPr lang="sv-SE" sz="2400">
                <a:latin typeface="Arial Narrow"/>
                <a:ea typeface="Arial Narrow"/>
                <a:cs typeface="Arial Narrow"/>
                <a:sym typeface="Arial Narrow"/>
              </a:rPr>
              <a:t>står</a:t>
            </a:r>
            <a:r>
              <a:rPr lang="sv-SE" sz="2400" i="0">
                <a:solidFill>
                  <a:srgbClr val="000000"/>
                </a:solidFill>
                <a:latin typeface="Arial Narrow"/>
                <a:ea typeface="Arial Narrow"/>
                <a:cs typeface="Arial Narrow"/>
                <a:sym typeface="Arial Narrow"/>
              </a:rPr>
              <a:t> för cirka hälften av alla koldioxidutsläpp i världen</a:t>
            </a:r>
            <a:endParaRPr sz="2400">
              <a:solidFill>
                <a:srgbClr val="000000"/>
              </a:solidFill>
              <a:latin typeface="Arial Narrow"/>
              <a:ea typeface="Arial Narrow"/>
              <a:cs typeface="Arial Narrow"/>
              <a:sym typeface="Arial Narrow"/>
            </a:endParaRPr>
          </a:p>
          <a:p>
            <a:pPr marL="457200" indent="-457200">
              <a:buClr>
                <a:srgbClr val="0095DA"/>
              </a:buClr>
              <a:buSzPts val="2400"/>
              <a:buFont typeface="Arial"/>
              <a:buChar char="•"/>
            </a:pPr>
            <a:r>
              <a:rPr lang="sv-SE" sz="2400" i="0">
                <a:solidFill>
                  <a:schemeClr val="bg2"/>
                </a:solidFill>
                <a:latin typeface="Arial Narrow"/>
                <a:ea typeface="Arial Narrow"/>
                <a:cs typeface="Arial Narrow"/>
                <a:sym typeface="Arial Narrow"/>
              </a:rPr>
              <a:t>De fattigaste 50 procenten </a:t>
            </a:r>
            <a:r>
              <a:rPr lang="sv-SE" sz="2400">
                <a:solidFill>
                  <a:schemeClr val="bg2"/>
                </a:solidFill>
                <a:latin typeface="Arial Narrow"/>
                <a:ea typeface="Arial Narrow"/>
                <a:cs typeface="Arial Narrow"/>
                <a:sym typeface="Arial Narrow"/>
              </a:rPr>
              <a:t>av jordens befolkning </a:t>
            </a:r>
            <a:r>
              <a:rPr lang="sv-SE" sz="2400" i="0">
                <a:solidFill>
                  <a:srgbClr val="000000"/>
                </a:solidFill>
                <a:latin typeface="Arial Narrow"/>
                <a:ea typeface="Arial Narrow"/>
                <a:cs typeface="Arial Narrow"/>
                <a:sym typeface="Arial Narrow"/>
              </a:rPr>
              <a:t>står för mindre än 10 procent av utsläppen </a:t>
            </a:r>
            <a:endParaRPr sz="2400">
              <a:solidFill>
                <a:srgbClr val="000000"/>
              </a:solidFill>
              <a:latin typeface="Arial Narrow"/>
              <a:ea typeface="Arial Narrow"/>
              <a:cs typeface="Arial Narrow"/>
              <a:sym typeface="Arial Narrow"/>
            </a:endParaRPr>
          </a:p>
          <a:p>
            <a:pPr marL="457200" indent="-457200">
              <a:buClr>
                <a:srgbClr val="0095DA"/>
              </a:buClr>
              <a:buSzPts val="2400"/>
              <a:buFont typeface="Arial"/>
              <a:buChar char="•"/>
            </a:pPr>
            <a:r>
              <a:rPr lang="sv-SE" sz="2400">
                <a:solidFill>
                  <a:srgbClr val="0095DA"/>
                </a:solidFill>
                <a:latin typeface="Arial Narrow"/>
                <a:ea typeface="Arial Narrow"/>
                <a:cs typeface="Arial Narrow"/>
                <a:sym typeface="Arial Narrow"/>
              </a:rPr>
              <a:t>Den</a:t>
            </a:r>
            <a:r>
              <a:rPr lang="sv-SE" sz="2400" i="0">
                <a:solidFill>
                  <a:srgbClr val="0095DA"/>
                </a:solidFill>
                <a:latin typeface="Arial Narrow"/>
                <a:ea typeface="Arial Narrow"/>
                <a:cs typeface="Arial Narrow"/>
                <a:sym typeface="Arial Narrow"/>
              </a:rPr>
              <a:t> rikaste 1 procenten </a:t>
            </a:r>
            <a:r>
              <a:rPr lang="sv-SE" sz="2400">
                <a:solidFill>
                  <a:srgbClr val="0095DA"/>
                </a:solidFill>
                <a:latin typeface="Arial Narrow"/>
                <a:ea typeface="Arial Narrow"/>
                <a:cs typeface="Arial Narrow"/>
                <a:sym typeface="Arial Narrow"/>
              </a:rPr>
              <a:t>av jordens befolkning </a:t>
            </a:r>
            <a:r>
              <a:rPr lang="sv-SE" sz="2400" i="0">
                <a:solidFill>
                  <a:srgbClr val="000000"/>
                </a:solidFill>
                <a:latin typeface="Arial Narrow"/>
                <a:ea typeface="Arial Narrow"/>
                <a:cs typeface="Arial Narrow"/>
                <a:sym typeface="Arial Narrow"/>
              </a:rPr>
              <a:t>släpper ut dubbelt så mycket som de fattigaste </a:t>
            </a:r>
            <a:r>
              <a:rPr lang="sv-SE" sz="2400">
                <a:solidFill>
                  <a:srgbClr val="000000"/>
                </a:solidFill>
                <a:latin typeface="Arial Narrow"/>
                <a:ea typeface="Arial Narrow"/>
                <a:cs typeface="Arial Narrow"/>
                <a:sym typeface="Arial Narrow"/>
              </a:rPr>
              <a:t>50 procenten </a:t>
            </a:r>
            <a:r>
              <a:rPr lang="sv-SE" sz="2400" i="0">
                <a:solidFill>
                  <a:srgbClr val="000000"/>
                </a:solidFill>
                <a:latin typeface="Arial Narrow"/>
                <a:ea typeface="Arial Narrow"/>
                <a:cs typeface="Arial Narrow"/>
                <a:sym typeface="Arial Narrow"/>
              </a:rPr>
              <a:t>gör tillsammans</a:t>
            </a:r>
            <a:endParaRPr sz="2400">
              <a:solidFill>
                <a:schemeClr val="dk1"/>
              </a:solidFill>
              <a:latin typeface="Arial Narrow"/>
              <a:ea typeface="Arial Narrow"/>
              <a:cs typeface="Arial Narrow"/>
              <a:sym typeface="Arial Narrow"/>
            </a:endParaRPr>
          </a:p>
          <a:p>
            <a:pPr marL="0" marR="0" lvl="0" indent="0" algn="l" rtl="0">
              <a:spcBef>
                <a:spcPct val="0"/>
              </a:spcBef>
              <a:spcAft>
                <a:spcPct val="0"/>
              </a:spcAft>
              <a:buNone/>
            </a:pPr>
            <a:endParaRPr sz="1800">
              <a:solidFill>
                <a:schemeClr val="dk1"/>
              </a:solidFill>
              <a:latin typeface="Oswald"/>
              <a:ea typeface="Oswald"/>
              <a:cs typeface="Oswald"/>
              <a:sym typeface="Oswald"/>
            </a:endParaRPr>
          </a:p>
        </p:txBody>
      </p:sp>
      <p:pic>
        <p:nvPicPr>
          <p:cNvPr id="239" name="Google Shape;239;p17" descr="En bild som visar text, rita, handskrift, himmel&#10;&#10;Automatiskt genererad beskrivning"/>
          <p:cNvPicPr preferRelativeResize="0"/>
          <p:nvPr/>
        </p:nvPicPr>
        <p:blipFill>
          <a:blip r:embed="rId3">
            <a:alphaModFix/>
          </a:blip>
          <a:stretch>
            <a:fillRect/>
          </a:stretch>
        </p:blipFill>
        <p:spPr>
          <a:xfrm>
            <a:off x="8195470" y="1826505"/>
            <a:ext cx="3999659" cy="5046009"/>
          </a:xfrm>
          <a:prstGeom prst="rect">
            <a:avLst/>
          </a:prstGeom>
          <a:noFill/>
          <a:ln>
            <a:noFill/>
          </a:ln>
        </p:spPr>
      </p:pic>
      <p:sp>
        <p:nvSpPr>
          <p:cNvPr id="240" name="Google Shape;240;p17"/>
          <p:cNvSpPr txBox="1"/>
          <p:nvPr/>
        </p:nvSpPr>
        <p:spPr>
          <a:xfrm>
            <a:off x="7222219" y="6515133"/>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a:p>
        </p:txBody>
      </p:sp>
      <p:sp>
        <p:nvSpPr>
          <p:cNvPr id="241" name="Google Shape;241;p17"/>
          <p:cNvSpPr txBox="1"/>
          <p:nvPr/>
        </p:nvSpPr>
        <p:spPr>
          <a:xfrm>
            <a:off x="194736" y="2241063"/>
            <a:ext cx="7831042" cy="1200288"/>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rgbClr val="0095DA"/>
                </a:solidFill>
                <a:latin typeface="Arial Narrow"/>
                <a:ea typeface="Arial Narrow"/>
                <a:cs typeface="Arial Narrow"/>
                <a:sym typeface="Arial Narrow"/>
              </a:rPr>
              <a:t>Klimaträttvisa </a:t>
            </a:r>
            <a:r>
              <a:rPr lang="sv-SE" sz="2400">
                <a:solidFill>
                  <a:schemeClr val="dk1"/>
                </a:solidFill>
                <a:latin typeface="Arial Narrow"/>
                <a:ea typeface="Arial Narrow"/>
                <a:cs typeface="Arial Narrow"/>
                <a:sym typeface="Arial Narrow"/>
              </a:rPr>
              <a:t>innebär att de länder som orsakat klimatkrisen ska ta det största ansvaret både för att minska utsläpp och för att finansiera omställningen för fattigare länder. </a:t>
            </a:r>
            <a:endParaRPr lang="sv-SE" sz="2400">
              <a:solidFill>
                <a:schemeClr val="dk1"/>
              </a:solidFill>
              <a:latin typeface="Arial Narrow"/>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246"/>
        <p:cNvGrpSpPr/>
        <p:nvPr/>
      </p:nvGrpSpPr>
      <p:grpSpPr>
        <a:xfrm>
          <a:off x="0" y="0"/>
          <a:ext cx="0" cy="0"/>
        </a:xfrm>
      </p:grpSpPr>
      <p:sp>
        <p:nvSpPr>
          <p:cNvPr id="247" name="Google Shape;247;p18"/>
          <p:cNvSpPr txBox="1">
            <a:spLocks noGrp="1"/>
          </p:cNvSpPr>
          <p:nvPr>
            <p:ph type="title"/>
          </p:nvPr>
        </p:nvSpPr>
        <p:spPr>
          <a:xfrm>
            <a:off x="838200" y="355802"/>
            <a:ext cx="9372600" cy="1325563"/>
          </a:xfrm>
          <a:prstGeom prst="rect">
            <a:avLst/>
          </a:prstGeom>
          <a:noFill/>
          <a:ln>
            <a:noFill/>
          </a:ln>
        </p:spPr>
        <p:txBody>
          <a:bodyPr spcFirstLastPara="1" wrap="square" lIns="91425" tIns="45700" rIns="91425" bIns="45700" anchor="ctr" anchorCtr="0">
            <a:normAutofit/>
          </a:bodyPr>
          <a:lstStyle/>
          <a:p>
            <a:r>
              <a:rPr lang="sv-SE" sz="4000">
                <a:latin typeface="Arial Narrow"/>
                <a:sym typeface="Arial Narrow"/>
              </a:rPr>
              <a:t>Sveriges utsläpp</a:t>
            </a:r>
            <a:endParaRPr lang="sv-SE" sz="4000">
              <a:latin typeface="Arial Narrow"/>
            </a:endParaRPr>
          </a:p>
        </p:txBody>
      </p:sp>
      <p:sp>
        <p:nvSpPr>
          <p:cNvPr id="248" name="Google Shape;248;p18"/>
          <p:cNvSpPr txBox="1"/>
          <p:nvPr/>
        </p:nvSpPr>
        <p:spPr>
          <a:xfrm>
            <a:off x="833137" y="2789915"/>
            <a:ext cx="6941180" cy="3108503"/>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800">
                <a:solidFill>
                  <a:schemeClr val="dk1"/>
                </a:solidFill>
                <a:latin typeface="Arial Narrow"/>
                <a:ea typeface="Arial Narrow"/>
                <a:cs typeface="Arial Narrow"/>
                <a:sym typeface="Arial Narrow"/>
              </a:rPr>
              <a:t>En genomsnittlig svensk släpper ut ca</a:t>
            </a:r>
            <a:r>
              <a:rPr lang="sv-SE" sz="2800">
                <a:solidFill>
                  <a:srgbClr val="151515"/>
                </a:solidFill>
                <a:latin typeface="Arial Narrow"/>
                <a:ea typeface="Arial Narrow"/>
                <a:cs typeface="Arial Narrow"/>
                <a:sym typeface="Arial Narrow"/>
              </a:rPr>
              <a:t> </a:t>
            </a:r>
            <a:r>
              <a:rPr lang="sv-SE" sz="2800">
                <a:solidFill>
                  <a:schemeClr val="dk2"/>
                </a:solidFill>
                <a:latin typeface="Arial Narrow"/>
                <a:ea typeface="Arial Narrow"/>
                <a:cs typeface="Arial Narrow"/>
                <a:sym typeface="Arial Narrow"/>
              </a:rPr>
              <a:t>8 ton koldioxidutsläpp</a:t>
            </a:r>
            <a:r>
              <a:rPr lang="sv-SE" sz="2800">
                <a:solidFill>
                  <a:schemeClr val="dk1"/>
                </a:solidFill>
                <a:latin typeface="Arial Narrow"/>
                <a:ea typeface="Arial Narrow"/>
                <a:cs typeface="Arial Narrow"/>
                <a:sym typeface="Arial Narrow"/>
              </a:rPr>
              <a:t> per år, det är </a:t>
            </a:r>
            <a:r>
              <a:rPr lang="sv-SE" sz="2800">
                <a:solidFill>
                  <a:schemeClr val="dk2"/>
                </a:solidFill>
                <a:latin typeface="Arial Narrow"/>
                <a:ea typeface="Arial Narrow"/>
                <a:cs typeface="Arial Narrow"/>
                <a:sym typeface="Arial Narrow"/>
              </a:rPr>
              <a:t>tio gånger mer</a:t>
            </a:r>
            <a:r>
              <a:rPr lang="sv-SE" sz="2800">
                <a:solidFill>
                  <a:schemeClr val="dk1"/>
                </a:solidFill>
                <a:latin typeface="Arial Narrow"/>
                <a:ea typeface="Arial Narrow"/>
                <a:cs typeface="Arial Narrow"/>
                <a:sym typeface="Arial Narrow"/>
              </a:rPr>
              <a:t> än vad som är hållbart. </a:t>
            </a:r>
            <a:endParaRPr lang="sv-SE" sz="2800">
              <a:solidFill>
                <a:schemeClr val="dk1"/>
              </a:solidFill>
              <a:latin typeface="Arial Narrow"/>
              <a:ea typeface="Arial Narrow"/>
              <a:cs typeface="Arial Narrow"/>
            </a:endParaRPr>
          </a:p>
          <a:p>
            <a:pPr marL="0" marR="0" lvl="0" indent="0" algn="l" rtl="0">
              <a:spcBef>
                <a:spcPct val="0"/>
              </a:spcBef>
              <a:spcAft>
                <a:spcPct val="0"/>
              </a:spcAft>
              <a:buNone/>
            </a:pPr>
            <a:endParaRPr sz="2800">
              <a:solidFill>
                <a:schemeClr val="dk1"/>
              </a:solidFill>
              <a:latin typeface="Arial Narrow"/>
              <a:ea typeface="Arial Narrow"/>
              <a:cs typeface="Arial Narrow"/>
            </a:endParaRPr>
          </a:p>
          <a:p>
            <a:pPr marL="0" marR="0" lvl="0" indent="0" algn="l" rtl="0">
              <a:spcBef>
                <a:spcPct val="0"/>
              </a:spcBef>
              <a:spcAft>
                <a:spcPct val="0"/>
              </a:spcAft>
              <a:buNone/>
            </a:pPr>
            <a:r>
              <a:rPr lang="sv-SE" sz="2800">
                <a:solidFill>
                  <a:schemeClr val="dk1"/>
                </a:solidFill>
                <a:latin typeface="Arial Narrow"/>
                <a:ea typeface="Arial Narrow"/>
                <a:cs typeface="Arial Narrow"/>
                <a:sym typeface="Arial Narrow"/>
              </a:rPr>
              <a:t>Redan till 2030 måste utsläppen globalt ned till </a:t>
            </a:r>
            <a:r>
              <a:rPr lang="sv-SE" sz="2800">
                <a:solidFill>
                  <a:srgbClr val="008FD5"/>
                </a:solidFill>
                <a:latin typeface="Arial Narrow"/>
                <a:ea typeface="Arial Narrow"/>
                <a:cs typeface="Arial Narrow"/>
                <a:sym typeface="Arial Narrow"/>
              </a:rPr>
              <a:t>2,5 ton per person och år  </a:t>
            </a:r>
            <a:r>
              <a:rPr lang="sv-SE" sz="2800">
                <a:solidFill>
                  <a:schemeClr val="dk1"/>
                </a:solidFill>
                <a:latin typeface="Arial Narrow"/>
                <a:ea typeface="Arial Narrow"/>
                <a:cs typeface="Arial Narrow"/>
                <a:sym typeface="Arial Narrow"/>
              </a:rPr>
              <a:t>för att uppnå Parisavtalets mål. På sikt måste vi komma under </a:t>
            </a:r>
            <a:r>
              <a:rPr lang="sv-SE" sz="2800">
                <a:solidFill>
                  <a:schemeClr val="dk2"/>
                </a:solidFill>
                <a:latin typeface="Arial Narrow"/>
                <a:ea typeface="Arial Narrow"/>
                <a:cs typeface="Arial Narrow"/>
                <a:sym typeface="Arial Narrow"/>
              </a:rPr>
              <a:t>0,7 ton.</a:t>
            </a:r>
            <a:endParaRPr sz="2800">
              <a:solidFill>
                <a:schemeClr val="dk2"/>
              </a:solidFill>
              <a:latin typeface="Arial Narrow"/>
              <a:ea typeface="Arial Narrow"/>
              <a:cs typeface="Arial Narrow"/>
              <a:sym typeface="Arial Narrow"/>
            </a:endParaRPr>
          </a:p>
        </p:txBody>
      </p:sp>
      <p:pic>
        <p:nvPicPr>
          <p:cNvPr id="249" name="Google Shape;249;p18"/>
          <p:cNvPicPr preferRelativeResize="0"/>
          <p:nvPr/>
        </p:nvPicPr>
        <p:blipFill>
          <a:blip r:embed="rId3">
            <a:alphaModFix/>
          </a:blip>
          <a:stretch>
            <a:fillRect/>
          </a:stretch>
        </p:blipFill>
        <p:spPr>
          <a:xfrm>
            <a:off x="8196841" y="1822174"/>
            <a:ext cx="3999041" cy="5035827"/>
          </a:xfrm>
          <a:prstGeom prst="rect">
            <a:avLst/>
          </a:prstGeom>
          <a:noFill/>
          <a:ln>
            <a:noFill/>
          </a:ln>
        </p:spPr>
      </p:pic>
      <p:sp>
        <p:nvSpPr>
          <p:cNvPr id="250" name="Google Shape;250;p18"/>
          <p:cNvSpPr txBox="1"/>
          <p:nvPr/>
        </p:nvSpPr>
        <p:spPr>
          <a:xfrm>
            <a:off x="7222219" y="6515133"/>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255"/>
        <p:cNvGrpSpPr/>
        <p:nvPr/>
      </p:nvGrpSpPr>
      <p:grpSpPr>
        <a:xfrm>
          <a:off x="0" y="0"/>
          <a:ext cx="0" cy="0"/>
        </a:xfrm>
      </p:grpSpPr>
      <p:sp>
        <p:nvSpPr>
          <p:cNvPr id="256" name="Google Shape;256;p19"/>
          <p:cNvSpPr txBox="1">
            <a:spLocks noGrp="1"/>
          </p:cNvSpPr>
          <p:nvPr>
            <p:ph type="title"/>
          </p:nvPr>
        </p:nvSpPr>
        <p:spPr>
          <a:xfrm>
            <a:off x="363747" y="398934"/>
            <a:ext cx="9372600" cy="1325563"/>
          </a:xfrm>
          <a:prstGeom prst="rect">
            <a:avLst/>
          </a:prstGeom>
          <a:noFill/>
          <a:ln>
            <a:noFill/>
          </a:ln>
        </p:spPr>
        <p:txBody>
          <a:bodyPr spcFirstLastPara="1" wrap="square" lIns="91425" tIns="45700" rIns="91425" bIns="45700" anchor="ctr" anchorCtr="0">
            <a:normAutofit/>
          </a:bodyPr>
          <a:lstStyle/>
          <a:p>
            <a:pPr>
              <a:buSzPts val="4000"/>
            </a:pPr>
            <a:r>
              <a:rPr lang="sv-SE" sz="4000">
                <a:latin typeface="Arial Narrow"/>
                <a:ea typeface="Arial Narrow"/>
                <a:cs typeface="Arial Narrow"/>
                <a:sym typeface="Arial Narrow"/>
              </a:rPr>
              <a:t>Klimaträttvisa är viktigt</a:t>
            </a:r>
            <a:endParaRPr sz="4000"/>
          </a:p>
        </p:txBody>
      </p:sp>
      <p:sp>
        <p:nvSpPr>
          <p:cNvPr id="257" name="Google Shape;257;p19"/>
          <p:cNvSpPr txBox="1"/>
          <p:nvPr/>
        </p:nvSpPr>
        <p:spPr>
          <a:xfrm>
            <a:off x="358935" y="2497060"/>
            <a:ext cx="5392057" cy="3693278"/>
          </a:xfrm>
          <a:prstGeom prst="rect">
            <a:avLst/>
          </a:prstGeom>
          <a:noFill/>
          <a:ln>
            <a:noFill/>
          </a:ln>
        </p:spPr>
        <p:txBody>
          <a:bodyPr spcFirstLastPara="1" wrap="square" lIns="91425" tIns="45700" rIns="91425" bIns="45700" anchor="t" anchorCtr="0">
            <a:spAutoFit/>
          </a:bodyPr>
          <a:lstStyle/>
          <a:p>
            <a:pPr marL="285750" indent="-95250">
              <a:buClr>
                <a:schemeClr val="dk1"/>
              </a:buClr>
              <a:buSzPts val="3000"/>
            </a:pPr>
            <a:r>
              <a:rPr lang="sv-SE" sz="2600" b="1">
                <a:solidFill>
                  <a:schemeClr val="dk1"/>
                </a:solidFill>
                <a:latin typeface="Arial Narrow"/>
                <a:ea typeface="Arial Narrow"/>
                <a:cs typeface="Arial Narrow"/>
              </a:rPr>
              <a:t>Eftersom klimatförändringar medför:</a:t>
            </a:r>
            <a:br>
              <a:rPr lang="sv-SE" sz="2600" b="1">
                <a:latin typeface="Arial Narrow"/>
                <a:ea typeface="Arial Narrow"/>
                <a:cs typeface="Arial Narrow"/>
              </a:rPr>
            </a:br>
            <a:endParaRPr lang="sv-SE" sz="2600" b="1">
              <a:solidFill>
                <a:schemeClr val="dk1"/>
              </a:solidFill>
              <a:latin typeface="Arial Narrow"/>
              <a:ea typeface="Arial Narrow"/>
              <a:cs typeface="Arial Narrow"/>
            </a:endParaRPr>
          </a:p>
          <a:p>
            <a:pPr marL="285750" marR="0" lvl="0" indent="-285750" algn="l" rtl="0">
              <a:spcBef>
                <a:spcPct val="0"/>
              </a:spcBef>
              <a:spcAft>
                <a:spcPct val="0"/>
              </a:spcAft>
              <a:buClr>
                <a:schemeClr val="dk1"/>
              </a:buClr>
              <a:buSzPts val="2400"/>
              <a:buFont typeface="Arial"/>
              <a:buChar char="•"/>
            </a:pPr>
            <a:r>
              <a:rPr lang="sv-SE" sz="2600">
                <a:solidFill>
                  <a:schemeClr val="dk1"/>
                </a:solidFill>
                <a:latin typeface="Arial Narrow"/>
                <a:ea typeface="Arial Narrow"/>
                <a:cs typeface="Arial Narrow"/>
                <a:sym typeface="Arial Narrow"/>
              </a:rPr>
              <a:t>Oproportionerlig påverkan</a:t>
            </a:r>
            <a:br>
              <a:rPr lang="sv-SE" sz="2600">
                <a:latin typeface="Arial Narrow"/>
                <a:ea typeface="Arial Narrow"/>
                <a:cs typeface="Arial Narrow"/>
              </a:rPr>
            </a:br>
            <a:endParaRPr sz="2600">
              <a:solidFill>
                <a:schemeClr val="dk1"/>
              </a:solidFill>
              <a:latin typeface="Arial Narrow"/>
              <a:ea typeface="Arial Narrow"/>
              <a:cs typeface="Arial Narrow"/>
            </a:endParaRPr>
          </a:p>
          <a:p>
            <a:pPr marL="285750" indent="-285750">
              <a:buClr>
                <a:schemeClr val="dk1"/>
              </a:buClr>
              <a:buSzPts val="2400"/>
              <a:buFont typeface="Arial"/>
              <a:buChar char="•"/>
            </a:pPr>
            <a:r>
              <a:rPr lang="sv-SE" sz="2600">
                <a:solidFill>
                  <a:schemeClr val="dk1"/>
                </a:solidFill>
                <a:latin typeface="Arial Narrow"/>
                <a:ea typeface="Arial Narrow"/>
                <a:cs typeface="Arial Narrow"/>
                <a:sym typeface="Arial Narrow"/>
              </a:rPr>
              <a:t>Förstärker strukturella ojämlikheter</a:t>
            </a:r>
            <a:br>
              <a:rPr lang="sv-SE" sz="2600">
                <a:latin typeface="Arial Narrow"/>
                <a:ea typeface="Arial Narrow"/>
                <a:cs typeface="Arial Narrow"/>
              </a:rPr>
            </a:br>
            <a:endParaRPr sz="2600">
              <a:solidFill>
                <a:schemeClr val="dk1"/>
              </a:solidFill>
              <a:latin typeface="Arial Narrow"/>
              <a:ea typeface="Arial Narrow"/>
              <a:cs typeface="Arial Narrow"/>
            </a:endParaRPr>
          </a:p>
          <a:p>
            <a:pPr marL="285750" indent="-285750">
              <a:buClr>
                <a:schemeClr val="dk1"/>
              </a:buClr>
              <a:buSzPts val="2400"/>
              <a:buFont typeface="Arial"/>
              <a:buChar char="•"/>
            </a:pPr>
            <a:r>
              <a:rPr lang="sv-SE" sz="2600">
                <a:solidFill>
                  <a:schemeClr val="dk1"/>
                </a:solidFill>
                <a:latin typeface="Arial Narrow"/>
                <a:ea typeface="Arial Narrow"/>
                <a:cs typeface="Arial Narrow"/>
                <a:sym typeface="Arial Narrow"/>
              </a:rPr>
              <a:t>Bidrar till ekonomisk orättvisa</a:t>
            </a:r>
            <a:br>
              <a:rPr lang="sv-SE" sz="2600">
                <a:latin typeface="Arial Narrow"/>
                <a:ea typeface="Arial Narrow"/>
                <a:cs typeface="Arial Narrow"/>
              </a:rPr>
            </a:br>
            <a:endParaRPr lang="sv-SE" sz="2600">
              <a:solidFill>
                <a:schemeClr val="dk1"/>
              </a:solidFill>
              <a:latin typeface="Arial Narrow"/>
              <a:ea typeface="Arial Narrow"/>
              <a:cs typeface="Arial Narrow"/>
            </a:endParaRPr>
          </a:p>
          <a:p>
            <a:pPr marL="285750" indent="-285750">
              <a:buClr>
                <a:schemeClr val="dk1"/>
              </a:buClr>
              <a:buSzPts val="2400"/>
              <a:buFont typeface="Arial"/>
              <a:buChar char="•"/>
            </a:pPr>
            <a:r>
              <a:rPr lang="sv-SE" sz="2600">
                <a:latin typeface="Arial Narrow"/>
                <a:ea typeface="Arial Narrow"/>
                <a:cs typeface="Arial Narrow"/>
              </a:rPr>
              <a:t>Bidrar till orättvisa mellan generationer</a:t>
            </a:r>
          </a:p>
        </p:txBody>
      </p:sp>
      <p:pic>
        <p:nvPicPr>
          <p:cNvPr id="258" name="Google Shape;258;p19"/>
          <p:cNvPicPr preferRelativeResize="0"/>
          <p:nvPr/>
        </p:nvPicPr>
        <p:blipFill>
          <a:blip r:embed="rId3">
            <a:alphaModFix/>
            <a:extLst>
              <a:ext uri="{28A0092B-C50C-407E-A947-70E740481C1C}">
                <a14:useLocalDpi xmlns:a14="http://schemas.microsoft.com/office/drawing/2010/main"/>
              </a:ext>
            </a:extLst>
          </a:blip>
          <a:srcRect b="-330"/>
          <a:stretch>
            <a:fillRect/>
          </a:stretch>
        </p:blipFill>
        <p:spPr>
          <a:xfrm>
            <a:off x="5943699" y="2117661"/>
            <a:ext cx="6248301" cy="4433298"/>
          </a:xfrm>
          <a:prstGeom prst="rect">
            <a:avLst/>
          </a:prstGeom>
          <a:noFill/>
          <a:ln>
            <a:noFill/>
          </a:ln>
        </p:spPr>
      </p:pic>
      <p:sp>
        <p:nvSpPr>
          <p:cNvPr id="259" name="Google Shape;259;p19"/>
          <p:cNvSpPr txBox="1"/>
          <p:nvPr/>
        </p:nvSpPr>
        <p:spPr>
          <a:xfrm>
            <a:off x="5862383" y="6550959"/>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sz="24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292"/>
        <p:cNvGrpSpPr/>
        <p:nvPr/>
      </p:nvGrpSpPr>
      <p:grpSpPr>
        <a:xfrm>
          <a:off x="0" y="0"/>
          <a:ext cx="0" cy="0"/>
        </a:xfrm>
      </p:grpSpPr>
      <p:sp>
        <p:nvSpPr>
          <p:cNvPr id="293" name="Google Shape;293;p23"/>
          <p:cNvSpPr txBox="1">
            <a:spLocks noGrp="1"/>
          </p:cNvSpPr>
          <p:nvPr>
            <p:ph type="body" idx="1"/>
          </p:nvPr>
        </p:nvSpPr>
        <p:spPr>
          <a:xfrm>
            <a:off x="283466" y="2620714"/>
            <a:ext cx="5188419" cy="25164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Clr>
                <a:schemeClr val="dk2"/>
              </a:buClr>
              <a:buSzPts val="5200"/>
              <a:buNone/>
            </a:pPr>
            <a:r>
              <a:rPr lang="sv-SE" sz="5200" b="1">
                <a:solidFill>
                  <a:schemeClr val="dk2"/>
                </a:solidFill>
                <a:latin typeface="Arial Narrow"/>
                <a:ea typeface="Arial Narrow"/>
                <a:cs typeface="Arial Narrow"/>
                <a:sym typeface="Arial Narrow"/>
              </a:rPr>
              <a:t>Klimatförändringar och mänskliga rättigheter</a:t>
            </a:r>
            <a:endParaRPr sz="5200" b="1">
              <a:solidFill>
                <a:schemeClr val="dk2"/>
              </a:solidFill>
              <a:latin typeface="Arial Narrow"/>
              <a:ea typeface="Arial Narrow"/>
              <a:cs typeface="Arial Narrow"/>
              <a:sym typeface="Arial Narrow"/>
            </a:endParaRPr>
          </a:p>
        </p:txBody>
      </p:sp>
      <p:pic>
        <p:nvPicPr>
          <p:cNvPr id="294" name="Google Shape;294;p23"/>
          <p:cNvPicPr preferRelativeResize="0"/>
          <p:nvPr/>
        </p:nvPicPr>
        <p:blipFill>
          <a:blip r:embed="rId3">
            <a:alphaModFix/>
          </a:blip>
          <a:stretch>
            <a:fillRect/>
          </a:stretch>
        </p:blipFill>
        <p:spPr>
          <a:xfrm>
            <a:off x="5645506" y="1826420"/>
            <a:ext cx="6546494" cy="5076385"/>
          </a:xfrm>
          <a:prstGeom prst="rect">
            <a:avLst/>
          </a:prstGeom>
          <a:noFill/>
          <a:ln>
            <a:noFill/>
          </a:ln>
        </p:spPr>
      </p:pic>
      <p:sp>
        <p:nvSpPr>
          <p:cNvPr id="295" name="Google Shape;295;p23"/>
          <p:cNvSpPr txBox="1"/>
          <p:nvPr/>
        </p:nvSpPr>
        <p:spPr>
          <a:xfrm>
            <a:off x="4628075" y="6508274"/>
            <a:ext cx="1017433"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rgbClr val="151515"/>
                </a:solidFill>
                <a:latin typeface="Arial Narrow"/>
                <a:ea typeface="Arial Narrow"/>
                <a:cs typeface="Arial Narrow"/>
                <a:sym typeface="Arial Narrow"/>
              </a:rPr>
              <a:t>Foto:Istock</a:t>
            </a:r>
            <a:endParaRPr sz="1400">
              <a:solidFill>
                <a:srgbClr val="151515"/>
              </a:solidFill>
              <a:latin typeface="Arial Narrow"/>
              <a:ea typeface="Arial Narrow"/>
              <a:cs typeface="Arial Narrow"/>
              <a:sym typeface="Arial Narrow"/>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300"/>
        <p:cNvGrpSpPr/>
        <p:nvPr/>
      </p:nvGrpSpPr>
      <p:grpSpPr>
        <a:xfrm>
          <a:off x="0" y="0"/>
          <a:ext cx="0" cy="0"/>
        </a:xfrm>
      </p:grpSpPr>
      <p:sp>
        <p:nvSpPr>
          <p:cNvPr id="301" name="Google Shape;301;p24"/>
          <p:cNvSpPr txBox="1">
            <a:spLocks noGrp="1"/>
          </p:cNvSpPr>
          <p:nvPr>
            <p:ph type="title"/>
          </p:nvPr>
        </p:nvSpPr>
        <p:spPr>
          <a:xfrm>
            <a:off x="88540" y="335861"/>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400"/>
              <a:buFont typeface="Arial Narrow"/>
              <a:buNone/>
            </a:pPr>
            <a:r>
              <a:rPr lang="sv-SE">
                <a:latin typeface="Arial Narrow"/>
                <a:ea typeface="Arial Narrow"/>
                <a:cs typeface="Arial Narrow"/>
                <a:sym typeface="Arial Narrow"/>
              </a:rPr>
              <a:t>Rättigheter hotas av klimatförändringar</a:t>
            </a:r>
            <a:endParaRPr/>
          </a:p>
        </p:txBody>
      </p:sp>
      <p:sp>
        <p:nvSpPr>
          <p:cNvPr id="302" name="Google Shape;302;p24"/>
          <p:cNvSpPr txBox="1">
            <a:spLocks noGrp="1"/>
          </p:cNvSpPr>
          <p:nvPr>
            <p:ph type="body" idx="1"/>
          </p:nvPr>
        </p:nvSpPr>
        <p:spPr>
          <a:xfrm>
            <a:off x="838200" y="2752531"/>
            <a:ext cx="4904232" cy="3424432"/>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ct val="0"/>
              </a:spcBef>
              <a:spcAft>
                <a:spcPct val="0"/>
              </a:spcAft>
              <a:buClr>
                <a:schemeClr val="dk1"/>
              </a:buClr>
              <a:buSzPts val="3200"/>
              <a:buNone/>
            </a:pPr>
            <a:endParaRPr/>
          </a:p>
          <a:p>
            <a:pPr marL="228600" lvl="0" indent="-25400" algn="l" rtl="0">
              <a:lnSpc>
                <a:spcPct val="90000"/>
              </a:lnSpc>
              <a:spcBef>
                <a:spcPts val="1000"/>
              </a:spcBef>
              <a:spcAft>
                <a:spcPct val="0"/>
              </a:spcAft>
              <a:buClr>
                <a:schemeClr val="dk1"/>
              </a:buClr>
              <a:buSzPts val="3200"/>
              <a:buNone/>
            </a:pPr>
            <a:endParaRPr/>
          </a:p>
        </p:txBody>
      </p:sp>
      <p:sp>
        <p:nvSpPr>
          <p:cNvPr id="303" name="Google Shape;303;p24"/>
          <p:cNvSpPr/>
          <p:nvPr/>
        </p:nvSpPr>
        <p:spPr>
          <a:xfrm>
            <a:off x="7001256" y="2351038"/>
            <a:ext cx="3846576" cy="3846576"/>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Oswald"/>
              <a:ea typeface="Oswald"/>
              <a:cs typeface="Oswald"/>
              <a:sym typeface="Oswald"/>
            </a:endParaRPr>
          </a:p>
        </p:txBody>
      </p:sp>
      <p:sp>
        <p:nvSpPr>
          <p:cNvPr id="304" name="Google Shape;304;p24"/>
          <p:cNvSpPr txBox="1"/>
          <p:nvPr/>
        </p:nvSpPr>
        <p:spPr>
          <a:xfrm>
            <a:off x="122325" y="1702233"/>
            <a:ext cx="5653892" cy="5109051"/>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lang="sv-SE" sz="2800">
              <a:solidFill>
                <a:srgbClr val="000000"/>
              </a:solidFill>
              <a:latin typeface="Arial Narrow"/>
              <a:ea typeface="Arial Narrow"/>
              <a:cs typeface="Arial Narrow"/>
            </a:endParaRPr>
          </a:p>
          <a:p>
            <a:pPr marL="342900" marR="0" lvl="0" indent="-342900" algn="l" rtl="0">
              <a:spcBef>
                <a:spcPct val="0"/>
              </a:spcBef>
              <a:spcAft>
                <a:spcPct val="0"/>
              </a:spcAft>
              <a:buClr>
                <a:srgbClr val="0095DA"/>
              </a:buClr>
              <a:buSzPts val="2400"/>
              <a:buFont typeface="Arial"/>
              <a:buChar char="•"/>
            </a:pPr>
            <a:r>
              <a:rPr lang="sv-SE" sz="2800" b="1">
                <a:solidFill>
                  <a:srgbClr val="0095DA"/>
                </a:solidFill>
                <a:latin typeface="Arial Narrow"/>
                <a:ea typeface="Arial Narrow"/>
                <a:cs typeface="Arial Narrow"/>
                <a:sym typeface="Arial Narrow"/>
              </a:rPr>
              <a:t>R</a:t>
            </a:r>
            <a:r>
              <a:rPr lang="sv-SE" sz="2800" b="1" i="0">
                <a:solidFill>
                  <a:srgbClr val="0095DA"/>
                </a:solidFill>
                <a:latin typeface="Arial Narrow"/>
                <a:ea typeface="Arial Narrow"/>
                <a:cs typeface="Arial Narrow"/>
                <a:sym typeface="Arial Narrow"/>
              </a:rPr>
              <a:t>ätten till liv och hälsa </a:t>
            </a:r>
            <a:r>
              <a:rPr lang="sv-SE" sz="2800" b="0" i="0">
                <a:solidFill>
                  <a:schemeClr val="dk1"/>
                </a:solidFill>
                <a:latin typeface="Arial Narrow"/>
                <a:ea typeface="Arial Narrow"/>
                <a:cs typeface="Arial Narrow"/>
                <a:sym typeface="Arial Narrow"/>
              </a:rPr>
              <a:t>hotas av stormar, skogsbränder och annat extremväder</a:t>
            </a:r>
            <a:endParaRPr lang="sv-SE" sz="2800">
              <a:solidFill>
                <a:schemeClr val="dk1"/>
              </a:solidFill>
              <a:latin typeface="Arial Narrow"/>
              <a:ea typeface="Arial Narrow"/>
              <a:cs typeface="Arial Narrow"/>
            </a:endParaRPr>
          </a:p>
          <a:p>
            <a:pPr marL="342900" marR="0" lvl="0" indent="-342900" algn="l" rtl="0">
              <a:spcBef>
                <a:spcPct val="0"/>
              </a:spcBef>
              <a:spcAft>
                <a:spcPct val="0"/>
              </a:spcAft>
              <a:buClr>
                <a:srgbClr val="0095DA"/>
              </a:buClr>
              <a:buSzPts val="2400"/>
              <a:buFont typeface="Arial"/>
              <a:buChar char="•"/>
            </a:pPr>
            <a:r>
              <a:rPr lang="sv-SE" sz="2800" b="1" i="0">
                <a:solidFill>
                  <a:srgbClr val="0095DA"/>
                </a:solidFill>
                <a:latin typeface="Arial Narrow"/>
                <a:ea typeface="Arial Narrow"/>
                <a:cs typeface="Arial Narrow"/>
                <a:sym typeface="Arial Narrow"/>
              </a:rPr>
              <a:t>Rätten till tak över huvudet </a:t>
            </a:r>
            <a:r>
              <a:rPr lang="sv-SE" sz="2800" b="0" i="0">
                <a:solidFill>
                  <a:schemeClr val="dk1"/>
                </a:solidFill>
                <a:latin typeface="Arial Narrow"/>
                <a:ea typeface="Arial Narrow"/>
                <a:cs typeface="Arial Narrow"/>
                <a:sym typeface="Arial Narrow"/>
              </a:rPr>
              <a:t>hotas av stigande havsnivåer</a:t>
            </a:r>
            <a:r>
              <a:rPr lang="sv-SE" sz="2800">
                <a:solidFill>
                  <a:schemeClr val="dk1"/>
                </a:solidFill>
                <a:latin typeface="Arial Narrow"/>
                <a:ea typeface="Arial Narrow"/>
                <a:cs typeface="Arial Narrow"/>
                <a:sym typeface="Arial Narrow"/>
              </a:rPr>
              <a:t> </a:t>
            </a:r>
            <a:endParaRPr lang="sv-SE" sz="2800">
              <a:solidFill>
                <a:schemeClr val="dk1"/>
              </a:solidFill>
              <a:latin typeface="Arial Narrow"/>
              <a:ea typeface="Arial Narrow"/>
              <a:cs typeface="Arial Narrow"/>
            </a:endParaRPr>
          </a:p>
          <a:p>
            <a:pPr marL="342900" indent="-342900">
              <a:buClr>
                <a:srgbClr val="0095DA"/>
              </a:buClr>
              <a:buSzPts val="2400"/>
              <a:buFont typeface="Arial"/>
              <a:buChar char="•"/>
            </a:pPr>
            <a:r>
              <a:rPr lang="sv-SE" sz="2800" b="1">
                <a:solidFill>
                  <a:srgbClr val="0095DA"/>
                </a:solidFill>
                <a:latin typeface="Arial Narrow"/>
                <a:ea typeface="Arial Narrow"/>
                <a:cs typeface="Arial Narrow"/>
                <a:sym typeface="Arial Narrow"/>
              </a:rPr>
              <a:t>Rätten till rent vatten och sanitet </a:t>
            </a:r>
            <a:r>
              <a:rPr lang="sv-SE" sz="2800">
                <a:solidFill>
                  <a:schemeClr val="dk1"/>
                </a:solidFill>
                <a:latin typeface="Arial Narrow"/>
                <a:ea typeface="Arial Narrow"/>
                <a:cs typeface="Arial Narrow"/>
                <a:sym typeface="Arial Narrow"/>
              </a:rPr>
              <a:t>hotas av torka</a:t>
            </a:r>
            <a:br>
              <a:rPr lang="sv-SE" sz="2800">
                <a:solidFill>
                  <a:schemeClr val="dk1"/>
                </a:solidFill>
                <a:latin typeface="Arial Narrow"/>
                <a:ea typeface="Arial Narrow"/>
                <a:cs typeface="Arial Narrow"/>
                <a:sym typeface="Arial Narrow"/>
              </a:rPr>
            </a:br>
            <a:endParaRPr sz="2800">
              <a:solidFill>
                <a:schemeClr val="dk1"/>
              </a:solidFill>
              <a:latin typeface="Arial Narrow"/>
            </a:endParaRPr>
          </a:p>
          <a:p>
            <a:r>
              <a:rPr lang="sv-SE" sz="2800">
                <a:solidFill>
                  <a:schemeClr val="dk1"/>
                </a:solidFill>
                <a:latin typeface="Arial Narrow"/>
                <a:ea typeface="Arial Narrow"/>
                <a:cs typeface="Arial Narrow"/>
                <a:sym typeface="Arial Narrow"/>
              </a:rPr>
              <a:t>Våra </a:t>
            </a:r>
            <a:r>
              <a:rPr lang="sv-SE" sz="2800" b="0" i="0">
                <a:solidFill>
                  <a:schemeClr val="dk1"/>
                </a:solidFill>
                <a:latin typeface="Arial Narrow"/>
                <a:ea typeface="Arial Narrow"/>
                <a:cs typeface="Arial Narrow"/>
                <a:sym typeface="Arial Narrow"/>
              </a:rPr>
              <a:t>mänskliga rättigheter är beroende av klimatet och den värld vi lever i.</a:t>
            </a:r>
            <a:br>
              <a:rPr lang="sv-SE" sz="2400" b="0" i="0">
                <a:latin typeface="Arial Narrow"/>
                <a:ea typeface="Arial Narrow"/>
                <a:cs typeface="Arial Narrow"/>
              </a:rPr>
            </a:br>
            <a:endParaRPr sz="1800">
              <a:solidFill>
                <a:schemeClr val="dk1"/>
              </a:solidFill>
              <a:latin typeface="Oswald"/>
              <a:ea typeface="Oswald"/>
              <a:cs typeface="Oswald"/>
            </a:endParaRPr>
          </a:p>
        </p:txBody>
      </p:sp>
      <p:pic>
        <p:nvPicPr>
          <p:cNvPr id="305" name="Google Shape;305;p24" descr="En bild som visar utomhus, vatten, träd, vattenväg&#10;&#10;Automatiskt genererad beskrivning"/>
          <p:cNvPicPr preferRelativeResize="0"/>
          <p:nvPr/>
        </p:nvPicPr>
        <p:blipFill>
          <a:blip r:embed="rId3">
            <a:alphaModFix/>
          </a:blip>
          <a:stretch>
            <a:fillRect/>
          </a:stretch>
        </p:blipFill>
        <p:spPr>
          <a:xfrm>
            <a:off x="5969082" y="1892393"/>
            <a:ext cx="6100593" cy="4667983"/>
          </a:xfrm>
          <a:prstGeom prst="rect">
            <a:avLst/>
          </a:prstGeom>
          <a:noFill/>
          <a:ln>
            <a:noFill/>
          </a:ln>
        </p:spPr>
      </p:pic>
      <p:sp>
        <p:nvSpPr>
          <p:cNvPr id="306" name="Google Shape;306;p24"/>
          <p:cNvSpPr txBox="1"/>
          <p:nvPr/>
        </p:nvSpPr>
        <p:spPr>
          <a:xfrm>
            <a:off x="5962666" y="6560376"/>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311"/>
        <p:cNvGrpSpPr/>
        <p:nvPr/>
      </p:nvGrpSpPr>
      <p:grpSpPr>
        <a:xfrm>
          <a:off x="0" y="0"/>
          <a:ext cx="0" cy="0"/>
        </a:xfrm>
      </p:grpSpPr>
      <p:sp>
        <p:nvSpPr>
          <p:cNvPr id="312" name="Google Shape;312;p25"/>
          <p:cNvSpPr txBox="1">
            <a:spLocks noGrp="1"/>
          </p:cNvSpPr>
          <p:nvPr>
            <p:ph type="title"/>
          </p:nvPr>
        </p:nvSpPr>
        <p:spPr>
          <a:xfrm>
            <a:off x="330200" y="228323"/>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Klimatförändringar och de mänskliga rättigheterna</a:t>
            </a:r>
            <a:endParaRPr/>
          </a:p>
        </p:txBody>
      </p:sp>
      <p:sp>
        <p:nvSpPr>
          <p:cNvPr id="313" name="Google Shape;313;p25"/>
          <p:cNvSpPr txBox="1">
            <a:spLocks noGrp="1"/>
          </p:cNvSpPr>
          <p:nvPr>
            <p:ph type="body" idx="1"/>
          </p:nvPr>
        </p:nvSpPr>
        <p:spPr>
          <a:xfrm>
            <a:off x="330200" y="2501279"/>
            <a:ext cx="5870969" cy="3689048"/>
          </a:xfrm>
          <a:prstGeom prst="rect">
            <a:avLst/>
          </a:prstGeom>
          <a:noFill/>
          <a:ln>
            <a:noFill/>
          </a:ln>
        </p:spPr>
        <p:txBody>
          <a:bodyPr spcFirstLastPara="1" wrap="square" lIns="91425" tIns="45700" rIns="91425" bIns="45700" anchor="t" anchorCtr="0">
            <a:noAutofit/>
          </a:bodyPr>
          <a:lstStyle/>
          <a:p>
            <a:pPr marL="457200" lvl="0" indent="-457200" algn="l" rtl="0">
              <a:lnSpc>
                <a:spcPct val="120000"/>
              </a:lnSpc>
              <a:spcBef>
                <a:spcPct val="0"/>
              </a:spcBef>
              <a:spcAft>
                <a:spcPct val="0"/>
              </a:spcAft>
              <a:buClr>
                <a:schemeClr val="dk1"/>
              </a:buClr>
              <a:buSzPts val="2400"/>
              <a:buChar char="•"/>
            </a:pPr>
            <a:r>
              <a:rPr lang="sv-SE" sz="2800" b="1">
                <a:latin typeface="Arial Narrow"/>
                <a:ea typeface="Arial Narrow"/>
                <a:cs typeface="Arial Narrow"/>
                <a:sym typeface="Arial Narrow"/>
              </a:rPr>
              <a:t>2021:</a:t>
            </a:r>
            <a:r>
              <a:rPr lang="sv-SE" sz="2800">
                <a:latin typeface="Arial Narrow"/>
                <a:ea typeface="Arial Narrow"/>
                <a:cs typeface="Arial Narrow"/>
                <a:sym typeface="Arial Narrow"/>
              </a:rPr>
              <a:t> </a:t>
            </a:r>
            <a:r>
              <a:rPr lang="sv-SE" sz="2800">
                <a:solidFill>
                  <a:srgbClr val="0095DA"/>
                </a:solidFill>
                <a:latin typeface="Arial Narrow"/>
                <a:ea typeface="Arial Narrow"/>
                <a:cs typeface="Arial Narrow"/>
                <a:sym typeface="Arial Narrow"/>
              </a:rPr>
              <a:t>Ren miljö: En mänsklig rättighet</a:t>
            </a:r>
            <a:endParaRPr lang="sv-SE" sz="2800">
              <a:latin typeface="Arial Narrow"/>
            </a:endParaRPr>
          </a:p>
          <a:p>
            <a:pPr indent="-457200">
              <a:lnSpc>
                <a:spcPct val="120000"/>
              </a:lnSpc>
              <a:buSzPts val="2400"/>
            </a:pPr>
            <a:r>
              <a:rPr lang="sv-SE" sz="2800" b="1">
                <a:latin typeface="Arial Narrow"/>
                <a:ea typeface="Arial Narrow"/>
                <a:cs typeface="Arial Narrow"/>
                <a:sym typeface="Arial Narrow"/>
              </a:rPr>
              <a:t>2023</a:t>
            </a:r>
            <a:r>
              <a:rPr lang="sv-SE" sz="2800">
                <a:latin typeface="Arial Narrow"/>
                <a:ea typeface="Arial Narrow"/>
                <a:cs typeface="Arial Narrow"/>
                <a:sym typeface="Arial Narrow"/>
              </a:rPr>
              <a:t>: </a:t>
            </a:r>
            <a:r>
              <a:rPr lang="sv-SE" sz="2800">
                <a:solidFill>
                  <a:schemeClr val="bg2"/>
                </a:solidFill>
                <a:latin typeface="Arial Narrow"/>
                <a:ea typeface="Arial Narrow"/>
                <a:cs typeface="Arial Narrow"/>
                <a:sym typeface="Arial Narrow"/>
              </a:rPr>
              <a:t>Barnkonventionen erkänner barns rätt till en ren, hälsosam och hållbar miljö.</a:t>
            </a:r>
            <a:endParaRPr lang="sv-SE" sz="2800">
              <a:solidFill>
                <a:schemeClr val="bg2"/>
              </a:solidFill>
              <a:latin typeface="Arial Narrow"/>
              <a:ea typeface="Arial Narrow"/>
              <a:cs typeface="Arial Narrow"/>
            </a:endParaRPr>
          </a:p>
          <a:p>
            <a:pPr marL="457200" lvl="0" indent="-457200" algn="l" rtl="0">
              <a:lnSpc>
                <a:spcPct val="120000"/>
              </a:lnSpc>
              <a:spcBef>
                <a:spcPts val="1000"/>
              </a:spcBef>
              <a:spcAft>
                <a:spcPct val="0"/>
              </a:spcAft>
              <a:buClr>
                <a:schemeClr val="dk1"/>
              </a:buClr>
              <a:buSzPts val="2400"/>
              <a:buChar char="•"/>
            </a:pPr>
            <a:r>
              <a:rPr lang="sv-SE" sz="2800" b="1">
                <a:latin typeface="Arial Narrow"/>
                <a:ea typeface="Arial Narrow"/>
                <a:cs typeface="Arial Narrow"/>
                <a:sym typeface="Arial Narrow"/>
              </a:rPr>
              <a:t>2023:</a:t>
            </a:r>
            <a:r>
              <a:rPr lang="sv-SE" sz="2800">
                <a:latin typeface="Arial Narrow"/>
                <a:ea typeface="Arial Narrow"/>
                <a:cs typeface="Arial Narrow"/>
                <a:sym typeface="Arial Narrow"/>
              </a:rPr>
              <a:t> </a:t>
            </a:r>
            <a:r>
              <a:rPr lang="sv-SE" sz="2800">
                <a:solidFill>
                  <a:srgbClr val="0095DA"/>
                </a:solidFill>
                <a:latin typeface="Arial Narrow"/>
                <a:ea typeface="Arial Narrow"/>
                <a:cs typeface="Arial Narrow"/>
                <a:sym typeface="Arial Narrow"/>
              </a:rPr>
              <a:t>Ny</a:t>
            </a:r>
            <a:r>
              <a:rPr lang="sv-SE" sz="2800" i="0">
                <a:solidFill>
                  <a:srgbClr val="0095DA"/>
                </a:solidFill>
                <a:latin typeface="Arial Narrow"/>
                <a:ea typeface="Arial Narrow"/>
                <a:cs typeface="Arial Narrow"/>
                <a:sym typeface="Arial Narrow"/>
              </a:rPr>
              <a:t> resolution</a:t>
            </a:r>
            <a:r>
              <a:rPr lang="sv-SE" sz="2800">
                <a:solidFill>
                  <a:srgbClr val="0095DA"/>
                </a:solidFill>
                <a:latin typeface="Arial Narrow"/>
                <a:ea typeface="Arial Narrow"/>
                <a:cs typeface="Arial Narrow"/>
                <a:sym typeface="Arial Narrow"/>
              </a:rPr>
              <a:t>:</a:t>
            </a:r>
            <a:r>
              <a:rPr lang="sv-SE" sz="2800" i="0" u="none" strike="noStrike">
                <a:solidFill>
                  <a:srgbClr val="0095DA"/>
                </a:solidFill>
                <a:latin typeface="Arial Narrow"/>
                <a:ea typeface="Arial Narrow"/>
                <a:cs typeface="Arial Narrow"/>
                <a:sym typeface="Arial Narrow"/>
              </a:rPr>
              <a:t> </a:t>
            </a:r>
            <a:r>
              <a:rPr lang="sv-SE" sz="2800" i="0">
                <a:solidFill>
                  <a:srgbClr val="0095DA"/>
                </a:solidFill>
                <a:latin typeface="Arial Narrow"/>
                <a:ea typeface="Arial Narrow"/>
                <a:cs typeface="Arial Narrow"/>
                <a:sym typeface="Arial Narrow"/>
              </a:rPr>
              <a:t>Internationella domstolen (ICJ) </a:t>
            </a:r>
            <a:r>
              <a:rPr lang="sv-SE" sz="2800">
                <a:solidFill>
                  <a:srgbClr val="0095DA"/>
                </a:solidFill>
                <a:latin typeface="Arial Narrow"/>
                <a:ea typeface="Arial Narrow"/>
                <a:cs typeface="Arial Narrow"/>
                <a:sym typeface="Arial Narrow"/>
              </a:rPr>
              <a:t>kan</a:t>
            </a:r>
            <a:r>
              <a:rPr lang="sv-SE" sz="2800" i="0">
                <a:solidFill>
                  <a:srgbClr val="0095DA"/>
                </a:solidFill>
                <a:latin typeface="Arial Narrow"/>
                <a:ea typeface="Arial Narrow"/>
                <a:cs typeface="Arial Narrow"/>
                <a:sym typeface="Arial Narrow"/>
              </a:rPr>
              <a:t> rådfrågas och föreslå juridiska konsekvenser</a:t>
            </a:r>
            <a:endParaRPr sz="2800">
              <a:solidFill>
                <a:srgbClr val="0095DA"/>
              </a:solidFill>
              <a:latin typeface="Arial Narrow"/>
              <a:ea typeface="Arial Narrow"/>
              <a:cs typeface="Arial Narrow"/>
            </a:endParaRPr>
          </a:p>
          <a:p>
            <a:pPr marL="228600" lvl="0" indent="-25400" algn="l" rtl="0">
              <a:lnSpc>
                <a:spcPct val="90000"/>
              </a:lnSpc>
              <a:spcBef>
                <a:spcPts val="1000"/>
              </a:spcBef>
              <a:spcAft>
                <a:spcPct val="0"/>
              </a:spcAft>
              <a:buClr>
                <a:schemeClr val="dk1"/>
              </a:buClr>
              <a:buSzPts val="3200"/>
              <a:buNone/>
            </a:pPr>
            <a:endParaRPr>
              <a:latin typeface="Oswald"/>
              <a:ea typeface="Oswald"/>
              <a:cs typeface="Oswald"/>
              <a:sym typeface="Oswald"/>
            </a:endParaRPr>
          </a:p>
        </p:txBody>
      </p:sp>
      <p:pic>
        <p:nvPicPr>
          <p:cNvPr id="314" name="Google Shape;314;p25" descr="Ren miljö - en mänsklig rättighet - Svenska FN-förbundet"/>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6334581" y="2058545"/>
            <a:ext cx="5850295" cy="4571132"/>
          </a:xfrm>
          <a:prstGeom prst="rect">
            <a:avLst/>
          </a:prstGeom>
          <a:noFill/>
          <a:ln>
            <a:noFill/>
          </a:ln>
        </p:spPr>
      </p:pic>
      <p:sp>
        <p:nvSpPr>
          <p:cNvPr id="315" name="Google Shape;315;p25"/>
          <p:cNvSpPr txBox="1"/>
          <p:nvPr/>
        </p:nvSpPr>
        <p:spPr>
          <a:xfrm>
            <a:off x="6247497" y="6593765"/>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rgbClr val="282828"/>
                </a:solidFill>
                <a:latin typeface="Arial Narrow"/>
                <a:ea typeface="Arial Narrow"/>
                <a:cs typeface="Arial Narrow"/>
                <a:sym typeface="Arial Narrow"/>
              </a:rPr>
              <a:t>Foto: Istock</a:t>
            </a:r>
            <a:endParaRPr sz="14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89"/>
        <p:cNvGrpSpPr/>
        <p:nvPr/>
      </p:nvGrpSpPr>
      <p:grpSpPr>
        <a:xfrm>
          <a:off x="0" y="0"/>
          <a:ext cx="0" cy="0"/>
        </a:xfrm>
      </p:grpSpPr>
      <p:pic>
        <p:nvPicPr>
          <p:cNvPr id="90" name="Google Shape;90;p3" descr="En bild som visar flagga, himmel, utomhus, pol&#10;&#10;Automatiskt genererad beskrivning"/>
          <p:cNvPicPr preferRelativeResize="0">
            <a:picLocks noGrp="1"/>
          </p:cNvPicPr>
          <p:nvPr>
            <p:ph type="pic" idx="2"/>
          </p:nvPr>
        </p:nvPicPr>
        <p:blipFill>
          <a:blip r:embed="rId3">
            <a:alphaModFix/>
            <a:extLst>
              <a:ext uri="{28A0092B-C50C-407E-A947-70E740481C1C}">
                <a14:useLocalDpi xmlns:a14="http://schemas.microsoft.com/office/drawing/2010/main"/>
              </a:ext>
            </a:extLst>
          </a:blip>
          <a:stretch>
            <a:fillRect/>
          </a:stretch>
        </p:blipFill>
        <p:spPr>
          <a:xfrm>
            <a:off x="7958658" y="2098583"/>
            <a:ext cx="4236892" cy="4433779"/>
          </a:xfrm>
          <a:prstGeom prst="rect">
            <a:avLst/>
          </a:prstGeom>
          <a:noFill/>
          <a:ln>
            <a:noFill/>
          </a:ln>
        </p:spPr>
      </p:pic>
      <p:sp>
        <p:nvSpPr>
          <p:cNvPr id="91" name="Google Shape;91;p3"/>
          <p:cNvSpPr txBox="1">
            <a:spLocks noGrp="1"/>
          </p:cNvSpPr>
          <p:nvPr>
            <p:ph type="title"/>
          </p:nvPr>
        </p:nvSpPr>
        <p:spPr>
          <a:xfrm>
            <a:off x="510803" y="336110"/>
            <a:ext cx="9363076" cy="13830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Agenda</a:t>
            </a:r>
            <a:endParaRPr/>
          </a:p>
        </p:txBody>
      </p:sp>
      <p:sp>
        <p:nvSpPr>
          <p:cNvPr id="92" name="Google Shape;92;p3"/>
          <p:cNvSpPr txBox="1">
            <a:spLocks noGrp="1"/>
          </p:cNvSpPr>
          <p:nvPr>
            <p:ph type="body" idx="1"/>
          </p:nvPr>
        </p:nvSpPr>
        <p:spPr>
          <a:xfrm>
            <a:off x="510803" y="3094141"/>
            <a:ext cx="7087026" cy="436055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ct val="0"/>
              </a:spcBef>
              <a:spcAft>
                <a:spcPct val="0"/>
              </a:spcAft>
              <a:buClr>
                <a:schemeClr val="dk1"/>
              </a:buClr>
              <a:buSzPts val="2400"/>
              <a:buChar char="•"/>
            </a:pPr>
            <a:r>
              <a:rPr lang="sv-SE">
                <a:latin typeface="Arial Narrow"/>
                <a:ea typeface="Arial Narrow"/>
                <a:cs typeface="Arial Narrow"/>
                <a:sym typeface="Arial Narrow"/>
              </a:rPr>
              <a:t>Grundläggande om klimatet </a:t>
            </a:r>
            <a:endParaRPr>
              <a:latin typeface="Arial Narrow"/>
              <a:ea typeface="Arial Narrow"/>
              <a:cs typeface="Arial Narrow"/>
              <a:sym typeface="Arial Narrow"/>
            </a:endParaRPr>
          </a:p>
          <a:p>
            <a:pPr marL="342900" lvl="0" indent="-342900" algn="l" rtl="0">
              <a:lnSpc>
                <a:spcPct val="90000"/>
              </a:lnSpc>
              <a:spcBef>
                <a:spcPts val="1000"/>
              </a:spcBef>
              <a:spcAft>
                <a:spcPct val="0"/>
              </a:spcAft>
              <a:buClr>
                <a:schemeClr val="dk1"/>
              </a:buClr>
              <a:buSzPts val="2400"/>
              <a:buFont typeface="Arial"/>
              <a:buChar char="•"/>
            </a:pPr>
            <a:r>
              <a:rPr lang="sv-SE">
                <a:latin typeface="Arial Narrow"/>
                <a:ea typeface="Arial Narrow"/>
                <a:cs typeface="Arial Narrow"/>
                <a:sym typeface="Arial Narrow"/>
              </a:rPr>
              <a:t>FN:s klimatarbete </a:t>
            </a:r>
            <a:endParaRPr/>
          </a:p>
          <a:p>
            <a:pPr marL="342900" lvl="0" indent="-342900" algn="l" rtl="0">
              <a:lnSpc>
                <a:spcPct val="90000"/>
              </a:lnSpc>
              <a:spcBef>
                <a:spcPts val="1000"/>
              </a:spcBef>
              <a:spcAft>
                <a:spcPct val="0"/>
              </a:spcAft>
              <a:buClr>
                <a:schemeClr val="dk1"/>
              </a:buClr>
              <a:buSzPts val="2400"/>
              <a:buFont typeface="Arial"/>
              <a:buChar char="•"/>
            </a:pPr>
            <a:r>
              <a:rPr lang="sv-SE">
                <a:latin typeface="Arial Narrow"/>
                <a:ea typeface="Arial Narrow"/>
                <a:cs typeface="Arial Narrow"/>
                <a:sym typeface="Arial Narrow"/>
              </a:rPr>
              <a:t>Klimaträttvisa </a:t>
            </a:r>
            <a:endParaRPr/>
          </a:p>
          <a:p>
            <a:pPr marL="342900" lvl="0" indent="-342900" algn="l" rtl="0">
              <a:lnSpc>
                <a:spcPct val="90000"/>
              </a:lnSpc>
              <a:spcBef>
                <a:spcPts val="1000"/>
              </a:spcBef>
              <a:spcAft>
                <a:spcPct val="0"/>
              </a:spcAft>
              <a:buClr>
                <a:schemeClr val="dk1"/>
              </a:buClr>
              <a:buSzPts val="2400"/>
              <a:buFont typeface="Arial"/>
              <a:buChar char="•"/>
            </a:pPr>
            <a:r>
              <a:rPr lang="sv-SE">
                <a:latin typeface="Arial Narrow"/>
                <a:ea typeface="Arial Narrow"/>
                <a:cs typeface="Arial Narrow"/>
                <a:sym typeface="Arial Narrow"/>
              </a:rPr>
              <a:t>Klimatförändringar och de mänskliga rättigheterna </a:t>
            </a:r>
            <a:endParaRPr/>
          </a:p>
          <a:p>
            <a:pPr marL="342900" lvl="0" indent="-342900" algn="l" rtl="0">
              <a:lnSpc>
                <a:spcPct val="90000"/>
              </a:lnSpc>
              <a:spcBef>
                <a:spcPts val="1000"/>
              </a:spcBef>
              <a:spcAft>
                <a:spcPct val="0"/>
              </a:spcAft>
              <a:buClr>
                <a:schemeClr val="dk1"/>
              </a:buClr>
              <a:buSzPts val="2400"/>
              <a:buFont typeface="Arial"/>
              <a:buChar char="•"/>
            </a:pPr>
            <a:r>
              <a:rPr lang="sv-SE">
                <a:latin typeface="Arial Narrow"/>
                <a:ea typeface="Arial Narrow"/>
                <a:cs typeface="Arial Narrow"/>
                <a:sym typeface="Arial Narrow"/>
              </a:rPr>
              <a:t>Hur ligger vi till och vad behöver göras? </a:t>
            </a:r>
            <a:endParaRPr/>
          </a:p>
          <a:p>
            <a:pPr marL="342900" lvl="0" indent="-342900" algn="l" rtl="0">
              <a:lnSpc>
                <a:spcPct val="90000"/>
              </a:lnSpc>
              <a:spcBef>
                <a:spcPts val="1000"/>
              </a:spcBef>
              <a:spcAft>
                <a:spcPct val="0"/>
              </a:spcAft>
              <a:buClr>
                <a:schemeClr val="dk1"/>
              </a:buClr>
              <a:buSzPts val="2400"/>
              <a:buFont typeface="Arial"/>
              <a:buChar char="•"/>
            </a:pPr>
            <a:r>
              <a:rPr lang="sv-SE">
                <a:latin typeface="Arial Narrow"/>
                <a:ea typeface="Arial Narrow"/>
                <a:cs typeface="Arial Narrow"/>
                <a:sym typeface="Arial Narrow"/>
              </a:rPr>
              <a:t>Vad kan du göra?</a:t>
            </a:r>
            <a:endParaRPr/>
          </a:p>
          <a:p>
            <a:pPr marL="342900" lvl="0" indent="-190500" algn="l" rtl="0">
              <a:lnSpc>
                <a:spcPct val="90000"/>
              </a:lnSpc>
              <a:spcBef>
                <a:spcPts val="1000"/>
              </a:spcBef>
              <a:spcAft>
                <a:spcPct val="0"/>
              </a:spcAft>
              <a:buClr>
                <a:schemeClr val="dk1"/>
              </a:buClr>
              <a:buSzPts val="2400"/>
              <a:buFont typeface="Arial"/>
              <a:buNone/>
            </a:pPr>
            <a:endParaRPr/>
          </a:p>
          <a:p>
            <a:pPr marL="342900" lvl="0" indent="-190500" algn="l" rtl="0">
              <a:lnSpc>
                <a:spcPct val="90000"/>
              </a:lnSpc>
              <a:spcBef>
                <a:spcPts val="1000"/>
              </a:spcBef>
              <a:spcAft>
                <a:spcPct val="0"/>
              </a:spcAft>
              <a:buClr>
                <a:schemeClr val="dk1"/>
              </a:buClr>
              <a:buSzPts val="2400"/>
              <a:buFont typeface="Arial"/>
              <a:buNone/>
            </a:pPr>
            <a:endParaRPr/>
          </a:p>
          <a:p>
            <a:pPr marL="342900" lvl="0" indent="-190500" algn="l" rtl="0">
              <a:lnSpc>
                <a:spcPct val="90000"/>
              </a:lnSpc>
              <a:spcBef>
                <a:spcPts val="1000"/>
              </a:spcBef>
              <a:spcAft>
                <a:spcPct val="0"/>
              </a:spcAft>
              <a:buClr>
                <a:schemeClr val="dk1"/>
              </a:buClr>
              <a:buSzPts val="2400"/>
              <a:buFont typeface="Arial"/>
              <a:buNone/>
            </a:pPr>
            <a:endParaRPr/>
          </a:p>
        </p:txBody>
      </p:sp>
      <p:sp>
        <p:nvSpPr>
          <p:cNvPr id="93" name="Google Shape;93;p3"/>
          <p:cNvSpPr txBox="1">
            <a:spLocks noGrp="1"/>
          </p:cNvSpPr>
          <p:nvPr>
            <p:ph type="body" idx="4"/>
          </p:nvPr>
        </p:nvSpPr>
        <p:spPr>
          <a:xfrm>
            <a:off x="5027983" y="6225040"/>
            <a:ext cx="3940175" cy="307322"/>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ct val="0"/>
              </a:spcBef>
              <a:spcAft>
                <a:spcPct val="0"/>
              </a:spcAft>
              <a:buClr>
                <a:schemeClr val="dk1"/>
              </a:buClr>
              <a:buSzPts val="1400"/>
              <a:buNone/>
            </a:pPr>
            <a:r>
              <a:rPr lang="sv-SE" sz="1400">
                <a:latin typeface="Arial Narrow"/>
                <a:ea typeface="Arial Narrow"/>
                <a:cs typeface="Arial Narrow"/>
                <a:sym typeface="Arial Narrow"/>
              </a:rPr>
              <a:t>Foto: Istock</a:t>
            </a:r>
            <a:endParaRPr sz="1400">
              <a:latin typeface="Arial Narrow"/>
              <a:ea typeface="Arial Narrow"/>
              <a:cs typeface="Arial Narrow"/>
              <a:sym typeface="Arial Narrow"/>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366"/>
        <p:cNvGrpSpPr/>
        <p:nvPr/>
      </p:nvGrpSpPr>
      <p:grpSpPr>
        <a:xfrm>
          <a:off x="0" y="0"/>
          <a:ext cx="0" cy="0"/>
        </a:xfrm>
      </p:grpSpPr>
      <p:pic>
        <p:nvPicPr>
          <p:cNvPr id="367" name="Google Shape;367;p28"/>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5966605" y="1986706"/>
            <a:ext cx="6067244" cy="4566739"/>
          </a:xfrm>
          <a:prstGeom prst="rect">
            <a:avLst/>
          </a:prstGeom>
          <a:noFill/>
          <a:ln>
            <a:noFill/>
          </a:ln>
        </p:spPr>
      </p:pic>
      <p:sp>
        <p:nvSpPr>
          <p:cNvPr id="368" name="Google Shape;368;p28"/>
          <p:cNvSpPr txBox="1">
            <a:spLocks noGrp="1"/>
          </p:cNvSpPr>
          <p:nvPr>
            <p:ph type="body" idx="1"/>
          </p:nvPr>
        </p:nvSpPr>
        <p:spPr>
          <a:xfrm>
            <a:off x="909025" y="2647311"/>
            <a:ext cx="5842958" cy="3424432"/>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ct val="0"/>
              </a:spcBef>
              <a:spcAft>
                <a:spcPct val="0"/>
              </a:spcAft>
              <a:buClr>
                <a:schemeClr val="dk1"/>
              </a:buClr>
              <a:buSzPts val="5200"/>
              <a:buNone/>
            </a:pPr>
            <a:endParaRPr sz="5200">
              <a:solidFill>
                <a:schemeClr val="dk2"/>
              </a:solidFill>
            </a:endParaRPr>
          </a:p>
          <a:p>
            <a:pPr marL="0" lvl="0" indent="0" algn="l" rtl="0">
              <a:lnSpc>
                <a:spcPct val="90000"/>
              </a:lnSpc>
              <a:spcBef>
                <a:spcPts val="1000"/>
              </a:spcBef>
              <a:spcAft>
                <a:spcPct val="0"/>
              </a:spcAft>
              <a:buClr>
                <a:srgbClr val="008FD5"/>
              </a:buClr>
              <a:buSzPts val="5200"/>
              <a:buNone/>
            </a:pPr>
            <a:r>
              <a:rPr lang="sv-SE" sz="5200" b="1">
                <a:solidFill>
                  <a:srgbClr val="008FD5"/>
                </a:solidFill>
                <a:latin typeface="Arial Narrow"/>
                <a:ea typeface="Arial Narrow"/>
                <a:cs typeface="Arial Narrow"/>
                <a:sym typeface="Arial Narrow"/>
              </a:rPr>
              <a:t>Världsläget för klimatet</a:t>
            </a:r>
            <a:endParaRPr sz="5200" b="1">
              <a:latin typeface="Arial Narrow"/>
              <a:ea typeface="Arial Narrow"/>
              <a:cs typeface="Arial Narrow"/>
              <a:sym typeface="Arial Narrow"/>
            </a:endParaRPr>
          </a:p>
        </p:txBody>
      </p:sp>
      <p:sp>
        <p:nvSpPr>
          <p:cNvPr id="369" name="Google Shape;369;p28"/>
          <p:cNvSpPr txBox="1"/>
          <p:nvPr/>
        </p:nvSpPr>
        <p:spPr>
          <a:xfrm>
            <a:off x="5869712" y="6529613"/>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374"/>
        <p:cNvGrpSpPr/>
        <p:nvPr/>
      </p:nvGrpSpPr>
      <p:grpSpPr>
        <a:xfrm>
          <a:off x="0" y="0"/>
          <a:ext cx="0" cy="0"/>
        </a:xfrm>
      </p:grpSpPr>
      <p:sp>
        <p:nvSpPr>
          <p:cNvPr id="375" name="Google Shape;375;p29"/>
          <p:cNvSpPr txBox="1">
            <a:spLocks noGrp="1"/>
          </p:cNvSpPr>
          <p:nvPr>
            <p:ph type="body" idx="1"/>
          </p:nvPr>
        </p:nvSpPr>
        <p:spPr>
          <a:xfrm>
            <a:off x="497205" y="2316518"/>
            <a:ext cx="5380523" cy="48126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Clr>
                <a:srgbClr val="0095DA"/>
              </a:buClr>
              <a:buSzPts val="2800"/>
              <a:buNone/>
            </a:pPr>
            <a:r>
              <a:rPr lang="sv-SE" sz="2800" b="1">
                <a:solidFill>
                  <a:srgbClr val="0095DA"/>
                </a:solidFill>
                <a:latin typeface="Arial Narrow"/>
                <a:ea typeface="Arial Narrow"/>
                <a:cs typeface="Arial Narrow"/>
                <a:sym typeface="Arial Narrow"/>
              </a:rPr>
              <a:t>Vad säger den senaste IPCC rapporten?</a:t>
            </a:r>
            <a:endParaRPr lang="sv-SE" sz="2800" b="1">
              <a:solidFill>
                <a:srgbClr val="0095DA"/>
              </a:solidFill>
              <a:latin typeface="Arial Narrow"/>
              <a:ea typeface="Arial Narrow"/>
              <a:cs typeface="Arial Narrow"/>
            </a:endParaRPr>
          </a:p>
          <a:p>
            <a:pPr marL="0" indent="0">
              <a:lnSpc>
                <a:spcPct val="100000"/>
              </a:lnSpc>
              <a:spcBef>
                <a:spcPct val="0"/>
              </a:spcBef>
              <a:buSzPts val="2800"/>
              <a:buNone/>
            </a:pPr>
            <a:endParaRPr lang="sv-SE" sz="2800" b="1">
              <a:solidFill>
                <a:srgbClr val="0095DA"/>
              </a:solidFill>
              <a:latin typeface="Arial Narrow"/>
              <a:ea typeface="Arial Narrow"/>
              <a:cs typeface="Arial Narrow"/>
              <a:sym typeface="Arial Narrow"/>
            </a:endParaRPr>
          </a:p>
          <a:p>
            <a:pPr marL="342900" lvl="0" indent="-342900" algn="l" rtl="0">
              <a:lnSpc>
                <a:spcPct val="100000"/>
              </a:lnSpc>
              <a:spcBef>
                <a:spcPts val="1000"/>
              </a:spcBef>
              <a:spcAft>
                <a:spcPct val="0"/>
              </a:spcAft>
              <a:buClr>
                <a:schemeClr val="dk1"/>
              </a:buClr>
              <a:buSzPts val="2800"/>
              <a:buChar char="•"/>
            </a:pPr>
            <a:r>
              <a:rPr lang="sv-SE" sz="2800">
                <a:latin typeface="Arial Narrow"/>
                <a:ea typeface="Arial Narrow"/>
                <a:cs typeface="Arial Narrow"/>
                <a:sym typeface="Arial Narrow"/>
              </a:rPr>
              <a:t>Vikten av temperaturmålet</a:t>
            </a:r>
            <a:endParaRPr sz="2800">
              <a:latin typeface="Arial Narrow"/>
              <a:ea typeface="Arial Narrow"/>
              <a:cs typeface="Arial Narrow"/>
              <a:sym typeface="Arial Narrow"/>
            </a:endParaRPr>
          </a:p>
          <a:p>
            <a:pPr marL="342900" indent="-342900">
              <a:lnSpc>
                <a:spcPct val="100000"/>
              </a:lnSpc>
              <a:buSzPts val="2800"/>
            </a:pPr>
            <a:r>
              <a:rPr lang="sv-SE" sz="2800">
                <a:latin typeface="Arial Narrow"/>
                <a:ea typeface="Arial Narrow"/>
                <a:cs typeface="Arial Narrow"/>
                <a:sym typeface="Arial Narrow"/>
              </a:rPr>
              <a:t>Fossila bränslen är en huvudorsak till klimatförändringarna</a:t>
            </a:r>
            <a:endParaRPr sz="2800">
              <a:latin typeface="Arial Narrow"/>
            </a:endParaRPr>
          </a:p>
          <a:p>
            <a:pPr marL="342900" lvl="0" indent="-342900" algn="l" rtl="0">
              <a:lnSpc>
                <a:spcPct val="100000"/>
              </a:lnSpc>
              <a:spcBef>
                <a:spcPts val="1000"/>
              </a:spcBef>
              <a:spcAft>
                <a:spcPct val="0"/>
              </a:spcAft>
              <a:buClr>
                <a:schemeClr val="dk1"/>
              </a:buClr>
              <a:buSzPts val="2800"/>
              <a:buChar char="•"/>
            </a:pPr>
            <a:r>
              <a:rPr lang="sv-SE" sz="2800">
                <a:latin typeface="Arial Narrow"/>
                <a:ea typeface="Arial Narrow"/>
                <a:cs typeface="Arial Narrow"/>
                <a:sym typeface="Arial Narrow"/>
              </a:rPr>
              <a:t>Tekniken finns, politisk handlingskraft behövs!</a:t>
            </a:r>
            <a:endParaRPr sz="2800">
              <a:latin typeface="Arial Narrow"/>
              <a:ea typeface="Arial Narrow"/>
              <a:cs typeface="Arial Narrow"/>
              <a:sym typeface="Arial Narrow"/>
            </a:endParaRPr>
          </a:p>
          <a:p>
            <a:pPr marL="457200" lvl="0" indent="-254000" algn="l" rtl="0">
              <a:lnSpc>
                <a:spcPct val="100000"/>
              </a:lnSpc>
              <a:spcBef>
                <a:spcPts val="1000"/>
              </a:spcBef>
              <a:spcAft>
                <a:spcPct val="0"/>
              </a:spcAft>
              <a:buClr>
                <a:schemeClr val="dk1"/>
              </a:buClr>
              <a:buSzPts val="3200"/>
              <a:buNone/>
            </a:pPr>
            <a:endParaRPr>
              <a:latin typeface="Arial Narrow"/>
              <a:ea typeface="Arial Narrow"/>
              <a:cs typeface="Arial Narrow"/>
              <a:sym typeface="Arial Narrow"/>
            </a:endParaRPr>
          </a:p>
        </p:txBody>
      </p:sp>
      <p:sp>
        <p:nvSpPr>
          <p:cNvPr id="376" name="Google Shape;376;p29"/>
          <p:cNvSpPr txBox="1"/>
          <p:nvPr/>
        </p:nvSpPr>
        <p:spPr>
          <a:xfrm>
            <a:off x="420757" y="291353"/>
            <a:ext cx="9363075" cy="135479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ct val="0"/>
              </a:spcBef>
              <a:spcAft>
                <a:spcPct val="0"/>
              </a:spcAft>
              <a:buClr>
                <a:schemeClr val="lt1"/>
              </a:buClr>
              <a:buSzPts val="4400"/>
              <a:buFont typeface="Arial Narrow"/>
              <a:buNone/>
            </a:pPr>
            <a:r>
              <a:rPr lang="sv-SE" sz="4400" b="1">
                <a:solidFill>
                  <a:schemeClr val="lt1"/>
                </a:solidFill>
                <a:latin typeface="Arial Narrow"/>
                <a:ea typeface="Arial Narrow"/>
                <a:cs typeface="Arial Narrow"/>
                <a:sym typeface="Arial Narrow"/>
              </a:rPr>
              <a:t>Vad säger forskningen?</a:t>
            </a:r>
            <a:endParaRPr sz="4400" b="1">
              <a:solidFill>
                <a:schemeClr val="lt1"/>
              </a:solidFill>
              <a:latin typeface="Oswald"/>
              <a:ea typeface="Oswald"/>
              <a:cs typeface="Oswald"/>
              <a:sym typeface="Oswald"/>
            </a:endParaRPr>
          </a:p>
        </p:txBody>
      </p:sp>
      <p:pic>
        <p:nvPicPr>
          <p:cNvPr id="377" name="Google Shape;377;p29" descr="En bild som visar träd, person, utomhus, personer&#10;&#10;Automatiskt genererad beskrivning"/>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6133707" y="1991285"/>
            <a:ext cx="5923823" cy="4575362"/>
          </a:xfrm>
          <a:prstGeom prst="rect">
            <a:avLst/>
          </a:prstGeom>
          <a:noFill/>
          <a:ln>
            <a:noFill/>
          </a:ln>
        </p:spPr>
      </p:pic>
      <p:sp>
        <p:nvSpPr>
          <p:cNvPr id="378" name="Google Shape;378;p29"/>
          <p:cNvSpPr txBox="1"/>
          <p:nvPr/>
        </p:nvSpPr>
        <p:spPr>
          <a:xfrm>
            <a:off x="6052590" y="6531289"/>
            <a:ext cx="2743200" cy="338554"/>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600">
                <a:solidFill>
                  <a:schemeClr val="dk1"/>
                </a:solidFill>
                <a:latin typeface="Arial Narrow"/>
                <a:ea typeface="Arial Narrow"/>
                <a:cs typeface="Arial Narrow"/>
                <a:sym typeface="Arial Narrow"/>
              </a:rPr>
              <a:t>Foto: </a:t>
            </a:r>
            <a:r>
              <a:rPr lang="sv-SE" sz="1400">
                <a:solidFill>
                  <a:schemeClr val="dk1"/>
                </a:solidFill>
                <a:latin typeface="Arial Narrow"/>
                <a:ea typeface="Arial Narrow"/>
                <a:cs typeface="Arial Narrow"/>
                <a:sym typeface="Arial Narrow"/>
              </a:rPr>
              <a:t>Istock</a:t>
            </a:r>
            <a:r>
              <a:rPr lang="sv-SE" sz="1600">
                <a:solidFill>
                  <a:schemeClr val="dk1"/>
                </a:solidFill>
                <a:latin typeface="Arial Narrow"/>
                <a:ea typeface="Arial Narrow"/>
                <a:cs typeface="Arial Narrow"/>
                <a:sym typeface="Arial Narrow"/>
              </a:rPr>
              <a:t>​​​</a:t>
            </a:r>
            <a:endParaRPr sz="24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383"/>
        <p:cNvGrpSpPr/>
        <p:nvPr/>
      </p:nvGrpSpPr>
      <p:grpSpPr>
        <a:xfrm>
          <a:off x="0" y="0"/>
          <a:ext cx="0" cy="0"/>
        </a:xfrm>
      </p:grpSpPr>
      <p:sp>
        <p:nvSpPr>
          <p:cNvPr id="384" name="Google Shape;384;p30"/>
          <p:cNvSpPr txBox="1">
            <a:spLocks noGrp="1"/>
          </p:cNvSpPr>
          <p:nvPr>
            <p:ph type="title"/>
          </p:nvPr>
        </p:nvSpPr>
        <p:spPr>
          <a:xfrm>
            <a:off x="325821" y="444062"/>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Vad behövs?</a:t>
            </a:r>
            <a:endParaRPr/>
          </a:p>
        </p:txBody>
      </p:sp>
      <p:sp>
        <p:nvSpPr>
          <p:cNvPr id="385" name="Google Shape;385;p30"/>
          <p:cNvSpPr txBox="1">
            <a:spLocks noGrp="1"/>
          </p:cNvSpPr>
          <p:nvPr>
            <p:ph type="body" idx="1"/>
          </p:nvPr>
        </p:nvSpPr>
        <p:spPr>
          <a:xfrm>
            <a:off x="278196" y="2015837"/>
            <a:ext cx="7681190" cy="48381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095DA"/>
              </a:buClr>
              <a:buSzPts val="2400"/>
              <a:buNone/>
            </a:pPr>
            <a:r>
              <a:rPr lang="sv-SE" sz="2400" b="1">
                <a:solidFill>
                  <a:srgbClr val="0095DA"/>
                </a:solidFill>
                <a:latin typeface="Arial Narrow"/>
                <a:ea typeface="Arial Narrow"/>
                <a:cs typeface="Arial Narrow"/>
                <a:sym typeface="Arial Narrow"/>
              </a:rPr>
              <a:t>Enligt IPCC-rapporten behöver vi:</a:t>
            </a:r>
            <a:endParaRPr lang="sv-SE" sz="2400" b="1">
              <a:latin typeface="Arial Narrow"/>
              <a:ea typeface="Arial Narrow"/>
              <a:cs typeface="Arial Narrow"/>
            </a:endParaRPr>
          </a:p>
          <a:p>
            <a:pPr marL="228600" lvl="0" indent="-228600" algn="l" rtl="0">
              <a:lnSpc>
                <a:spcPct val="90000"/>
              </a:lnSpc>
              <a:spcBef>
                <a:spcPts val="1000"/>
              </a:spcBef>
              <a:spcAft>
                <a:spcPct val="0"/>
              </a:spcAft>
              <a:buClr>
                <a:srgbClr val="444444"/>
              </a:buClr>
              <a:buSzPts val="2200"/>
              <a:buChar char="•"/>
            </a:pPr>
            <a:r>
              <a:rPr lang="sv-SE" sz="2400">
                <a:solidFill>
                  <a:srgbClr val="444444"/>
                </a:solidFill>
                <a:latin typeface="Arial Narrow"/>
                <a:ea typeface="Arial Narrow"/>
                <a:cs typeface="Arial Narrow"/>
                <a:sym typeface="Arial Narrow"/>
              </a:rPr>
              <a:t>Satsa på förnybar energi och energieffektiviseringar</a:t>
            </a:r>
            <a:endParaRPr sz="2400">
              <a:solidFill>
                <a:srgbClr val="444444"/>
              </a:solidFill>
              <a:latin typeface="Arial Narrow"/>
              <a:ea typeface="Arial Narrow"/>
              <a:cs typeface="Arial Narrow"/>
            </a:endParaRPr>
          </a:p>
          <a:p>
            <a:pPr marL="228600" lvl="0" indent="-228600" algn="l" rtl="0">
              <a:lnSpc>
                <a:spcPct val="90000"/>
              </a:lnSpc>
              <a:spcBef>
                <a:spcPts val="1000"/>
              </a:spcBef>
              <a:spcAft>
                <a:spcPct val="0"/>
              </a:spcAft>
              <a:buClr>
                <a:srgbClr val="444444"/>
              </a:buClr>
              <a:buSzPts val="2200"/>
              <a:buChar char="•"/>
            </a:pPr>
            <a:r>
              <a:rPr lang="sv-SE" sz="2400">
                <a:solidFill>
                  <a:srgbClr val="444444"/>
                </a:solidFill>
                <a:latin typeface="Arial Narrow"/>
                <a:ea typeface="Arial Narrow"/>
                <a:cs typeface="Arial Narrow"/>
                <a:sym typeface="Arial Narrow"/>
              </a:rPr>
              <a:t>Rikta om investeringar från fossila bränslen till klimatomställningen och ta bort klimatskadliga subventioner. </a:t>
            </a:r>
            <a:endParaRPr sz="2400">
              <a:solidFill>
                <a:srgbClr val="444444"/>
              </a:solidFill>
              <a:latin typeface="Arial Narrow"/>
              <a:ea typeface="Arial Narrow"/>
              <a:cs typeface="Arial Narrow"/>
            </a:endParaRPr>
          </a:p>
          <a:p>
            <a:pPr marL="228600" lvl="0" indent="-228600" algn="l" rtl="0">
              <a:lnSpc>
                <a:spcPct val="90000"/>
              </a:lnSpc>
              <a:spcBef>
                <a:spcPts val="1000"/>
              </a:spcBef>
              <a:spcAft>
                <a:spcPct val="0"/>
              </a:spcAft>
              <a:buClr>
                <a:srgbClr val="444444"/>
              </a:buClr>
              <a:buSzPts val="2200"/>
              <a:buChar char="•"/>
            </a:pPr>
            <a:r>
              <a:rPr lang="sv-SE" sz="2400">
                <a:solidFill>
                  <a:srgbClr val="444444"/>
                </a:solidFill>
                <a:latin typeface="Arial Narrow"/>
                <a:ea typeface="Arial Narrow"/>
                <a:cs typeface="Arial Narrow"/>
                <a:sym typeface="Arial Narrow"/>
              </a:rPr>
              <a:t>Utöka skyddet av naturliga kolsänkor</a:t>
            </a:r>
            <a:endParaRPr sz="2400">
              <a:solidFill>
                <a:srgbClr val="151515"/>
              </a:solidFill>
              <a:latin typeface="Arial Narrow"/>
              <a:ea typeface="Arial Narrow"/>
              <a:cs typeface="Arial Narrow"/>
            </a:endParaRPr>
          </a:p>
          <a:p>
            <a:pPr marL="228600" lvl="0" indent="-228600" algn="l" rtl="0">
              <a:lnSpc>
                <a:spcPct val="90000"/>
              </a:lnSpc>
              <a:spcBef>
                <a:spcPts val="1000"/>
              </a:spcBef>
              <a:spcAft>
                <a:spcPct val="0"/>
              </a:spcAft>
              <a:buClr>
                <a:srgbClr val="444444"/>
              </a:buClr>
              <a:buSzPts val="2200"/>
              <a:buChar char="•"/>
            </a:pPr>
            <a:r>
              <a:rPr lang="sv-SE" sz="2400">
                <a:solidFill>
                  <a:srgbClr val="444444"/>
                </a:solidFill>
                <a:latin typeface="Arial Narrow"/>
                <a:ea typeface="Arial Narrow"/>
                <a:cs typeface="Arial Narrow"/>
                <a:sym typeface="Arial Narrow"/>
              </a:rPr>
              <a:t>Ställa om till ett hållbart skogsbruk och jordbruk</a:t>
            </a:r>
            <a:endParaRPr sz="2400">
              <a:latin typeface="Arial Narrow"/>
              <a:ea typeface="Arial Narrow"/>
              <a:cs typeface="Arial Narrow"/>
            </a:endParaRPr>
          </a:p>
          <a:p>
            <a:pPr marL="228600" lvl="0" indent="-228600" algn="l" rtl="0">
              <a:lnSpc>
                <a:spcPct val="90000"/>
              </a:lnSpc>
              <a:spcBef>
                <a:spcPts val="1000"/>
              </a:spcBef>
              <a:spcAft>
                <a:spcPct val="0"/>
              </a:spcAft>
              <a:buClr>
                <a:srgbClr val="444444"/>
              </a:buClr>
              <a:buSzPts val="2200"/>
              <a:buChar char="•"/>
            </a:pPr>
            <a:r>
              <a:rPr lang="sv-SE" sz="2400">
                <a:solidFill>
                  <a:srgbClr val="444444"/>
                </a:solidFill>
                <a:latin typeface="Arial Narrow"/>
                <a:ea typeface="Arial Narrow"/>
                <a:cs typeface="Arial Narrow"/>
                <a:sym typeface="Arial Narrow"/>
              </a:rPr>
              <a:t>Ställa om transportsystemet</a:t>
            </a:r>
            <a:endParaRPr sz="2400">
              <a:solidFill>
                <a:srgbClr val="444444"/>
              </a:solidFill>
              <a:latin typeface="Arial Narrow"/>
              <a:ea typeface="Arial Narrow"/>
              <a:cs typeface="Arial Narrow"/>
            </a:endParaRPr>
          </a:p>
          <a:p>
            <a:pPr marL="228600" lvl="0" indent="-228600" algn="l" rtl="0">
              <a:lnSpc>
                <a:spcPct val="90000"/>
              </a:lnSpc>
              <a:spcBef>
                <a:spcPts val="1000"/>
              </a:spcBef>
              <a:spcAft>
                <a:spcPct val="0"/>
              </a:spcAft>
              <a:buClr>
                <a:srgbClr val="444444"/>
              </a:buClr>
              <a:buSzPts val="2200"/>
              <a:buChar char="•"/>
            </a:pPr>
            <a:r>
              <a:rPr lang="sv-SE" sz="2400">
                <a:solidFill>
                  <a:srgbClr val="444444"/>
                </a:solidFill>
                <a:latin typeface="Arial Narrow"/>
                <a:ea typeface="Arial Narrow"/>
                <a:cs typeface="Arial Narrow"/>
                <a:sym typeface="Arial Narrow"/>
              </a:rPr>
              <a:t>Ändra produktionsmetoder och konsumtionsmönster</a:t>
            </a:r>
            <a:endParaRPr sz="2400">
              <a:latin typeface="Arial Narrow"/>
              <a:ea typeface="Arial Narrow"/>
              <a:cs typeface="Arial Narrow"/>
            </a:endParaRPr>
          </a:p>
          <a:p>
            <a:pPr marL="228600" indent="-228600">
              <a:buClr>
                <a:srgbClr val="444444"/>
              </a:buClr>
              <a:buSzPts val="2200"/>
            </a:pPr>
            <a:r>
              <a:rPr lang="sv-SE" sz="2400">
                <a:solidFill>
                  <a:srgbClr val="444444"/>
                </a:solidFill>
                <a:latin typeface="Arial Narrow"/>
                <a:ea typeface="Arial Narrow"/>
                <a:cs typeface="Arial Narrow"/>
                <a:sym typeface="Arial Narrow"/>
              </a:rPr>
              <a:t>Leva mer hållbart genom att till exempel äta mer växtbaserad kost</a:t>
            </a:r>
            <a:endParaRPr lang="sv-SE" sz="2400">
              <a:latin typeface="Arial Narrow"/>
              <a:ea typeface="Arial Narrow"/>
              <a:cs typeface="Arial Narrow"/>
            </a:endParaRPr>
          </a:p>
          <a:p>
            <a:pPr marL="228600" lvl="0" indent="-228600" algn="l" rtl="0">
              <a:lnSpc>
                <a:spcPct val="90000"/>
              </a:lnSpc>
              <a:spcBef>
                <a:spcPts val="1000"/>
              </a:spcBef>
              <a:spcAft>
                <a:spcPct val="0"/>
              </a:spcAft>
              <a:buClr>
                <a:srgbClr val="444444"/>
              </a:buClr>
              <a:buSzPts val="2200"/>
              <a:buChar char="•"/>
            </a:pPr>
            <a:r>
              <a:rPr lang="sv-SE" sz="2400">
                <a:solidFill>
                  <a:srgbClr val="444444"/>
                </a:solidFill>
                <a:latin typeface="Arial Narrow"/>
                <a:ea typeface="Arial Narrow"/>
                <a:cs typeface="Arial Narrow"/>
                <a:sym typeface="Arial Narrow"/>
              </a:rPr>
              <a:t>Intensifiera vårt arbete med klimatanpassning</a:t>
            </a:r>
            <a:endParaRPr sz="2400"/>
          </a:p>
          <a:p>
            <a:pPr marL="228600" lvl="0" indent="-25400" algn="l" rtl="0">
              <a:lnSpc>
                <a:spcPct val="90000"/>
              </a:lnSpc>
              <a:spcBef>
                <a:spcPts val="1000"/>
              </a:spcBef>
              <a:spcAft>
                <a:spcPct val="0"/>
              </a:spcAft>
              <a:buClr>
                <a:schemeClr val="dk1"/>
              </a:buClr>
              <a:buSzPts val="3200"/>
              <a:buNone/>
            </a:pPr>
            <a:endParaRPr/>
          </a:p>
          <a:p>
            <a:pPr marL="228600" lvl="0" indent="-25400" algn="l" rtl="0">
              <a:lnSpc>
                <a:spcPct val="90000"/>
              </a:lnSpc>
              <a:spcBef>
                <a:spcPts val="1000"/>
              </a:spcBef>
              <a:spcAft>
                <a:spcPct val="0"/>
              </a:spcAft>
              <a:buClr>
                <a:schemeClr val="dk1"/>
              </a:buClr>
              <a:buSzPts val="3200"/>
              <a:buNone/>
            </a:pPr>
            <a:endParaRPr/>
          </a:p>
        </p:txBody>
      </p:sp>
      <p:pic>
        <p:nvPicPr>
          <p:cNvPr id="386" name="Google Shape;386;p30"/>
          <p:cNvPicPr preferRelativeResize="0"/>
          <p:nvPr/>
        </p:nvPicPr>
        <p:blipFill>
          <a:blip r:embed="rId3">
            <a:alphaModFix/>
          </a:blip>
          <a:stretch>
            <a:fillRect/>
          </a:stretch>
        </p:blipFill>
        <p:spPr>
          <a:xfrm>
            <a:off x="8064435" y="1796189"/>
            <a:ext cx="4127400" cy="5063125"/>
          </a:xfrm>
          <a:prstGeom prst="rect">
            <a:avLst/>
          </a:prstGeom>
          <a:noFill/>
          <a:ln>
            <a:noFill/>
          </a:ln>
        </p:spPr>
      </p:pic>
      <p:sp>
        <p:nvSpPr>
          <p:cNvPr id="387" name="Google Shape;387;p30"/>
          <p:cNvSpPr txBox="1"/>
          <p:nvPr/>
        </p:nvSpPr>
        <p:spPr>
          <a:xfrm>
            <a:off x="7064621" y="6519383"/>
            <a:ext cx="2743200" cy="338554"/>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600">
                <a:solidFill>
                  <a:schemeClr val="dk1"/>
                </a:solidFill>
                <a:latin typeface="Arial Narrow"/>
                <a:ea typeface="Arial Narrow"/>
                <a:cs typeface="Arial Narrow"/>
                <a:sym typeface="Arial Narrow"/>
              </a:rPr>
              <a:t>Foto: </a:t>
            </a:r>
            <a:r>
              <a:rPr lang="sv-SE" sz="1400">
                <a:solidFill>
                  <a:schemeClr val="dk1"/>
                </a:solidFill>
                <a:latin typeface="Arial Narrow"/>
                <a:ea typeface="Arial Narrow"/>
                <a:cs typeface="Arial Narrow"/>
                <a:sym typeface="Arial Narrow"/>
              </a:rPr>
              <a:t>IPCC</a:t>
            </a:r>
            <a:endParaRPr sz="16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411"/>
        <p:cNvGrpSpPr/>
        <p:nvPr/>
      </p:nvGrpSpPr>
      <p:grpSpPr>
        <a:xfrm>
          <a:off x="0" y="0"/>
          <a:ext cx="0" cy="0"/>
        </a:xfrm>
      </p:grpSpPr>
      <p:sp>
        <p:nvSpPr>
          <p:cNvPr id="412" name="Google Shape;412;p33"/>
          <p:cNvSpPr txBox="1">
            <a:spLocks noGrp="1"/>
          </p:cNvSpPr>
          <p:nvPr>
            <p:ph type="title"/>
          </p:nvPr>
        </p:nvSpPr>
        <p:spPr>
          <a:xfrm>
            <a:off x="376189" y="291613"/>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Vissa framsteg sker</a:t>
            </a:r>
            <a:endParaRPr sz="4000"/>
          </a:p>
        </p:txBody>
      </p:sp>
      <p:pic>
        <p:nvPicPr>
          <p:cNvPr id="413" name="Google Shape;413;p33"/>
          <p:cNvPicPr preferRelativeResize="0">
            <a:picLocks noGrp="1"/>
          </p:cNvPicPr>
          <p:nvPr>
            <p:ph type="body" idx="1"/>
          </p:nvPr>
        </p:nvPicPr>
        <p:blipFill>
          <a:blip r:embed="rId3">
            <a:alphaModFix/>
          </a:blip>
          <a:stretch>
            <a:fillRect/>
          </a:stretch>
        </p:blipFill>
        <p:spPr>
          <a:xfrm>
            <a:off x="6305742" y="1973329"/>
            <a:ext cx="5866203" cy="4644683"/>
          </a:xfrm>
          <a:prstGeom prst="rect">
            <a:avLst/>
          </a:prstGeom>
          <a:noFill/>
          <a:ln>
            <a:noFill/>
          </a:ln>
        </p:spPr>
      </p:pic>
      <p:sp>
        <p:nvSpPr>
          <p:cNvPr id="414" name="Google Shape;414;p33"/>
          <p:cNvSpPr txBox="1"/>
          <p:nvPr/>
        </p:nvSpPr>
        <p:spPr>
          <a:xfrm>
            <a:off x="283906" y="1979941"/>
            <a:ext cx="5809000" cy="449349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600" b="1">
                <a:solidFill>
                  <a:srgbClr val="0095DA"/>
                </a:solidFill>
                <a:latin typeface="Arial Narrow"/>
                <a:ea typeface="Arial Narrow"/>
                <a:cs typeface="Arial Narrow"/>
                <a:sym typeface="Arial Narrow"/>
              </a:rPr>
              <a:t>Även om mycket mer behöver göras så görs vissa framsteg. Exempelvis:</a:t>
            </a:r>
            <a:br>
              <a:rPr lang="sv-SE" sz="2600">
                <a:latin typeface="Arial Narrow"/>
                <a:ea typeface="Arial Narrow"/>
                <a:cs typeface="Arial Narrow"/>
              </a:rPr>
            </a:br>
            <a:endParaRPr lang="sv-SE" sz="2600">
              <a:solidFill>
                <a:srgbClr val="808080"/>
              </a:solidFill>
              <a:latin typeface="Arial Narrow"/>
              <a:ea typeface="Arial Narrow"/>
              <a:cs typeface="Arial Narrow"/>
            </a:endParaRPr>
          </a:p>
          <a:p>
            <a:pPr marL="171450" marR="0" lvl="0" indent="-171450" algn="l" rtl="0">
              <a:spcBef>
                <a:spcPct val="0"/>
              </a:spcBef>
              <a:spcAft>
                <a:spcPct val="0"/>
              </a:spcAft>
              <a:buClr>
                <a:srgbClr val="000000"/>
              </a:buClr>
              <a:buSzPts val="2400"/>
              <a:buFont typeface="Arial"/>
              <a:buChar char="•"/>
            </a:pPr>
            <a:r>
              <a:rPr lang="sv-SE" sz="2600">
                <a:solidFill>
                  <a:srgbClr val="000000"/>
                </a:solidFill>
                <a:latin typeface="Arial Narrow"/>
                <a:ea typeface="Arial Narrow"/>
                <a:cs typeface="Arial Narrow"/>
                <a:sym typeface="Arial Narrow"/>
              </a:rPr>
              <a:t>Kostnaden för teknik med låga utsläpp av växthusgaser minskar och blir allt vanligare</a:t>
            </a:r>
            <a:br>
              <a:rPr lang="sv-SE" sz="2600">
                <a:latin typeface="Arial Narrow"/>
                <a:ea typeface="Arial Narrow"/>
                <a:cs typeface="Arial Narrow"/>
              </a:rPr>
            </a:br>
            <a:endParaRPr sz="2600">
              <a:solidFill>
                <a:srgbClr val="808080"/>
              </a:solidFill>
              <a:latin typeface="Arial Narrow"/>
              <a:ea typeface="Arial Narrow"/>
              <a:cs typeface="Arial Narrow"/>
            </a:endParaRPr>
          </a:p>
          <a:p>
            <a:pPr marL="171450" marR="0" lvl="0" indent="-171450" algn="l" rtl="0">
              <a:spcBef>
                <a:spcPct val="0"/>
              </a:spcBef>
              <a:spcAft>
                <a:spcPct val="0"/>
              </a:spcAft>
              <a:buClr>
                <a:srgbClr val="000000"/>
              </a:buClr>
              <a:buSzPts val="2400"/>
              <a:buFont typeface="Arial"/>
              <a:buChar char="•"/>
            </a:pPr>
            <a:r>
              <a:rPr lang="sv-SE" sz="2600">
                <a:solidFill>
                  <a:srgbClr val="000000"/>
                </a:solidFill>
                <a:latin typeface="Arial Narrow"/>
                <a:ea typeface="Arial Narrow"/>
                <a:cs typeface="Arial Narrow"/>
                <a:sym typeface="Arial Narrow"/>
              </a:rPr>
              <a:t>Fler lagar fastslås som begränsar utsläpp</a:t>
            </a:r>
            <a:br>
              <a:rPr lang="sv-SE" sz="2600">
                <a:latin typeface="Arial Narrow"/>
                <a:ea typeface="Arial Narrow"/>
                <a:cs typeface="Arial Narrow"/>
              </a:rPr>
            </a:br>
            <a:endParaRPr sz="2600">
              <a:solidFill>
                <a:srgbClr val="808080"/>
              </a:solidFill>
              <a:latin typeface="Arial Narrow"/>
              <a:ea typeface="Arial Narrow"/>
              <a:cs typeface="Arial Narrow"/>
            </a:endParaRPr>
          </a:p>
          <a:p>
            <a:pPr marL="171450" marR="0" lvl="0" indent="-171450" algn="l" rtl="0">
              <a:spcBef>
                <a:spcPct val="0"/>
              </a:spcBef>
              <a:spcAft>
                <a:spcPct val="0"/>
              </a:spcAft>
              <a:buClr>
                <a:srgbClr val="000000"/>
              </a:buClr>
              <a:buSzPts val="2400"/>
              <a:buFont typeface="Arial"/>
              <a:buChar char="•"/>
            </a:pPr>
            <a:r>
              <a:rPr lang="sv-SE" sz="2600">
                <a:solidFill>
                  <a:srgbClr val="000000"/>
                </a:solidFill>
                <a:latin typeface="Arial Narrow"/>
                <a:ea typeface="Arial Narrow"/>
                <a:cs typeface="Arial Narrow"/>
                <a:sym typeface="Arial Narrow"/>
              </a:rPr>
              <a:t>Finansieringen till klimatlösningar ökar</a:t>
            </a:r>
            <a:br>
              <a:rPr lang="sv-SE" sz="2600">
                <a:latin typeface="Arial Narrow"/>
                <a:ea typeface="Arial Narrow"/>
                <a:cs typeface="Arial Narrow"/>
              </a:rPr>
            </a:br>
            <a:endParaRPr sz="2600">
              <a:solidFill>
                <a:srgbClr val="808080"/>
              </a:solidFill>
              <a:latin typeface="Arial Narrow"/>
              <a:ea typeface="Arial Narrow"/>
              <a:cs typeface="Arial Narrow"/>
            </a:endParaRPr>
          </a:p>
          <a:p>
            <a:pPr marL="171450" marR="0" lvl="0" indent="-171450" algn="l" rtl="0">
              <a:spcBef>
                <a:spcPct val="0"/>
              </a:spcBef>
              <a:spcAft>
                <a:spcPct val="0"/>
              </a:spcAft>
              <a:buClr>
                <a:srgbClr val="000000"/>
              </a:buClr>
              <a:buSzPts val="2400"/>
              <a:buFont typeface="Arial"/>
              <a:buChar char="•"/>
            </a:pPr>
            <a:r>
              <a:rPr lang="sv-SE" sz="2600">
                <a:solidFill>
                  <a:srgbClr val="000000"/>
                </a:solidFill>
                <a:latin typeface="Arial Narrow"/>
                <a:ea typeface="Arial Narrow"/>
                <a:cs typeface="Arial Narrow"/>
                <a:sym typeface="Arial Narrow"/>
              </a:rPr>
              <a:t>Utökning av förnybar energi</a:t>
            </a:r>
            <a:endParaRPr sz="2600">
              <a:solidFill>
                <a:schemeClr val="dk1"/>
              </a:solidFill>
              <a:latin typeface="Arial Narrow"/>
              <a:ea typeface="Arial Narrow"/>
              <a:cs typeface="Arial Narrow"/>
              <a:sym typeface="Arial Narrow"/>
            </a:endParaRPr>
          </a:p>
        </p:txBody>
      </p:sp>
      <p:sp>
        <p:nvSpPr>
          <p:cNvPr id="415" name="Google Shape;415;p33"/>
          <p:cNvSpPr txBox="1"/>
          <p:nvPr/>
        </p:nvSpPr>
        <p:spPr>
          <a:xfrm>
            <a:off x="6299638" y="6568965"/>
            <a:ext cx="2743200" cy="58477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UN Photo/Mark Garten</a:t>
            </a:r>
            <a:endParaRPr sz="1400">
              <a:solidFill>
                <a:srgbClr val="000000"/>
              </a:solidFill>
              <a:latin typeface="Arial Narrow"/>
              <a:ea typeface="Arial Narrow"/>
              <a:cs typeface="Arial Narrow"/>
              <a:sym typeface="Arial Narrow"/>
            </a:endParaRPr>
          </a:p>
          <a:p>
            <a:pPr marL="0" marR="0" lvl="0" indent="0" algn="l" rtl="0">
              <a:spcBef>
                <a:spcPct val="0"/>
              </a:spcBef>
              <a:spcAft>
                <a:spcPct val="0"/>
              </a:spcAft>
              <a:buNone/>
            </a:pPr>
            <a:endParaRPr sz="1800">
              <a:solidFill>
                <a:schemeClr val="dk1"/>
              </a:solidFill>
              <a:latin typeface="Oswald"/>
              <a:ea typeface="Oswald"/>
              <a:cs typeface="Oswald"/>
              <a:sym typeface="Oswald"/>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420"/>
        <p:cNvGrpSpPr/>
        <p:nvPr/>
      </p:nvGrpSpPr>
      <p:grpSpPr>
        <a:xfrm>
          <a:off x="0" y="0"/>
          <a:ext cx="0" cy="0"/>
        </a:xfrm>
      </p:grpSpPr>
      <p:sp>
        <p:nvSpPr>
          <p:cNvPr id="421" name="Google Shape;421;p34"/>
          <p:cNvSpPr txBox="1">
            <a:spLocks noGrp="1"/>
          </p:cNvSpPr>
          <p:nvPr>
            <p:ph type="title"/>
          </p:nvPr>
        </p:nvSpPr>
        <p:spPr>
          <a:xfrm>
            <a:off x="344508" y="363926"/>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Hur kan du påverka för minskade utsläpp?</a:t>
            </a:r>
            <a:endParaRPr/>
          </a:p>
        </p:txBody>
      </p:sp>
      <p:sp>
        <p:nvSpPr>
          <p:cNvPr id="422" name="Google Shape;422;p34"/>
          <p:cNvSpPr txBox="1">
            <a:spLocks noGrp="1"/>
          </p:cNvSpPr>
          <p:nvPr>
            <p:ph type="body" idx="1"/>
          </p:nvPr>
        </p:nvSpPr>
        <p:spPr>
          <a:xfrm>
            <a:off x="342154" y="1490992"/>
            <a:ext cx="5858903" cy="5467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Tx/>
              <a:buNone/>
            </a:pPr>
            <a:endParaRPr lang="sv-SE">
              <a:latin typeface="Arial Narrow"/>
              <a:ea typeface="Arial Narrow"/>
              <a:cs typeface="Arial Narrow"/>
            </a:endParaRPr>
          </a:p>
          <a:p>
            <a:pPr marL="228600" lvl="0" indent="-228600" algn="l" rtl="0">
              <a:lnSpc>
                <a:spcPct val="90000"/>
              </a:lnSpc>
              <a:spcBef>
                <a:spcPts val="1000"/>
              </a:spcBef>
              <a:spcAft>
                <a:spcPct val="0"/>
              </a:spcAft>
              <a:buClr>
                <a:schemeClr val="dk1"/>
              </a:buClr>
              <a:buSzTx/>
              <a:buChar char="•"/>
            </a:pPr>
            <a:r>
              <a:rPr lang="sv-SE" sz="2800">
                <a:latin typeface="Arial Narrow"/>
                <a:ea typeface="Arial Narrow"/>
                <a:cs typeface="Arial Narrow"/>
                <a:sym typeface="Arial Narrow"/>
              </a:rPr>
              <a:t>Lev hållbart!</a:t>
            </a:r>
            <a:br>
              <a:rPr lang="sv-SE" sz="2800">
                <a:latin typeface="Arial Narrow"/>
                <a:ea typeface="Arial Narrow"/>
                <a:cs typeface="Arial Narrow"/>
              </a:rPr>
            </a:br>
            <a:r>
              <a:rPr lang="sv-SE" sz="2800">
                <a:latin typeface="Arial Narrow"/>
                <a:ea typeface="Arial Narrow"/>
                <a:cs typeface="Arial Narrow"/>
                <a:sym typeface="Arial Narrow"/>
              </a:rPr>
              <a:t>Du kan exempelvis:</a:t>
            </a:r>
            <a:endParaRPr sz="2800">
              <a:latin typeface="Arial Narrow"/>
              <a:ea typeface="Arial Narrow"/>
              <a:cs typeface="Arial Narrow"/>
            </a:endParaRPr>
          </a:p>
          <a:p>
            <a:pPr marL="685800" lvl="1" indent="-228600" algn="l" rtl="0">
              <a:lnSpc>
                <a:spcPct val="90000"/>
              </a:lnSpc>
              <a:spcBef>
                <a:spcPts val="500"/>
              </a:spcBef>
              <a:spcAft>
                <a:spcPct val="0"/>
              </a:spcAft>
              <a:buClr>
                <a:schemeClr val="dk1"/>
              </a:buClr>
              <a:buSzTx/>
              <a:buFont typeface="Courier New"/>
              <a:buChar char="o"/>
            </a:pPr>
            <a:r>
              <a:rPr lang="sv-SE">
                <a:latin typeface="Arial Narrow"/>
                <a:ea typeface="Arial Narrow"/>
                <a:cs typeface="Arial Narrow"/>
                <a:sym typeface="Arial Narrow"/>
              </a:rPr>
              <a:t>resa fossilfritt</a:t>
            </a:r>
            <a:endParaRPr>
              <a:latin typeface="Arial Narrow"/>
            </a:endParaRPr>
          </a:p>
          <a:p>
            <a:pPr marL="685800" lvl="1" indent="-228600" algn="l" rtl="0">
              <a:lnSpc>
                <a:spcPct val="90000"/>
              </a:lnSpc>
              <a:spcBef>
                <a:spcPts val="500"/>
              </a:spcBef>
              <a:spcAft>
                <a:spcPct val="0"/>
              </a:spcAft>
              <a:buClr>
                <a:schemeClr val="dk1"/>
              </a:buClr>
              <a:buSzTx/>
              <a:buFont typeface="Courier New"/>
              <a:buChar char="o"/>
            </a:pPr>
            <a:r>
              <a:rPr lang="sv-SE">
                <a:latin typeface="Arial Narrow"/>
                <a:ea typeface="Arial Narrow"/>
                <a:cs typeface="Arial Narrow"/>
                <a:sym typeface="Arial Narrow"/>
              </a:rPr>
              <a:t>äta mer växtbaserat</a:t>
            </a:r>
            <a:endParaRPr>
              <a:latin typeface="Arial Narrow"/>
            </a:endParaRPr>
          </a:p>
          <a:p>
            <a:pPr marL="685800" lvl="1" indent="-228600" algn="l" rtl="0">
              <a:lnSpc>
                <a:spcPct val="90000"/>
              </a:lnSpc>
              <a:spcBef>
                <a:spcPts val="500"/>
              </a:spcBef>
              <a:spcAft>
                <a:spcPct val="0"/>
              </a:spcAft>
              <a:buClr>
                <a:schemeClr val="dk1"/>
              </a:buClr>
              <a:buSzTx/>
              <a:buFont typeface="Courier New"/>
              <a:buChar char="o"/>
            </a:pPr>
            <a:r>
              <a:rPr lang="sv-SE">
                <a:latin typeface="Arial Narrow"/>
                <a:ea typeface="Arial Narrow"/>
                <a:cs typeface="Arial Narrow"/>
                <a:sym typeface="Arial Narrow"/>
              </a:rPr>
              <a:t>konsumera mindre</a:t>
            </a:r>
            <a:endParaRPr lang="sv-SE">
              <a:latin typeface="Arial Narrow"/>
              <a:ea typeface="Arial Narrow"/>
              <a:cs typeface="Arial Narrow"/>
            </a:endParaRPr>
          </a:p>
          <a:p>
            <a:pPr marL="228600" lvl="0" indent="-228600" algn="l" rtl="0">
              <a:lnSpc>
                <a:spcPct val="90000"/>
              </a:lnSpc>
              <a:spcBef>
                <a:spcPts val="1000"/>
              </a:spcBef>
              <a:spcAft>
                <a:spcPct val="0"/>
              </a:spcAft>
              <a:buClr>
                <a:schemeClr val="dk1"/>
              </a:buClr>
              <a:buSzTx/>
              <a:buChar char="•"/>
            </a:pPr>
            <a:r>
              <a:rPr lang="sv-SE" sz="2800">
                <a:latin typeface="Arial Narrow"/>
                <a:ea typeface="Arial Narrow"/>
                <a:cs typeface="Arial Narrow"/>
                <a:sym typeface="Arial Narrow"/>
              </a:rPr>
              <a:t>Prata om klimatet</a:t>
            </a:r>
            <a:endParaRPr lang="sv-SE" sz="2800">
              <a:latin typeface="Arial Narrow"/>
              <a:ea typeface="Arial Narrow"/>
              <a:cs typeface="Arial Narrow"/>
            </a:endParaRPr>
          </a:p>
          <a:p>
            <a:pPr marL="228600" lvl="0" indent="-228600" algn="l" rtl="0">
              <a:lnSpc>
                <a:spcPct val="90000"/>
              </a:lnSpc>
              <a:spcBef>
                <a:spcPts val="1000"/>
              </a:spcBef>
              <a:spcAft>
                <a:spcPct val="0"/>
              </a:spcAft>
              <a:buClr>
                <a:schemeClr val="dk1"/>
              </a:buClr>
              <a:buSzTx/>
              <a:buChar char="•"/>
            </a:pPr>
            <a:r>
              <a:rPr lang="sv-SE" sz="2800">
                <a:latin typeface="Arial Narrow"/>
                <a:ea typeface="Arial Narrow"/>
                <a:cs typeface="Arial Narrow"/>
                <a:sym typeface="Arial Narrow"/>
              </a:rPr>
              <a:t>Sprid kunskap!</a:t>
            </a:r>
            <a:endParaRPr lang="sv-SE" sz="2800">
              <a:latin typeface="Arial Narrow"/>
              <a:ea typeface="Arial Narrow"/>
              <a:cs typeface="Arial Narrow"/>
            </a:endParaRPr>
          </a:p>
          <a:p>
            <a:pPr marL="228600" lvl="0" indent="-228600" algn="l" rtl="0">
              <a:lnSpc>
                <a:spcPct val="90000"/>
              </a:lnSpc>
              <a:spcBef>
                <a:spcPts val="1000"/>
              </a:spcBef>
              <a:spcAft>
                <a:spcPct val="0"/>
              </a:spcAft>
              <a:buClr>
                <a:schemeClr val="dk1"/>
              </a:buClr>
              <a:buSzTx/>
              <a:buChar char="•"/>
            </a:pPr>
            <a:r>
              <a:rPr lang="sv-SE" sz="2800">
                <a:latin typeface="Arial Narrow"/>
                <a:ea typeface="Arial Narrow"/>
                <a:cs typeface="Arial Narrow"/>
                <a:sym typeface="Arial Narrow"/>
              </a:rPr>
              <a:t>Ställ krav på politiker!</a:t>
            </a:r>
            <a:endParaRPr lang="sv-SE" sz="2800">
              <a:latin typeface="Arial Narrow"/>
              <a:ea typeface="Arial Narrow"/>
              <a:cs typeface="Arial Narrow"/>
            </a:endParaRPr>
          </a:p>
          <a:p>
            <a:pPr marL="228600" indent="-228600">
              <a:buSzTx/>
            </a:pPr>
            <a:r>
              <a:rPr lang="sv-SE" sz="2800">
                <a:latin typeface="Arial Narrow"/>
                <a:ea typeface="Arial Narrow"/>
                <a:cs typeface="Arial Narrow"/>
                <a:sym typeface="Arial Narrow"/>
              </a:rPr>
              <a:t>Engagera dig i din skola eller i närmsta FN-förening!</a:t>
            </a:r>
            <a:endParaRPr sz="2800"/>
          </a:p>
          <a:p>
            <a:pPr marL="0" lvl="0" indent="0" algn="l" rtl="0">
              <a:lnSpc>
                <a:spcPct val="90000"/>
              </a:lnSpc>
              <a:spcBef>
                <a:spcPts val="1000"/>
              </a:spcBef>
              <a:spcAft>
                <a:spcPct val="0"/>
              </a:spcAft>
              <a:buClr>
                <a:schemeClr val="dk1"/>
              </a:buClr>
              <a:buSzTx/>
              <a:buNone/>
            </a:pPr>
            <a:endParaRPr>
              <a:latin typeface="Arial Narrow"/>
              <a:ea typeface="Arial Narrow"/>
              <a:cs typeface="Arial Narrow"/>
              <a:sym typeface="Arial Narrow"/>
            </a:endParaRPr>
          </a:p>
          <a:p>
            <a:pPr marL="228600" lvl="0" indent="-40005" algn="l" rtl="0">
              <a:lnSpc>
                <a:spcPct val="90000"/>
              </a:lnSpc>
              <a:spcBef>
                <a:spcPts val="1000"/>
              </a:spcBef>
              <a:spcAft>
                <a:spcPct val="0"/>
              </a:spcAft>
              <a:buClr>
                <a:schemeClr val="dk1"/>
              </a:buClr>
              <a:buSzTx/>
              <a:buNone/>
            </a:pPr>
            <a:endParaRPr/>
          </a:p>
        </p:txBody>
      </p:sp>
      <p:pic>
        <p:nvPicPr>
          <p:cNvPr id="423" name="Google Shape;423;p34"/>
          <p:cNvPicPr preferRelativeResize="0"/>
          <p:nvPr/>
        </p:nvPicPr>
        <p:blipFill>
          <a:blip r:embed="rId3">
            <a:alphaModFix/>
          </a:blip>
          <a:stretch>
            <a:fillRect/>
          </a:stretch>
        </p:blipFill>
        <p:spPr>
          <a:xfrm>
            <a:off x="6207510" y="1932116"/>
            <a:ext cx="5864101" cy="4561958"/>
          </a:xfrm>
          <a:prstGeom prst="rect">
            <a:avLst/>
          </a:prstGeom>
          <a:noFill/>
          <a:ln>
            <a:noFill/>
          </a:ln>
        </p:spPr>
      </p:pic>
      <p:sp>
        <p:nvSpPr>
          <p:cNvPr id="424" name="Google Shape;424;p34"/>
          <p:cNvSpPr txBox="1"/>
          <p:nvPr/>
        </p:nvSpPr>
        <p:spPr>
          <a:xfrm>
            <a:off x="6047875" y="6532891"/>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200">
                <a:solidFill>
                  <a:schemeClr val="dk1"/>
                </a:solidFill>
                <a:latin typeface="Arial Narrow"/>
                <a:ea typeface="Arial Narrow"/>
                <a:cs typeface="Arial Narrow"/>
                <a:sym typeface="Arial Narrow"/>
              </a:rPr>
              <a:t>  Foto: Svenska FN-förbundet</a:t>
            </a:r>
            <a:endParaRPr sz="12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429"/>
        <p:cNvGrpSpPr/>
        <p:nvPr/>
      </p:nvGrpSpPr>
      <p:grpSpPr>
        <a:xfrm>
          <a:off x="0" y="0"/>
          <a:ext cx="0" cy="0"/>
        </a:xfrm>
      </p:grpSpPr>
      <p:sp>
        <p:nvSpPr>
          <p:cNvPr id="430" name="Google Shape;430;p35"/>
          <p:cNvSpPr txBox="1">
            <a:spLocks noGrp="1"/>
          </p:cNvSpPr>
          <p:nvPr>
            <p:ph type="title"/>
          </p:nvPr>
        </p:nvSpPr>
        <p:spPr>
          <a:xfrm>
            <a:off x="838200" y="486428"/>
            <a:ext cx="9372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400"/>
              <a:buFont typeface="Arial Narrow"/>
              <a:buNone/>
            </a:pPr>
            <a:r>
              <a:rPr lang="sv-SE" b="1">
                <a:latin typeface="Arial Narrow"/>
                <a:ea typeface="Arial Narrow"/>
                <a:cs typeface="Arial Narrow"/>
                <a:sym typeface="Arial Narrow"/>
              </a:rPr>
              <a:t>Vad kan du göra?</a:t>
            </a:r>
            <a:endParaRPr lang="sv-SE">
              <a:latin typeface="Arial Narrow"/>
            </a:endParaRPr>
          </a:p>
        </p:txBody>
      </p:sp>
      <p:sp>
        <p:nvSpPr>
          <p:cNvPr id="431" name="Google Shape;431;p35"/>
          <p:cNvSpPr txBox="1"/>
          <p:nvPr/>
        </p:nvSpPr>
        <p:spPr>
          <a:xfrm>
            <a:off x="737558" y="2173580"/>
            <a:ext cx="6705999" cy="4188814"/>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ct val="0"/>
              </a:spcBef>
              <a:spcAft>
                <a:spcPct val="0"/>
              </a:spcAft>
              <a:buNone/>
            </a:pPr>
            <a:br>
              <a:rPr lang="sv-SE" sz="2600">
                <a:latin typeface="Arial Narrow"/>
                <a:ea typeface="Arial Narrow"/>
                <a:cs typeface="Arial Narrow"/>
              </a:rPr>
            </a:br>
            <a:r>
              <a:rPr lang="sv-SE" sz="2800" b="1">
                <a:solidFill>
                  <a:schemeClr val="accent1"/>
                </a:solidFill>
                <a:latin typeface="Arial Narrow"/>
                <a:ea typeface="Arial Narrow"/>
                <a:cs typeface="Arial Narrow"/>
                <a:sym typeface="Arial Narrow"/>
              </a:rPr>
              <a:t>Som medlem i Svenska FN-förbundet får du</a:t>
            </a:r>
            <a:r>
              <a:rPr lang="sv-SE" sz="2800">
                <a:solidFill>
                  <a:schemeClr val="accent1"/>
                </a:solidFill>
                <a:latin typeface="Arial Narrow"/>
                <a:ea typeface="Arial Narrow"/>
                <a:cs typeface="Arial Narrow"/>
                <a:sym typeface="Arial Narrow"/>
              </a:rPr>
              <a:t>:</a:t>
            </a:r>
            <a:br>
              <a:rPr lang="sv-SE" sz="2800">
                <a:latin typeface="Arial Narrow"/>
                <a:ea typeface="Arial Narrow"/>
                <a:cs typeface="Arial Narrow"/>
              </a:rPr>
            </a:br>
            <a:r>
              <a:rPr lang="sv-SE" sz="2800">
                <a:solidFill>
                  <a:schemeClr val="accent1"/>
                </a:solidFill>
                <a:latin typeface="Arial Narrow"/>
                <a:ea typeface="Arial Narrow"/>
                <a:cs typeface="Arial Narrow"/>
                <a:sym typeface="Arial Narrow"/>
              </a:rPr>
              <a:t> </a:t>
            </a:r>
            <a:endParaRPr lang="sv-SE" sz="2800">
              <a:solidFill>
                <a:schemeClr val="accent1"/>
              </a:solidFill>
              <a:latin typeface="Arial Narrow"/>
              <a:ea typeface="Arial Narrow"/>
              <a:cs typeface="Arial Narrow"/>
            </a:endParaRPr>
          </a:p>
          <a:p>
            <a:pPr marL="228600" marR="0" lvl="0" indent="-228600" algn="l" rtl="0">
              <a:lnSpc>
                <a:spcPct val="90000"/>
              </a:lnSpc>
              <a:spcBef>
                <a:spcPts val="1000"/>
              </a:spcBef>
              <a:spcAft>
                <a:spcPct val="0"/>
              </a:spcAft>
              <a:buClr>
                <a:schemeClr val="dk1"/>
              </a:buClr>
              <a:buSzTx/>
              <a:buFont typeface="Arial"/>
              <a:buChar char="•"/>
            </a:pPr>
            <a:r>
              <a:rPr lang="sv-SE" sz="2800">
                <a:solidFill>
                  <a:schemeClr val="dk1"/>
                </a:solidFill>
                <a:latin typeface="Arial Narrow"/>
                <a:ea typeface="Arial Narrow"/>
                <a:cs typeface="Arial Narrow"/>
                <a:sym typeface="Arial Narrow"/>
              </a:rPr>
              <a:t>Engagera dig i din lokala FN-förening</a:t>
            </a:r>
            <a:endParaRPr sz="2800">
              <a:solidFill>
                <a:schemeClr val="dk1"/>
              </a:solidFill>
              <a:latin typeface="Arial Narrow"/>
            </a:endParaRPr>
          </a:p>
          <a:p>
            <a:pPr marL="228600" marR="0" lvl="0" indent="-228600" algn="l" rtl="0">
              <a:lnSpc>
                <a:spcPct val="90000"/>
              </a:lnSpc>
              <a:spcBef>
                <a:spcPts val="1000"/>
              </a:spcBef>
              <a:spcAft>
                <a:spcPct val="0"/>
              </a:spcAft>
              <a:buClr>
                <a:schemeClr val="dk1"/>
              </a:buClr>
              <a:buSzTx/>
              <a:buFont typeface="Arial"/>
              <a:buChar char="•"/>
            </a:pPr>
            <a:r>
              <a:rPr lang="sv-SE" sz="2800">
                <a:solidFill>
                  <a:schemeClr val="dk1"/>
                </a:solidFill>
                <a:latin typeface="Arial Narrow"/>
                <a:ea typeface="Arial Narrow"/>
                <a:cs typeface="Arial Narrow"/>
                <a:sym typeface="Arial Narrow"/>
              </a:rPr>
              <a:t>Ta del av vårt kurs- och föreläsningsutbud </a:t>
            </a:r>
            <a:endParaRPr sz="2800">
              <a:solidFill>
                <a:schemeClr val="dk1"/>
              </a:solidFill>
              <a:latin typeface="Arial Narrow"/>
            </a:endParaRPr>
          </a:p>
          <a:p>
            <a:pPr marL="228600" marR="0" lvl="0" indent="-228600" algn="l" rtl="0">
              <a:lnSpc>
                <a:spcPct val="90000"/>
              </a:lnSpc>
              <a:spcBef>
                <a:spcPts val="1000"/>
              </a:spcBef>
              <a:spcAft>
                <a:spcPct val="0"/>
              </a:spcAft>
              <a:buClr>
                <a:schemeClr val="dk1"/>
              </a:buClr>
              <a:buSzTx/>
              <a:buFont typeface="Arial"/>
              <a:buChar char="•"/>
            </a:pPr>
            <a:r>
              <a:rPr lang="sv-SE" sz="2800">
                <a:solidFill>
                  <a:schemeClr val="dk1"/>
                </a:solidFill>
                <a:latin typeface="Arial Narrow"/>
                <a:ea typeface="Arial Narrow"/>
                <a:cs typeface="Arial Narrow"/>
                <a:sym typeface="Arial Narrow"/>
              </a:rPr>
              <a:t>Tidningen Världshorisont hem i brevlådan</a:t>
            </a:r>
            <a:endParaRPr sz="2800">
              <a:solidFill>
                <a:schemeClr val="dk1"/>
              </a:solidFill>
              <a:latin typeface="Arial Narrow"/>
            </a:endParaRPr>
          </a:p>
          <a:p>
            <a:pPr marL="228600" marR="0" lvl="0" indent="-228600" algn="l" rtl="0">
              <a:lnSpc>
                <a:spcPct val="90000"/>
              </a:lnSpc>
              <a:spcBef>
                <a:spcPts val="1000"/>
              </a:spcBef>
              <a:spcAft>
                <a:spcPct val="0"/>
              </a:spcAft>
              <a:buClr>
                <a:schemeClr val="dk1"/>
              </a:buClr>
              <a:buSzTx/>
              <a:buFont typeface="Arial"/>
              <a:buChar char="•"/>
            </a:pPr>
            <a:r>
              <a:rPr lang="sv-SE" sz="2800">
                <a:solidFill>
                  <a:schemeClr val="dk1"/>
                </a:solidFill>
                <a:latin typeface="Arial Narrow"/>
                <a:ea typeface="Arial Narrow"/>
                <a:cs typeface="Arial Narrow"/>
                <a:sym typeface="Arial Narrow"/>
              </a:rPr>
              <a:t>Inbjudningar till webbinarier och events</a:t>
            </a:r>
            <a:endParaRPr sz="2800">
              <a:solidFill>
                <a:schemeClr val="dk1"/>
              </a:solidFill>
              <a:latin typeface="Arial Narrow"/>
            </a:endParaRPr>
          </a:p>
          <a:p>
            <a:pPr marL="228600" marR="0" lvl="0" indent="-228600" algn="l" rtl="0">
              <a:lnSpc>
                <a:spcPct val="90000"/>
              </a:lnSpc>
              <a:spcBef>
                <a:spcPts val="1000"/>
              </a:spcBef>
              <a:spcAft>
                <a:spcPct val="0"/>
              </a:spcAft>
              <a:buClr>
                <a:schemeClr val="dk1"/>
              </a:buClr>
              <a:buSzTx/>
              <a:buFont typeface="Arial"/>
              <a:buChar char="•"/>
            </a:pPr>
            <a:r>
              <a:rPr lang="sv-SE" sz="2800">
                <a:solidFill>
                  <a:schemeClr val="dk1"/>
                </a:solidFill>
                <a:latin typeface="Arial Narrow"/>
                <a:ea typeface="Arial Narrow"/>
                <a:cs typeface="Arial Narrow"/>
                <a:sym typeface="Arial Narrow"/>
              </a:rPr>
              <a:t>Bidra till Svenska FN-förbundets arbete</a:t>
            </a:r>
            <a:endParaRPr sz="2800">
              <a:solidFill>
                <a:schemeClr val="dk1"/>
              </a:solidFill>
              <a:latin typeface="Arial Narrow"/>
            </a:endParaRPr>
          </a:p>
          <a:p>
            <a:pPr marL="228600" marR="0" lvl="0" indent="-75565" algn="l" rtl="0">
              <a:lnSpc>
                <a:spcPct val="90000"/>
              </a:lnSpc>
              <a:spcBef>
                <a:spcPts val="1000"/>
              </a:spcBef>
              <a:spcAft>
                <a:spcPct val="0"/>
              </a:spcAft>
              <a:buClr>
                <a:schemeClr val="dk1"/>
              </a:buClr>
              <a:buSzTx/>
              <a:buFont typeface="Arial"/>
              <a:buNone/>
            </a:pPr>
            <a:endParaRPr sz="2800" b="1">
              <a:solidFill>
                <a:schemeClr val="dk1"/>
              </a:solidFill>
              <a:latin typeface="Arial Narrow"/>
              <a:ea typeface="Arial Narrow"/>
              <a:cs typeface="Arial Narrow"/>
            </a:endParaRPr>
          </a:p>
          <a:p>
            <a:pPr marL="0" marR="0" lvl="0" indent="0" algn="l" rtl="0">
              <a:lnSpc>
                <a:spcPct val="90000"/>
              </a:lnSpc>
              <a:spcBef>
                <a:spcPts val="1000"/>
              </a:spcBef>
              <a:spcAft>
                <a:spcPct val="0"/>
              </a:spcAft>
              <a:buNone/>
            </a:pPr>
            <a:r>
              <a:rPr lang="sv-SE" sz="2800" b="1">
                <a:solidFill>
                  <a:schemeClr val="accent1"/>
                </a:solidFill>
                <a:latin typeface="Arial Narrow"/>
                <a:ea typeface="Arial Narrow"/>
                <a:cs typeface="Arial Narrow"/>
                <a:sym typeface="Arial Narrow"/>
              </a:rPr>
              <a:t>Läs mer om Svenska FN-förbundet på FN.se</a:t>
            </a:r>
            <a:br>
              <a:rPr lang="sv-SE" sz="2800" b="1">
                <a:latin typeface="Arial Narrow"/>
                <a:ea typeface="Arial Narrow"/>
                <a:cs typeface="Arial Narrow"/>
              </a:rPr>
            </a:br>
            <a:r>
              <a:rPr lang="sv-SE" sz="2800">
                <a:solidFill>
                  <a:schemeClr val="dk1"/>
                </a:solidFill>
                <a:latin typeface="Arial Narrow"/>
                <a:ea typeface="Arial Narrow"/>
                <a:cs typeface="Arial Narrow"/>
                <a:sym typeface="Arial Narrow"/>
              </a:rPr>
              <a:t>Följ oss gärna på sociala medier!</a:t>
            </a:r>
            <a:br>
              <a:rPr lang="sv-SE" sz="1500">
                <a:latin typeface="Oswald"/>
                <a:ea typeface="Oswald"/>
                <a:cs typeface="Oswald"/>
              </a:rPr>
            </a:br>
            <a:endParaRPr sz="1500">
              <a:solidFill>
                <a:schemeClr val="dk1"/>
              </a:solidFill>
              <a:latin typeface="Oswald"/>
              <a:ea typeface="Oswald"/>
              <a:cs typeface="Oswald"/>
              <a:sym typeface="Oswald"/>
            </a:endParaRPr>
          </a:p>
        </p:txBody>
      </p:sp>
      <p:pic>
        <p:nvPicPr>
          <p:cNvPr id="432" name="Google Shape;432;p35"/>
          <p:cNvPicPr preferRelativeResize="0">
            <a:picLocks noGrp="1"/>
          </p:cNvPicPr>
          <p:nvPr>
            <p:ph type="body" idx="2"/>
          </p:nvPr>
        </p:nvPicPr>
        <p:blipFill>
          <a:blip r:embed="rId3">
            <a:alphaModFix/>
            <a:extLst>
              <a:ext uri="{28A0092B-C50C-407E-A947-70E740481C1C}">
                <a14:useLocalDpi xmlns:a14="http://schemas.microsoft.com/office/drawing/2010/main"/>
              </a:ext>
            </a:extLst>
          </a:blip>
          <a:stretch>
            <a:fillRect/>
          </a:stretch>
        </p:blipFill>
        <p:spPr>
          <a:xfrm>
            <a:off x="7448480" y="2384317"/>
            <a:ext cx="4273481" cy="4273481"/>
          </a:xfrm>
          <a:prstGeom prst="rect">
            <a:avLst/>
          </a:prstGeom>
          <a:noFill/>
          <a:ln>
            <a:noFill/>
          </a:ln>
        </p:spPr>
      </p:pic>
      <p:sp>
        <p:nvSpPr>
          <p:cNvPr id="433" name="Google Shape;433;p35"/>
          <p:cNvSpPr txBox="1"/>
          <p:nvPr/>
        </p:nvSpPr>
        <p:spPr>
          <a:xfrm>
            <a:off x="8650957" y="6309714"/>
            <a:ext cx="4415366"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Scanna QR-koden för att registrera ditt medlemskap​</a:t>
            </a:r>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443"/>
        <p:cNvGrpSpPr/>
        <p:nvPr/>
      </p:nvGrpSpPr>
      <p:grpSpPr>
        <a:xfrm>
          <a:off x="0" y="0"/>
          <a:ext cx="0" cy="0"/>
        </a:xfrm>
      </p:grpSpPr>
      <p:sp>
        <p:nvSpPr>
          <p:cNvPr id="444" name="Google Shape;444;p37"/>
          <p:cNvSpPr txBox="1">
            <a:spLocks noGrp="1"/>
          </p:cNvSpPr>
          <p:nvPr>
            <p:ph type="title"/>
          </p:nvPr>
        </p:nvSpPr>
        <p:spPr>
          <a:xfrm>
            <a:off x="838200" y="457200"/>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Tack!</a:t>
            </a:r>
            <a:endParaRPr sz="4000">
              <a:latin typeface="Arial Narrow"/>
              <a:ea typeface="Arial Narrow"/>
              <a:cs typeface="Arial Narrow"/>
              <a:sym typeface="Arial Narrow"/>
            </a:endParaRPr>
          </a:p>
        </p:txBody>
      </p:sp>
      <p:pic>
        <p:nvPicPr>
          <p:cNvPr id="445" name="Google Shape;445;p37"/>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1804458"/>
            <a:ext cx="12192000" cy="5048250"/>
          </a:xfrm>
          <a:prstGeom prst="rect">
            <a:avLst/>
          </a:prstGeom>
          <a:noFill/>
          <a:ln>
            <a:noFill/>
          </a:ln>
        </p:spPr>
      </p:pic>
      <p:sp>
        <p:nvSpPr>
          <p:cNvPr id="446" name="Google Shape;446;p37"/>
          <p:cNvSpPr txBox="1"/>
          <p:nvPr/>
        </p:nvSpPr>
        <p:spPr>
          <a:xfrm>
            <a:off x="19707" y="6555827"/>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rgbClr val="323130"/>
                </a:solidFill>
                <a:latin typeface="Arial Narrow"/>
                <a:ea typeface="Arial Narrow"/>
                <a:cs typeface="Arial Narrow"/>
                <a:sym typeface="Arial Narrow"/>
              </a:rPr>
              <a:t>Svenska FN-förbundet/Moa Källström</a:t>
            </a:r>
            <a:endParaRPr sz="14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98"/>
        <p:cNvGrpSpPr/>
        <p:nvPr/>
      </p:nvGrpSpPr>
      <p:grpSpPr>
        <a:xfrm>
          <a:off x="0" y="0"/>
          <a:ext cx="0" cy="0"/>
        </a:xfrm>
      </p:grpSpPr>
      <p:sp>
        <p:nvSpPr>
          <p:cNvPr id="99" name="Google Shape;99;p4"/>
          <p:cNvSpPr txBox="1">
            <a:spLocks noGrp="1"/>
          </p:cNvSpPr>
          <p:nvPr>
            <p:ph type="title"/>
          </p:nvPr>
        </p:nvSpPr>
        <p:spPr>
          <a:xfrm>
            <a:off x="441154" y="431686"/>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Det globala klimatnödläget</a:t>
            </a:r>
            <a:endParaRPr/>
          </a:p>
        </p:txBody>
      </p:sp>
      <p:sp>
        <p:nvSpPr>
          <p:cNvPr id="100" name="Google Shape;100;p4"/>
          <p:cNvSpPr txBox="1">
            <a:spLocks noGrp="1"/>
          </p:cNvSpPr>
          <p:nvPr>
            <p:ph type="body" idx="1"/>
          </p:nvPr>
        </p:nvSpPr>
        <p:spPr>
          <a:xfrm>
            <a:off x="628893" y="3493404"/>
            <a:ext cx="6849374" cy="30848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Pts val="2800"/>
              <a:buNone/>
            </a:pPr>
            <a:endParaRPr sz="2800">
              <a:latin typeface="Arial Narrow" panose="020b0606020202030204" pitchFamily="34" charset="0"/>
              <a:ea typeface="Arial Narrow"/>
              <a:cs typeface="Arial Narrow"/>
              <a:sym typeface="Arial Narrow"/>
            </a:endParaRPr>
          </a:p>
          <a:p>
            <a:pPr marL="0" lvl="0" indent="0" algn="l" rtl="0">
              <a:lnSpc>
                <a:spcPct val="90000"/>
              </a:lnSpc>
              <a:spcBef>
                <a:spcPts val="1000"/>
              </a:spcBef>
              <a:spcAft>
                <a:spcPct val="0"/>
              </a:spcAft>
              <a:buClr>
                <a:schemeClr val="dk1"/>
              </a:buClr>
              <a:buSzPts val="2600"/>
              <a:buNone/>
            </a:pPr>
            <a:endParaRPr sz="2600">
              <a:latin typeface="Arial Narrow" panose="020b0606020202030204" pitchFamily="34" charset="0"/>
              <a:ea typeface="Arial Narrow"/>
              <a:cs typeface="Arial Narrow"/>
              <a:sym typeface="Arial Narrow"/>
            </a:endParaRPr>
          </a:p>
          <a:p>
            <a:pPr marL="0" lvl="0" indent="0" algn="l" rtl="0">
              <a:lnSpc>
                <a:spcPct val="90000"/>
              </a:lnSpc>
              <a:spcBef>
                <a:spcPts val="1000"/>
              </a:spcBef>
              <a:spcAft>
                <a:spcPct val="0"/>
              </a:spcAft>
              <a:buClr>
                <a:schemeClr val="dk1"/>
              </a:buClr>
              <a:buSzPts val="2400"/>
              <a:buNone/>
            </a:pPr>
            <a:r>
              <a:rPr lang="sv-SE" sz="2400">
                <a:latin typeface="Arial Narrow" panose="020b0606020202030204" pitchFamily="34" charset="0"/>
                <a:ea typeface="Arial Narrow"/>
                <a:cs typeface="Arial Narrow"/>
                <a:sym typeface="Arial Narrow"/>
              </a:rPr>
              <a:t>Hur många människor tvingas fly från sina hem varje </a:t>
            </a:r>
            <a:br>
              <a:rPr lang="sv-SE" sz="2400">
                <a:latin typeface="Arial Narrow" panose="020b0606020202030204" pitchFamily="34" charset="0"/>
                <a:ea typeface="Arial Narrow"/>
                <a:cs typeface="Arial Narrow"/>
                <a:sym typeface="Arial Narrow"/>
              </a:rPr>
            </a:br>
            <a:r>
              <a:rPr lang="sv-SE" sz="2400">
                <a:latin typeface="Arial Narrow" panose="020b0606020202030204" pitchFamily="34" charset="0"/>
                <a:ea typeface="Arial Narrow"/>
                <a:cs typeface="Arial Narrow"/>
                <a:sym typeface="Arial Narrow"/>
              </a:rPr>
              <a:t>år på grund av klimatförändringar?</a:t>
            </a:r>
            <a:br>
              <a:rPr lang="sv-SE" sz="2400">
                <a:latin typeface="Arial Narrow" panose="020b0606020202030204" pitchFamily="34" charset="0"/>
                <a:ea typeface="Arial Narrow"/>
                <a:cs typeface="Arial Narrow"/>
                <a:sym typeface="Arial Narrow"/>
              </a:rPr>
            </a:br>
            <a:endParaRPr sz="2400">
              <a:latin typeface="Arial Narrow" panose="020b0606020202030204" pitchFamily="34" charset="0"/>
              <a:ea typeface="Arial Narrow"/>
              <a:cs typeface="Arial Narrow"/>
              <a:sym typeface="Arial Narrow"/>
            </a:endParaRPr>
          </a:p>
          <a:p>
            <a:pPr marL="0" lvl="0" indent="0" algn="l" rtl="0">
              <a:lnSpc>
                <a:spcPct val="90000"/>
              </a:lnSpc>
              <a:spcBef>
                <a:spcPts val="1000"/>
              </a:spcBef>
              <a:spcAft>
                <a:spcPct val="0"/>
              </a:spcAft>
              <a:buClr>
                <a:schemeClr val="dk1"/>
              </a:buClr>
              <a:buSzPts val="2400"/>
              <a:buNone/>
            </a:pPr>
            <a:r>
              <a:rPr lang="sv-SE" sz="2400">
                <a:latin typeface="Arial Narrow" panose="020b0606020202030204" pitchFamily="34" charset="0"/>
                <a:ea typeface="Arial Narrow"/>
                <a:cs typeface="Arial Narrow"/>
                <a:sym typeface="Arial Narrow"/>
              </a:rPr>
              <a:t>Svar: 21 miljoner människor</a:t>
            </a:r>
            <a:endParaRPr>
              <a:latin typeface="Arial Narrow" panose="020b0606020202030204" pitchFamily="34" charset="0"/>
            </a:endParaRPr>
          </a:p>
          <a:p>
            <a:pPr marL="0" lvl="0" indent="0" algn="l" rtl="0">
              <a:lnSpc>
                <a:spcPct val="90000"/>
              </a:lnSpc>
              <a:spcBef>
                <a:spcPts val="1000"/>
              </a:spcBef>
              <a:spcAft>
                <a:spcPct val="0"/>
              </a:spcAft>
              <a:buClr>
                <a:schemeClr val="dk1"/>
              </a:buClr>
              <a:buSzPts val="2400"/>
              <a:buNone/>
            </a:pPr>
            <a:endParaRPr sz="2400">
              <a:latin typeface="Arial Narrow"/>
              <a:ea typeface="Arial Narrow"/>
              <a:cs typeface="Arial Narrow"/>
              <a:sym typeface="Arial Narrow"/>
            </a:endParaRPr>
          </a:p>
          <a:p>
            <a:pPr marL="0" lvl="0" indent="0" algn="l" rtl="0">
              <a:lnSpc>
                <a:spcPct val="90000"/>
              </a:lnSpc>
              <a:spcBef>
                <a:spcPts val="1000"/>
              </a:spcBef>
              <a:spcAft>
                <a:spcPct val="0"/>
              </a:spcAft>
              <a:buClr>
                <a:schemeClr val="dk1"/>
              </a:buClr>
              <a:buSzPts val="2400"/>
              <a:buNone/>
            </a:pPr>
            <a:endParaRPr sz="2400">
              <a:latin typeface="Arial Narrow"/>
              <a:ea typeface="Arial Narrow"/>
              <a:cs typeface="Arial Narrow"/>
              <a:sym typeface="Arial Narrow"/>
            </a:endParaRPr>
          </a:p>
          <a:p>
            <a:pPr marL="0" lvl="0" indent="0" algn="l" rtl="0">
              <a:lnSpc>
                <a:spcPct val="90000"/>
              </a:lnSpc>
              <a:spcBef>
                <a:spcPts val="1000"/>
              </a:spcBef>
              <a:spcAft>
                <a:spcPct val="0"/>
              </a:spcAft>
              <a:buClr>
                <a:schemeClr val="dk1"/>
              </a:buClr>
              <a:buSzPts val="3200"/>
              <a:buNone/>
            </a:pPr>
            <a:endParaRPr/>
          </a:p>
        </p:txBody>
      </p:sp>
      <p:pic>
        <p:nvPicPr>
          <p:cNvPr id="101" name="Google Shape;101;p4"/>
          <p:cNvPicPr preferRelativeResize="0"/>
          <p:nvPr/>
        </p:nvPicPr>
        <p:blipFill>
          <a:blip r:embed="rId3">
            <a:alphaModFix/>
            <a:extLst>
              <a:ext uri="{28A0092B-C50C-407E-A947-70E740481C1C}">
                <a14:useLocalDpi xmlns:a14="http://schemas.microsoft.com/office/drawing/2010/main"/>
              </a:ext>
            </a:extLst>
          </a:blip>
          <a:srcRect l="-887"/>
          <a:stretch>
            <a:fillRect/>
          </a:stretch>
        </p:blipFill>
        <p:spPr>
          <a:xfrm>
            <a:off x="7687284" y="1830029"/>
            <a:ext cx="4504716" cy="4699788"/>
          </a:xfrm>
          <a:prstGeom prst="rect">
            <a:avLst/>
          </a:prstGeom>
          <a:noFill/>
          <a:ln>
            <a:noFill/>
          </a:ln>
        </p:spPr>
      </p:pic>
      <p:sp>
        <p:nvSpPr>
          <p:cNvPr id="102" name="Google Shape;102;p4"/>
          <p:cNvSpPr txBox="1"/>
          <p:nvPr/>
        </p:nvSpPr>
        <p:spPr>
          <a:xfrm>
            <a:off x="7658256" y="6487296"/>
            <a:ext cx="3964641" cy="156966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b="0" i="0" u="none" strike="noStrike" cap="none">
                <a:solidFill>
                  <a:schemeClr val="dk1"/>
                </a:solidFill>
                <a:latin typeface="Arial Narrow"/>
                <a:ea typeface="Arial Narrow"/>
                <a:cs typeface="Arial Narrow"/>
                <a:sym typeface="Arial Narrow"/>
              </a:rPr>
              <a:t>Foto: United Nations/Evan Schneider</a:t>
            </a:r>
            <a:br>
              <a:rPr lang="sv-SE" sz="1400" b="0" i="0" u="none" strike="noStrike" cap="none">
                <a:solidFill>
                  <a:schemeClr val="dk1"/>
                </a:solidFill>
                <a:latin typeface="Arial Narrow"/>
                <a:ea typeface="Arial Narrow"/>
                <a:cs typeface="Arial Narrow"/>
                <a:sym typeface="Arial Narrow"/>
              </a:rPr>
            </a:br>
            <a:endParaRPr sz="1400">
              <a:solidFill>
                <a:schemeClr val="dk1"/>
              </a:solidFill>
              <a:latin typeface="Arial Narrow"/>
              <a:ea typeface="Arial Narrow"/>
              <a:cs typeface="Arial Narrow"/>
              <a:sym typeface="Arial Narrow"/>
            </a:endParaRPr>
          </a:p>
          <a:p>
            <a:pPr marL="0" marR="0" lvl="0" indent="0" algn="l" rtl="0">
              <a:spcBef>
                <a:spcPct val="0"/>
              </a:spcBef>
              <a:spcAft>
                <a:spcPct val="0"/>
              </a:spcAft>
              <a:buNone/>
            </a:pPr>
            <a:endParaRPr sz="1400">
              <a:solidFill>
                <a:srgbClr val="323130"/>
              </a:solidFill>
              <a:latin typeface="Quattrocento Sans"/>
              <a:ea typeface="Quattrocento Sans"/>
              <a:cs typeface="Quattrocento Sans"/>
              <a:sym typeface="Quattrocento Sans"/>
            </a:endParaRPr>
          </a:p>
          <a:p>
            <a:pPr marL="0" marR="0" lvl="0" indent="0" algn="l" rtl="0">
              <a:spcBef>
                <a:spcPct val="0"/>
              </a:spcBef>
              <a:spcAft>
                <a:spcPct val="0"/>
              </a:spcAft>
              <a:buNone/>
            </a:pPr>
            <a:endParaRPr sz="1800">
              <a:solidFill>
                <a:srgbClr val="008FD5"/>
              </a:solidFill>
              <a:latin typeface="Quattrocento Sans"/>
              <a:ea typeface="Quattrocento Sans"/>
              <a:cs typeface="Quattrocento Sans"/>
              <a:sym typeface="Quattrocento Sans"/>
            </a:endParaRPr>
          </a:p>
          <a:p>
            <a:pPr marL="0" marR="0" lvl="0" indent="0" algn="l" rtl="0">
              <a:spcBef>
                <a:spcPct val="0"/>
              </a:spcBef>
              <a:spcAft>
                <a:spcPct val="0"/>
              </a:spcAft>
              <a:buNone/>
            </a:pPr>
            <a:endParaRPr sz="1800">
              <a:solidFill>
                <a:srgbClr val="323130"/>
              </a:solidFill>
              <a:latin typeface="Quattrocento Sans"/>
              <a:ea typeface="Quattrocento Sans"/>
              <a:cs typeface="Quattrocento Sans"/>
              <a:sym typeface="Quattrocento Sans"/>
            </a:endParaRPr>
          </a:p>
          <a:p>
            <a:pPr marL="0" marR="0" lvl="0" indent="0" algn="l" rtl="0">
              <a:spcBef>
                <a:spcPct val="0"/>
              </a:spcBef>
              <a:spcAft>
                <a:spcPct val="0"/>
              </a:spcAft>
              <a:buNone/>
            </a:pPr>
            <a:endParaRPr sz="1800">
              <a:solidFill>
                <a:srgbClr val="323130"/>
              </a:solidFill>
              <a:latin typeface="Quattrocento Sans"/>
              <a:ea typeface="Quattrocento Sans"/>
              <a:cs typeface="Quattrocento Sans"/>
              <a:sym typeface="Quattrocento Sans"/>
            </a:endParaRPr>
          </a:p>
        </p:txBody>
      </p:sp>
      <p:sp>
        <p:nvSpPr>
          <p:cNvPr id="103" name="Google Shape;103;p4"/>
          <p:cNvSpPr txBox="1"/>
          <p:nvPr/>
        </p:nvSpPr>
        <p:spPr>
          <a:xfrm>
            <a:off x="697455" y="2379520"/>
            <a:ext cx="4790094" cy="1415772"/>
          </a:xfrm>
          <a:prstGeom prst="rect">
            <a:avLst/>
          </a:prstGeom>
          <a:noFill/>
          <a:ln w="9525" cap="flat" cmpd="sng">
            <a:solidFill>
              <a:srgbClr val="0095DA"/>
            </a:solidFill>
            <a:prstDash val="solid"/>
            <a:round/>
            <a:headEnd type="none" w="sm" len="sm"/>
            <a:tailEnd type="none" w="sm" len="sm"/>
          </a:ln>
        </p:spPr>
        <p:txBody>
          <a:bodyPr spcFirstLastPara="1" wrap="square" lIns="91425" tIns="45700" rIns="91425" bIns="45700" anchor="t" anchorCtr="0">
            <a:spAutoFit/>
          </a:bodyPr>
          <a:lstStyle/>
          <a:p>
            <a:r>
              <a:rPr lang="sv-SE" sz="2400" b="1">
                <a:solidFill>
                  <a:schemeClr val="dk1"/>
                </a:solidFill>
                <a:latin typeface="Arial Narrow" panose="020b0606020202030204" pitchFamily="34" charset="0"/>
                <a:ea typeface="Arial Narrow"/>
                <a:cs typeface="Arial Narrow"/>
                <a:sym typeface="Arial Narrow"/>
              </a:rPr>
              <a:t>The era of global warming has ended; </a:t>
            </a:r>
            <a:br>
              <a:rPr lang="sv-SE" sz="2400" b="1">
                <a:latin typeface="Arial Narrow" panose="020b0606020202030204" pitchFamily="34" charset="0"/>
                <a:ea typeface="Arial Narrow"/>
                <a:cs typeface="Arial Narrow"/>
              </a:rPr>
            </a:br>
            <a:r>
              <a:rPr lang="sv-SE" sz="2400" b="1">
                <a:solidFill>
                  <a:schemeClr val="dk1"/>
                </a:solidFill>
                <a:latin typeface="Arial Narrow" panose="020b0606020202030204" pitchFamily="34" charset="0"/>
                <a:ea typeface="Arial Narrow"/>
                <a:cs typeface="Arial Narrow"/>
                <a:sym typeface="Arial Narrow"/>
              </a:rPr>
              <a:t>the era of global boiling has arrived. </a:t>
            </a:r>
            <a:br>
              <a:rPr lang="sv-SE" sz="2400" b="1">
                <a:latin typeface="Arial Narrow" panose="020b0606020202030204" pitchFamily="34" charset="0"/>
                <a:ea typeface="Arial Narrow"/>
                <a:cs typeface="Arial Narrow"/>
              </a:rPr>
            </a:br>
            <a:br>
              <a:rPr lang="sv-SE" sz="2400" b="1">
                <a:latin typeface="Arial Narrow" panose="020b0606020202030204" pitchFamily="34" charset="0"/>
                <a:ea typeface="Arial Narrow"/>
                <a:cs typeface="Arial Narrow"/>
              </a:rPr>
            </a:br>
            <a:r>
              <a:rPr lang="sv-SE" sz="1400">
                <a:solidFill>
                  <a:schemeClr val="dk1"/>
                </a:solidFill>
                <a:latin typeface="Arial Narrow" panose="020b0606020202030204" pitchFamily="34" charset="0"/>
                <a:ea typeface="Arial Narrow"/>
                <a:cs typeface="Arial Narrow"/>
                <a:sym typeface="Arial Narrow"/>
              </a:rPr>
              <a:t>Antonio Guterres, FN:s generalsektreterare</a:t>
            </a:r>
            <a:r>
              <a:rPr lang="sv-SE">
                <a:solidFill>
                  <a:schemeClr val="dk1"/>
                </a:solidFill>
                <a:latin typeface="Arial Narrow" panose="020b0606020202030204" pitchFamily="34" charset="0"/>
                <a:ea typeface="Arial Narrow"/>
                <a:cs typeface="Arial Narrow"/>
                <a:sym typeface="Arial Narrow"/>
              </a:rPr>
              <a:t>, Juni 2023</a:t>
            </a:r>
            <a:endParaRPr sz="1400">
              <a:solidFill>
                <a:schemeClr val="dk1"/>
              </a:solidFill>
              <a:latin typeface="Arial Narrow" panose="020b0606020202030204" pitchFamily="34" charset="0"/>
              <a:ea typeface="Arial Narrow"/>
              <a:cs typeface="Arial Narrow"/>
              <a:sym typeface="Arial Narrow"/>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117"/>
        <p:cNvGrpSpPr/>
        <p:nvPr/>
      </p:nvGrpSpPr>
      <p:grpSpPr>
        <a:xfrm>
          <a:off x="0" y="0"/>
          <a:ext cx="0" cy="0"/>
        </a:xfrm>
      </p:grpSpPr>
      <p:sp>
        <p:nvSpPr>
          <p:cNvPr id="118" name="Google Shape;118;p6"/>
          <p:cNvSpPr txBox="1"/>
          <p:nvPr/>
        </p:nvSpPr>
        <p:spPr>
          <a:xfrm>
            <a:off x="519694" y="301938"/>
            <a:ext cx="9363075" cy="135479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ct val="0"/>
              </a:spcBef>
              <a:spcAft>
                <a:spcPct val="0"/>
              </a:spcAft>
              <a:buClr>
                <a:schemeClr val="lt1"/>
              </a:buClr>
              <a:buSzPts val="4400"/>
              <a:buFont typeface="Arial Narrow"/>
              <a:buNone/>
            </a:pPr>
            <a:r>
              <a:rPr lang="sv-SE" sz="4400" b="1">
                <a:solidFill>
                  <a:schemeClr val="lt1"/>
                </a:solidFill>
                <a:latin typeface="Arial Narrow"/>
                <a:ea typeface="Arial Narrow"/>
                <a:cs typeface="Arial Narrow"/>
                <a:sym typeface="Arial Narrow"/>
              </a:rPr>
              <a:t>Grundläggande om klimat </a:t>
            </a:r>
            <a:endParaRPr sz="4400" b="1">
              <a:solidFill>
                <a:schemeClr val="lt1"/>
              </a:solidFill>
              <a:latin typeface="Arial Narrow"/>
              <a:ea typeface="Arial Narrow"/>
              <a:cs typeface="Arial Narrow"/>
              <a:sym typeface="Arial Narrow"/>
            </a:endParaRPr>
          </a:p>
        </p:txBody>
      </p:sp>
      <p:sp>
        <p:nvSpPr>
          <p:cNvPr id="119" name="Google Shape;119;p6"/>
          <p:cNvSpPr txBox="1">
            <a:spLocks noGrp="1"/>
          </p:cNvSpPr>
          <p:nvPr>
            <p:ph type="body" idx="1"/>
          </p:nvPr>
        </p:nvSpPr>
        <p:spPr>
          <a:xfrm>
            <a:off x="519694" y="2562279"/>
            <a:ext cx="5390718" cy="3567213"/>
          </a:xfrm>
          <a:prstGeom prst="rect">
            <a:avLst/>
          </a:prstGeom>
          <a:noFill/>
          <a:ln>
            <a:noFill/>
          </a:ln>
        </p:spPr>
        <p:txBody>
          <a:bodyPr spcFirstLastPara="1" wrap="square" lIns="91425" tIns="45700" rIns="91425" bIns="45700" anchor="t" anchorCtr="0">
            <a:normAutofit/>
          </a:bodyPr>
          <a:lstStyle/>
          <a:p>
            <a:pPr marL="342900" lvl="0" indent="-152400" algn="l" rtl="0">
              <a:lnSpc>
                <a:spcPct val="100000"/>
              </a:lnSpc>
              <a:spcBef>
                <a:spcPct val="0"/>
              </a:spcBef>
              <a:spcAft>
                <a:spcPct val="0"/>
              </a:spcAft>
              <a:buClr>
                <a:schemeClr val="dk1"/>
              </a:buClr>
              <a:buSzPts val="3000"/>
              <a:buNone/>
            </a:pPr>
            <a:endParaRPr sz="3000">
              <a:latin typeface="Arial Narrow"/>
              <a:ea typeface="Arial Narrow"/>
              <a:cs typeface="Arial Narrow"/>
              <a:sym typeface="Arial Narrow"/>
            </a:endParaRPr>
          </a:p>
          <a:p>
            <a:pPr marL="342900" lvl="0" indent="-342900" algn="l" rtl="0">
              <a:lnSpc>
                <a:spcPct val="100000"/>
              </a:lnSpc>
              <a:spcBef>
                <a:spcPts val="1000"/>
              </a:spcBef>
              <a:spcAft>
                <a:spcPct val="0"/>
              </a:spcAft>
              <a:buClr>
                <a:schemeClr val="dk1"/>
              </a:buClr>
              <a:buSzPts val="3000"/>
              <a:buFont typeface="Arial"/>
              <a:buChar char="•"/>
            </a:pPr>
            <a:r>
              <a:rPr lang="sv-SE" sz="3000">
                <a:latin typeface="Arial Narrow"/>
                <a:ea typeface="Arial Narrow"/>
                <a:cs typeface="Arial Narrow"/>
                <a:sym typeface="Arial Narrow"/>
              </a:rPr>
              <a:t>Vad är klimat?</a:t>
            </a:r>
            <a:endParaRPr sz="3000">
              <a:latin typeface="Arial Narrow"/>
              <a:ea typeface="Arial Narrow"/>
              <a:cs typeface="Arial Narrow"/>
              <a:sym typeface="Arial Narrow"/>
            </a:endParaRPr>
          </a:p>
          <a:p>
            <a:pPr marL="342900" lvl="0" indent="-342900" algn="l" rtl="0">
              <a:lnSpc>
                <a:spcPct val="100000"/>
              </a:lnSpc>
              <a:spcBef>
                <a:spcPts val="1000"/>
              </a:spcBef>
              <a:spcAft>
                <a:spcPct val="0"/>
              </a:spcAft>
              <a:buClr>
                <a:schemeClr val="dk1"/>
              </a:buClr>
              <a:buSzPts val="3000"/>
              <a:buChar char="•"/>
            </a:pPr>
            <a:r>
              <a:rPr lang="sv-SE" sz="3000">
                <a:latin typeface="Arial Narrow"/>
                <a:ea typeface="Arial Narrow"/>
                <a:cs typeface="Arial Narrow"/>
                <a:sym typeface="Arial Narrow"/>
              </a:rPr>
              <a:t>Vad är miljö?</a:t>
            </a:r>
            <a:endParaRPr>
              <a:latin typeface="Arial Narrow"/>
            </a:endParaRPr>
          </a:p>
          <a:p>
            <a:pPr marL="342900" lvl="0" indent="-342900" algn="l" rtl="0">
              <a:lnSpc>
                <a:spcPct val="100000"/>
              </a:lnSpc>
              <a:spcBef>
                <a:spcPts val="1000"/>
              </a:spcBef>
              <a:spcAft>
                <a:spcPct val="0"/>
              </a:spcAft>
              <a:buClr>
                <a:schemeClr val="dk1"/>
              </a:buClr>
              <a:buSzPts val="3000"/>
              <a:buChar char="•"/>
            </a:pPr>
            <a:r>
              <a:rPr lang="sv-SE" sz="3000">
                <a:latin typeface="Arial Narrow"/>
                <a:ea typeface="Arial Narrow"/>
                <a:cs typeface="Arial Narrow"/>
                <a:sym typeface="Arial Narrow"/>
              </a:rPr>
              <a:t>Vad är växthuseffekten?</a:t>
            </a:r>
            <a:endParaRPr>
              <a:latin typeface="Arial Narrow"/>
            </a:endParaRPr>
          </a:p>
          <a:p>
            <a:pPr marL="342900" lvl="0" indent="-342900" algn="l" rtl="0">
              <a:lnSpc>
                <a:spcPct val="100000"/>
              </a:lnSpc>
              <a:spcBef>
                <a:spcPts val="1000"/>
              </a:spcBef>
              <a:spcAft>
                <a:spcPct val="0"/>
              </a:spcAft>
              <a:buClr>
                <a:schemeClr val="dk1"/>
              </a:buClr>
              <a:buSzPts val="3000"/>
              <a:buChar char="•"/>
            </a:pPr>
            <a:r>
              <a:rPr lang="sv-SE" sz="3000">
                <a:latin typeface="Arial Narrow"/>
                <a:ea typeface="Arial Narrow"/>
                <a:cs typeface="Arial Narrow"/>
                <a:sym typeface="Arial Narrow"/>
              </a:rPr>
              <a:t>Vad är klimatförändringar?</a:t>
            </a:r>
            <a:endParaRPr/>
          </a:p>
        </p:txBody>
      </p:sp>
      <p:pic>
        <p:nvPicPr>
          <p:cNvPr id="120" name="Google Shape;120;p6"/>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6524625" y="2178610"/>
            <a:ext cx="5669280" cy="4337844"/>
          </a:xfrm>
          <a:prstGeom prst="rect">
            <a:avLst/>
          </a:prstGeom>
          <a:noFill/>
          <a:ln>
            <a:noFill/>
          </a:ln>
        </p:spPr>
      </p:pic>
      <p:sp>
        <p:nvSpPr>
          <p:cNvPr id="121" name="Google Shape;121;p6"/>
          <p:cNvSpPr txBox="1"/>
          <p:nvPr/>
        </p:nvSpPr>
        <p:spPr>
          <a:xfrm>
            <a:off x="6519040" y="6552709"/>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sz="18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126"/>
        <p:cNvGrpSpPr/>
        <p:nvPr/>
      </p:nvGrpSpPr>
      <p:grpSpPr>
        <a:xfrm>
          <a:off x="0" y="0"/>
          <a:ext cx="0" cy="0"/>
        </a:xfrm>
      </p:grpSpPr>
      <p:sp>
        <p:nvSpPr>
          <p:cNvPr id="127" name="Google Shape;127;p7"/>
          <p:cNvSpPr txBox="1">
            <a:spLocks noGrp="1"/>
          </p:cNvSpPr>
          <p:nvPr>
            <p:ph type="title"/>
          </p:nvPr>
        </p:nvSpPr>
        <p:spPr>
          <a:xfrm>
            <a:off x="645695" y="197318"/>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Mänsklig</a:t>
            </a:r>
            <a:r>
              <a:rPr lang="sv-SE">
                <a:latin typeface="Arial Narrow"/>
                <a:ea typeface="Arial Narrow"/>
                <a:cs typeface="Arial Narrow"/>
                <a:sym typeface="Arial Narrow"/>
              </a:rPr>
              <a:t> påverkan</a:t>
            </a:r>
            <a:endParaRPr/>
          </a:p>
        </p:txBody>
      </p:sp>
      <p:pic>
        <p:nvPicPr>
          <p:cNvPr id="128" name="Google Shape;128;p7" descr="En bild som visar moln, himmel, förorening, Kraftverk&#10;&#10;Automatiskt genererad beskrivning"/>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6525000" y="2188654"/>
            <a:ext cx="5667000" cy="4354922"/>
          </a:xfrm>
          <a:prstGeom prst="rect">
            <a:avLst/>
          </a:prstGeom>
          <a:noFill/>
          <a:ln>
            <a:noFill/>
          </a:ln>
        </p:spPr>
      </p:pic>
      <p:sp>
        <p:nvSpPr>
          <p:cNvPr id="129" name="Google Shape;129;p7"/>
          <p:cNvSpPr txBox="1">
            <a:spLocks noGrp="1"/>
          </p:cNvSpPr>
          <p:nvPr>
            <p:ph type="body" idx="1"/>
          </p:nvPr>
        </p:nvSpPr>
        <p:spPr>
          <a:xfrm>
            <a:off x="357757" y="2681976"/>
            <a:ext cx="5590656" cy="3926647"/>
          </a:xfrm>
          <a:prstGeom prst="rect">
            <a:avLst/>
          </a:prstGeom>
          <a:noFill/>
          <a:ln>
            <a:noFill/>
          </a:ln>
        </p:spPr>
        <p:txBody>
          <a:bodyPr spcFirstLastPara="1" wrap="square" lIns="91425" tIns="45700" rIns="91425" bIns="45700" anchor="t" anchorCtr="0">
            <a:normAutofit/>
          </a:bodyPr>
          <a:lstStyle/>
          <a:p>
            <a:pPr marL="342900" lvl="0" indent="-152400" algn="l" rtl="0">
              <a:lnSpc>
                <a:spcPct val="100000"/>
              </a:lnSpc>
              <a:spcBef>
                <a:spcPct val="0"/>
              </a:spcBef>
              <a:spcAft>
                <a:spcPct val="0"/>
              </a:spcAft>
              <a:buClr>
                <a:schemeClr val="dk1"/>
              </a:buClr>
              <a:buSzPts val="3000"/>
              <a:buNone/>
            </a:pPr>
            <a:endParaRPr sz="3000">
              <a:latin typeface="Arial Narrow"/>
              <a:ea typeface="Arial Narrow"/>
              <a:cs typeface="Arial Narrow"/>
              <a:sym typeface="Arial Narrow"/>
            </a:endParaRPr>
          </a:p>
          <a:p>
            <a:pPr marL="342900" lvl="0" indent="-342900" algn="l" rtl="0">
              <a:lnSpc>
                <a:spcPct val="100000"/>
              </a:lnSpc>
              <a:spcBef>
                <a:spcPts val="1000"/>
              </a:spcBef>
              <a:spcAft>
                <a:spcPct val="0"/>
              </a:spcAft>
              <a:buClr>
                <a:schemeClr val="dk1"/>
              </a:buClr>
              <a:buSzPts val="3000"/>
              <a:buChar char="•"/>
            </a:pPr>
            <a:r>
              <a:rPr lang="sv-SE" sz="3000">
                <a:latin typeface="Arial Narrow"/>
                <a:ea typeface="Arial Narrow"/>
                <a:cs typeface="Arial Narrow"/>
                <a:sym typeface="Arial Narrow"/>
              </a:rPr>
              <a:t>Utsläppen av växthusgaser har mer än fördubblats</a:t>
            </a:r>
            <a:endParaRPr sz="3000">
              <a:latin typeface="Arial Narrow"/>
              <a:ea typeface="Arial Narrow"/>
              <a:cs typeface="Arial Narrow"/>
              <a:sym typeface="Arial Narrow"/>
            </a:endParaRPr>
          </a:p>
          <a:p>
            <a:pPr marL="342900" indent="-342900">
              <a:lnSpc>
                <a:spcPct val="100000"/>
              </a:lnSpc>
              <a:buSzPts val="3000"/>
            </a:pPr>
            <a:r>
              <a:rPr lang="sv-SE" sz="3000">
                <a:latin typeface="Arial Narrow"/>
                <a:ea typeface="Arial Narrow"/>
                <a:cs typeface="Arial Narrow"/>
                <a:sym typeface="Arial Narrow"/>
              </a:rPr>
              <a:t>Mängden växthusgaser är sannolikt den högsta på 3 miljoner år.</a:t>
            </a:r>
          </a:p>
          <a:p>
            <a:pPr marL="0" lvl="0" indent="0" algn="l" rtl="0">
              <a:lnSpc>
                <a:spcPct val="100000"/>
              </a:lnSpc>
              <a:spcBef>
                <a:spcPts val="1000"/>
              </a:spcBef>
              <a:spcAft>
                <a:spcPct val="0"/>
              </a:spcAft>
              <a:buClr>
                <a:schemeClr val="dk1"/>
              </a:buClr>
              <a:buSzPts val="3200"/>
              <a:buNone/>
            </a:pPr>
            <a:endParaRPr>
              <a:latin typeface="Arial Narrow"/>
              <a:ea typeface="Arial Narrow"/>
              <a:cs typeface="Arial Narrow"/>
              <a:sym typeface="Arial Narrow"/>
            </a:endParaRPr>
          </a:p>
        </p:txBody>
      </p:sp>
      <p:sp>
        <p:nvSpPr>
          <p:cNvPr id="130" name="Google Shape;130;p7"/>
          <p:cNvSpPr txBox="1"/>
          <p:nvPr/>
        </p:nvSpPr>
        <p:spPr>
          <a:xfrm>
            <a:off x="6411884" y="6528897"/>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sz="18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135"/>
        <p:cNvGrpSpPr/>
        <p:nvPr/>
      </p:nvGrpSpPr>
      <p:grpSpPr>
        <a:xfrm>
          <a:off x="0" y="0"/>
          <a:ext cx="0" cy="0"/>
        </a:xfrm>
      </p:grpSpPr>
      <p:sp>
        <p:nvSpPr>
          <p:cNvPr id="136" name="Google Shape;136;p8"/>
          <p:cNvSpPr txBox="1">
            <a:spLocks noGrp="1"/>
          </p:cNvSpPr>
          <p:nvPr>
            <p:ph type="title"/>
          </p:nvPr>
        </p:nvSpPr>
        <p:spPr>
          <a:xfrm>
            <a:off x="313372" y="240631"/>
            <a:ext cx="12051641"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Hur påverkas världen av klimatförändringar? </a:t>
            </a:r>
            <a:endParaRPr/>
          </a:p>
        </p:txBody>
      </p:sp>
      <p:sp>
        <p:nvSpPr>
          <p:cNvPr id="137" name="Google Shape;137;p8"/>
          <p:cNvSpPr txBox="1">
            <a:spLocks noGrp="1"/>
          </p:cNvSpPr>
          <p:nvPr>
            <p:ph type="body" idx="1"/>
          </p:nvPr>
        </p:nvSpPr>
        <p:spPr>
          <a:xfrm>
            <a:off x="795964" y="2017951"/>
            <a:ext cx="5295681" cy="4200809"/>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ct val="0"/>
              </a:spcBef>
              <a:spcAft>
                <a:spcPct val="0"/>
              </a:spcAft>
              <a:buClr>
                <a:schemeClr val="dk1"/>
              </a:buClr>
              <a:buSzPts val="2800"/>
              <a:buNone/>
            </a:pPr>
            <a:endParaRPr sz="2800">
              <a:latin typeface="Arial Narrow"/>
              <a:ea typeface="Arial Narrow"/>
              <a:cs typeface="Arial Narrow"/>
              <a:sym typeface="Arial Narrow"/>
            </a:endParaRPr>
          </a:p>
          <a:p>
            <a:pPr marL="228600" indent="-228600">
              <a:buSzPts val="3000"/>
            </a:pPr>
            <a:r>
              <a:rPr lang="sv-SE" sz="3000">
                <a:latin typeface="Arial Narrow"/>
                <a:ea typeface="Arial Narrow"/>
                <a:cs typeface="Arial Narrow"/>
                <a:sym typeface="Arial Narrow"/>
              </a:rPr>
              <a:t>Världens medeltemperaturen stiger</a:t>
            </a:r>
            <a:endParaRPr>
              <a:latin typeface="Arial Narrow"/>
            </a:endParaRPr>
          </a:p>
          <a:p>
            <a:pPr marL="228600" lvl="0" indent="-38100" algn="l" rtl="0">
              <a:lnSpc>
                <a:spcPct val="90000"/>
              </a:lnSpc>
              <a:spcBef>
                <a:spcPts val="1000"/>
              </a:spcBef>
              <a:spcAft>
                <a:spcPct val="0"/>
              </a:spcAft>
              <a:buClr>
                <a:schemeClr val="dk1"/>
              </a:buClr>
              <a:buSzPts val="3000"/>
              <a:buNone/>
            </a:pPr>
            <a:endParaRPr sz="3000">
              <a:latin typeface="Arial Narrow"/>
              <a:ea typeface="Arial Narrow"/>
              <a:cs typeface="Arial Narrow"/>
            </a:endParaRPr>
          </a:p>
          <a:p>
            <a:pPr marL="228600" lvl="0" indent="-228600" algn="l" rtl="0">
              <a:lnSpc>
                <a:spcPct val="90000"/>
              </a:lnSpc>
              <a:spcBef>
                <a:spcPts val="1000"/>
              </a:spcBef>
              <a:spcAft>
                <a:spcPct val="0"/>
              </a:spcAft>
              <a:buClr>
                <a:schemeClr val="dk1"/>
              </a:buClr>
              <a:buSzPts val="3000"/>
              <a:buChar char="•"/>
            </a:pPr>
            <a:r>
              <a:rPr lang="sv-SE" sz="3000">
                <a:latin typeface="Arial Narrow"/>
                <a:ea typeface="Arial Narrow"/>
                <a:cs typeface="Arial Narrow"/>
                <a:sym typeface="Arial Narrow"/>
              </a:rPr>
              <a:t>Extremväder allt vanligare</a:t>
            </a:r>
            <a:endParaRPr>
              <a:latin typeface="Arial Narrow"/>
            </a:endParaRPr>
          </a:p>
          <a:p>
            <a:pPr marL="228600" lvl="0" indent="-38100" algn="l" rtl="0">
              <a:lnSpc>
                <a:spcPct val="90000"/>
              </a:lnSpc>
              <a:spcBef>
                <a:spcPts val="1000"/>
              </a:spcBef>
              <a:spcAft>
                <a:spcPct val="0"/>
              </a:spcAft>
              <a:buClr>
                <a:schemeClr val="dk1"/>
              </a:buClr>
              <a:buSzPts val="3000"/>
              <a:buNone/>
            </a:pPr>
            <a:endParaRPr sz="3000">
              <a:latin typeface="Arial Narrow"/>
              <a:ea typeface="Arial Narrow"/>
              <a:cs typeface="Arial Narrow"/>
            </a:endParaRPr>
          </a:p>
          <a:p>
            <a:pPr marL="228600" indent="-228600">
              <a:buSzPts val="3000"/>
            </a:pPr>
            <a:r>
              <a:rPr lang="sv-SE" sz="3000">
                <a:latin typeface="Arial Narrow"/>
                <a:ea typeface="Arial Narrow"/>
                <a:cs typeface="Arial Narrow"/>
                <a:sym typeface="Arial Narrow"/>
              </a:rPr>
              <a:t>Polarisarna smälter och den globala havsnivån stiger</a:t>
            </a:r>
            <a:endParaRPr/>
          </a:p>
        </p:txBody>
      </p:sp>
      <p:pic>
        <p:nvPicPr>
          <p:cNvPr id="138" name="Google Shape;138;p8"/>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6610099" y="2022029"/>
            <a:ext cx="5442028" cy="4595340"/>
          </a:xfrm>
          <a:prstGeom prst="rect">
            <a:avLst/>
          </a:prstGeom>
          <a:noFill/>
          <a:ln>
            <a:noFill/>
          </a:ln>
        </p:spPr>
      </p:pic>
      <p:sp>
        <p:nvSpPr>
          <p:cNvPr id="139" name="Google Shape;139;p8"/>
          <p:cNvSpPr txBox="1"/>
          <p:nvPr/>
        </p:nvSpPr>
        <p:spPr>
          <a:xfrm>
            <a:off x="6610099" y="6532816"/>
            <a:ext cx="2743200" cy="338554"/>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 Foto: Istock</a:t>
            </a:r>
            <a:r>
              <a:rPr lang="sv-SE" sz="1600">
                <a:solidFill>
                  <a:schemeClr val="dk1"/>
                </a:solidFill>
                <a:latin typeface="Arial Narrow"/>
                <a:ea typeface="Arial Narrow"/>
                <a:cs typeface="Arial Narrow"/>
                <a:sym typeface="Arial Narrow"/>
              </a:rPr>
              <a:t>​</a:t>
            </a:r>
            <a:endParaRPr sz="2800">
              <a:solidFill>
                <a:schemeClr val="dk1"/>
              </a:solidFill>
              <a:latin typeface="Arial Narrow"/>
              <a:ea typeface="Arial Narrow"/>
              <a:cs typeface="Arial Narrow"/>
              <a:sym typeface="Arial Narrow"/>
            </a:endParaRPr>
          </a:p>
        </p:txBody>
      </p:sp>
    </p:spTree>
  </p:cSld>
  <p:clrMapOvr>
    <a:masterClrMapping/>
  </p:clrMapOvr>
  <p:transition/>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108"/>
        <p:cNvGrpSpPr/>
        <p:nvPr/>
      </p:nvGrpSpPr>
      <p:grpSpPr>
        <a:xfrm>
          <a:off x="0" y="0"/>
          <a:ext cx="0" cy="0"/>
        </a:xfrm>
      </p:grpSpPr>
      <p:sp>
        <p:nvSpPr>
          <p:cNvPr id="109" name="Google Shape;109;p5"/>
          <p:cNvSpPr txBox="1">
            <a:spLocks noGrp="1"/>
          </p:cNvSpPr>
          <p:nvPr>
            <p:ph type="title"/>
          </p:nvPr>
        </p:nvSpPr>
        <p:spPr>
          <a:xfrm>
            <a:off x="838200" y="457200"/>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400"/>
              <a:buFont typeface="Arial Narrow"/>
              <a:buNone/>
            </a:pPr>
            <a:r>
              <a:rPr lang="sv-SE">
                <a:latin typeface="Arial Narrow"/>
                <a:ea typeface="Arial Narrow"/>
                <a:cs typeface="Arial Narrow"/>
                <a:sym typeface="Arial Narrow"/>
              </a:rPr>
              <a:t>Riskbild</a:t>
            </a:r>
            <a:endParaRPr/>
          </a:p>
        </p:txBody>
      </p:sp>
      <p:sp>
        <p:nvSpPr>
          <p:cNvPr id="110" name="Google Shape;110;p5"/>
          <p:cNvSpPr txBox="1">
            <a:spLocks noGrp="1"/>
          </p:cNvSpPr>
          <p:nvPr>
            <p:ph type="body" idx="1"/>
          </p:nvPr>
        </p:nvSpPr>
        <p:spPr>
          <a:xfrm>
            <a:off x="365761" y="1803548"/>
            <a:ext cx="5367094" cy="44939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Pts val="3000"/>
              <a:buNone/>
            </a:pPr>
            <a:endParaRPr sz="3000">
              <a:solidFill>
                <a:srgbClr val="000000"/>
              </a:solidFill>
              <a:latin typeface="Arial"/>
              <a:ea typeface="Arial"/>
              <a:cs typeface="Arial"/>
              <a:sym typeface="Arial"/>
            </a:endParaRPr>
          </a:p>
          <a:p>
            <a:pPr marL="228600" lvl="0" indent="-228600" algn="l" rtl="0">
              <a:lnSpc>
                <a:spcPct val="90000"/>
              </a:lnSpc>
              <a:spcBef>
                <a:spcPts val="1000"/>
              </a:spcBef>
              <a:spcAft>
                <a:spcPct val="0"/>
              </a:spcAft>
              <a:buClr>
                <a:schemeClr val="dk1"/>
              </a:buClr>
              <a:buSzPts val="2400"/>
              <a:buChar char="•"/>
            </a:pPr>
            <a:r>
              <a:rPr lang="sv-SE" sz="2800">
                <a:latin typeface="Arial Narrow"/>
                <a:ea typeface="Arial Narrow"/>
                <a:cs typeface="Arial Narrow"/>
                <a:sym typeface="Arial Narrow"/>
              </a:rPr>
              <a:t>420 miljoner människor kommer att utsättas för extrema värmeböljor vart femte år</a:t>
            </a:r>
            <a:endParaRPr sz="2800">
              <a:latin typeface="Arial Narrow"/>
              <a:ea typeface="Arial Narrow"/>
              <a:cs typeface="Arial Narrow"/>
            </a:endParaRPr>
          </a:p>
          <a:p>
            <a:pPr marL="228600" indent="-228600">
              <a:buSzPts val="2400"/>
            </a:pPr>
            <a:r>
              <a:rPr lang="sv-SE" sz="2800">
                <a:latin typeface="Arial Narrow"/>
                <a:ea typeface="Arial Narrow"/>
                <a:cs typeface="Arial Narrow"/>
                <a:sym typeface="Arial Narrow"/>
              </a:rPr>
              <a:t>100 miljoner människor riskerar att hamna i extrem fattigdom </a:t>
            </a:r>
            <a:endParaRPr lang="sv-SE" sz="2800">
              <a:latin typeface="Arial Narrow"/>
            </a:endParaRPr>
          </a:p>
          <a:p>
            <a:pPr marL="228600" lvl="0" indent="-228600" algn="l" rtl="0">
              <a:lnSpc>
                <a:spcPct val="90000"/>
              </a:lnSpc>
              <a:spcBef>
                <a:spcPts val="1000"/>
              </a:spcBef>
              <a:spcAft>
                <a:spcPct val="0"/>
              </a:spcAft>
              <a:buClr>
                <a:schemeClr val="dk1"/>
              </a:buClr>
              <a:buSzPts val="2400"/>
              <a:buChar char="•"/>
            </a:pPr>
            <a:r>
              <a:rPr lang="sv-SE" sz="2800">
                <a:latin typeface="Arial Narrow"/>
                <a:ea typeface="Arial Narrow"/>
                <a:cs typeface="Arial Narrow"/>
                <a:sym typeface="Arial Narrow"/>
              </a:rPr>
              <a:t>143 miljoner människor kommer vara på flykt </a:t>
            </a:r>
            <a:endParaRPr sz="2800">
              <a:latin typeface="Arial Narrow"/>
            </a:endParaRPr>
          </a:p>
          <a:p>
            <a:pPr marL="228600" indent="-228600">
              <a:buSzPts val="2400"/>
            </a:pPr>
            <a:r>
              <a:rPr lang="sv-SE" sz="2800">
                <a:latin typeface="Arial Narrow"/>
                <a:ea typeface="Arial Narrow"/>
                <a:cs typeface="Arial Narrow"/>
                <a:sym typeface="Arial Narrow"/>
              </a:rPr>
              <a:t>Om havsnivån ökar riskerar flera ö-nationer att försvinna i haven</a:t>
            </a:r>
            <a:endParaRPr lang="sv-SE" sz="2800"/>
          </a:p>
        </p:txBody>
      </p:sp>
      <p:pic>
        <p:nvPicPr>
          <p:cNvPr id="111" name="Google Shape;111;p5" descr="En bild som visar utomhus, eld, moln, förorening&#10;&#10;Automatiskt genererad beskrivning"/>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6145185" y="2032636"/>
            <a:ext cx="5844641" cy="4515545"/>
          </a:xfrm>
          <a:prstGeom prst="rect">
            <a:avLst/>
          </a:prstGeom>
          <a:noFill/>
          <a:ln>
            <a:noFill/>
          </a:ln>
        </p:spPr>
      </p:pic>
      <p:sp>
        <p:nvSpPr>
          <p:cNvPr id="112" name="Google Shape;112;p5"/>
          <p:cNvSpPr txBox="1"/>
          <p:nvPr/>
        </p:nvSpPr>
        <p:spPr>
          <a:xfrm>
            <a:off x="6046816" y="6490125"/>
            <a:ext cx="1233578"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Foto: Istock​​</a:t>
            </a:r>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153"/>
        <p:cNvGrpSpPr/>
        <p:nvPr/>
      </p:nvGrpSpPr>
      <p:grpSpPr>
        <a:xfrm>
          <a:off x="0" y="0"/>
          <a:ext cx="0" cy="0"/>
        </a:xfrm>
      </p:grpSpPr>
      <p:pic>
        <p:nvPicPr>
          <p:cNvPr id="154" name="Google Shape;154;p10"/>
          <p:cNvPicPr preferRelativeResize="0"/>
          <p:nvPr/>
        </p:nvPicPr>
        <p:blipFill>
          <a:blip r:embed="rId3">
            <a:alphaModFix/>
          </a:blip>
          <a:stretch>
            <a:fillRect/>
          </a:stretch>
        </p:blipFill>
        <p:spPr>
          <a:xfrm>
            <a:off x="5642543" y="1814286"/>
            <a:ext cx="6549847" cy="5029200"/>
          </a:xfrm>
          <a:prstGeom prst="rect">
            <a:avLst/>
          </a:prstGeom>
          <a:noFill/>
          <a:ln>
            <a:noFill/>
          </a:ln>
        </p:spPr>
      </p:pic>
      <p:sp>
        <p:nvSpPr>
          <p:cNvPr id="155" name="Google Shape;155;p10"/>
          <p:cNvSpPr txBox="1">
            <a:spLocks noGrp="1"/>
          </p:cNvSpPr>
          <p:nvPr>
            <p:ph type="body" idx="1"/>
          </p:nvPr>
        </p:nvSpPr>
        <p:spPr>
          <a:xfrm>
            <a:off x="268356" y="3326724"/>
            <a:ext cx="7769982" cy="14287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08FD5"/>
              </a:buClr>
              <a:buSzPts val="5200"/>
              <a:buNone/>
            </a:pPr>
            <a:r>
              <a:rPr lang="sv-SE" sz="5200" b="1">
                <a:solidFill>
                  <a:srgbClr val="008FD5"/>
                </a:solidFill>
                <a:latin typeface="Arial Narrow"/>
                <a:ea typeface="Arial Narrow"/>
                <a:cs typeface="Arial Narrow"/>
                <a:sym typeface="Arial Narrow"/>
              </a:rPr>
              <a:t>FN:s arbete mot klimatförändringar</a:t>
            </a:r>
            <a:endParaRPr sz="5200" b="1">
              <a:solidFill>
                <a:srgbClr val="008FD5"/>
              </a:solidFill>
              <a:latin typeface="Arial Narrow"/>
              <a:ea typeface="Arial Narrow"/>
              <a:cs typeface="Arial Narrow"/>
              <a:sym typeface="Arial Narrow"/>
            </a:endParaRPr>
          </a:p>
        </p:txBody>
      </p:sp>
      <p:sp>
        <p:nvSpPr>
          <p:cNvPr id="156" name="Google Shape;156;p10"/>
          <p:cNvSpPr txBox="1"/>
          <p:nvPr/>
        </p:nvSpPr>
        <p:spPr>
          <a:xfrm>
            <a:off x="3896219" y="6537352"/>
            <a:ext cx="1819602" cy="30777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1400">
                <a:solidFill>
                  <a:schemeClr val="dk1"/>
                </a:solidFill>
                <a:latin typeface="Arial Narrow"/>
                <a:ea typeface="Arial Narrow"/>
                <a:cs typeface="Arial Narrow"/>
                <a:sym typeface="Arial Narrow"/>
              </a:rPr>
              <a:t>UN Photo/Mark Garten</a:t>
            </a:r>
            <a:endParaRPr sz="1400">
              <a:solidFill>
                <a:schemeClr val="dk1"/>
              </a:solidFill>
              <a:latin typeface="Arial Narrow"/>
              <a:ea typeface="Arial Narrow"/>
              <a:cs typeface="Arial Narrow"/>
              <a:sym typeface="Arial Narrow"/>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Shape 161"/>
        <p:cNvGrpSpPr/>
        <p:nvPr/>
      </p:nvGrpSpPr>
      <p:grpSpPr>
        <a:xfrm>
          <a:off x="0" y="0"/>
          <a:ext cx="0" cy="0"/>
        </a:xfrm>
      </p:grpSpPr>
      <p:sp>
        <p:nvSpPr>
          <p:cNvPr id="162" name="Google Shape;162;p11"/>
          <p:cNvSpPr txBox="1">
            <a:spLocks noGrp="1"/>
          </p:cNvSpPr>
          <p:nvPr>
            <p:ph type="title"/>
          </p:nvPr>
        </p:nvSpPr>
        <p:spPr>
          <a:xfrm>
            <a:off x="265612" y="254626"/>
            <a:ext cx="9363075" cy="13547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000"/>
              <a:buFont typeface="Arial Narrow"/>
              <a:buNone/>
            </a:pPr>
            <a:r>
              <a:rPr lang="sv-SE" sz="4000">
                <a:latin typeface="Arial Narrow"/>
                <a:ea typeface="Arial Narrow"/>
                <a:cs typeface="Arial Narrow"/>
                <a:sym typeface="Arial Narrow"/>
              </a:rPr>
              <a:t>Tidslinje över FN:s klimatarbete</a:t>
            </a:r>
            <a:endParaRPr/>
          </a:p>
        </p:txBody>
      </p:sp>
      <p:cxnSp>
        <p:nvCxnSpPr>
          <p:cNvPr id="163" name="Google Shape;163;p11"/>
          <p:cNvCxnSpPr/>
          <p:nvPr/>
        </p:nvCxnSpPr>
        <p:spPr>
          <a:xfrm>
            <a:off x="460307" y="5051741"/>
            <a:ext cx="11207173" cy="39288"/>
          </a:xfrm>
          <a:prstGeom prst="straightConnector1">
            <a:avLst/>
          </a:prstGeom>
          <a:noFill/>
          <a:ln w="19050" cap="flat" cmpd="sng">
            <a:solidFill>
              <a:schemeClr val="dk1"/>
            </a:solidFill>
            <a:prstDash val="solid"/>
            <a:miter lim="800000"/>
            <a:headEnd type="none" w="sm" len="sm"/>
            <a:tailEnd type="none" w="sm" len="sm"/>
          </a:ln>
        </p:spPr>
      </p:cxnSp>
      <p:sp>
        <p:nvSpPr>
          <p:cNvPr id="164" name="Google Shape;164;p11"/>
          <p:cNvSpPr txBox="1"/>
          <p:nvPr/>
        </p:nvSpPr>
        <p:spPr>
          <a:xfrm>
            <a:off x="280242" y="5070145"/>
            <a:ext cx="761622" cy="46166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chemeClr val="dk1"/>
                </a:solidFill>
                <a:latin typeface="Arial Narrow"/>
                <a:ea typeface="Arial Narrow"/>
                <a:cs typeface="Arial Narrow"/>
                <a:sym typeface="Arial Narrow"/>
              </a:rPr>
              <a:t>1972</a:t>
            </a:r>
            <a:endParaRPr/>
          </a:p>
        </p:txBody>
      </p:sp>
      <p:sp>
        <p:nvSpPr>
          <p:cNvPr id="165" name="Google Shape;165;p11"/>
          <p:cNvSpPr/>
          <p:nvPr/>
        </p:nvSpPr>
        <p:spPr>
          <a:xfrm>
            <a:off x="277704" y="3443363"/>
            <a:ext cx="1601484" cy="774491"/>
          </a:xfrm>
          <a:prstGeom prst="roundRect">
            <a:avLst>
              <a:gd name="adj" fmla="val 16667"/>
            </a:avLst>
          </a:prstGeom>
          <a:solidFill>
            <a:srgbClr val="0095DA">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Stockholms-</a:t>
            </a:r>
            <a:endParaRPr/>
          </a:p>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konferensen</a:t>
            </a:r>
            <a:endParaRPr/>
          </a:p>
        </p:txBody>
      </p:sp>
      <p:sp>
        <p:nvSpPr>
          <p:cNvPr id="166" name="Google Shape;166;p11"/>
          <p:cNvSpPr/>
          <p:nvPr/>
        </p:nvSpPr>
        <p:spPr>
          <a:xfrm>
            <a:off x="246855" y="2192796"/>
            <a:ext cx="1336622" cy="774491"/>
          </a:xfrm>
          <a:prstGeom prst="roundRect">
            <a:avLst>
              <a:gd name="adj" fmla="val 16667"/>
            </a:avLst>
          </a:prstGeom>
          <a:solidFill>
            <a:srgbClr val="0095DA">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chemeClr val="dk1"/>
                </a:solidFill>
                <a:latin typeface="Arial Narrow"/>
                <a:ea typeface="Arial Narrow"/>
                <a:cs typeface="Arial Narrow"/>
                <a:sym typeface="Arial Narrow"/>
              </a:rPr>
              <a:t>UNEP</a:t>
            </a:r>
            <a:endParaRPr/>
          </a:p>
        </p:txBody>
      </p:sp>
      <p:sp>
        <p:nvSpPr>
          <p:cNvPr id="167" name="Google Shape;167;p11"/>
          <p:cNvSpPr/>
          <p:nvPr/>
        </p:nvSpPr>
        <p:spPr>
          <a:xfrm>
            <a:off x="2930701" y="3413246"/>
            <a:ext cx="1336622" cy="774491"/>
          </a:xfrm>
          <a:prstGeom prst="roundRect">
            <a:avLst>
              <a:gd name="adj" fmla="val 16667"/>
            </a:avLst>
          </a:prstGeom>
          <a:solidFill>
            <a:srgbClr val="0095DA">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IPCC</a:t>
            </a:r>
            <a:endParaRPr/>
          </a:p>
        </p:txBody>
      </p:sp>
      <p:sp>
        <p:nvSpPr>
          <p:cNvPr id="168" name="Google Shape;168;p11"/>
          <p:cNvSpPr/>
          <p:nvPr/>
        </p:nvSpPr>
        <p:spPr>
          <a:xfrm>
            <a:off x="10699723" y="3434695"/>
            <a:ext cx="1336622" cy="774491"/>
          </a:xfrm>
          <a:prstGeom prst="roundRect">
            <a:avLst>
              <a:gd name="adj" fmla="val 16667"/>
            </a:avLst>
          </a:prstGeom>
          <a:solidFill>
            <a:srgbClr val="0095DA">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COP 28</a:t>
            </a:r>
            <a:endParaRPr sz="1800" b="1">
              <a:solidFill>
                <a:schemeClr val="lt1"/>
              </a:solidFill>
              <a:latin typeface="Arial Narrow"/>
              <a:ea typeface="Arial Narrow"/>
              <a:cs typeface="Arial Narrow"/>
              <a:sym typeface="Arial Narrow"/>
            </a:endParaRPr>
          </a:p>
        </p:txBody>
      </p:sp>
      <p:sp>
        <p:nvSpPr>
          <p:cNvPr id="169" name="Google Shape;169;p11"/>
          <p:cNvSpPr/>
          <p:nvPr/>
        </p:nvSpPr>
        <p:spPr>
          <a:xfrm>
            <a:off x="8090522" y="3424557"/>
            <a:ext cx="1562355" cy="774491"/>
          </a:xfrm>
          <a:prstGeom prst="roundRect">
            <a:avLst>
              <a:gd name="adj" fmla="val 16667"/>
            </a:avLst>
          </a:prstGeom>
          <a:solidFill>
            <a:srgbClr val="0095DA">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COP 21 Parisavtalet</a:t>
            </a:r>
            <a:endParaRPr sz="1800" b="1">
              <a:solidFill>
                <a:schemeClr val="lt1"/>
              </a:solidFill>
              <a:latin typeface="Arial Narrow"/>
              <a:ea typeface="Arial Narrow"/>
              <a:cs typeface="Arial Narrow"/>
              <a:sym typeface="Arial Narrow"/>
            </a:endParaRPr>
          </a:p>
        </p:txBody>
      </p:sp>
      <p:sp>
        <p:nvSpPr>
          <p:cNvPr id="170" name="Google Shape;170;p11"/>
          <p:cNvSpPr/>
          <p:nvPr/>
        </p:nvSpPr>
        <p:spPr>
          <a:xfrm>
            <a:off x="5174617" y="3413246"/>
            <a:ext cx="1842765" cy="774491"/>
          </a:xfrm>
          <a:prstGeom prst="roundRect">
            <a:avLst>
              <a:gd name="adj" fmla="val 16667"/>
            </a:avLst>
          </a:prstGeom>
          <a:solidFill>
            <a:srgbClr val="008FD5">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Kyotoprotokolle</a:t>
            </a:r>
            <a:r>
              <a:rPr lang="sv-SE" sz="1600" b="1">
                <a:solidFill>
                  <a:srgbClr val="151515"/>
                </a:solidFill>
                <a:latin typeface="Arial Narrow"/>
                <a:ea typeface="Arial Narrow"/>
                <a:cs typeface="Arial Narrow"/>
                <a:sym typeface="Arial Narrow"/>
              </a:rPr>
              <a:t>t</a:t>
            </a:r>
            <a:endParaRPr sz="1600" b="1">
              <a:solidFill>
                <a:schemeClr val="lt1"/>
              </a:solidFill>
              <a:latin typeface="Arial Narrow"/>
              <a:ea typeface="Arial Narrow"/>
              <a:cs typeface="Arial Narrow"/>
              <a:sym typeface="Arial Narrow"/>
            </a:endParaRPr>
          </a:p>
        </p:txBody>
      </p:sp>
      <p:sp>
        <p:nvSpPr>
          <p:cNvPr id="171" name="Google Shape;171;p11"/>
          <p:cNvSpPr/>
          <p:nvPr/>
        </p:nvSpPr>
        <p:spPr>
          <a:xfrm>
            <a:off x="9999316" y="2066190"/>
            <a:ext cx="1668164" cy="774491"/>
          </a:xfrm>
          <a:prstGeom prst="roundRect">
            <a:avLst>
              <a:gd name="adj" fmla="val 16667"/>
            </a:avLst>
          </a:prstGeom>
          <a:solidFill>
            <a:srgbClr val="0095DA">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Glasgow climate pact</a:t>
            </a:r>
            <a:endParaRPr/>
          </a:p>
        </p:txBody>
      </p:sp>
      <p:sp>
        <p:nvSpPr>
          <p:cNvPr id="172" name="Google Shape;172;p11"/>
          <p:cNvSpPr txBox="1"/>
          <p:nvPr/>
        </p:nvSpPr>
        <p:spPr>
          <a:xfrm>
            <a:off x="3164873" y="5072216"/>
            <a:ext cx="774681" cy="46166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chemeClr val="dk1"/>
                </a:solidFill>
                <a:latin typeface="Arial Narrow"/>
                <a:ea typeface="Arial Narrow"/>
                <a:cs typeface="Arial Narrow"/>
                <a:sym typeface="Arial Narrow"/>
              </a:rPr>
              <a:t>1988</a:t>
            </a:r>
            <a:endParaRPr/>
          </a:p>
        </p:txBody>
      </p:sp>
      <p:sp>
        <p:nvSpPr>
          <p:cNvPr id="173" name="Google Shape;173;p11"/>
          <p:cNvSpPr txBox="1"/>
          <p:nvPr/>
        </p:nvSpPr>
        <p:spPr>
          <a:xfrm>
            <a:off x="8357840" y="5075199"/>
            <a:ext cx="805907" cy="46166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chemeClr val="dk1"/>
                </a:solidFill>
                <a:latin typeface="Arial Narrow"/>
                <a:ea typeface="Arial Narrow"/>
                <a:cs typeface="Arial Narrow"/>
                <a:sym typeface="Arial Narrow"/>
              </a:rPr>
              <a:t>2015</a:t>
            </a:r>
            <a:endParaRPr/>
          </a:p>
        </p:txBody>
      </p:sp>
      <p:sp>
        <p:nvSpPr>
          <p:cNvPr id="174" name="Google Shape;174;p11"/>
          <p:cNvSpPr/>
          <p:nvPr/>
        </p:nvSpPr>
        <p:spPr>
          <a:xfrm rot="840000" flipH="1">
            <a:off x="742439" y="4328722"/>
            <a:ext cx="95163" cy="652914"/>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
        <p:nvSpPr>
          <p:cNvPr id="175" name="Google Shape;175;p11"/>
          <p:cNvSpPr/>
          <p:nvPr/>
        </p:nvSpPr>
        <p:spPr>
          <a:xfrm flipH="1">
            <a:off x="867797" y="3036292"/>
            <a:ext cx="86262" cy="316301"/>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
        <p:nvSpPr>
          <p:cNvPr id="176" name="Google Shape;176;p11"/>
          <p:cNvSpPr/>
          <p:nvPr/>
        </p:nvSpPr>
        <p:spPr>
          <a:xfrm flipH="1">
            <a:off x="8702791" y="4323223"/>
            <a:ext cx="70971" cy="652914"/>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
        <p:nvSpPr>
          <p:cNvPr id="177" name="Google Shape;177;p11"/>
          <p:cNvSpPr/>
          <p:nvPr/>
        </p:nvSpPr>
        <p:spPr>
          <a:xfrm>
            <a:off x="3531492" y="4395506"/>
            <a:ext cx="74171" cy="592438"/>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
        <p:nvSpPr>
          <p:cNvPr id="178" name="Google Shape;178;p11"/>
          <p:cNvSpPr txBox="1"/>
          <p:nvPr/>
        </p:nvSpPr>
        <p:spPr>
          <a:xfrm>
            <a:off x="4108686" y="5072214"/>
            <a:ext cx="772796" cy="46166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chemeClr val="dk1"/>
                </a:solidFill>
                <a:latin typeface="Arial Narrow"/>
                <a:ea typeface="Arial Narrow"/>
                <a:cs typeface="Arial Narrow"/>
                <a:sym typeface="Arial Narrow"/>
              </a:rPr>
              <a:t>1992</a:t>
            </a:r>
            <a:endParaRPr/>
          </a:p>
        </p:txBody>
      </p:sp>
      <p:sp>
        <p:nvSpPr>
          <p:cNvPr id="179" name="Google Shape;179;p11"/>
          <p:cNvSpPr/>
          <p:nvPr/>
        </p:nvSpPr>
        <p:spPr>
          <a:xfrm rot="480000">
            <a:off x="4519355" y="3187805"/>
            <a:ext cx="76453" cy="1800136"/>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
        <p:nvSpPr>
          <p:cNvPr id="180" name="Google Shape;180;p11"/>
          <p:cNvSpPr/>
          <p:nvPr/>
        </p:nvSpPr>
        <p:spPr>
          <a:xfrm>
            <a:off x="4057430" y="2264066"/>
            <a:ext cx="1336622" cy="774491"/>
          </a:xfrm>
          <a:prstGeom prst="roundRect">
            <a:avLst>
              <a:gd name="adj" fmla="val 16667"/>
            </a:avLst>
          </a:prstGeom>
          <a:solidFill>
            <a:srgbClr val="0095DA">
              <a:alpha val="24705"/>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sv-SE" sz="1800" b="1">
                <a:solidFill>
                  <a:srgbClr val="151515"/>
                </a:solidFill>
                <a:latin typeface="Arial Narrow"/>
                <a:ea typeface="Arial Narrow"/>
                <a:cs typeface="Arial Narrow"/>
                <a:sym typeface="Arial Narrow"/>
              </a:rPr>
              <a:t>UNFCCC</a:t>
            </a:r>
            <a:endParaRPr/>
          </a:p>
        </p:txBody>
      </p:sp>
      <p:sp>
        <p:nvSpPr>
          <p:cNvPr id="181" name="Google Shape;181;p11"/>
          <p:cNvSpPr txBox="1"/>
          <p:nvPr/>
        </p:nvSpPr>
        <p:spPr>
          <a:xfrm>
            <a:off x="5057075" y="5071817"/>
            <a:ext cx="772795" cy="46166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chemeClr val="dk1"/>
                </a:solidFill>
                <a:latin typeface="Arial Narrow"/>
                <a:ea typeface="Arial Narrow"/>
                <a:cs typeface="Arial Narrow"/>
                <a:sym typeface="Arial Narrow"/>
              </a:rPr>
              <a:t>1995</a:t>
            </a:r>
            <a:endParaRPr/>
          </a:p>
        </p:txBody>
      </p:sp>
      <p:sp>
        <p:nvSpPr>
          <p:cNvPr id="182" name="Google Shape;182;p11"/>
          <p:cNvSpPr/>
          <p:nvPr/>
        </p:nvSpPr>
        <p:spPr>
          <a:xfrm rot="1260000" flipH="1">
            <a:off x="5526891" y="4336593"/>
            <a:ext cx="95162" cy="663638"/>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
        <p:nvSpPr>
          <p:cNvPr id="183" name="Google Shape;183;p11"/>
          <p:cNvSpPr txBox="1"/>
          <p:nvPr/>
        </p:nvSpPr>
        <p:spPr>
          <a:xfrm>
            <a:off x="10118002" y="5071817"/>
            <a:ext cx="804060" cy="46166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chemeClr val="dk1"/>
                </a:solidFill>
                <a:latin typeface="Arial Narrow"/>
                <a:ea typeface="Arial Narrow"/>
                <a:cs typeface="Arial Narrow"/>
                <a:sym typeface="Arial Narrow"/>
              </a:rPr>
              <a:t>2021</a:t>
            </a:r>
            <a:endParaRPr/>
          </a:p>
        </p:txBody>
      </p:sp>
      <p:sp>
        <p:nvSpPr>
          <p:cNvPr id="184" name="Google Shape;184;p11"/>
          <p:cNvSpPr/>
          <p:nvPr/>
        </p:nvSpPr>
        <p:spPr>
          <a:xfrm rot="480000">
            <a:off x="10466292" y="2964304"/>
            <a:ext cx="98361" cy="2019676"/>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
        <p:nvSpPr>
          <p:cNvPr id="185" name="Google Shape;185;p11"/>
          <p:cNvSpPr txBox="1"/>
          <p:nvPr/>
        </p:nvSpPr>
        <p:spPr>
          <a:xfrm>
            <a:off x="10937701" y="5071816"/>
            <a:ext cx="804060" cy="46166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sv-SE" sz="2400" b="1">
                <a:solidFill>
                  <a:schemeClr val="dk1"/>
                </a:solidFill>
                <a:latin typeface="Arial Narrow"/>
                <a:ea typeface="Arial Narrow"/>
                <a:cs typeface="Arial Narrow"/>
                <a:sym typeface="Arial Narrow"/>
              </a:rPr>
              <a:t>2023</a:t>
            </a:r>
            <a:endParaRPr/>
          </a:p>
        </p:txBody>
      </p:sp>
      <p:sp>
        <p:nvSpPr>
          <p:cNvPr id="186" name="Google Shape;186;p11"/>
          <p:cNvSpPr/>
          <p:nvPr/>
        </p:nvSpPr>
        <p:spPr>
          <a:xfrm rot="780000" flipH="1">
            <a:off x="11288357" y="4338129"/>
            <a:ext cx="95163" cy="652915"/>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Oswald"/>
              <a:ea typeface="Oswald"/>
              <a:cs typeface="Oswald"/>
              <a:sym typeface="Oswa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7.0.20"/>
  <p:tag name="AS_OS" val="Microsoft Windows NT 10.0.20348.0"/>
  <p:tag name="AS_RELEASE_DATE" val="2024.03.14"/>
  <p:tag name="AS_TITLE" val="Aspose.Slides for .NET6"/>
  <p:tag name="AS_VERSION" val="24.3"/>
</p:tagLst>
</file>

<file path=ppt/theme/theme1.xml><?xml version="1.0" encoding="utf-8"?>
<a:theme xmlns:r="http://schemas.openxmlformats.org/officeDocument/2006/relationships"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8" ma:contentTypeDescription="Skapa ett nytt dokument." ma:contentTypeScope="" ma:versionID="855a82c5fd23747d4d3db4e632ec39f2">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410a412dadfb3ed58f098746da1dc1d1"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900101-d6ac-4793-8c2c-7395c524be11" xsi:nil="true"/>
    <lcf76f155ced4ddcb4097134ff3c332f xmlns="f85e7af3-38a1-497c-9864-88e5057667a1">
      <Terms xmlns="http://schemas.microsoft.com/office/infopath/2007/PartnerControls"/>
    </lcf76f155ced4ddcb4097134ff3c332f>
    <d2ab7631914f40ed8b1d89c864e4d218 xmlns="9a900101-d6ac-4793-8c2c-7395c524be11">
      <Terms xmlns="http://schemas.microsoft.com/office/infopath/2007/PartnerControls"/>
    </d2ab7631914f40ed8b1d89c864e4d218>
    <SharedWithUsers xmlns="9a900101-d6ac-4793-8c2c-7395c524be11">
      <UserInfo>
        <DisplayName/>
        <AccountId xsi:nil="true"/>
        <AccountType/>
      </UserInfo>
    </SharedWithUsers>
    <MediaLengthInSeconds xmlns="f85e7af3-38a1-497c-9864-88e5057667a1" xsi:nil="true"/>
  </documentManagement>
</p:properties>
</file>

<file path=customXml/itemProps1.xml><?xml version="1.0" encoding="utf-8"?>
<ds:datastoreItem xmlns:ds="http://schemas.openxmlformats.org/officeDocument/2006/customXml" ds:itemID="{094CAC49-3CA2-4F88-9193-5E752F3F93EC}">
  <ds:schemaRefs>
    <ds:schemaRef ds:uri="http://schemas.microsoft.com/sharepoint/v3/contenttype/forms"/>
  </ds:schemaRefs>
</ds:datastoreItem>
</file>

<file path=customXml/itemProps2.xml><?xml version="1.0" encoding="utf-8"?>
<ds:datastoreItem xmlns:ds="http://schemas.openxmlformats.org/officeDocument/2006/customXml" ds:itemID="{00627D40-EE22-4822-A526-4E0D545DE43A}">
  <ds:schemaRefs>
    <ds:schemaRef ds:uri="9a900101-d6ac-4793-8c2c-7395c524be11"/>
    <ds:schemaRef ds:uri="f85e7af3-38a1-497c-9864-88e5057667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7B7B1C-ADE1-4EC0-AAFC-4F40F6B213D1}">
  <ds:schemaRefs>
    <ds:schemaRef ds:uri="9a900101-d6ac-4793-8c2c-7395c524be11"/>
    <ds:schemaRef ds:uri="adbf9eb1-e602-4b12-84d6-fa7d92708430"/>
    <ds:schemaRef ds:uri="d457d210-d850-4533-8eb1-47e4bf675fe8"/>
    <ds:schemaRef ds:uri="f85e7af3-38a1-497c-9864-88e5057667a1"/>
    <ds:schemaRef ds:uri="http://schemas.microsoft.com/office/2006/metadata/properties"/>
    <ds:schemaRef ds:uri="http://schemas.microsoft.com/office/infopath/2007/PartnerControls"/>
  </ds:schemaRefs>
</ds:datastoreItem>
</file>

<file path=docProps/app.xml><?xml version="1.0" encoding="utf-8"?>
<Properties xmlns:vt="http://schemas.openxmlformats.org/officeDocument/2006/docPropsVTypes" xmlns="http://schemas.openxmlformats.org/officeDocument/2006/extended-properties">
  <Company/>
  <PresentationFormat>Bredbild</PresentationFormat>
  <Paragraphs>151</Paragraphs>
  <Slides>26</Slides>
  <Notes>26</Notes>
  <TotalTime>10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26</vt:i4>
      </vt:variant>
    </vt:vector>
  </HeadingPairs>
  <TitlesOfParts>
    <vt:vector baseType="lpstr" size="36">
      <vt:lpstr>Arial</vt:lpstr>
      <vt:lpstr>Oswald</vt:lpstr>
      <vt:lpstr>Calibri</vt:lpstr>
      <vt:lpstr>Arial Narrow</vt:lpstr>
      <vt:lpstr>Quattrocento Sans</vt:lpstr>
      <vt:lpstr>Noto Sans</vt:lpstr>
      <vt:lpstr>Roboto Slab</vt:lpstr>
      <vt:lpstr>Courier New</vt:lpstr>
      <vt:lpstr>Proxima Nova</vt:lpstr>
      <vt:lpstr>SFN Office TG-tema</vt:lpstr>
      <vt:lpstr>Det globala klimatnödläget - FN:s arbete mot klimatförändringar och för klimaträttvisa!</vt:lpstr>
      <vt:lpstr>Agenda</vt:lpstr>
      <vt:lpstr>Det globala klimatnödläget</vt:lpstr>
      <vt:lpstr>PowerPoint Presentation</vt:lpstr>
      <vt:lpstr>Mänsklig påverkan</vt:lpstr>
      <vt:lpstr>Hur påverkas världen av klimatförändringar? </vt:lpstr>
      <vt:lpstr>Riskbild</vt:lpstr>
      <vt:lpstr>PowerPoint Presentation</vt:lpstr>
      <vt:lpstr>Tidslinje över FN:s klimatarbete</vt:lpstr>
      <vt:lpstr>Parisavtalet</vt:lpstr>
      <vt:lpstr>FN:s klimatarbete i praktiken</vt:lpstr>
      <vt:lpstr>FN:s decennium föråterställande av ekosystemen </vt:lpstr>
      <vt:lpstr>PowerPoint Presentation</vt:lpstr>
      <vt:lpstr>Klimaträttvisa</vt:lpstr>
      <vt:lpstr>Sveriges utsläpp</vt:lpstr>
      <vt:lpstr>Klimaträttvisa är viktigt</vt:lpstr>
      <vt:lpstr>PowerPoint Presentation</vt:lpstr>
      <vt:lpstr>Rättigheter hotas av klimatförändringar</vt:lpstr>
      <vt:lpstr>Klimatförändringar och de mänskliga rättigheterna</vt:lpstr>
      <vt:lpstr>PowerPoint Presentation</vt:lpstr>
      <vt:lpstr>PowerPoint Presentation</vt:lpstr>
      <vt:lpstr>Vad behövs?</vt:lpstr>
      <vt:lpstr>Vissa framsteg sker</vt:lpstr>
      <vt:lpstr>Hur kan du påverka för minskade utsläpp?</vt:lpstr>
      <vt:lpstr>Vad kan du göra?</vt:lpstr>
      <vt:lpstr>Tack!</vt:lpstr>
    </vt:vector>
  </TitlesOfParts>
  <LinksUpToDate>0</LinksUpToDate>
  <SharedDoc>0</SharedDoc>
  <HyperlinksChanged>0</HyperlinksChanged>
  <Application>Aspose.Slides for .NET</Application>
  <AppVersion>24.0300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Det globala klimatnödläget  - FN:s arbete mot klimatförändringar</dc:title>
  <dc:creator>Oskar Sjöstedt</dc:creator>
  <cp:lastModifiedBy>Malin Swartling</cp:lastModifiedBy>
  <cp:revision>262</cp:revision>
  <dcterms:created xsi:type="dcterms:W3CDTF">2021-10-08T08:24:36Z</dcterms:created>
  <dcterms:modified xsi:type="dcterms:W3CDTF">2024-09-10T08:03:11Z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ExtendedDescription">
    <vt:lpwstr/>
  </property>
  <property fmtid="{D5CDD505-2E9C-101B-9397-08002B2CF9AE}" pid="3" name="_SharedFileIndex">
    <vt:lpwstr/>
  </property>
  <property fmtid="{D5CDD505-2E9C-101B-9397-08002B2CF9AE}" pid="4" name="_SourceUrl">
    <vt:lpwstr/>
  </property>
  <property fmtid="{D5CDD505-2E9C-101B-9397-08002B2CF9AE}" pid="5" name="ComplianceAssetId">
    <vt:lpwstr/>
  </property>
  <property fmtid="{D5CDD505-2E9C-101B-9397-08002B2CF9AE}" pid="6" name="ContentTypeId">
    <vt:lpwstr>0x01010066605FD30484444DAE75A381AEDB07BF</vt:lpwstr>
  </property>
  <property fmtid="{D5CDD505-2E9C-101B-9397-08002B2CF9AE}" pid="7" name="Dokumentkategori">
    <vt:lpwstr/>
  </property>
  <property fmtid="{D5CDD505-2E9C-101B-9397-08002B2CF9AE}" pid="8" name="MediaServiceImageTags">
    <vt:lpwstr/>
  </property>
  <property fmtid="{D5CDD505-2E9C-101B-9397-08002B2CF9AE}" pid="9" name="Order">
    <vt:r8>5577200</vt:r8>
  </property>
  <property fmtid="{D5CDD505-2E9C-101B-9397-08002B2CF9AE}" pid="10" name="TemplateUrl">
    <vt:lpwstr/>
  </property>
  <property fmtid="{D5CDD505-2E9C-101B-9397-08002B2CF9AE}" pid="11" name="TriggerFlowInfo">
    <vt:lpwstr/>
  </property>
  <property fmtid="{D5CDD505-2E9C-101B-9397-08002B2CF9AE}" pid="12" name="xd_ProgID">
    <vt:lpwstr/>
  </property>
  <property fmtid="{D5CDD505-2E9C-101B-9397-08002B2CF9AE}" pid="13" name="xd_Signature">
    <vt:bool>false</vt:bool>
  </property>
</Properties>
</file>