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19"/>
  </p:notesMasterIdLst>
  <p:handoutMasterIdLst>
    <p:handoutMasterId r:id="rId20"/>
  </p:handoutMasterIdLst>
  <p:sldIdLst>
    <p:sldId id="260" r:id="rId4"/>
    <p:sldId id="477" r:id="rId5"/>
    <p:sldId id="478" r:id="rId6"/>
    <p:sldId id="479" r:id="rId7"/>
    <p:sldId id="480" r:id="rId8"/>
    <p:sldId id="481" r:id="rId9"/>
    <p:sldId id="482" r:id="rId10"/>
    <p:sldId id="488" r:id="rId11"/>
    <p:sldId id="395" r:id="rId12"/>
    <p:sldId id="489" r:id="rId13"/>
    <p:sldId id="494" r:id="rId14"/>
    <p:sldId id="495" r:id="rId15"/>
    <p:sldId id="491" r:id="rId16"/>
    <p:sldId id="492" r:id="rId17"/>
    <p:sldId id="537" r:id="rId18"/>
  </p:sldIdLst>
  <p:sldSz cx="9144000" cy="6858000" type="screen4x3"/>
  <p:notesSz cx="7104063" cy="10234613"/>
  <p:defaultTextStyle>
    <a:defPPr>
      <a:defRPr lang="sv-SE"/>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EBAA59-D246-1476-BEDF-2D34DA9C1497}" name="Tuva Fyrk" initials="TF" userId="S::tuva.fyrk@fn.se::87f5a3e6-5f03-44b5-8416-1818a85591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7150C-FD7F-4A06-B3AA-721AE0F839A4}" v="1" dt="2024-03-11T12:12:37.873"/>
    <p1510:client id="{8E510FAA-3090-6268-A396-13BB63F90B2D}" v="222" dt="2024-03-11T10:17:38.015"/>
    <p1510:client id="{BD62A0C0-467D-95DB-5F14-6FA01B47730F}" v="2" dt="2024-03-11T10:51:10.57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7247150C-FD7F-4A06-B3AA-721AE0F839A4}"/>
    <pc:docChg chg="custSel modSld modNotesMaster modHandout">
      <pc:chgData name="Terese Johansson" userId="442750ab-a69d-4cbd-937e-104e56ecd539" providerId="ADAL" clId="{7247150C-FD7F-4A06-B3AA-721AE0F839A4}" dt="2024-03-11T12:12:38.121" v="10" actId="27636"/>
      <pc:docMkLst>
        <pc:docMk/>
      </pc:docMkLst>
      <pc:sldChg chg="modNotes">
        <pc:chgData name="Terese Johansson" userId="442750ab-a69d-4cbd-937e-104e56ecd539" providerId="ADAL" clId="{7247150C-FD7F-4A06-B3AA-721AE0F839A4}" dt="2024-03-11T12:12:37.869" v="0"/>
        <pc:sldMkLst>
          <pc:docMk/>
          <pc:sldMk cId="0" sldId="260"/>
        </pc:sldMkLst>
      </pc:sldChg>
      <pc:sldChg chg="modNotes">
        <pc:chgData name="Terese Johansson" userId="442750ab-a69d-4cbd-937e-104e56ecd539" providerId="ADAL" clId="{7247150C-FD7F-4A06-B3AA-721AE0F839A4}" dt="2024-03-11T12:12:38.083" v="6" actId="27636"/>
        <pc:sldMkLst>
          <pc:docMk/>
          <pc:sldMk cId="0" sldId="395"/>
        </pc:sldMkLst>
      </pc:sldChg>
      <pc:sldChg chg="modNotes">
        <pc:chgData name="Terese Johansson" userId="442750ab-a69d-4cbd-937e-104e56ecd539" providerId="ADAL" clId="{7247150C-FD7F-4A06-B3AA-721AE0F839A4}" dt="2024-03-11T12:12:37.869" v="0"/>
        <pc:sldMkLst>
          <pc:docMk/>
          <pc:sldMk cId="0" sldId="477"/>
        </pc:sldMkLst>
      </pc:sldChg>
      <pc:sldChg chg="modNotes">
        <pc:chgData name="Terese Johansson" userId="442750ab-a69d-4cbd-937e-104e56ecd539" providerId="ADAL" clId="{7247150C-FD7F-4A06-B3AA-721AE0F839A4}" dt="2024-03-11T12:12:38.029" v="1" actId="27636"/>
        <pc:sldMkLst>
          <pc:docMk/>
          <pc:sldMk cId="0" sldId="478"/>
        </pc:sldMkLst>
      </pc:sldChg>
      <pc:sldChg chg="modNotes">
        <pc:chgData name="Terese Johansson" userId="442750ab-a69d-4cbd-937e-104e56ecd539" providerId="ADAL" clId="{7247150C-FD7F-4A06-B3AA-721AE0F839A4}" dt="2024-03-11T12:12:38.045" v="2" actId="27636"/>
        <pc:sldMkLst>
          <pc:docMk/>
          <pc:sldMk cId="0" sldId="479"/>
        </pc:sldMkLst>
      </pc:sldChg>
      <pc:sldChg chg="modNotes">
        <pc:chgData name="Terese Johansson" userId="442750ab-a69d-4cbd-937e-104e56ecd539" providerId="ADAL" clId="{7247150C-FD7F-4A06-B3AA-721AE0F839A4}" dt="2024-03-11T12:12:38.060" v="3" actId="27636"/>
        <pc:sldMkLst>
          <pc:docMk/>
          <pc:sldMk cId="0" sldId="481"/>
        </pc:sldMkLst>
      </pc:sldChg>
      <pc:sldChg chg="modNotes">
        <pc:chgData name="Terese Johansson" userId="442750ab-a69d-4cbd-937e-104e56ecd539" providerId="ADAL" clId="{7247150C-FD7F-4A06-B3AA-721AE0F839A4}" dt="2024-03-11T12:12:38.070" v="4" actId="27636"/>
        <pc:sldMkLst>
          <pc:docMk/>
          <pc:sldMk cId="0" sldId="482"/>
        </pc:sldMkLst>
      </pc:sldChg>
      <pc:sldChg chg="modNotes">
        <pc:chgData name="Terese Johansson" userId="442750ab-a69d-4cbd-937e-104e56ecd539" providerId="ADAL" clId="{7247150C-FD7F-4A06-B3AA-721AE0F839A4}" dt="2024-03-11T12:12:38.076" v="5" actId="27636"/>
        <pc:sldMkLst>
          <pc:docMk/>
          <pc:sldMk cId="0" sldId="488"/>
        </pc:sldMkLst>
      </pc:sldChg>
      <pc:sldChg chg="modNotes">
        <pc:chgData name="Terese Johansson" userId="442750ab-a69d-4cbd-937e-104e56ecd539" providerId="ADAL" clId="{7247150C-FD7F-4A06-B3AA-721AE0F839A4}" dt="2024-03-11T12:12:38.098" v="7" actId="27636"/>
        <pc:sldMkLst>
          <pc:docMk/>
          <pc:sldMk cId="0" sldId="489"/>
        </pc:sldMkLst>
      </pc:sldChg>
      <pc:sldChg chg="modNotes">
        <pc:chgData name="Terese Johansson" userId="442750ab-a69d-4cbd-937e-104e56ecd539" providerId="ADAL" clId="{7247150C-FD7F-4A06-B3AA-721AE0F839A4}" dt="2024-03-11T12:12:38.121" v="10" actId="27636"/>
        <pc:sldMkLst>
          <pc:docMk/>
          <pc:sldMk cId="0" sldId="491"/>
        </pc:sldMkLst>
      </pc:sldChg>
      <pc:sldChg chg="modNotes">
        <pc:chgData name="Terese Johansson" userId="442750ab-a69d-4cbd-937e-104e56ecd539" providerId="ADAL" clId="{7247150C-FD7F-4A06-B3AA-721AE0F839A4}" dt="2024-03-11T12:12:37.869" v="0"/>
        <pc:sldMkLst>
          <pc:docMk/>
          <pc:sldMk cId="0" sldId="492"/>
        </pc:sldMkLst>
      </pc:sldChg>
      <pc:sldChg chg="modNotes">
        <pc:chgData name="Terese Johansson" userId="442750ab-a69d-4cbd-937e-104e56ecd539" providerId="ADAL" clId="{7247150C-FD7F-4A06-B3AA-721AE0F839A4}" dt="2024-03-11T12:12:38.104" v="8" actId="27636"/>
        <pc:sldMkLst>
          <pc:docMk/>
          <pc:sldMk cId="0" sldId="494"/>
        </pc:sldMkLst>
      </pc:sldChg>
      <pc:sldChg chg="modNotes">
        <pc:chgData name="Terese Johansson" userId="442750ab-a69d-4cbd-937e-104e56ecd539" providerId="ADAL" clId="{7247150C-FD7F-4A06-B3AA-721AE0F839A4}" dt="2024-03-11T12:12:38.109" v="9" actId="27636"/>
        <pc:sldMkLst>
          <pc:docMk/>
          <pc:sldMk cId="0" sldId="495"/>
        </pc:sldMkLst>
      </pc:sldChg>
      <pc:sldChg chg="modNotes">
        <pc:chgData name="Terese Johansson" userId="442750ab-a69d-4cbd-937e-104e56ecd539" providerId="ADAL" clId="{7247150C-FD7F-4A06-B3AA-721AE0F839A4}" dt="2024-03-11T12:12:37.869" v="0"/>
        <pc:sldMkLst>
          <pc:docMk/>
          <pc:sldMk cId="2868124260" sldId="5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C1D80-81D1-413A-B41C-A6FF1D92EE73}" type="doc">
      <dgm:prSet loTypeId="urn:microsoft.com/office/officeart/2005/8/layout/venn1" loCatId="relationship" qsTypeId="urn:microsoft.com/office/officeart/2005/8/quickstyle/simple2" qsCatId="simple" csTypeId="urn:microsoft.com/office/officeart/2005/8/colors/accent1_2" csCatId="accent1" phldr="1"/>
      <dgm:spPr/>
    </dgm:pt>
    <dgm:pt modelId="{A6B0F737-31CB-4E93-A2A4-91F5941B9A20}">
      <dgm:prSet phldrT="[Text]" custT="1"/>
      <dgm:spPr/>
      <dgm:t>
        <a:bodyPr/>
        <a:lstStyle/>
        <a:p>
          <a:pPr algn="ctr"/>
          <a:r>
            <a:rPr lang="sv-SE" sz="3200" dirty="0">
              <a:latin typeface="Trade Gothic Next"/>
            </a:rPr>
            <a:t>Utveckling</a:t>
          </a:r>
        </a:p>
      </dgm:t>
    </dgm:pt>
    <dgm:pt modelId="{F8407A24-DB3E-4F0C-B822-EE4591F85370}" type="parTrans" cxnId="{754FCB09-E07A-4C00-A79D-89E12849E90C}">
      <dgm:prSet/>
      <dgm:spPr/>
      <dgm:t>
        <a:bodyPr/>
        <a:lstStyle/>
        <a:p>
          <a:endParaRPr lang="sv-SE"/>
        </a:p>
      </dgm:t>
    </dgm:pt>
    <dgm:pt modelId="{24AE717D-1AE1-4980-8B7F-51BE1AA8C07D}" type="sibTrans" cxnId="{754FCB09-E07A-4C00-A79D-89E12849E90C}">
      <dgm:prSet/>
      <dgm:spPr/>
      <dgm:t>
        <a:bodyPr/>
        <a:lstStyle/>
        <a:p>
          <a:endParaRPr lang="sv-SE"/>
        </a:p>
      </dgm:t>
    </dgm:pt>
    <dgm:pt modelId="{016B542C-619B-48B6-A546-57CF7E60AAA0}">
      <dgm:prSet phldrT="[Text]" custT="1"/>
      <dgm:spPr/>
      <dgm:t>
        <a:bodyPr/>
        <a:lstStyle/>
        <a:p>
          <a:pPr algn="l"/>
          <a:r>
            <a:rPr lang="sv-SE" sz="3000" dirty="0">
              <a:latin typeface="Trade Gothic Next"/>
            </a:rPr>
            <a:t>Fred och säkerhet</a:t>
          </a:r>
        </a:p>
      </dgm:t>
    </dgm:pt>
    <dgm:pt modelId="{9DB22AE6-CF55-4CBB-8233-ADB43A5C46FB}" type="parTrans" cxnId="{A1A76044-7370-428E-AA73-686EF7F342D4}">
      <dgm:prSet/>
      <dgm:spPr/>
      <dgm:t>
        <a:bodyPr/>
        <a:lstStyle/>
        <a:p>
          <a:endParaRPr lang="sv-SE"/>
        </a:p>
      </dgm:t>
    </dgm:pt>
    <dgm:pt modelId="{8AB1F402-ED80-453E-B712-4606B60DE86A}" type="sibTrans" cxnId="{A1A76044-7370-428E-AA73-686EF7F342D4}">
      <dgm:prSet/>
      <dgm:spPr/>
      <dgm:t>
        <a:bodyPr/>
        <a:lstStyle/>
        <a:p>
          <a:endParaRPr lang="sv-SE"/>
        </a:p>
      </dgm:t>
    </dgm:pt>
    <dgm:pt modelId="{16E6B3B8-9C75-4549-BF97-8ACD23B9367A}">
      <dgm:prSet phldrT="[Text]" custT="1"/>
      <dgm:spPr/>
      <dgm:t>
        <a:bodyPr/>
        <a:lstStyle/>
        <a:p>
          <a:pPr algn="r" rtl="0"/>
          <a:r>
            <a:rPr lang="sv-SE" sz="3000" dirty="0">
              <a:latin typeface="Trade Gothic Next"/>
            </a:rPr>
            <a:t>Mänskliga rättigheter</a:t>
          </a:r>
        </a:p>
      </dgm:t>
    </dgm:pt>
    <dgm:pt modelId="{54927351-8416-44F2-803B-CF52ABD62CEB}" type="parTrans" cxnId="{2D25812F-8F06-4C01-A5D7-9C70EB2DF152}">
      <dgm:prSet/>
      <dgm:spPr/>
      <dgm:t>
        <a:bodyPr/>
        <a:lstStyle/>
        <a:p>
          <a:endParaRPr lang="sv-SE"/>
        </a:p>
      </dgm:t>
    </dgm:pt>
    <dgm:pt modelId="{655B0F58-4E80-42C3-96C9-9BC2BD09AB13}" type="sibTrans" cxnId="{2D25812F-8F06-4C01-A5D7-9C70EB2DF152}">
      <dgm:prSet/>
      <dgm:spPr/>
      <dgm:t>
        <a:bodyPr/>
        <a:lstStyle/>
        <a:p>
          <a:endParaRPr lang="sv-SE"/>
        </a:p>
      </dgm:t>
    </dgm:pt>
    <dgm:pt modelId="{FD3BB814-576D-479F-B57E-EEB22475120E}" type="pres">
      <dgm:prSet presAssocID="{FF7C1D80-81D1-413A-B41C-A6FF1D92EE73}" presName="compositeShape" presStyleCnt="0">
        <dgm:presLayoutVars>
          <dgm:chMax val="7"/>
          <dgm:dir/>
          <dgm:resizeHandles val="exact"/>
        </dgm:presLayoutVars>
      </dgm:prSet>
      <dgm:spPr/>
    </dgm:pt>
    <dgm:pt modelId="{22C7BD1E-5C56-4139-8EC0-E14E6335B16D}" type="pres">
      <dgm:prSet presAssocID="{A6B0F737-31CB-4E93-A2A4-91F5941B9A20}" presName="circ1" presStyleLbl="vennNode1" presStyleIdx="0" presStyleCnt="3" custLinFactNeighborX="7627" custLinFactNeighborY="742"/>
      <dgm:spPr/>
    </dgm:pt>
    <dgm:pt modelId="{02DF051F-78F1-4F35-91D0-442D464F7B2E}" type="pres">
      <dgm:prSet presAssocID="{A6B0F737-31CB-4E93-A2A4-91F5941B9A20}" presName="circ1Tx" presStyleLbl="revTx" presStyleIdx="0" presStyleCnt="0">
        <dgm:presLayoutVars>
          <dgm:chMax val="0"/>
          <dgm:chPref val="0"/>
          <dgm:bulletEnabled val="1"/>
        </dgm:presLayoutVars>
      </dgm:prSet>
      <dgm:spPr/>
    </dgm:pt>
    <dgm:pt modelId="{783AF46F-DB38-4538-8D0C-C39ECFF575B4}" type="pres">
      <dgm:prSet presAssocID="{016B542C-619B-48B6-A546-57CF7E60AAA0}" presName="circ2" presStyleLbl="vennNode1" presStyleIdx="1" presStyleCnt="3" custLinFactNeighborX="9679" custLinFactNeighborY="3213"/>
      <dgm:spPr/>
    </dgm:pt>
    <dgm:pt modelId="{C7724D5E-9370-49E7-98B8-9977302598E9}" type="pres">
      <dgm:prSet presAssocID="{016B542C-619B-48B6-A546-57CF7E60AAA0}" presName="circ2Tx" presStyleLbl="revTx" presStyleIdx="0" presStyleCnt="0">
        <dgm:presLayoutVars>
          <dgm:chMax val="0"/>
          <dgm:chPref val="0"/>
          <dgm:bulletEnabled val="1"/>
        </dgm:presLayoutVars>
      </dgm:prSet>
      <dgm:spPr/>
    </dgm:pt>
    <dgm:pt modelId="{EC3AE539-30E5-48AF-93D6-D82080F07DA8}" type="pres">
      <dgm:prSet presAssocID="{16E6B3B8-9C75-4549-BF97-8ACD23B9367A}" presName="circ3" presStyleLbl="vennNode1" presStyleIdx="2" presStyleCnt="3" custLinFactNeighborX="4162" custLinFactNeighborY="3213"/>
      <dgm:spPr/>
    </dgm:pt>
    <dgm:pt modelId="{C4731F40-04F3-4C3D-A717-2840961E9011}" type="pres">
      <dgm:prSet presAssocID="{16E6B3B8-9C75-4549-BF97-8ACD23B9367A}" presName="circ3Tx" presStyleLbl="revTx" presStyleIdx="0" presStyleCnt="0">
        <dgm:presLayoutVars>
          <dgm:chMax val="0"/>
          <dgm:chPref val="0"/>
          <dgm:bulletEnabled val="1"/>
        </dgm:presLayoutVars>
      </dgm:prSet>
      <dgm:spPr/>
    </dgm:pt>
  </dgm:ptLst>
  <dgm:cxnLst>
    <dgm:cxn modelId="{754FCB09-E07A-4C00-A79D-89E12849E90C}" srcId="{FF7C1D80-81D1-413A-B41C-A6FF1D92EE73}" destId="{A6B0F737-31CB-4E93-A2A4-91F5941B9A20}" srcOrd="0" destOrd="0" parTransId="{F8407A24-DB3E-4F0C-B822-EE4591F85370}" sibTransId="{24AE717D-1AE1-4980-8B7F-51BE1AA8C07D}"/>
    <dgm:cxn modelId="{6BB34026-2454-41AC-9CDA-5BBDCAD328C3}" type="presOf" srcId="{A6B0F737-31CB-4E93-A2A4-91F5941B9A20}" destId="{22C7BD1E-5C56-4139-8EC0-E14E6335B16D}" srcOrd="0" destOrd="0" presId="urn:microsoft.com/office/officeart/2005/8/layout/venn1"/>
    <dgm:cxn modelId="{6AE2D32A-18BF-426D-9160-4DD6A0B2DA32}" type="presOf" srcId="{16E6B3B8-9C75-4549-BF97-8ACD23B9367A}" destId="{EC3AE539-30E5-48AF-93D6-D82080F07DA8}" srcOrd="0" destOrd="0" presId="urn:microsoft.com/office/officeart/2005/8/layout/venn1"/>
    <dgm:cxn modelId="{2D25812F-8F06-4C01-A5D7-9C70EB2DF152}" srcId="{FF7C1D80-81D1-413A-B41C-A6FF1D92EE73}" destId="{16E6B3B8-9C75-4549-BF97-8ACD23B9367A}" srcOrd="2" destOrd="0" parTransId="{54927351-8416-44F2-803B-CF52ABD62CEB}" sibTransId="{655B0F58-4E80-42C3-96C9-9BC2BD09AB13}"/>
    <dgm:cxn modelId="{A1A76044-7370-428E-AA73-686EF7F342D4}" srcId="{FF7C1D80-81D1-413A-B41C-A6FF1D92EE73}" destId="{016B542C-619B-48B6-A546-57CF7E60AAA0}" srcOrd="1" destOrd="0" parTransId="{9DB22AE6-CF55-4CBB-8233-ADB43A5C46FB}" sibTransId="{8AB1F402-ED80-453E-B712-4606B60DE86A}"/>
    <dgm:cxn modelId="{00D76C48-B393-4CAB-9E41-60203A6730F2}" type="presOf" srcId="{016B542C-619B-48B6-A546-57CF7E60AAA0}" destId="{783AF46F-DB38-4538-8D0C-C39ECFF575B4}" srcOrd="0" destOrd="0" presId="urn:microsoft.com/office/officeart/2005/8/layout/venn1"/>
    <dgm:cxn modelId="{3155D06B-29C9-4F7A-8813-19A1DC69781D}" type="presOf" srcId="{A6B0F737-31CB-4E93-A2A4-91F5941B9A20}" destId="{02DF051F-78F1-4F35-91D0-442D464F7B2E}" srcOrd="1" destOrd="0" presId="urn:microsoft.com/office/officeart/2005/8/layout/venn1"/>
    <dgm:cxn modelId="{987C5D77-F9C4-4613-A9F3-19501901D0A5}" type="presOf" srcId="{016B542C-619B-48B6-A546-57CF7E60AAA0}" destId="{C7724D5E-9370-49E7-98B8-9977302598E9}" srcOrd="1" destOrd="0" presId="urn:microsoft.com/office/officeart/2005/8/layout/venn1"/>
    <dgm:cxn modelId="{6486D69B-1404-4152-A9DF-B9B2F3064DE5}" type="presOf" srcId="{FF7C1D80-81D1-413A-B41C-A6FF1D92EE73}" destId="{FD3BB814-576D-479F-B57E-EEB22475120E}" srcOrd="0" destOrd="0" presId="urn:microsoft.com/office/officeart/2005/8/layout/venn1"/>
    <dgm:cxn modelId="{9A09D8D1-4D6E-4C48-81F6-06FC1D1A2C74}" type="presOf" srcId="{16E6B3B8-9C75-4549-BF97-8ACD23B9367A}" destId="{C4731F40-04F3-4C3D-A717-2840961E9011}" srcOrd="1" destOrd="0" presId="urn:microsoft.com/office/officeart/2005/8/layout/venn1"/>
    <dgm:cxn modelId="{6AE86873-F710-4013-83CD-3CECAEA0B01F}" type="presParOf" srcId="{FD3BB814-576D-479F-B57E-EEB22475120E}" destId="{22C7BD1E-5C56-4139-8EC0-E14E6335B16D}" srcOrd="0" destOrd="0" presId="urn:microsoft.com/office/officeart/2005/8/layout/venn1"/>
    <dgm:cxn modelId="{D74FD697-3B5B-4FF4-8054-B7DBB89E00E0}" type="presParOf" srcId="{FD3BB814-576D-479F-B57E-EEB22475120E}" destId="{02DF051F-78F1-4F35-91D0-442D464F7B2E}" srcOrd="1" destOrd="0" presId="urn:microsoft.com/office/officeart/2005/8/layout/venn1"/>
    <dgm:cxn modelId="{682ABC21-CA4A-499C-95D7-002BD411DCEB}" type="presParOf" srcId="{FD3BB814-576D-479F-B57E-EEB22475120E}" destId="{783AF46F-DB38-4538-8D0C-C39ECFF575B4}" srcOrd="2" destOrd="0" presId="urn:microsoft.com/office/officeart/2005/8/layout/venn1"/>
    <dgm:cxn modelId="{6FB57544-F0AE-4E5F-BC2F-0FE724CCB4E7}" type="presParOf" srcId="{FD3BB814-576D-479F-B57E-EEB22475120E}" destId="{C7724D5E-9370-49E7-98B8-9977302598E9}" srcOrd="3" destOrd="0" presId="urn:microsoft.com/office/officeart/2005/8/layout/venn1"/>
    <dgm:cxn modelId="{0723A1D1-E9E2-4F46-ABB6-BED05D7F4BA2}" type="presParOf" srcId="{FD3BB814-576D-479F-B57E-EEB22475120E}" destId="{EC3AE539-30E5-48AF-93D6-D82080F07DA8}" srcOrd="4" destOrd="0" presId="urn:microsoft.com/office/officeart/2005/8/layout/venn1"/>
    <dgm:cxn modelId="{05285828-7ABA-486F-B871-C72822DDB6A5}" type="presParOf" srcId="{FD3BB814-576D-479F-B57E-EEB22475120E}" destId="{C4731F40-04F3-4C3D-A717-2840961E901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7BD1E-5C56-4139-8EC0-E14E6335B16D}">
      <dsp:nvSpPr>
        <dsp:cNvPr id="0" name=""/>
        <dsp:cNvSpPr/>
      </dsp:nvSpPr>
      <dsp:spPr>
        <a:xfrm>
          <a:off x="4562918" y="164919"/>
          <a:ext cx="2958024" cy="2958024"/>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sv-SE" sz="3200" kern="1200" dirty="0">
              <a:latin typeface="Trade Gothic Next"/>
            </a:rPr>
            <a:t>Utveckling</a:t>
          </a:r>
        </a:p>
      </dsp:txBody>
      <dsp:txXfrm>
        <a:off x="4957321" y="682574"/>
        <a:ext cx="2169218" cy="1331111"/>
      </dsp:txXfrm>
    </dsp:sp>
    <dsp:sp modelId="{783AF46F-DB38-4538-8D0C-C39ECFF575B4}">
      <dsp:nvSpPr>
        <dsp:cNvPr id="0" name=""/>
        <dsp:cNvSpPr/>
      </dsp:nvSpPr>
      <dsp:spPr>
        <a:xfrm>
          <a:off x="5690971" y="2086778"/>
          <a:ext cx="2958024" cy="2958024"/>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333500">
            <a:lnSpc>
              <a:spcPct val="90000"/>
            </a:lnSpc>
            <a:spcBef>
              <a:spcPct val="0"/>
            </a:spcBef>
            <a:spcAft>
              <a:spcPct val="35000"/>
            </a:spcAft>
            <a:buNone/>
          </a:pPr>
          <a:r>
            <a:rPr lang="sv-SE" sz="3000" kern="1200" dirty="0">
              <a:latin typeface="Trade Gothic Next"/>
            </a:rPr>
            <a:t>Fred och säkerhet</a:t>
          </a:r>
        </a:p>
      </dsp:txBody>
      <dsp:txXfrm>
        <a:off x="6595633" y="2850934"/>
        <a:ext cx="1774814" cy="1626913"/>
      </dsp:txXfrm>
    </dsp:sp>
    <dsp:sp modelId="{EC3AE539-30E5-48AF-93D6-D82080F07DA8}">
      <dsp:nvSpPr>
        <dsp:cNvPr id="0" name=""/>
        <dsp:cNvSpPr/>
      </dsp:nvSpPr>
      <dsp:spPr>
        <a:xfrm>
          <a:off x="3393068" y="2086778"/>
          <a:ext cx="2958024" cy="2958024"/>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1333500" rtl="0">
            <a:lnSpc>
              <a:spcPct val="90000"/>
            </a:lnSpc>
            <a:spcBef>
              <a:spcPct val="0"/>
            </a:spcBef>
            <a:spcAft>
              <a:spcPct val="35000"/>
            </a:spcAft>
            <a:buNone/>
          </a:pPr>
          <a:r>
            <a:rPr lang="sv-SE" sz="3000" kern="1200" dirty="0">
              <a:latin typeface="Trade Gothic Next"/>
            </a:rPr>
            <a:t>Mänskliga rättigheter</a:t>
          </a:r>
        </a:p>
      </dsp:txBody>
      <dsp:txXfrm>
        <a:off x="3671616" y="2850934"/>
        <a:ext cx="1774814" cy="16269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419915F-3B9C-4DD2-B7C1-F0103D20D85B}"/>
              </a:ext>
            </a:extLst>
          </p:cNvPr>
          <p:cNvSpPr>
            <a:spLocks noGrp="1"/>
          </p:cNvSpPr>
          <p:nvPr>
            <p:ph type="hdr" sz="quarter"/>
          </p:nvPr>
        </p:nvSpPr>
        <p:spPr>
          <a:xfrm>
            <a:off x="0" y="0"/>
            <a:ext cx="3079202" cy="512304"/>
          </a:xfrm>
          <a:prstGeom prst="rect">
            <a:avLst/>
          </a:prstGeom>
        </p:spPr>
        <p:txBody>
          <a:bodyPr vert="horz" lIns="94796" tIns="47398" rIns="94796" bIns="47398" rtlCol="0"/>
          <a:lstStyle>
            <a:lvl1pPr algn="l" eaLnBrk="0" hangingPunct="0">
              <a:defRPr sz="1200">
                <a:latin typeface="Times" pitchFamily="18" charset="0"/>
                <a:ea typeface="ＭＳ Ｐゴシック" pitchFamily="34" charset="-128"/>
                <a:cs typeface="+mn-cs"/>
              </a:defRPr>
            </a:lvl1pPr>
          </a:lstStyle>
          <a:p>
            <a:pPr>
              <a:defRPr/>
            </a:pPr>
            <a:endParaRPr lang="sv-SE"/>
          </a:p>
        </p:txBody>
      </p:sp>
      <p:sp>
        <p:nvSpPr>
          <p:cNvPr id="3" name="Platshållare för datum 2">
            <a:extLst>
              <a:ext uri="{FF2B5EF4-FFF2-40B4-BE49-F238E27FC236}">
                <a16:creationId xmlns:a16="http://schemas.microsoft.com/office/drawing/2014/main" id="{10455A0C-8BD7-4AE1-8678-1E48B57DF354}"/>
              </a:ext>
            </a:extLst>
          </p:cNvPr>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eaLnBrk="0" hangingPunct="0">
              <a:defRPr sz="1200">
                <a:latin typeface="Times" pitchFamily="18" charset="0"/>
                <a:ea typeface="ＭＳ Ｐゴシック" pitchFamily="34" charset="-128"/>
                <a:cs typeface="+mn-cs"/>
              </a:defRPr>
            </a:lvl1pPr>
          </a:lstStyle>
          <a:p>
            <a:pPr>
              <a:defRPr/>
            </a:pPr>
            <a:fld id="{8E5A88A6-9CEC-43C1-88C1-465C8FE23E10}" type="datetimeFigureOut">
              <a:rPr lang="sv-SE"/>
              <a:pPr>
                <a:defRPr/>
              </a:pPr>
              <a:t>2024-03-11</a:t>
            </a:fld>
            <a:endParaRPr lang="sv-SE"/>
          </a:p>
        </p:txBody>
      </p:sp>
      <p:sp>
        <p:nvSpPr>
          <p:cNvPr id="4" name="Platshållare för sidfot 3">
            <a:extLst>
              <a:ext uri="{FF2B5EF4-FFF2-40B4-BE49-F238E27FC236}">
                <a16:creationId xmlns:a16="http://schemas.microsoft.com/office/drawing/2014/main" id="{24EE1391-6BF1-4566-888C-D63C52287FCD}"/>
              </a:ext>
            </a:extLst>
          </p:cNvPr>
          <p:cNvSpPr>
            <a:spLocks noGrp="1"/>
          </p:cNvSpPr>
          <p:nvPr>
            <p:ph type="ftr" sz="quarter" idx="2"/>
          </p:nvPr>
        </p:nvSpPr>
        <p:spPr>
          <a:xfrm>
            <a:off x="0" y="9720673"/>
            <a:ext cx="3079202" cy="512303"/>
          </a:xfrm>
          <a:prstGeom prst="rect">
            <a:avLst/>
          </a:prstGeom>
        </p:spPr>
        <p:txBody>
          <a:bodyPr vert="horz" lIns="94796" tIns="47398" rIns="94796" bIns="47398" rtlCol="0" anchor="b"/>
          <a:lstStyle>
            <a:lvl1pPr algn="l" eaLnBrk="0" hangingPunct="0">
              <a:defRPr sz="1200">
                <a:latin typeface="Times" pitchFamily="18" charset="0"/>
                <a:ea typeface="ＭＳ Ｐゴシック" pitchFamily="34" charset="-128"/>
                <a:cs typeface="+mn-cs"/>
              </a:defRPr>
            </a:lvl1pPr>
          </a:lstStyle>
          <a:p>
            <a:pPr>
              <a:defRPr/>
            </a:pPr>
            <a:endParaRPr lang="sv-SE"/>
          </a:p>
        </p:txBody>
      </p:sp>
      <p:sp>
        <p:nvSpPr>
          <p:cNvPr id="5" name="Platshållare för bildnummer 4">
            <a:extLst>
              <a:ext uri="{FF2B5EF4-FFF2-40B4-BE49-F238E27FC236}">
                <a16:creationId xmlns:a16="http://schemas.microsoft.com/office/drawing/2014/main" id="{70E828BA-CECC-445A-80B8-04E6C1229B2E}"/>
              </a:ext>
            </a:extLst>
          </p:cNvPr>
          <p:cNvSpPr>
            <a:spLocks noGrp="1"/>
          </p:cNvSpPr>
          <p:nvPr>
            <p:ph type="sldNum" sz="quarter" idx="3"/>
          </p:nvPr>
        </p:nvSpPr>
        <p:spPr>
          <a:xfrm>
            <a:off x="4023203" y="9720673"/>
            <a:ext cx="3079202" cy="512303"/>
          </a:xfrm>
          <a:prstGeom prst="rect">
            <a:avLst/>
          </a:prstGeom>
        </p:spPr>
        <p:txBody>
          <a:bodyPr vert="horz" wrap="square" lIns="94796" tIns="47398" rIns="94796" bIns="47398" numCol="1" anchor="b" anchorCtr="0" compatLnSpc="1">
            <a:prstTxWarp prst="textNoShape">
              <a:avLst/>
            </a:prstTxWarp>
          </a:bodyPr>
          <a:lstStyle>
            <a:lvl1pPr algn="r" eaLnBrk="0" hangingPunct="0">
              <a:defRPr sz="1200"/>
            </a:lvl1pPr>
          </a:lstStyle>
          <a:p>
            <a:pPr>
              <a:defRPr/>
            </a:pPr>
            <a:fld id="{723170F0-429D-4985-9C78-8E0B06B6ABE7}" type="slidenum">
              <a:rPr lang="sv-SE" altLang="sv-SE"/>
              <a:pPr>
                <a:defRPr/>
              </a:pPr>
              <a:t>‹#›</a:t>
            </a:fld>
            <a:endParaRPr lang="sv-SE" alt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2B843ED-9892-4811-B80D-3E19EAB56C28}"/>
              </a:ext>
            </a:extLst>
          </p:cNvPr>
          <p:cNvSpPr>
            <a:spLocks noGrp="1"/>
          </p:cNvSpPr>
          <p:nvPr>
            <p:ph type="hdr" sz="quarter"/>
          </p:nvPr>
        </p:nvSpPr>
        <p:spPr>
          <a:xfrm>
            <a:off x="0" y="0"/>
            <a:ext cx="3079202" cy="512304"/>
          </a:xfrm>
          <a:prstGeom prst="rect">
            <a:avLst/>
          </a:prstGeom>
        </p:spPr>
        <p:txBody>
          <a:bodyPr vert="horz" lIns="94796" tIns="47398" rIns="94796" bIns="47398" rtlCol="0"/>
          <a:lstStyle>
            <a:lvl1pPr algn="l" eaLnBrk="0" hangingPunct="0">
              <a:defRPr sz="1200">
                <a:latin typeface="Times" pitchFamily="18" charset="0"/>
                <a:ea typeface="ＭＳ Ｐゴシック" pitchFamily="34" charset="-128"/>
                <a:cs typeface="+mn-cs"/>
              </a:defRPr>
            </a:lvl1pPr>
          </a:lstStyle>
          <a:p>
            <a:pPr>
              <a:defRPr/>
            </a:pPr>
            <a:endParaRPr lang="sv-SE"/>
          </a:p>
        </p:txBody>
      </p:sp>
      <p:sp>
        <p:nvSpPr>
          <p:cNvPr id="3" name="Platshållare för datum 2">
            <a:extLst>
              <a:ext uri="{FF2B5EF4-FFF2-40B4-BE49-F238E27FC236}">
                <a16:creationId xmlns:a16="http://schemas.microsoft.com/office/drawing/2014/main" id="{A9771333-41EC-411B-A109-DAADBC0DA4E5}"/>
              </a:ext>
            </a:extLst>
          </p:cNvPr>
          <p:cNvSpPr>
            <a:spLocks noGrp="1"/>
          </p:cNvSpPr>
          <p:nvPr>
            <p:ph type="dt" idx="1"/>
          </p:nvPr>
        </p:nvSpPr>
        <p:spPr>
          <a:xfrm>
            <a:off x="4023203" y="0"/>
            <a:ext cx="3079202" cy="512304"/>
          </a:xfrm>
          <a:prstGeom prst="rect">
            <a:avLst/>
          </a:prstGeom>
        </p:spPr>
        <p:txBody>
          <a:bodyPr vert="horz" lIns="94796" tIns="47398" rIns="94796" bIns="47398" rtlCol="0"/>
          <a:lstStyle>
            <a:lvl1pPr algn="r" eaLnBrk="0" hangingPunct="0">
              <a:defRPr sz="1200">
                <a:latin typeface="Times" pitchFamily="18" charset="0"/>
                <a:ea typeface="ＭＳ Ｐゴシック" pitchFamily="34" charset="-128"/>
                <a:cs typeface="+mn-cs"/>
              </a:defRPr>
            </a:lvl1pPr>
          </a:lstStyle>
          <a:p>
            <a:pPr>
              <a:defRPr/>
            </a:pPr>
            <a:fld id="{EFDF0A53-951B-447F-BB31-65E81C613C2B}" type="datetimeFigureOut">
              <a:rPr lang="sv-SE"/>
              <a:pPr>
                <a:defRPr/>
              </a:pPr>
              <a:t>2024-03-11</a:t>
            </a:fld>
            <a:endParaRPr lang="sv-SE"/>
          </a:p>
        </p:txBody>
      </p:sp>
      <p:sp>
        <p:nvSpPr>
          <p:cNvPr id="4" name="Platshållare för bildobjekt 3">
            <a:extLst>
              <a:ext uri="{FF2B5EF4-FFF2-40B4-BE49-F238E27FC236}">
                <a16:creationId xmlns:a16="http://schemas.microsoft.com/office/drawing/2014/main" id="{6DED82B1-8D04-4DDA-9E08-8BA419D75880}"/>
              </a:ext>
            </a:extLst>
          </p:cNvPr>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pPr lvl="0"/>
            <a:endParaRPr lang="sv-SE" noProof="0"/>
          </a:p>
        </p:txBody>
      </p:sp>
      <p:sp>
        <p:nvSpPr>
          <p:cNvPr id="5" name="Platshållare för anteckningar 4">
            <a:extLst>
              <a:ext uri="{FF2B5EF4-FFF2-40B4-BE49-F238E27FC236}">
                <a16:creationId xmlns:a16="http://schemas.microsoft.com/office/drawing/2014/main" id="{981E8CAF-C136-4D1E-907D-398B20AED064}"/>
              </a:ext>
            </a:extLst>
          </p:cNvPr>
          <p:cNvSpPr>
            <a:spLocks noGrp="1"/>
          </p:cNvSpPr>
          <p:nvPr>
            <p:ph type="body" sz="quarter" idx="3"/>
          </p:nvPr>
        </p:nvSpPr>
        <p:spPr>
          <a:xfrm>
            <a:off x="710075" y="4861155"/>
            <a:ext cx="5683914" cy="4605821"/>
          </a:xfrm>
          <a:prstGeom prst="rect">
            <a:avLst/>
          </a:prstGeom>
        </p:spPr>
        <p:txBody>
          <a:bodyPr vert="horz" lIns="94796" tIns="47398" rIns="94796" bIns="47398"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CDED0A7C-1210-49E8-A657-803CCAE4CBD4}"/>
              </a:ext>
            </a:extLst>
          </p:cNvPr>
          <p:cNvSpPr>
            <a:spLocks noGrp="1"/>
          </p:cNvSpPr>
          <p:nvPr>
            <p:ph type="ftr" sz="quarter" idx="4"/>
          </p:nvPr>
        </p:nvSpPr>
        <p:spPr>
          <a:xfrm>
            <a:off x="0" y="9720673"/>
            <a:ext cx="3079202" cy="512303"/>
          </a:xfrm>
          <a:prstGeom prst="rect">
            <a:avLst/>
          </a:prstGeom>
        </p:spPr>
        <p:txBody>
          <a:bodyPr vert="horz" lIns="94796" tIns="47398" rIns="94796" bIns="47398" rtlCol="0" anchor="b"/>
          <a:lstStyle>
            <a:lvl1pPr algn="l" eaLnBrk="0" hangingPunct="0">
              <a:defRPr sz="1200">
                <a:latin typeface="Times" pitchFamily="18" charset="0"/>
                <a:ea typeface="ＭＳ Ｐゴシック" pitchFamily="34" charset="-128"/>
                <a:cs typeface="+mn-cs"/>
              </a:defRPr>
            </a:lvl1pPr>
          </a:lstStyle>
          <a:p>
            <a:pPr>
              <a:defRPr/>
            </a:pPr>
            <a:endParaRPr lang="sv-SE"/>
          </a:p>
        </p:txBody>
      </p:sp>
      <p:sp>
        <p:nvSpPr>
          <p:cNvPr id="7" name="Platshållare för bildnummer 6">
            <a:extLst>
              <a:ext uri="{FF2B5EF4-FFF2-40B4-BE49-F238E27FC236}">
                <a16:creationId xmlns:a16="http://schemas.microsoft.com/office/drawing/2014/main" id="{E90E6419-5716-4BB0-9C51-0F35F075650C}"/>
              </a:ext>
            </a:extLst>
          </p:cNvPr>
          <p:cNvSpPr>
            <a:spLocks noGrp="1"/>
          </p:cNvSpPr>
          <p:nvPr>
            <p:ph type="sldNum" sz="quarter" idx="5"/>
          </p:nvPr>
        </p:nvSpPr>
        <p:spPr>
          <a:xfrm>
            <a:off x="4023203" y="9720673"/>
            <a:ext cx="3079202" cy="512303"/>
          </a:xfrm>
          <a:prstGeom prst="rect">
            <a:avLst/>
          </a:prstGeom>
        </p:spPr>
        <p:txBody>
          <a:bodyPr vert="horz" wrap="square" lIns="94796" tIns="47398" rIns="94796" bIns="47398" numCol="1" anchor="b" anchorCtr="0" compatLnSpc="1">
            <a:prstTxWarp prst="textNoShape">
              <a:avLst/>
            </a:prstTxWarp>
          </a:bodyPr>
          <a:lstStyle>
            <a:lvl1pPr algn="r" eaLnBrk="0" hangingPunct="0">
              <a:defRPr sz="1200"/>
            </a:lvl1pPr>
          </a:lstStyle>
          <a:p>
            <a:pPr>
              <a:defRPr/>
            </a:pPr>
            <a:fld id="{41AADFFB-6497-4190-91AA-5B065D27E4A6}"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tshållare för bildobjekt 1">
            <a:extLst>
              <a:ext uri="{FF2B5EF4-FFF2-40B4-BE49-F238E27FC236}">
                <a16:creationId xmlns:a16="http://schemas.microsoft.com/office/drawing/2014/main" id="{5313D957-C3BB-4BE1-9F18-13D605FFF1B6}"/>
              </a:ext>
            </a:extLst>
          </p:cNvPr>
          <p:cNvSpPr>
            <a:spLocks noGrp="1" noRot="1" noChangeAspect="1" noTextEdit="1"/>
          </p:cNvSpPr>
          <p:nvPr>
            <p:ph type="sldImg"/>
          </p:nvPr>
        </p:nvSpPr>
        <p:spPr bwMode="auto">
          <a:xfrm>
            <a:off x="1857375" y="627063"/>
            <a:ext cx="3238500" cy="242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Platshållare för anteckningar 2">
            <a:extLst>
              <a:ext uri="{FF2B5EF4-FFF2-40B4-BE49-F238E27FC236}">
                <a16:creationId xmlns:a16="http://schemas.microsoft.com/office/drawing/2014/main" id="{F91A6BC3-1B08-42D0-92BB-9B8A73E5BEBA}"/>
              </a:ext>
            </a:extLst>
          </p:cNvPr>
          <p:cNvSpPr>
            <a:spLocks noGrp="1"/>
          </p:cNvSpPr>
          <p:nvPr>
            <p:ph type="body" idx="1"/>
          </p:nvPr>
        </p:nvSpPr>
        <p:spPr bwMode="auto">
          <a:xfrm>
            <a:off x="710075" y="4086971"/>
            <a:ext cx="5683914" cy="5380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solidFill>
                <a:srgbClr val="00B050"/>
              </a:solidFill>
              <a:ea typeface="Calibri"/>
              <a:cs typeface="Calibri"/>
            </a:endParaRPr>
          </a:p>
        </p:txBody>
      </p:sp>
      <p:sp>
        <p:nvSpPr>
          <p:cNvPr id="5124" name="Platshållare för bildnummer 3">
            <a:extLst>
              <a:ext uri="{FF2B5EF4-FFF2-40B4-BE49-F238E27FC236}">
                <a16:creationId xmlns:a16="http://schemas.microsoft.com/office/drawing/2014/main" id="{1EC8E175-167B-48BE-9783-9706EE44FF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9ECD1-11AE-4D4F-82BD-CC0B1CC643E9}" type="slidenum">
              <a:rPr lang="sv-SE" altLang="sv-SE" smtClean="0">
                <a:latin typeface="Times" panose="02020603050405020304" pitchFamily="18" charset="0"/>
              </a:rPr>
              <a:pPr>
                <a:spcBef>
                  <a:spcPct val="0"/>
                </a:spcBef>
              </a:pPr>
              <a:t>1</a:t>
            </a:fld>
            <a:endParaRPr lang="sv-SE" altLang="sv-SE">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a:extLst>
              <a:ext uri="{FF2B5EF4-FFF2-40B4-BE49-F238E27FC236}">
                <a16:creationId xmlns:a16="http://schemas.microsoft.com/office/drawing/2014/main" id="{3178C709-2A76-4D04-A638-041EF120F7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A3D06E5-E538-46C0-B1AD-E77C738D5294}"/>
              </a:ext>
            </a:extLst>
          </p:cNvPr>
          <p:cNvSpPr>
            <a:spLocks noGrp="1"/>
          </p:cNvSpPr>
          <p:nvPr>
            <p:ph type="body" idx="1"/>
          </p:nvPr>
        </p:nvSpPr>
        <p:spPr/>
        <p:txBody>
          <a:bodyPr>
            <a:normAutofit fontScale="92500" lnSpcReduction="10000"/>
          </a:bodyPr>
          <a:lstStyle/>
          <a:p>
            <a:pPr>
              <a:defRPr/>
            </a:pPr>
            <a:r>
              <a:rPr lang="sv-SE" dirty="0"/>
              <a:t>FN:s utvecklingsarbete är det verksamhetsområde som omsätter mest resurser. Mandatet är att främja högre levnadsstandard, full sysselsättning och villkor för ekonomiska och sociala framsteg och utveckling. För att nå detta krävs många olika aktörer, men FN har en unik styrka att främja utveckling.</a:t>
            </a:r>
            <a:br>
              <a:rPr lang="sv-SE" dirty="0">
                <a:cs typeface="+mn-lt"/>
              </a:rPr>
            </a:br>
            <a:r>
              <a:rPr lang="sv-SE" dirty="0"/>
              <a:t> Detta för att:</a:t>
            </a:r>
            <a:br>
              <a:rPr lang="sv-SE" dirty="0">
                <a:cs typeface="+mn-lt"/>
              </a:rPr>
            </a:br>
            <a:endParaRPr lang="sv-SE" dirty="0">
              <a:ea typeface="Calibri"/>
              <a:cs typeface="Calibri"/>
            </a:endParaRPr>
          </a:p>
          <a:p>
            <a:pPr marL="177742" indent="-177742">
              <a:buFont typeface="Arial" panose="020B0604020202020204" pitchFamily="34" charset="0"/>
              <a:buChar char="•"/>
              <a:defRPr/>
            </a:pPr>
            <a:r>
              <a:rPr lang="sv-SE" dirty="0"/>
              <a:t>FN har global närvaro och finns på plats i nästan alla världens länder</a:t>
            </a:r>
            <a:endParaRPr lang="sv-SE" dirty="0">
              <a:ea typeface="Calibri"/>
              <a:cs typeface="Calibri"/>
            </a:endParaRPr>
          </a:p>
          <a:p>
            <a:pPr marL="177742" indent="-177742">
              <a:buFont typeface="Arial" panose="020B0604020202020204" pitchFamily="34" charset="0"/>
              <a:buChar char="•"/>
              <a:defRPr/>
            </a:pPr>
            <a:r>
              <a:rPr lang="sv-SE" dirty="0"/>
              <a:t>FN har ett brett mandat och genom sina olika organisationer, fonder och program finns specialkompetens inom många olika områden vilket möjliggör för en helhetssyn på utvecklingsinsatser.</a:t>
            </a:r>
            <a:endParaRPr lang="sv-SE" dirty="0">
              <a:ea typeface="Calibri"/>
              <a:cs typeface="Calibri"/>
            </a:endParaRPr>
          </a:p>
          <a:p>
            <a:pPr marL="177742" indent="-177742">
              <a:buFont typeface="Arial" panose="020B0604020202020204" pitchFamily="34" charset="0"/>
              <a:buChar char="•"/>
              <a:defRPr/>
            </a:pPr>
            <a:r>
              <a:rPr lang="sv-SE" dirty="0"/>
              <a:t>Eftersom FN-organisationerna styrs av medlemsländerna gemensamt, och tjänstepersonerna ska inte representera sina nationer kan utvecklingsarbetet sägas vara fritt från nationella intressen. Kommersiella intressen får inte heller påverka utvecklingsinsatserna. </a:t>
            </a:r>
            <a:br>
              <a:rPr lang="sv-SE" b="1" u="sng" dirty="0">
                <a:cs typeface="+mn-lt"/>
              </a:rPr>
            </a:br>
            <a:endParaRPr lang="sv-SE" b="1" u="sng"/>
          </a:p>
          <a:p>
            <a:pPr>
              <a:defRPr/>
            </a:pPr>
            <a:r>
              <a:rPr lang="sv-SE" dirty="0"/>
              <a:t>FN-systemet arbetar på olika sätt för att främja ekonomiska och sociala mål. En uppdelning kan göras mellan akut humanitärt stöd,  och långsiktigt arbete för hållbar utveckling</a:t>
            </a:r>
            <a:endParaRPr lang="sv-SE" dirty="0">
              <a:ea typeface="Calibri"/>
              <a:cs typeface="Calibri"/>
            </a:endParaRPr>
          </a:p>
          <a:p>
            <a:pPr>
              <a:defRPr/>
            </a:pPr>
            <a:r>
              <a:rPr lang="sv-SE" dirty="0"/>
              <a:t> </a:t>
            </a:r>
            <a:endParaRPr lang="sv-SE" dirty="0">
              <a:ea typeface="Calibri"/>
              <a:cs typeface="Calibri"/>
            </a:endParaRPr>
          </a:p>
          <a:p>
            <a:pPr>
              <a:defRPr/>
            </a:pPr>
            <a:r>
              <a:rPr lang="sv-SE" dirty="0"/>
              <a:t>Den akuta katastrofhjälpen är till exempel aktuell vid naturkatastrofer och krig. Sådant arbete koordineras genom FN:s kontor för Humanitärt bistånd OCHA. Det kan handla om t.ex. stöd till flyktingar genom UNHCR eller matbistånd vid krissituationer genom FN:s livsmedelsprogram WFP. </a:t>
            </a:r>
            <a:endParaRPr lang="sv-SE" dirty="0">
              <a:ea typeface="Calibri"/>
              <a:cs typeface="Calibri"/>
            </a:endParaRPr>
          </a:p>
          <a:p>
            <a:pPr>
              <a:defRPr/>
            </a:pPr>
            <a:br>
              <a:rPr lang="sv-SE" dirty="0">
                <a:cs typeface="+mn-lt"/>
              </a:rPr>
            </a:br>
            <a:r>
              <a:rPr lang="sv-SE" dirty="0"/>
              <a:t>Det långsiktiga utvecklingsarbetet syns ofta inte i medierna utan pågår i det tysta genom FN:s egna program och fonder, såsom UNICEF:s arbete med vaccineringar och utbildning för barn och fattigdomsbekämpningsstrategier av FN:s utvecklingsprogram UNDP. </a:t>
            </a:r>
            <a:endParaRPr lang="en-US" b="1" dirty="0">
              <a:cs typeface="+mn-lt"/>
            </a:endParaRPr>
          </a:p>
        </p:txBody>
      </p:sp>
      <p:sp>
        <p:nvSpPr>
          <p:cNvPr id="74756" name="Platshållare för bildnummer 3">
            <a:extLst>
              <a:ext uri="{FF2B5EF4-FFF2-40B4-BE49-F238E27FC236}">
                <a16:creationId xmlns:a16="http://schemas.microsoft.com/office/drawing/2014/main" id="{048F74CB-CEB7-43B9-B282-E1A5CE1CAF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0D0AE-ADF6-4C58-81A1-3A98341AD71F}" type="slidenum">
              <a:rPr lang="sv-SE" altLang="sv-SE" smtClean="0">
                <a:latin typeface="Times" panose="02020603050405020304" pitchFamily="18" charset="0"/>
              </a:rPr>
              <a:pPr>
                <a:spcBef>
                  <a:spcPct val="0"/>
                </a:spcBef>
              </a:pPr>
              <a:t>10</a:t>
            </a:fld>
            <a:endParaRPr lang="sv-SE" altLang="sv-SE">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tshållare för bildobjekt 1">
            <a:extLst>
              <a:ext uri="{FF2B5EF4-FFF2-40B4-BE49-F238E27FC236}">
                <a16:creationId xmlns:a16="http://schemas.microsoft.com/office/drawing/2014/main" id="{7579BB53-CEBC-4C66-AA42-7E01C29AA80F}"/>
              </a:ext>
            </a:extLst>
          </p:cNvPr>
          <p:cNvSpPr>
            <a:spLocks noGrp="1" noRot="1" noChangeAspect="1" noTextEdit="1"/>
          </p:cNvSpPr>
          <p:nvPr>
            <p:ph type="sldImg"/>
          </p:nvPr>
        </p:nvSpPr>
        <p:spPr bwMode="auto">
          <a:xfrm>
            <a:off x="1782763" y="773113"/>
            <a:ext cx="3314700" cy="248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Platshållare för anteckningar 2">
            <a:extLst>
              <a:ext uri="{FF2B5EF4-FFF2-40B4-BE49-F238E27FC236}">
                <a16:creationId xmlns:a16="http://schemas.microsoft.com/office/drawing/2014/main" id="{CCBB464B-7C00-4600-A8E9-D495A8BD974E}"/>
              </a:ext>
            </a:extLst>
          </p:cNvPr>
          <p:cNvSpPr>
            <a:spLocks noGrp="1"/>
          </p:cNvSpPr>
          <p:nvPr>
            <p:ph type="body" idx="1"/>
          </p:nvPr>
        </p:nvSpPr>
        <p:spPr bwMode="auto">
          <a:xfrm>
            <a:off x="864367" y="3497741"/>
            <a:ext cx="5683914" cy="4604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sv-SE" altLang="sv-SE" dirty="0"/>
              <a:t>Ambition: mänskliga rättigheter, förkortat MR, ska genomsyra hela FN:s verksamhet.</a:t>
            </a:r>
            <a:br>
              <a:rPr lang="sv-SE" altLang="sv-SE" dirty="0">
                <a:cs typeface="+mn-lt"/>
              </a:rPr>
            </a:br>
            <a:r>
              <a:rPr lang="sv-SE" altLang="sv-SE" dirty="0"/>
              <a:t>Kopplingen fred, MR och utveckling.</a:t>
            </a:r>
            <a:endParaRPr lang="sv-SE" altLang="sv-SE">
              <a:ea typeface="Calibri"/>
              <a:cs typeface="Calibri"/>
            </a:endParaRPr>
          </a:p>
          <a:p>
            <a:pPr>
              <a:defRPr/>
            </a:pPr>
            <a:r>
              <a:rPr lang="sv-SE" altLang="sv-SE" dirty="0"/>
              <a:t> </a:t>
            </a:r>
            <a:endParaRPr lang="sv-SE" altLang="sv-SE" dirty="0">
              <a:cs typeface="Calibri"/>
            </a:endParaRPr>
          </a:p>
          <a:p>
            <a:pPr>
              <a:defRPr/>
            </a:pPr>
            <a:r>
              <a:rPr lang="sv-SE" altLang="sv-SE" dirty="0"/>
              <a:t>Nuläge: Världens stater har inom FN med stor möda tagit fram ett regelverk för hur de ska förhålla sig till varandra och till sina invånare. Men FN, inklusive dess råd för mänskliga rättigheter, är en spegelbild av den värld vi lever i. På MR-området blir det kanske extra tydligt att FN inte är någon världsregering som kan bestämma över medlemsländerna.</a:t>
            </a:r>
            <a:endParaRPr lang="sv-SE" altLang="sv-SE" dirty="0">
              <a:cs typeface="Calibri"/>
            </a:endParaRPr>
          </a:p>
          <a:p>
            <a:pPr>
              <a:defRPr/>
            </a:pPr>
            <a:r>
              <a:rPr lang="sv-SE" altLang="sv-SE" dirty="0"/>
              <a:t> </a:t>
            </a:r>
            <a:endParaRPr lang="sv-SE" altLang="sv-SE" dirty="0">
              <a:cs typeface="Calibri"/>
            </a:endParaRPr>
          </a:p>
          <a:p>
            <a:pPr>
              <a:defRPr/>
            </a:pPr>
            <a:r>
              <a:rPr lang="sv-SE" altLang="sv-SE" dirty="0"/>
              <a:t>Exempel på frågor där splittring syns tydligt är gällande</a:t>
            </a:r>
            <a:br>
              <a:rPr lang="sv-SE" altLang="sv-SE" dirty="0">
                <a:cs typeface="+mn-lt"/>
              </a:rPr>
            </a:br>
            <a:r>
              <a:rPr lang="sv-SE" altLang="sv-SE" dirty="0"/>
              <a:t>HBTQ-frågor och abort.</a:t>
            </a:r>
            <a:endParaRPr lang="sv-SE" altLang="sv-SE" dirty="0">
              <a:cs typeface="Calibri"/>
            </a:endParaRPr>
          </a:p>
          <a:p>
            <a:pPr>
              <a:defRPr/>
            </a:pPr>
            <a:r>
              <a:rPr lang="sv-SE" altLang="sv-SE" dirty="0"/>
              <a:t> </a:t>
            </a:r>
            <a:endParaRPr lang="sv-SE" altLang="sv-SE" dirty="0">
              <a:cs typeface="Calibri"/>
            </a:endParaRPr>
          </a:p>
        </p:txBody>
      </p:sp>
      <p:sp>
        <p:nvSpPr>
          <p:cNvPr id="89092" name="Platshållare för bildnummer 3">
            <a:extLst>
              <a:ext uri="{FF2B5EF4-FFF2-40B4-BE49-F238E27FC236}">
                <a16:creationId xmlns:a16="http://schemas.microsoft.com/office/drawing/2014/main" id="{EA8453D6-7FDC-4D16-846E-81DE15D209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AB18C5-04EA-4486-8CA3-395ECF668EE8}" type="slidenum">
              <a:rPr lang="sv-SE" altLang="sv-SE" smtClean="0">
                <a:latin typeface="Times" panose="02020603050405020304" pitchFamily="18" charset="0"/>
              </a:rPr>
              <a:pPr>
                <a:spcBef>
                  <a:spcPct val="0"/>
                </a:spcBef>
              </a:pPr>
              <a:t>11</a:t>
            </a:fld>
            <a:endParaRPr lang="sv-SE" altLang="sv-SE">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tshållare för bildobjekt 1">
            <a:extLst>
              <a:ext uri="{FF2B5EF4-FFF2-40B4-BE49-F238E27FC236}">
                <a16:creationId xmlns:a16="http://schemas.microsoft.com/office/drawing/2014/main" id="{514AC631-D5A4-40D5-BEAD-4135DC8733F6}"/>
              </a:ext>
            </a:extLst>
          </p:cNvPr>
          <p:cNvSpPr>
            <a:spLocks noGrp="1" noRot="1" noChangeAspect="1" noTextEdit="1"/>
          </p:cNvSpPr>
          <p:nvPr>
            <p:ph type="sldImg"/>
          </p:nvPr>
        </p:nvSpPr>
        <p:spPr bwMode="auto">
          <a:xfrm>
            <a:off x="2522538" y="0"/>
            <a:ext cx="2282825" cy="1711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a:extLst>
              <a:ext uri="{FF2B5EF4-FFF2-40B4-BE49-F238E27FC236}">
                <a16:creationId xmlns:a16="http://schemas.microsoft.com/office/drawing/2014/main" id="{32FCAB49-E4E7-4E05-8636-8D6006D5EBD8}"/>
              </a:ext>
            </a:extLst>
          </p:cNvPr>
          <p:cNvSpPr>
            <a:spLocks noGrp="1"/>
          </p:cNvSpPr>
          <p:nvPr>
            <p:ph type="body" idx="1"/>
          </p:nvPr>
        </p:nvSpPr>
        <p:spPr bwMode="auto">
          <a:xfrm>
            <a:off x="864367" y="1803702"/>
            <a:ext cx="5683914" cy="64078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sv-SE" altLang="sv-SE" sz="800" dirty="0"/>
              <a:t>Man kan säga mycket om den allmänna förklaringen och dess betydelse för arbetet för de mänskliga rättigheterna. När förklaringen skrevs möjliggjorde den början till ett universellt arbete för alla människors lika fri- och rättigheter. </a:t>
            </a:r>
            <a:endParaRPr lang="en-US"/>
          </a:p>
          <a:p>
            <a:pPr>
              <a:defRPr/>
            </a:pPr>
            <a:r>
              <a:rPr lang="sv-SE" altLang="sv-SE" sz="800" dirty="0"/>
              <a:t> </a:t>
            </a:r>
            <a:endParaRPr lang="sv-SE" altLang="sv-SE" sz="800" dirty="0">
              <a:ea typeface="Calibri"/>
              <a:cs typeface="Calibri"/>
            </a:endParaRPr>
          </a:p>
          <a:p>
            <a:pPr>
              <a:defRPr/>
            </a:pPr>
            <a:r>
              <a:rPr lang="sv-SE" altLang="sv-SE" sz="800" dirty="0"/>
              <a:t>Den allmänna förklaringen är idag översatt till 360 språk och håller därmed världsrekordet som världens mest översatta dokument. Eftersom den allmänna förklaringen antogs den 10 december 1948 är den 10 december den dag då man uppmärksammar mänskliga rättigheter världen över. </a:t>
            </a:r>
            <a:endParaRPr lang="sv-SE" altLang="sv-SE" sz="800" dirty="0">
              <a:ea typeface="Calibri"/>
              <a:cs typeface="Calibri"/>
            </a:endParaRPr>
          </a:p>
          <a:p>
            <a:pPr>
              <a:defRPr/>
            </a:pPr>
            <a:r>
              <a:rPr lang="sv-SE" altLang="sv-SE" sz="800" dirty="0"/>
              <a:t> </a:t>
            </a:r>
            <a:endParaRPr lang="sv-SE" altLang="sv-SE" sz="800" dirty="0">
              <a:ea typeface="Calibri"/>
              <a:cs typeface="Calibri"/>
            </a:endParaRPr>
          </a:p>
          <a:p>
            <a:pPr>
              <a:defRPr/>
            </a:pPr>
            <a:r>
              <a:rPr lang="sv-SE" altLang="sv-SE" sz="800" dirty="0"/>
              <a:t>På bilden ser vi ett fotografi av Eleanor Roosevelt som håller i det första utkastet av den allmänna förklaringen om de mänskliga rättigheterna. Eleanor Roosevelt blev utsedd till MR-kommissionens första ordförande. Kommissionens främsta uppgift var att ta fram ett dokument som skulle representera ett gemensam, universell vilja att aldrig upprepa de grymheter som skett under andra världskriget. Det fanns en stark vilja att på internationell nivå skapa en gemensam överenskommelse om absoluta, odelbara och universella rättigheter så att liknande övergrepp inte skulle kunna ske i framtiden.</a:t>
            </a:r>
            <a:endParaRPr lang="sv-SE" altLang="sv-SE" sz="800" dirty="0">
              <a:ea typeface="Calibri"/>
              <a:cs typeface="Calibri"/>
            </a:endParaRPr>
          </a:p>
          <a:p>
            <a:pPr>
              <a:defRPr/>
            </a:pPr>
            <a:r>
              <a:rPr lang="sv-SE" altLang="sv-SE" sz="800" dirty="0"/>
              <a:t> </a:t>
            </a:r>
            <a:endParaRPr lang="sv-SE" altLang="sv-SE" sz="800" dirty="0">
              <a:ea typeface="Calibri"/>
              <a:cs typeface="Calibri"/>
            </a:endParaRPr>
          </a:p>
          <a:p>
            <a:pPr>
              <a:defRPr/>
            </a:pPr>
            <a:r>
              <a:rPr lang="sv-SE" altLang="sv-SE" sz="800" dirty="0"/>
              <a:t>Trots att det har gått mer än 60 år sedan dess är behovet att arbeta mot kränkningar av de mänskliga rättigheterna lika stort idag som det var då. Dagligen sker kränkningar av de mänskliga rättigheterna runt om i världen och det är därför viktigt att belysa att de rättigheter som sammanställdes i den allmänna förklaringen fortfarande är odelbara och universella. De mänskliga rättigheterna gäller för alla. De slår fast att alla människor är födda fria och lika i värde och rättigheter.</a:t>
            </a:r>
            <a:endParaRPr lang="sv-SE" altLang="sv-SE" sz="800" dirty="0">
              <a:ea typeface="Calibri"/>
              <a:cs typeface="Calibri"/>
            </a:endParaRPr>
          </a:p>
          <a:p>
            <a:pPr>
              <a:defRPr/>
            </a:pPr>
            <a:br>
              <a:rPr lang="sv-SE" altLang="sv-SE" sz="800" dirty="0">
                <a:cs typeface="+mn-lt"/>
              </a:rPr>
            </a:br>
            <a:r>
              <a:rPr lang="sv-SE" altLang="sv-SE" sz="800" dirty="0"/>
              <a:t>Den allmänna förklaringen består av 30 artiklar som gemensamt uttrycker de grundläggande och universella fri- och rättigheterna. Artiklarna behandlar alltså både områden som alla har rätt till, som frihet och utbildning, och områden som alla har rätt att vara fri från, som slaveri och tortyr.  </a:t>
            </a:r>
            <a:endParaRPr lang="sv-SE" altLang="sv-SE" sz="800" dirty="0">
              <a:ea typeface="Calibri"/>
              <a:cs typeface="Calibri"/>
            </a:endParaRPr>
          </a:p>
          <a:p>
            <a:pPr>
              <a:defRPr/>
            </a:pPr>
            <a:endParaRPr lang="sv-SE" altLang="sv-SE">
              <a:ea typeface="Calibri"/>
              <a:cs typeface="Calibri"/>
            </a:endParaRPr>
          </a:p>
        </p:txBody>
      </p:sp>
      <p:sp>
        <p:nvSpPr>
          <p:cNvPr id="91140" name="Platshållare för bildnummer 3">
            <a:extLst>
              <a:ext uri="{FF2B5EF4-FFF2-40B4-BE49-F238E27FC236}">
                <a16:creationId xmlns:a16="http://schemas.microsoft.com/office/drawing/2014/main" id="{498AC955-09F3-46A6-B686-318787A20D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B16571-A368-4502-8507-09A37C451AF4}" type="slidenum">
              <a:rPr lang="sv-SE" altLang="sv-SE" smtClean="0">
                <a:latin typeface="Times" panose="02020603050405020304" pitchFamily="18" charset="0"/>
              </a:rPr>
              <a:pPr>
                <a:spcBef>
                  <a:spcPct val="0"/>
                </a:spcBef>
              </a:pPr>
              <a:t>12</a:t>
            </a:fld>
            <a:endParaRPr lang="sv-SE" altLang="sv-SE">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tshållare för bildobjekt 1">
            <a:extLst>
              <a:ext uri="{FF2B5EF4-FFF2-40B4-BE49-F238E27FC236}">
                <a16:creationId xmlns:a16="http://schemas.microsoft.com/office/drawing/2014/main" id="{08645F26-D785-4855-B69C-6D5B15C0E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100C5D60-FC8C-4092-ADCB-F3848342F90F}"/>
              </a:ext>
            </a:extLst>
          </p:cNvPr>
          <p:cNvSpPr>
            <a:spLocks noGrp="1"/>
          </p:cNvSpPr>
          <p:nvPr>
            <p:ph type="body" idx="1"/>
          </p:nvPr>
        </p:nvSpPr>
        <p:spPr/>
        <p:txBody>
          <a:bodyPr>
            <a:normAutofit/>
          </a:bodyPr>
          <a:lstStyle/>
          <a:p>
            <a:pPr>
              <a:defRPr/>
            </a:pPr>
            <a:r>
              <a:rPr lang="sv-SE" dirty="0"/>
              <a:t>Vid årsskiftet (2015/16) passerade deadline för de </a:t>
            </a:r>
            <a:r>
              <a:rPr lang="sv-SE" dirty="0" err="1"/>
              <a:t>s.k</a:t>
            </a:r>
            <a:r>
              <a:rPr lang="sv-SE" dirty="0"/>
              <a:t> </a:t>
            </a:r>
            <a:r>
              <a:rPr lang="sv-SE" dirty="0" err="1"/>
              <a:t>millenniemålen</a:t>
            </a:r>
            <a:r>
              <a:rPr lang="sv-SE" dirty="0"/>
              <a:t>. Det var 8 mål som på olika sätt syftat till utveckling i världen. </a:t>
            </a:r>
            <a:br>
              <a:rPr lang="sv-SE" dirty="0">
                <a:cs typeface="+mn-lt"/>
              </a:rPr>
            </a:br>
            <a:r>
              <a:rPr lang="sv-SE" dirty="0"/>
              <a:t>Resultatet var blandat, som ni såg i morse. Vissa mål har nåtts med råge, t.ex. halveringen av extrem fattigdom. Andra mål har förbättrats, men för långsamt, som andelen kvinnor i parlamenten. Och målet om minskade koldioxidutsläpp har tom gått bakåt.</a:t>
            </a:r>
            <a:endParaRPr lang="en-US" dirty="0"/>
          </a:p>
          <a:p>
            <a:pPr>
              <a:defRPr/>
            </a:pPr>
            <a:br>
              <a:rPr lang="sv-SE" dirty="0">
                <a:cs typeface="+mn-lt"/>
              </a:rPr>
            </a:br>
            <a:r>
              <a:rPr lang="sv-SE" dirty="0"/>
              <a:t>Det är i det här läget som Agenda 2030 och de nya globala målen för hållbar utveckling tar vid. Från och med i år (2016) kommer världens länder arbeta för 17 globala mål, som i sig är indelade i 169 delmål, som ska nås till 2030. Det är den bredaste mest ambitiösa utvecklingsagenda som världen sett och förutsättningarna att nå målen ser annorlunda ut från </a:t>
            </a:r>
            <a:r>
              <a:rPr lang="sv-SE" dirty="0" err="1"/>
              <a:t>millenniemålen</a:t>
            </a:r>
            <a:endParaRPr lang="sv-SE">
              <a:ea typeface="Calibri"/>
              <a:cs typeface="Calibri"/>
            </a:endParaRPr>
          </a:p>
          <a:p>
            <a:pPr>
              <a:defRPr/>
            </a:pPr>
            <a:endParaRPr lang="sv-SE"/>
          </a:p>
          <a:p>
            <a:pPr marL="177742" indent="-177742">
              <a:buFont typeface="Arial" panose="020B0604020202020204" pitchFamily="34" charset="0"/>
              <a:buChar char="•"/>
              <a:defRPr/>
            </a:pPr>
            <a:r>
              <a:rPr lang="sv-SE" dirty="0"/>
              <a:t>De globala målen har tagits fram i en mycket öppen, bred och inkluderande process som kallats Post 2015. Miljontals människor från hela världen har under tre års tid bidragit till innehållet i den nya agendan via lokala konsultationer och  omröstning på nätet.</a:t>
            </a:r>
            <a:endParaRPr lang="sv-SE" dirty="0">
              <a:ea typeface="Calibri"/>
              <a:cs typeface="Calibri"/>
            </a:endParaRPr>
          </a:p>
          <a:p>
            <a:pPr marL="177742" indent="-177742">
              <a:buFont typeface="Arial" panose="020B0604020202020204" pitchFamily="34" charset="0"/>
              <a:buChar char="•"/>
              <a:defRPr/>
            </a:pPr>
            <a:r>
              <a:rPr lang="sv-SE" dirty="0"/>
              <a:t>De tre dimensionerna av hållbar utveckling, den sociala, den ekonomiska och den miljömässiga, är alla integrerade i de globala målen. </a:t>
            </a:r>
            <a:endParaRPr lang="sv-SE" dirty="0">
              <a:ea typeface="Calibri"/>
              <a:cs typeface="Calibri"/>
            </a:endParaRPr>
          </a:p>
          <a:p>
            <a:pPr marL="177742" indent="-177742">
              <a:buFont typeface="Arial" panose="020B0604020202020204" pitchFamily="34" charset="0"/>
              <a:buChar char="•"/>
              <a:defRPr/>
            </a:pPr>
            <a:r>
              <a:rPr lang="sv-SE" dirty="0"/>
              <a:t>De globala målen är universella, dvs. gäller alla länder, inklusive Sverige och andra rikare länder i nord. Samtliga länder ska alltså arbeta för att nå alla mål. Ägandeskapet tillhör varje lands regering och ansvaret för det nationella genomförandet ligger hos den, men i samverkan med andra aktörer.</a:t>
            </a:r>
            <a:endParaRPr lang="sv-SE" dirty="0">
              <a:ea typeface="Calibri"/>
              <a:cs typeface="Calibri"/>
            </a:endParaRPr>
          </a:p>
        </p:txBody>
      </p:sp>
      <p:sp>
        <p:nvSpPr>
          <p:cNvPr id="80900" name="Platshållare för bildnummer 3">
            <a:extLst>
              <a:ext uri="{FF2B5EF4-FFF2-40B4-BE49-F238E27FC236}">
                <a16:creationId xmlns:a16="http://schemas.microsoft.com/office/drawing/2014/main" id="{764C2FAA-F168-4E65-A796-AFB20738D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F4CE36-4510-4C00-BF29-49AC4E411BA9}" type="slidenum">
              <a:rPr lang="sv-SE" altLang="sv-SE" smtClean="0">
                <a:latin typeface="Times" panose="02020603050405020304" pitchFamily="18" charset="0"/>
              </a:rPr>
              <a:pPr>
                <a:spcBef>
                  <a:spcPct val="0"/>
                </a:spcBef>
              </a:pPr>
              <a:t>13</a:t>
            </a:fld>
            <a:endParaRPr lang="sv-SE" altLang="sv-SE">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a:extLst>
              <a:ext uri="{FF2B5EF4-FFF2-40B4-BE49-F238E27FC236}">
                <a16:creationId xmlns:a16="http://schemas.microsoft.com/office/drawing/2014/main" id="{B5BFEF70-53F6-4773-9C25-4814B27DB4FE}"/>
              </a:ext>
            </a:extLst>
          </p:cNvPr>
          <p:cNvSpPr>
            <a:spLocks noGrp="1" noRot="1" noChangeAspect="1" noTextEdit="1"/>
          </p:cNvSpPr>
          <p:nvPr>
            <p:ph type="sldImg"/>
          </p:nvPr>
        </p:nvSpPr>
        <p:spPr bwMode="auto">
          <a:xfrm>
            <a:off x="2066925" y="663575"/>
            <a:ext cx="2970213" cy="2227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F12A7FF-7A3D-4E76-ACF5-6F2CEBEAADAE}"/>
              </a:ext>
            </a:extLst>
          </p:cNvPr>
          <p:cNvSpPr>
            <a:spLocks noGrp="1"/>
          </p:cNvSpPr>
          <p:nvPr>
            <p:ph type="body" idx="1"/>
          </p:nvPr>
        </p:nvSpPr>
        <p:spPr>
          <a:xfrm>
            <a:off x="542511" y="3633591"/>
            <a:ext cx="6019043" cy="6309681"/>
          </a:xfrm>
        </p:spPr>
        <p:txBody>
          <a:bodyPr/>
          <a:lstStyle/>
          <a:p>
            <a:pPr>
              <a:defRPr/>
            </a:pPr>
            <a:r>
              <a:rPr lang="sv-SE" sz="1100" dirty="0">
                <a:ea typeface="Calibri"/>
                <a:cs typeface="Calibri"/>
              </a:rPr>
              <a:t>Här ser vi de 17 globala målen och vad de står för!</a:t>
            </a:r>
          </a:p>
          <a:p>
            <a:pPr>
              <a:defRPr/>
            </a:pPr>
            <a:endParaRPr lang="sv-SE" sz="1100" dirty="0">
              <a:ea typeface="Calibri"/>
              <a:cs typeface="+mn-lt"/>
            </a:endParaRPr>
          </a:p>
          <a:p>
            <a:pPr>
              <a:defRPr/>
            </a:pPr>
            <a:r>
              <a:rPr lang="sv-SE" sz="1100" dirty="0">
                <a:ea typeface="Calibri"/>
                <a:cs typeface="+mn-lt"/>
              </a:rPr>
              <a:t>Vilka anser ni vara extra viktiga? Vad kan vi som individer göra för att bidra?</a:t>
            </a:r>
          </a:p>
          <a:p>
            <a:pPr>
              <a:defRPr/>
            </a:pPr>
            <a:br>
              <a:rPr lang="sv-SE" sz="1100" dirty="0">
                <a:cs typeface="+mn-lt"/>
              </a:rPr>
            </a:br>
            <a:endParaRPr lang="sv-SE" sz="1100"/>
          </a:p>
        </p:txBody>
      </p:sp>
      <p:sp>
        <p:nvSpPr>
          <p:cNvPr id="82948" name="Platshållare för bildnummer 3">
            <a:extLst>
              <a:ext uri="{FF2B5EF4-FFF2-40B4-BE49-F238E27FC236}">
                <a16:creationId xmlns:a16="http://schemas.microsoft.com/office/drawing/2014/main" id="{C5BFFD8D-989E-4044-9907-FAAB624175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0A6017-C12D-457F-9926-D4C769A41219}" type="slidenum">
              <a:rPr lang="sv-SE" altLang="sv-SE" smtClean="0">
                <a:latin typeface="Times" panose="02020603050405020304" pitchFamily="18" charset="0"/>
              </a:rPr>
              <a:pPr>
                <a:spcBef>
                  <a:spcPct val="0"/>
                </a:spcBef>
              </a:pPr>
              <a:t>14</a:t>
            </a:fld>
            <a:endParaRPr lang="sv-SE" altLang="sv-SE">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tshållare för bildobjekt 1">
            <a:extLst>
              <a:ext uri="{FF2B5EF4-FFF2-40B4-BE49-F238E27FC236}">
                <a16:creationId xmlns:a16="http://schemas.microsoft.com/office/drawing/2014/main" id="{5313D957-C3BB-4BE1-9F18-13D605FFF1B6}"/>
              </a:ext>
            </a:extLst>
          </p:cNvPr>
          <p:cNvSpPr>
            <a:spLocks noGrp="1" noRot="1" noChangeAspect="1" noTextEdit="1"/>
          </p:cNvSpPr>
          <p:nvPr>
            <p:ph type="sldImg"/>
          </p:nvPr>
        </p:nvSpPr>
        <p:spPr bwMode="auto">
          <a:xfrm>
            <a:off x="1857375" y="627063"/>
            <a:ext cx="3238500" cy="242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Platshållare för anteckningar 2">
            <a:extLst>
              <a:ext uri="{FF2B5EF4-FFF2-40B4-BE49-F238E27FC236}">
                <a16:creationId xmlns:a16="http://schemas.microsoft.com/office/drawing/2014/main" id="{F91A6BC3-1B08-42D0-92BB-9B8A73E5BEBA}"/>
              </a:ext>
            </a:extLst>
          </p:cNvPr>
          <p:cNvSpPr>
            <a:spLocks noGrp="1"/>
          </p:cNvSpPr>
          <p:nvPr>
            <p:ph type="body" idx="1"/>
          </p:nvPr>
        </p:nvSpPr>
        <p:spPr bwMode="auto">
          <a:xfrm>
            <a:off x="710075" y="4086971"/>
            <a:ext cx="5683914" cy="53800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dirty="0">
              <a:solidFill>
                <a:srgbClr val="00B050"/>
              </a:solidFill>
              <a:ea typeface="Calibri"/>
              <a:cs typeface="Calibri"/>
            </a:endParaRPr>
          </a:p>
        </p:txBody>
      </p:sp>
      <p:sp>
        <p:nvSpPr>
          <p:cNvPr id="5124" name="Platshållare för bildnummer 3">
            <a:extLst>
              <a:ext uri="{FF2B5EF4-FFF2-40B4-BE49-F238E27FC236}">
                <a16:creationId xmlns:a16="http://schemas.microsoft.com/office/drawing/2014/main" id="{1EC8E175-167B-48BE-9783-9706EE44FF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9ECD1-11AE-4D4F-82BD-CC0B1CC643E9}" type="slidenum">
              <a:rPr lang="sv-SE" altLang="sv-SE" smtClean="0">
                <a:latin typeface="Times" panose="02020603050405020304" pitchFamily="18" charset="0"/>
              </a:rPr>
              <a:pPr>
                <a:spcBef>
                  <a:spcPct val="0"/>
                </a:spcBef>
              </a:pPr>
              <a:t>15</a:t>
            </a:fld>
            <a:endParaRPr lang="sv-SE" altLang="sv-SE">
              <a:latin typeface="Times" panose="02020603050405020304" pitchFamily="18" charset="0"/>
            </a:endParaRPr>
          </a:p>
        </p:txBody>
      </p:sp>
    </p:spTree>
    <p:extLst>
      <p:ext uri="{BB962C8B-B14F-4D97-AF65-F5344CB8AC3E}">
        <p14:creationId xmlns:p14="http://schemas.microsoft.com/office/powerpoint/2010/main" val="235545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93DD9A0-5E18-49D5-9013-F2449A161C53}"/>
              </a:ext>
            </a:extLst>
          </p:cNvPr>
          <p:cNvSpPr>
            <a:spLocks noGrp="1" noRot="1" noChangeAspect="1" noChangeArrowheads="1" noTextEdit="1"/>
          </p:cNvSpPr>
          <p:nvPr>
            <p:ph type="sldImg"/>
          </p:nvPr>
        </p:nvSpPr>
        <p:spPr bwMode="auto">
          <a:xfrm>
            <a:off x="2200275" y="846138"/>
            <a:ext cx="2552700" cy="1914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630F879E-77B9-4F31-B4EE-C9A3AC50B156}"/>
              </a:ext>
            </a:extLst>
          </p:cNvPr>
          <p:cNvSpPr>
            <a:spLocks noGrp="1" noChangeArrowheads="1"/>
          </p:cNvSpPr>
          <p:nvPr>
            <p:ph type="body" idx="1"/>
          </p:nvPr>
        </p:nvSpPr>
        <p:spPr bwMode="auto">
          <a:xfrm>
            <a:off x="715053" y="3129471"/>
            <a:ext cx="5683914" cy="47122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a:p>
            <a:r>
              <a:rPr lang="sv-SE" altLang="sv-SE" dirty="0"/>
              <a:t>När föds FN-tanken? Det är ur de allierades krig mot Hitler och hans bundsförvanter.</a:t>
            </a:r>
            <a:br>
              <a:rPr lang="sv-SE" altLang="sv-SE" dirty="0">
                <a:cs typeface="+mn-lt"/>
              </a:rPr>
            </a:br>
            <a:endParaRPr lang="sv-SE" altLang="sv-SE"/>
          </a:p>
          <a:p>
            <a:r>
              <a:rPr lang="sv-SE" altLang="sv-SE" dirty="0"/>
              <a:t>En vanlig uppfattning är att begreppet FN föds först efter andra världskriget. Men redan 1942 börjar termen United Nations användas för att stärka stridsmoralen på den allierade sidan. Här i form av en affisch.</a:t>
            </a:r>
            <a:endParaRPr lang="sv-SE" altLang="sv-SE" dirty="0">
              <a:ea typeface="Calibri"/>
              <a:cs typeface="Calibri"/>
            </a:endParaRPr>
          </a:p>
          <a:p>
            <a:pPr eaLnBrk="1" hangingPunct="1">
              <a:lnSpc>
                <a:spcPct val="90000"/>
              </a:lnSpc>
            </a:pPr>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0D7DF6B-91C5-4372-A6D8-25901FD76293}"/>
              </a:ext>
            </a:extLst>
          </p:cNvPr>
          <p:cNvSpPr>
            <a:spLocks noGrp="1" noRot="1" noChangeAspect="1" noChangeArrowheads="1" noTextEdit="1"/>
          </p:cNvSpPr>
          <p:nvPr>
            <p:ph type="sldImg"/>
          </p:nvPr>
        </p:nvSpPr>
        <p:spPr bwMode="auto">
          <a:xfrm>
            <a:off x="1955800" y="846138"/>
            <a:ext cx="3341688" cy="2506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C1D412A0-1C0A-4859-931F-2FE4170EEF70}"/>
              </a:ext>
            </a:extLst>
          </p:cNvPr>
          <p:cNvSpPr>
            <a:spLocks noGrp="1" noChangeArrowheads="1"/>
          </p:cNvSpPr>
          <p:nvPr>
            <p:ph type="body" idx="1"/>
          </p:nvPr>
        </p:nvSpPr>
        <p:spPr bwMode="auto">
          <a:xfrm>
            <a:off x="715053" y="3571394"/>
            <a:ext cx="5683914" cy="4604185"/>
          </a:xfrm>
        </p:spPr>
        <p:txBody>
          <a:bodyPr wrap="square" numCol="1" anchor="t" anchorCtr="0" compatLnSpc="1">
            <a:prstTxWarp prst="textNoShape">
              <a:avLst/>
            </a:prstTxWarp>
            <a:normAutofit/>
          </a:bodyPr>
          <a:lstStyle/>
          <a:p>
            <a:pPr>
              <a:defRPr/>
            </a:pPr>
            <a:r>
              <a:rPr lang="sv-SE" dirty="0"/>
              <a:t>Winston Churchill, Franklin D Roosevelt och Josef Stalin kallade sina allierade till en konferens i San Francisco för att anta stadgan till en ny världsorganisation, FN. I San Francisco samlas den 25 april 1945 representanter från 50 stater. </a:t>
            </a:r>
            <a:br>
              <a:rPr lang="sv-SE" dirty="0">
                <a:cs typeface="+mn-lt"/>
              </a:rPr>
            </a:br>
            <a:endParaRPr lang="sv-SE"/>
          </a:p>
          <a:p>
            <a:pPr>
              <a:defRPr/>
            </a:pPr>
            <a:r>
              <a:rPr lang="sv-SE" dirty="0"/>
              <a:t>En dryg vecka in i konferensen begår Tysklands diktator Adolf Hitler självmord i sin bunker och i maj kapitulerar de nazityska styrkorna och, freden återkommer till Europa. </a:t>
            </a:r>
            <a:endParaRPr lang="sv-SE" dirty="0">
              <a:ea typeface="Calibri"/>
              <a:cs typeface="Calibri"/>
            </a:endParaRPr>
          </a:p>
          <a:p>
            <a:pPr>
              <a:defRPr/>
            </a:pPr>
            <a:endParaRPr lang="sv-SE"/>
          </a:p>
          <a:p>
            <a:pPr>
              <a:defRPr/>
            </a:pPr>
            <a:r>
              <a:rPr lang="sv-SE" dirty="0"/>
              <a:t>Konferensen i San Francisco avslutas med att FN-stadgan skrivs under (den 26 juni 1945) och den träder i kraft den 24 oktober 1945 när 51 stater </a:t>
            </a:r>
            <a:r>
              <a:rPr lang="sv-SE" dirty="0" err="1"/>
              <a:t>ratificierat</a:t>
            </a:r>
            <a:r>
              <a:rPr lang="sv-SE" dirty="0"/>
              <a:t> den. Att vi firar FN-dagen den 24 oktober beror helt enkelt på att det är det datumet som är FN:s formella födelsedag.</a:t>
            </a:r>
            <a:endParaRPr lang="sv-SE" dirty="0">
              <a:ea typeface="Calibri"/>
              <a:cs typeface="Calibri"/>
            </a:endParaRPr>
          </a:p>
          <a:p>
            <a:pPr>
              <a:defRPr/>
            </a:pPr>
            <a:endParaRPr lang="sv-SE"/>
          </a:p>
          <a:p>
            <a:pPr>
              <a:defRPr/>
            </a:pPr>
            <a:r>
              <a:rPr lang="sv-SE" dirty="0"/>
              <a:t>Vilken roll hade Sverige? Var Sverige en av de 51 staterna som var med och bildade FN från början?</a:t>
            </a:r>
            <a:endParaRPr lang="sv-SE" dirty="0">
              <a:ea typeface="Calibri"/>
              <a:cs typeface="Calibri"/>
            </a:endParaRPr>
          </a:p>
          <a:p>
            <a:pPr>
              <a:defRPr/>
            </a:pPr>
            <a:r>
              <a:rPr lang="sv-SE" dirty="0"/>
              <a:t> </a:t>
            </a:r>
            <a:endParaRPr lang="sv-SE" dirty="0">
              <a:ea typeface="Calibri"/>
              <a:cs typeface="Calibri"/>
            </a:endParaRPr>
          </a:p>
          <a:p>
            <a:pPr>
              <a:defRPr/>
            </a:pPr>
            <a:r>
              <a:rPr lang="sv-SE" dirty="0"/>
              <a:t>Sverige var inte medlem i FN från starten. Vi anslöt oss 1946 då vi den 19 november blev invalda som ny medlem av generalförsamlingen. Vetorätten hade betydelse för Sveriges inträde. Det neutrala Sverige ville inte riskera att tvingas välja sida av supermakterna. Tack vare vetorätten var den risken låg, tyckte man i Sverige, och därför kunde vi gå med utan att överge vår neutrala linje.</a:t>
            </a:r>
            <a:br>
              <a:rPr lang="sv-SE" dirty="0">
                <a:cs typeface="+mn-lt"/>
              </a:rPr>
            </a:br>
            <a:endParaRPr lang="sv-SE"/>
          </a:p>
          <a:p>
            <a:pPr eaLnBrk="1" hangingPunct="1">
              <a:defRPr/>
            </a:pPr>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5BF2BCC-D2EA-47FA-A263-CBAE3B48FE2E}"/>
              </a:ext>
            </a:extLst>
          </p:cNvPr>
          <p:cNvSpPr>
            <a:spLocks noGrp="1" noRot="1" noChangeAspect="1" noChangeArrowheads="1" noTextEdit="1"/>
          </p:cNvSpPr>
          <p:nvPr>
            <p:ph type="sldImg"/>
          </p:nvPr>
        </p:nvSpPr>
        <p:spPr bwMode="auto">
          <a:xfrm>
            <a:off x="1706563" y="255588"/>
            <a:ext cx="3538537" cy="2652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62AD95A8-41B7-4045-83EB-12242172F616}"/>
              </a:ext>
            </a:extLst>
          </p:cNvPr>
          <p:cNvSpPr>
            <a:spLocks noGrp="1" noChangeArrowheads="1"/>
          </p:cNvSpPr>
          <p:nvPr>
            <p:ph type="body" idx="1"/>
          </p:nvPr>
        </p:nvSpPr>
        <p:spPr bwMode="auto">
          <a:xfrm>
            <a:off x="715053" y="3129471"/>
            <a:ext cx="5683914" cy="5301441"/>
          </a:xfrm>
        </p:spPr>
        <p:txBody>
          <a:bodyPr wrap="square" numCol="1" anchor="t" anchorCtr="0" compatLnSpc="1">
            <a:prstTxWarp prst="textNoShape">
              <a:avLst/>
            </a:prstTxWarp>
            <a:normAutofit/>
          </a:bodyPr>
          <a:lstStyle/>
          <a:p>
            <a:pPr>
              <a:defRPr/>
            </a:pPr>
            <a:r>
              <a:rPr lang="sv-SE" dirty="0"/>
              <a:t>FN-stadgan fungerar ungefär som en vanlig föreningsstadga, dvs fastställer organisationens ändamål och hur den ska arbeta för att uppnå dessa. Stadgan anger också medlemsstaternas skyldigheter och rättigheter mot varandra, dvs reglerar staternas beteende. Tillsammans med MR-deklarationen, som vi ska titta på senare, lägger stadgan grunden för FN.</a:t>
            </a:r>
          </a:p>
          <a:p>
            <a:pPr>
              <a:defRPr/>
            </a:pPr>
            <a:r>
              <a:rPr lang="sv-SE" b="1" dirty="0">
                <a:solidFill>
                  <a:srgbClr val="FF0000"/>
                </a:solidFill>
              </a:rPr>
              <a:t> </a:t>
            </a:r>
            <a:endParaRPr lang="sv-SE" b="1" dirty="0">
              <a:solidFill>
                <a:srgbClr val="FF0000"/>
              </a:solidFill>
              <a:cs typeface="Calibri"/>
            </a:endParaRPr>
          </a:p>
          <a:p>
            <a:pPr>
              <a:defRPr/>
            </a:pPr>
            <a:r>
              <a:rPr lang="sv-SE" dirty="0"/>
              <a:t>Inleds: Vi, de förenade nationernas folk, beslutna att</a:t>
            </a:r>
            <a:br>
              <a:rPr lang="sv-SE" dirty="0">
                <a:cs typeface="+mn-lt"/>
              </a:rPr>
            </a:br>
            <a:br>
              <a:rPr lang="sv-SE" dirty="0">
                <a:cs typeface="+mn-lt"/>
              </a:rPr>
            </a:br>
            <a:r>
              <a:rPr lang="sv-SE" dirty="0"/>
              <a:t>- rädda kommande släktled undan krigets gissel,</a:t>
            </a:r>
            <a:br>
              <a:rPr lang="sv-SE" dirty="0">
                <a:cs typeface="+mn-lt"/>
              </a:rPr>
            </a:br>
            <a:r>
              <a:rPr lang="sv-SE" dirty="0"/>
              <a:t>- betyga vår tro på mänskliga rättigheter </a:t>
            </a:r>
            <a:br>
              <a:rPr lang="sv-SE" dirty="0">
                <a:cs typeface="+mn-lt"/>
              </a:rPr>
            </a:br>
            <a:r>
              <a:rPr lang="sv-SE" dirty="0"/>
              <a:t>- skapa de villkor som behövs för upprätthållande av rättvisa och förpliktelser som den internationella rätten kräver</a:t>
            </a:r>
            <a:br>
              <a:rPr lang="sv-SE" dirty="0">
                <a:cs typeface="+mn-lt"/>
              </a:rPr>
            </a:br>
            <a:r>
              <a:rPr lang="sv-SE" dirty="0"/>
              <a:t>- främja sociala framsteg och bättre levnadsvillkor under större frihet.</a:t>
            </a:r>
            <a:br>
              <a:rPr lang="sv-SE" dirty="0">
                <a:cs typeface="+mn-lt"/>
              </a:rPr>
            </a:br>
            <a:endParaRPr lang="sv-SE"/>
          </a:p>
          <a:p>
            <a:pPr>
              <a:defRPr/>
            </a:pPr>
            <a:endParaRPr lang="sv-SE" dirty="0">
              <a:cs typeface="Calibri"/>
            </a:endParaRPr>
          </a:p>
          <a:p>
            <a:pPr>
              <a:defRPr/>
            </a:pPr>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a:extLst>
              <a:ext uri="{FF2B5EF4-FFF2-40B4-BE49-F238E27FC236}">
                <a16:creationId xmlns:a16="http://schemas.microsoft.com/office/drawing/2014/main" id="{DE2228E6-9052-4AAD-87A2-DF8C42C18A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868020A-5B25-42AF-82DD-0234B518E361}"/>
              </a:ext>
            </a:extLst>
          </p:cNvPr>
          <p:cNvSpPr>
            <a:spLocks noGrp="1"/>
          </p:cNvSpPr>
          <p:nvPr>
            <p:ph type="body" idx="1"/>
          </p:nvPr>
        </p:nvSpPr>
        <p:spPr/>
        <p:txBody>
          <a:bodyPr>
            <a:normAutofit fontScale="85000" lnSpcReduction="20000"/>
          </a:bodyPr>
          <a:lstStyle/>
          <a:p>
            <a:pPr>
              <a:defRPr/>
            </a:pPr>
            <a:r>
              <a:rPr lang="sv-SE" dirty="0"/>
              <a:t>Här ser ni en karta över FN-systemet.</a:t>
            </a:r>
            <a:br>
              <a:rPr lang="sv-SE" dirty="0">
                <a:cs typeface="+mn-lt"/>
              </a:rPr>
            </a:br>
            <a:br>
              <a:rPr lang="sv-SE" dirty="0">
                <a:cs typeface="+mn-lt"/>
              </a:rPr>
            </a:br>
            <a:r>
              <a:rPr lang="sv-SE" dirty="0"/>
              <a:t>FN:s centrala organisation består av de </a:t>
            </a:r>
            <a:r>
              <a:rPr lang="sv-SE" b="1" dirty="0"/>
              <a:t>sex huvudorgan </a:t>
            </a:r>
            <a:r>
              <a:rPr lang="sv-SE" dirty="0"/>
              <a:t>ni ser här överst i bilden. </a:t>
            </a:r>
            <a:br>
              <a:rPr lang="sv-SE" dirty="0">
                <a:cs typeface="+mn-lt"/>
              </a:rPr>
            </a:br>
            <a:br>
              <a:rPr lang="sv-SE" dirty="0">
                <a:cs typeface="+mn-lt"/>
              </a:rPr>
            </a:br>
            <a:r>
              <a:rPr lang="sv-SE" b="1" dirty="0"/>
              <a:t>Internationella Domstolen </a:t>
            </a:r>
            <a:r>
              <a:rPr lang="sv-SE" dirty="0"/>
              <a:t>FN:s huvudorgan för juridiska bedömningar och domslut är Internationella domstolen, som finns i Haag i Nederländerna. Domstolen löser tvister mellan stater, inte individer.</a:t>
            </a:r>
            <a:endParaRPr lang="en-US" dirty="0"/>
          </a:p>
          <a:p>
            <a:pPr>
              <a:defRPr/>
            </a:pPr>
            <a:endParaRPr lang="sv-SE" b="1" dirty="0">
              <a:ea typeface="Calibri"/>
              <a:cs typeface="Calibri"/>
            </a:endParaRPr>
          </a:p>
          <a:p>
            <a:pPr>
              <a:defRPr/>
            </a:pPr>
            <a:r>
              <a:rPr lang="sv-SE" b="1" dirty="0"/>
              <a:t>Förvaltarskapsrådet</a:t>
            </a:r>
            <a:r>
              <a:rPr lang="sv-SE" dirty="0"/>
              <a:t> har idag ingen funktion och används inte. Tidigare hade detta råd som uppgift att övervaka förvaltningen av de tidigare elva så kallade förvaltarskapsområdena och förbereda dessa för självständighet.</a:t>
            </a:r>
            <a:br>
              <a:rPr lang="sv-SE" dirty="0">
                <a:cs typeface="+mn-lt"/>
              </a:rPr>
            </a:br>
            <a:br>
              <a:rPr lang="sv-SE" dirty="0">
                <a:cs typeface="+mn-lt"/>
              </a:rPr>
            </a:br>
            <a:r>
              <a:rPr lang="sv-SE" b="1" dirty="0"/>
              <a:t>Generalförsamlingen och säkerhetsrådet </a:t>
            </a:r>
            <a:r>
              <a:rPr lang="sv-SE" dirty="0"/>
              <a:t>kommer vi gå igenom mer ingående senare. </a:t>
            </a:r>
            <a:endParaRPr lang="sv-SE" b="1" dirty="0">
              <a:ea typeface="Calibri"/>
              <a:cs typeface="Calibri"/>
            </a:endParaRPr>
          </a:p>
          <a:p>
            <a:pPr>
              <a:defRPr/>
            </a:pPr>
            <a:endParaRPr lang="sv-SE" dirty="0">
              <a:ea typeface="Calibri"/>
              <a:cs typeface="Calibri"/>
            </a:endParaRPr>
          </a:p>
          <a:p>
            <a:pPr>
              <a:defRPr/>
            </a:pPr>
            <a:r>
              <a:rPr lang="sv-SE" b="1" dirty="0"/>
              <a:t>Sekretariatet</a:t>
            </a:r>
            <a:r>
              <a:rPr lang="sv-SE" dirty="0"/>
              <a:t> administrerar FN-organens verksamhet, tar fram beslutsunderlag, anordnar konferenser och möten samt verkställer de beslut som FN fattar. Generalsekreteraren är sekretariatets chef och rapporterar varje år till generalförsamlingen om FN:s arbete det gångna året.</a:t>
            </a:r>
            <a:br>
              <a:rPr lang="sv-SE" dirty="0">
                <a:cs typeface="+mn-lt"/>
              </a:rPr>
            </a:br>
            <a:br>
              <a:rPr lang="sv-SE" dirty="0">
                <a:cs typeface="+mn-lt"/>
              </a:rPr>
            </a:br>
            <a:r>
              <a:rPr lang="sv-SE" b="1" dirty="0"/>
              <a:t>ECOSOC</a:t>
            </a:r>
            <a:r>
              <a:rPr lang="sv-SE" dirty="0"/>
              <a:t> behandlar ekonomiska och sociala frågor: t ex hälsa, lån, handel, välfärd och jämställdhet. ECOSOC samordnararbetet i underorgan och fackorgan samt är ett mellanled mellan underorganen och GF.</a:t>
            </a:r>
            <a:endParaRPr lang="en-US">
              <a:ea typeface="Calibri"/>
              <a:cs typeface="Calibri"/>
            </a:endParaRPr>
          </a:p>
          <a:p>
            <a:pPr>
              <a:defRPr/>
            </a:pPr>
            <a:br>
              <a:rPr lang="sv-SE" dirty="0">
                <a:cs typeface="+mn-lt"/>
              </a:rPr>
            </a:br>
            <a:r>
              <a:rPr lang="sv-SE" b="1" dirty="0"/>
              <a:t>Underorganen</a:t>
            </a:r>
            <a:r>
              <a:rPr lang="sv-SE" dirty="0"/>
              <a:t> ingår i FN och man ansöker inte om medlemskap utan de bildas genom beslut av GF. De arbetar med ekonomiska, sociala, humanitära frågor m.m. vart och ett med sitt specifika mandat.,  de har egna budgetar och finansieras av frivilliga bidrag från FN:s medlemsländer. På bilden ser ni en rad förkortningar, kanske känner ni igen några? </a:t>
            </a:r>
            <a:r>
              <a:rPr lang="sv-SE" dirty="0" err="1"/>
              <a:t>T.ex</a:t>
            </a:r>
            <a:r>
              <a:rPr lang="sv-SE" dirty="0"/>
              <a:t> FN:s utvecklingsprogram UNDP eller FN:s flyktingorgan UNHCR</a:t>
            </a:r>
            <a:endParaRPr lang="sv-SE" dirty="0">
              <a:ea typeface="Calibri"/>
              <a:cs typeface="Calibri"/>
            </a:endParaRPr>
          </a:p>
          <a:p>
            <a:pPr>
              <a:defRPr/>
            </a:pPr>
            <a:br>
              <a:rPr lang="sv-SE" dirty="0">
                <a:cs typeface="+mn-lt"/>
              </a:rPr>
            </a:br>
            <a:r>
              <a:rPr lang="sv-SE" b="1" dirty="0"/>
              <a:t>Fackorganen</a:t>
            </a:r>
            <a:r>
              <a:rPr lang="sv-SE" dirty="0"/>
              <a:t> är självständiga internationella organisationer där länder kan bli medlemmar och har hand om mellanstatligt samarbete inom bestämda ämnesområden. De tar bl.a. fram internationella regler, kommer med rekommendationer, t ex: postgång, civilflyg, sjöfart, hälsofrågor. Fackorganen är i regel, liksom FN självt, ett förbund av stater med egna beslutande organ och en församling där alla medlemsstater sitter med.</a:t>
            </a:r>
            <a:endParaRPr lang="sv-SE" dirty="0">
              <a:ea typeface="Calibri"/>
              <a:cs typeface="Calibri"/>
            </a:endParaRPr>
          </a:p>
        </p:txBody>
      </p:sp>
      <p:sp>
        <p:nvSpPr>
          <p:cNvPr id="23556" name="Platshållare för bildnummer 3">
            <a:extLst>
              <a:ext uri="{FF2B5EF4-FFF2-40B4-BE49-F238E27FC236}">
                <a16:creationId xmlns:a16="http://schemas.microsoft.com/office/drawing/2014/main" id="{D623B703-5492-4820-8160-E843D21EDA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7DE548-7205-4EF0-8B68-7139917B0D95}" type="slidenum">
              <a:rPr lang="sv-SE" altLang="sv-SE" smtClean="0">
                <a:latin typeface="Times" panose="02020603050405020304" pitchFamily="18" charset="0"/>
              </a:rPr>
              <a:pPr>
                <a:spcBef>
                  <a:spcPct val="0"/>
                </a:spcBef>
              </a:pPr>
              <a:t>5</a:t>
            </a:fld>
            <a:endParaRPr lang="sv-SE" altLang="sv-SE">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CDBB5CF-F141-4921-83EF-FB40C96A9E48}"/>
              </a:ext>
            </a:extLst>
          </p:cNvPr>
          <p:cNvSpPr>
            <a:spLocks noGrp="1" noRot="1" noChangeAspect="1" noChangeArrowheads="1" noTextEdit="1"/>
          </p:cNvSpPr>
          <p:nvPr>
            <p:ph type="sldImg"/>
          </p:nvPr>
        </p:nvSpPr>
        <p:spPr bwMode="auto">
          <a:xfrm>
            <a:off x="1730375" y="330200"/>
            <a:ext cx="3341688" cy="2505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33F488CA-719E-4768-AC00-978E0F1690B6}"/>
              </a:ext>
            </a:extLst>
          </p:cNvPr>
          <p:cNvSpPr>
            <a:spLocks noGrp="1" noChangeArrowheads="1"/>
          </p:cNvSpPr>
          <p:nvPr>
            <p:ph type="body" idx="1"/>
          </p:nvPr>
        </p:nvSpPr>
        <p:spPr bwMode="auto">
          <a:xfrm>
            <a:off x="715053" y="3055818"/>
            <a:ext cx="5683914" cy="6111633"/>
          </a:xfrm>
        </p:spPr>
        <p:txBody>
          <a:bodyPr wrap="square" numCol="1" anchor="t" anchorCtr="0" compatLnSpc="1">
            <a:prstTxWarp prst="textNoShape">
              <a:avLst/>
            </a:prstTxWarp>
            <a:normAutofit/>
          </a:bodyPr>
          <a:lstStyle/>
          <a:p>
            <a:pPr>
              <a:defRPr/>
            </a:pPr>
            <a:r>
              <a:rPr lang="sv-SE"/>
              <a:t>Nu ska vi titta på hur FN styrs och vi börjar med det centrala huvudorganet Generalförsamlingen. </a:t>
            </a:r>
          </a:p>
          <a:p>
            <a:pPr>
              <a:defRPr/>
            </a:pPr>
            <a:r>
              <a:rPr lang="sv-SE"/>
              <a:t> </a:t>
            </a:r>
          </a:p>
          <a:p>
            <a:pPr>
              <a:defRPr/>
            </a:pPr>
            <a:r>
              <a:rPr lang="sv-SE"/>
              <a:t>Generalförsamlingen fattar beslut om FN:s arbete på kort och lång sikt och här har alla FN:s 193 medlemsländer en röst. Men FN fungerar inte som en världsstat, utan snarare ett samlingsorgan för världens självständiga stater. Det som GF beslutar är alltså inte juridiskt bindande för länderna att följa, men det sänder förstås ut en viktig och ofta respekterad signal om vad världens länder tycker i olika frågor</a:t>
            </a:r>
          </a:p>
          <a:p>
            <a:pPr>
              <a:defRPr/>
            </a:pPr>
            <a:r>
              <a:rPr lang="sv-SE"/>
              <a:t> </a:t>
            </a:r>
          </a:p>
          <a:p>
            <a:pPr>
              <a:defRPr/>
            </a:pPr>
            <a:r>
              <a:rPr lang="sv-SE"/>
              <a:t>De officiella FN-språken är ryska, spanska, engelska, franska, arabiska och mandarin (kinesiska står det i alla FN-källor)</a:t>
            </a:r>
          </a:p>
          <a:p>
            <a:pPr>
              <a:defRPr/>
            </a:pPr>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a:extLst>
              <a:ext uri="{FF2B5EF4-FFF2-40B4-BE49-F238E27FC236}">
                <a16:creationId xmlns:a16="http://schemas.microsoft.com/office/drawing/2014/main" id="{353456DF-35AC-4598-B6F9-57ABCF80BC56}"/>
              </a:ext>
            </a:extLst>
          </p:cNvPr>
          <p:cNvSpPr>
            <a:spLocks noGrp="1" noRot="1" noChangeAspect="1" noTextEdit="1"/>
          </p:cNvSpPr>
          <p:nvPr>
            <p:ph type="sldImg"/>
          </p:nvPr>
        </p:nvSpPr>
        <p:spPr bwMode="auto">
          <a:xfrm>
            <a:off x="1857375" y="550863"/>
            <a:ext cx="3238500" cy="2428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90C73372-99E1-4244-A3EA-4EE220162344}"/>
              </a:ext>
            </a:extLst>
          </p:cNvPr>
          <p:cNvSpPr>
            <a:spLocks noGrp="1"/>
          </p:cNvSpPr>
          <p:nvPr>
            <p:ph type="body" idx="1"/>
          </p:nvPr>
        </p:nvSpPr>
        <p:spPr>
          <a:xfrm>
            <a:off x="715053" y="3203125"/>
            <a:ext cx="5683914" cy="5375095"/>
          </a:xfrm>
        </p:spPr>
        <p:txBody>
          <a:bodyPr>
            <a:normAutofit/>
          </a:bodyPr>
          <a:lstStyle/>
          <a:p>
            <a:pPr>
              <a:defRPr/>
            </a:pPr>
            <a:r>
              <a:rPr lang="sv-SE" dirty="0"/>
              <a:t>Är FN:s mäktigaste organ och fattar bindande beslut. Rådet har huvudansvaret för att upprätthålla internationell fred och säkerhet.</a:t>
            </a:r>
            <a:br>
              <a:rPr lang="sv-SE" dirty="0">
                <a:cs typeface="+mn-lt"/>
              </a:rPr>
            </a:br>
            <a:endParaRPr lang="sv-SE"/>
          </a:p>
          <a:p>
            <a:pPr>
              <a:defRPr/>
            </a:pPr>
            <a:r>
              <a:rPr lang="sv-SE" dirty="0"/>
              <a:t>15 medlemsstater, 10 länder väljs in på två år i taget regional fördelning, men även 5 permanentar. Frankrike, Kina, Ryssland, USA, Storbritannien </a:t>
            </a:r>
            <a:br>
              <a:rPr lang="sv-SE" dirty="0">
                <a:cs typeface="+mn-lt"/>
              </a:rPr>
            </a:br>
            <a:endParaRPr lang="sv-SE"/>
          </a:p>
          <a:p>
            <a:pPr>
              <a:defRPr/>
            </a:pPr>
            <a:r>
              <a:rPr lang="sv-SE" dirty="0"/>
              <a:t>Ska alltid kunna samlas. En representant för medlemslandet måste alltid finnas på plats i FN:s högkvarter i New York.</a:t>
            </a:r>
            <a:br>
              <a:rPr lang="sv-SE" dirty="0">
                <a:cs typeface="+mn-lt"/>
              </a:rPr>
            </a:br>
            <a:endParaRPr lang="sv-SE"/>
          </a:p>
          <a:p>
            <a:pPr>
              <a:defRPr/>
            </a:pPr>
            <a:r>
              <a:rPr lang="sv-SE" dirty="0"/>
              <a:t>För att ett resolutionsförslag ska gå igenom måste man ha nio ja-röster av femton möjliga. Om någon av de permanenta medlemmarna röstar mot en resolution kan den inte antas. Det kallas deras vetorätt. </a:t>
            </a:r>
          </a:p>
        </p:txBody>
      </p:sp>
      <p:sp>
        <p:nvSpPr>
          <p:cNvPr id="27652" name="Platshållare för bildnummer 3">
            <a:extLst>
              <a:ext uri="{FF2B5EF4-FFF2-40B4-BE49-F238E27FC236}">
                <a16:creationId xmlns:a16="http://schemas.microsoft.com/office/drawing/2014/main" id="{6C7B3459-4968-425A-94A6-096FCE8A93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BB64DA-6030-43B2-8776-EB664A00084F}" type="slidenum">
              <a:rPr lang="sv-SE" altLang="sv-SE" smtClean="0">
                <a:latin typeface="Times" panose="02020603050405020304" pitchFamily="18" charset="0"/>
              </a:rPr>
              <a:pPr>
                <a:spcBef>
                  <a:spcPct val="0"/>
                </a:spcBef>
              </a:pPr>
              <a:t>7</a:t>
            </a:fld>
            <a:endParaRPr lang="sv-SE" altLang="sv-SE">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bildobjekt 1">
            <a:extLst>
              <a:ext uri="{FF2B5EF4-FFF2-40B4-BE49-F238E27FC236}">
                <a16:creationId xmlns:a16="http://schemas.microsoft.com/office/drawing/2014/main" id="{4F718FF1-8247-4ED3-877F-27FAD1956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Platshållare för anteckningar 2">
            <a:extLst>
              <a:ext uri="{FF2B5EF4-FFF2-40B4-BE49-F238E27FC236}">
                <a16:creationId xmlns:a16="http://schemas.microsoft.com/office/drawing/2014/main" id="{7FB48411-102D-40F9-87B0-A61BD75EF8F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sv-SE" altLang="sv-SE" dirty="0"/>
              <a:t>Förenta Nationernas </a:t>
            </a:r>
            <a:r>
              <a:rPr lang="sv-SE" altLang="sv-SE" sz="1700" dirty="0"/>
              <a:t>verksam</a:t>
            </a:r>
            <a:r>
              <a:rPr lang="sv-SE" altLang="sv-SE" dirty="0"/>
              <a:t>het omfattar alla ämnesområden som berör internationell politik. Ofta delas FN:s verksamhetsområden in i tre pelare: fred &amp; säkerhet, mänskliga rättigheter samt utveckling och fattigdomsbekämpning. </a:t>
            </a:r>
            <a:br>
              <a:rPr lang="sv-SE" altLang="sv-SE" dirty="0">
                <a:cs typeface="+mn-lt"/>
              </a:rPr>
            </a:br>
            <a:br>
              <a:rPr lang="sv-SE" altLang="sv-SE" dirty="0">
                <a:cs typeface="+mn-lt"/>
              </a:rPr>
            </a:br>
            <a:r>
              <a:rPr lang="sv-SE" altLang="sv-SE" dirty="0"/>
              <a:t>Samtidigt är det viktigt att se att dessa områden hänger ihop. Pelarna brukar ofta illustreras som en trebent pall; utan vart och ett av benen skulle pallen välta.</a:t>
            </a:r>
            <a:br>
              <a:rPr lang="sv-SE" altLang="sv-SE" dirty="0">
                <a:cs typeface="+mn-lt"/>
              </a:rPr>
            </a:br>
            <a:br>
              <a:rPr lang="sv-SE" altLang="sv-SE" dirty="0">
                <a:cs typeface="+mn-lt"/>
              </a:rPr>
            </a:br>
            <a:r>
              <a:rPr lang="sv-SE" altLang="sv-SE" dirty="0"/>
              <a:t>Ekonomisk utveckling, som gynnar alla, är en förutsättning för ett fredligt och säkert samhälle. Detsamma gäller omvänt; i samhällen som präglas av osäkerhet och konflikt halkar ofta utvecklingsmålen efter. Om vi  t.ex. tittar på de nästan 60 miljoner barn som fortfarande inte börjar skolan så ser vi att hälften av dem bor i konfliktdrabbade områden. Mänskliga rättigheter är en förutsättning för både fred och utveckling. </a:t>
            </a:r>
            <a:br>
              <a:rPr lang="sv-SE" altLang="sv-SE" dirty="0">
                <a:cs typeface="+mn-lt"/>
              </a:rPr>
            </a:br>
            <a:br>
              <a:rPr lang="sv-SE" altLang="sv-SE" dirty="0">
                <a:cs typeface="+mn-lt"/>
              </a:rPr>
            </a:br>
            <a:r>
              <a:rPr lang="sv-SE" altLang="sv-SE" dirty="0"/>
              <a:t>Mycket av det som vi kallar utveckling handlar i grund och botten om mänskliga rättigheter: t.ex. rätten till utbildning och rätten till en levnadsstandard som är tillräcklig för den egna och familjens hälsa och välbefinnande. Det är lätt att glömma att detta är rättigheter på samma sätt som t.ex. yttrandefriheten , inte mist eftersom utvecklingsfrågor ofta framställs som ”eftersträvansvärda mål” istället för rättigheter.</a:t>
            </a:r>
            <a:br>
              <a:rPr lang="sv-SE" altLang="sv-SE" dirty="0">
                <a:cs typeface="+mn-lt"/>
              </a:rPr>
            </a:br>
            <a:endParaRPr lang="sv-SE" altLang="sv-SE"/>
          </a:p>
          <a:p>
            <a:pPr>
              <a:defRPr/>
            </a:pPr>
            <a:r>
              <a:rPr lang="sv-SE" altLang="sv-SE" dirty="0"/>
              <a:t>Så som ni förstår finns det inga klara gränsdragningar. Men denna ämnesindelning ger oss ingångar till en mängd frågor som FN arbetar med, när vi under det här passet ska titta på vart och ett av områdena. </a:t>
            </a:r>
            <a:endParaRPr lang="sv-SE" altLang="sv-SE" dirty="0">
              <a:ea typeface="Calibri"/>
              <a:cs typeface="Calibri"/>
            </a:endParaRPr>
          </a:p>
          <a:p>
            <a:pPr>
              <a:defRPr/>
            </a:pPr>
            <a:endParaRPr lang="sv-SE" altLang="sv-SE"/>
          </a:p>
          <a:p>
            <a:pPr>
              <a:defRPr/>
            </a:pPr>
            <a:endParaRPr lang="sv-SE" altLang="sv-SE"/>
          </a:p>
        </p:txBody>
      </p:sp>
      <p:sp>
        <p:nvSpPr>
          <p:cNvPr id="58372" name="Platshållare för bildnummer 3">
            <a:extLst>
              <a:ext uri="{FF2B5EF4-FFF2-40B4-BE49-F238E27FC236}">
                <a16:creationId xmlns:a16="http://schemas.microsoft.com/office/drawing/2014/main" id="{B79DEEC2-3203-4797-A651-BEA0DF5867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E7AED1-DA36-459D-8C6B-060F21774DD2}" type="slidenum">
              <a:rPr lang="sv-SE" altLang="sv-SE" smtClean="0">
                <a:latin typeface="Times" panose="02020603050405020304" pitchFamily="18" charset="0"/>
              </a:rPr>
              <a:pPr>
                <a:spcBef>
                  <a:spcPct val="0"/>
                </a:spcBef>
              </a:pPr>
              <a:t>8</a:t>
            </a:fld>
            <a:endParaRPr lang="sv-SE" altLang="sv-SE">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a:extLst>
              <a:ext uri="{FF2B5EF4-FFF2-40B4-BE49-F238E27FC236}">
                <a16:creationId xmlns:a16="http://schemas.microsoft.com/office/drawing/2014/main" id="{272CEB11-6195-4E38-8186-94D083A9FE42}"/>
              </a:ext>
            </a:extLst>
          </p:cNvPr>
          <p:cNvSpPr>
            <a:spLocks noGrp="1" noRot="1" noChangeAspect="1" noTextEdit="1"/>
          </p:cNvSpPr>
          <p:nvPr>
            <p:ph type="sldImg"/>
          </p:nvPr>
        </p:nvSpPr>
        <p:spPr bwMode="auto">
          <a:xfrm>
            <a:off x="1930400" y="995363"/>
            <a:ext cx="3073400" cy="230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tshållare för anteckningar 2">
            <a:extLst>
              <a:ext uri="{FF2B5EF4-FFF2-40B4-BE49-F238E27FC236}">
                <a16:creationId xmlns:a16="http://schemas.microsoft.com/office/drawing/2014/main" id="{68012877-46AF-42AE-A1D3-13DF3C78D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sv-SE" dirty="0"/>
              <a:t>För FN har ett centralt mål alltid varit att bevara världsfreden. FN har bidragit till lösningar av tvister mellan nationer, minskning av spänningar, förebyggande av konflikter och stopp för strider. Världsorganisationen har genomfört komplicerade operationer som inneburit fredsskapande åtgärder, fredsbevarande insatser och humanitärt bistånd. FN har även spelat en viktig roll vid lösningen av några av de mest långdragna konflikterna under senare år.</a:t>
            </a:r>
          </a:p>
          <a:p>
            <a:endParaRPr lang="sv-SE" dirty="0">
              <a:ea typeface="Calibri"/>
              <a:cs typeface="Calibri"/>
            </a:endParaRPr>
          </a:p>
          <a:p>
            <a:r>
              <a:rPr lang="sv-SE" b="1" dirty="0"/>
              <a:t>Fred</a:t>
            </a:r>
            <a:endParaRPr lang="sv-SE" b="1" dirty="0">
              <a:ea typeface="Calibri"/>
              <a:cs typeface="Calibri"/>
            </a:endParaRPr>
          </a:p>
          <a:p>
            <a:r>
              <a:rPr lang="sv-SE" dirty="0"/>
              <a:t>FN:s främsta uppgift är att bevara den internationella freden och säkerheten. Detta var huvudsyftet när man skrev FN-stadgan 1945.</a:t>
            </a:r>
            <a:endParaRPr lang="sv-SE" dirty="0">
              <a:ea typeface="Calibri"/>
              <a:cs typeface="Calibri"/>
            </a:endParaRPr>
          </a:p>
          <a:p>
            <a:endParaRPr lang="sv-SE" dirty="0">
              <a:ea typeface="Calibri"/>
              <a:cs typeface="Calibri"/>
            </a:endParaRPr>
          </a:p>
          <a:p>
            <a:r>
              <a:rPr lang="sv-SE" b="1" dirty="0"/>
              <a:t>Säkerhet</a:t>
            </a:r>
            <a:endParaRPr lang="sv-SE" b="1" dirty="0">
              <a:ea typeface="Calibri"/>
              <a:cs typeface="Calibri"/>
            </a:endParaRPr>
          </a:p>
          <a:p>
            <a:r>
              <a:rPr lang="sv-SE" dirty="0"/>
              <a:t>När FN bildades diskuterade man säkerhet ur ett statligt perspektiv, eftersom det är stater som är medlemmar i FN. Säkerhet är ett tillstånd då stater känner sig skyddade mot faktiska, potentiella eller upplevda hot mot deras självständighet, suveränitet och politiska institutioner. Idag har dock det statliga säkerhetsbegreppet breddats och man talar också om mänsklig säkerhet med betoning på individens säkerhet som tillgodoses med utveckling och mänskliga rättigheter snarare än med vapen.</a:t>
            </a:r>
            <a:endParaRPr lang="sv-SE" dirty="0">
              <a:ea typeface="Calibri"/>
              <a:cs typeface="Calibri"/>
            </a:endParaRPr>
          </a:p>
          <a:p>
            <a:endParaRPr lang="sv-SE" dirty="0">
              <a:ea typeface="Calibri"/>
              <a:cs typeface="Calibri"/>
            </a:endParaRPr>
          </a:p>
          <a:p>
            <a:r>
              <a:rPr lang="sv-SE" b="1" dirty="0"/>
              <a:t>Nedrustning</a:t>
            </a:r>
            <a:endParaRPr lang="sv-SE" b="1" dirty="0">
              <a:ea typeface="Calibri"/>
              <a:cs typeface="Calibri"/>
            </a:endParaRPr>
          </a:p>
          <a:p>
            <a:r>
              <a:rPr lang="sv-SE" dirty="0"/>
              <a:t>Nedrustning är en process för att minska storleken på och utgifterna för väpnade styrkor, att förstöra befintliga vapen, att successivt avskaffa möjligheterna att tillverka nya vapen samt att demobilisera militär personal och integrera dem i det civila samhället.</a:t>
            </a:r>
            <a:endParaRPr lang="sv-SE" dirty="0">
              <a:ea typeface="Calibri"/>
              <a:cs typeface="Calibri"/>
            </a:endParaRPr>
          </a:p>
          <a:p>
            <a:endParaRPr lang="sv-SE" dirty="0">
              <a:ea typeface="Calibri"/>
              <a:cs typeface="Calibri"/>
            </a:endParaRPr>
          </a:p>
          <a:p>
            <a:endParaRPr lang="sv-SE" dirty="0">
              <a:ea typeface="Calibri"/>
              <a:cs typeface="Calibri"/>
            </a:endParaRPr>
          </a:p>
          <a:p>
            <a:endParaRPr lang="sv-SE" dirty="0">
              <a:ea typeface="Calibri"/>
              <a:cs typeface="Calibri"/>
            </a:endParaRPr>
          </a:p>
        </p:txBody>
      </p:sp>
      <p:sp>
        <p:nvSpPr>
          <p:cNvPr id="60420" name="Platshållare för bildnummer 3">
            <a:extLst>
              <a:ext uri="{FF2B5EF4-FFF2-40B4-BE49-F238E27FC236}">
                <a16:creationId xmlns:a16="http://schemas.microsoft.com/office/drawing/2014/main" id="{09C55D3A-D8E0-4829-9E74-0CB64BF3EA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216" indent="-296237">
              <a:spcBef>
                <a:spcPct val="30000"/>
              </a:spcBef>
              <a:defRPr sz="1200">
                <a:solidFill>
                  <a:schemeClr val="tx1"/>
                </a:solidFill>
                <a:latin typeface="Calibri" panose="020F0502020204030204" pitchFamily="34" charset="0"/>
              </a:defRPr>
            </a:lvl2pPr>
            <a:lvl3pPr marL="1184948" indent="-236990">
              <a:spcBef>
                <a:spcPct val="30000"/>
              </a:spcBef>
              <a:defRPr sz="1200">
                <a:solidFill>
                  <a:schemeClr val="tx1"/>
                </a:solidFill>
                <a:latin typeface="Calibri" panose="020F0502020204030204" pitchFamily="34" charset="0"/>
              </a:defRPr>
            </a:lvl3pPr>
            <a:lvl4pPr marL="1658927" indent="-236990">
              <a:spcBef>
                <a:spcPct val="30000"/>
              </a:spcBef>
              <a:defRPr sz="1200">
                <a:solidFill>
                  <a:schemeClr val="tx1"/>
                </a:solidFill>
                <a:latin typeface="Calibri" panose="020F0502020204030204" pitchFamily="34" charset="0"/>
              </a:defRPr>
            </a:lvl4pPr>
            <a:lvl5pPr marL="2132907" indent="-236990">
              <a:spcBef>
                <a:spcPct val="30000"/>
              </a:spcBef>
              <a:defRPr sz="1200">
                <a:solidFill>
                  <a:schemeClr val="tx1"/>
                </a:solidFill>
                <a:latin typeface="Calibri" panose="020F0502020204030204" pitchFamily="34" charset="0"/>
              </a:defRPr>
            </a:lvl5pPr>
            <a:lvl6pPr marL="2606886" indent="-236990" eaLnBrk="0" fontAlgn="base" hangingPunct="0">
              <a:spcBef>
                <a:spcPct val="30000"/>
              </a:spcBef>
              <a:spcAft>
                <a:spcPct val="0"/>
              </a:spcAft>
              <a:defRPr sz="1200">
                <a:solidFill>
                  <a:schemeClr val="tx1"/>
                </a:solidFill>
                <a:latin typeface="Calibri" panose="020F0502020204030204" pitchFamily="34" charset="0"/>
              </a:defRPr>
            </a:lvl6pPr>
            <a:lvl7pPr marL="3080865" indent="-236990" eaLnBrk="0" fontAlgn="base" hangingPunct="0">
              <a:spcBef>
                <a:spcPct val="30000"/>
              </a:spcBef>
              <a:spcAft>
                <a:spcPct val="0"/>
              </a:spcAft>
              <a:defRPr sz="1200">
                <a:solidFill>
                  <a:schemeClr val="tx1"/>
                </a:solidFill>
                <a:latin typeface="Calibri" panose="020F0502020204030204" pitchFamily="34" charset="0"/>
              </a:defRPr>
            </a:lvl7pPr>
            <a:lvl8pPr marL="3554844" indent="-236990" eaLnBrk="0" fontAlgn="base" hangingPunct="0">
              <a:spcBef>
                <a:spcPct val="30000"/>
              </a:spcBef>
              <a:spcAft>
                <a:spcPct val="0"/>
              </a:spcAft>
              <a:defRPr sz="1200">
                <a:solidFill>
                  <a:schemeClr val="tx1"/>
                </a:solidFill>
                <a:latin typeface="Calibri" panose="020F0502020204030204" pitchFamily="34" charset="0"/>
              </a:defRPr>
            </a:lvl8pPr>
            <a:lvl9pPr marL="4028824" indent="-23699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64B84A-586C-4ECC-8948-AA37993A3361}" type="slidenum">
              <a:rPr lang="sv-SE" altLang="sv-SE" smtClean="0">
                <a:latin typeface="Times" panose="02020603050405020304" pitchFamily="18" charset="0"/>
              </a:rPr>
              <a:pPr>
                <a:spcBef>
                  <a:spcPct val="0"/>
                </a:spcBef>
              </a:pPr>
              <a:t>9</a:t>
            </a:fld>
            <a:endParaRPr lang="sv-SE" altLang="sv-SE">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Tree>
    <p:extLst>
      <p:ext uri="{BB962C8B-B14F-4D97-AF65-F5344CB8AC3E}">
        <p14:creationId xmlns:p14="http://schemas.microsoft.com/office/powerpoint/2010/main" val="1454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116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838200"/>
            <a:ext cx="1943100" cy="52578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838200"/>
            <a:ext cx="5676900" cy="52578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9869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0686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44785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3437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6713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1376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89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32246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8261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EC88D7B3-9590-40F1-AAA8-1103B2B2684E}"/>
              </a:ext>
            </a:extLst>
          </p:cNvPr>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Click to edit Master text styles</a:t>
            </a:r>
          </a:p>
          <a:p>
            <a:pPr lvl="1"/>
            <a:r>
              <a:rPr lang="sv-SE" altLang="sv-SE"/>
              <a:t>Second level</a:t>
            </a:r>
          </a:p>
          <a:p>
            <a:pPr lvl="2"/>
            <a:r>
              <a:rPr lang="sv-SE" altLang="sv-SE"/>
              <a:t>Third level</a:t>
            </a:r>
          </a:p>
          <a:p>
            <a:pPr lvl="3"/>
            <a:r>
              <a:rPr lang="sv-SE" altLang="sv-SE"/>
              <a:t>Fourth level</a:t>
            </a:r>
          </a:p>
          <a:p>
            <a:pPr lvl="4"/>
            <a:r>
              <a:rPr lang="sv-SE" altLang="sv-SE"/>
              <a:t>Fifth level</a:t>
            </a:r>
          </a:p>
        </p:txBody>
      </p:sp>
      <p:sp>
        <p:nvSpPr>
          <p:cNvPr id="1027" name="Rectangle 2">
            <a:extLst>
              <a:ext uri="{FF2B5EF4-FFF2-40B4-BE49-F238E27FC236}">
                <a16:creationId xmlns:a16="http://schemas.microsoft.com/office/drawing/2014/main" id="{6A52C07D-5034-4E4F-B17F-EC72515F1444}"/>
              </a:ext>
            </a:extLst>
          </p:cNvPr>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S PGothic" pitchFamily="34" charset="-128"/>
          <a:cs typeface="ＭＳ Ｐゴシック" pitchFamily="-109" charset="-128"/>
        </a:defRPr>
      </a:lvl1pPr>
      <a:lvl2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ＭＳ Ｐゴシック" pitchFamily="-109" charset="-128"/>
        </a:defRPr>
      </a:lvl2pPr>
      <a:lvl3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ＭＳ Ｐゴシック" pitchFamily="-109" charset="-128"/>
        </a:defRPr>
      </a:lvl3pPr>
      <a:lvl4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ＭＳ Ｐゴシック" pitchFamily="-109" charset="-128"/>
        </a:defRPr>
      </a:lvl4pPr>
      <a:lvl5pPr algn="ctr" rtl="0" eaLnBrk="0" fontAlgn="base" hangingPunct="0">
        <a:spcBef>
          <a:spcPct val="0"/>
        </a:spcBef>
        <a:spcAft>
          <a:spcPct val="0"/>
        </a:spcAft>
        <a:defRPr sz="4400">
          <a:solidFill>
            <a:schemeClr val="bg1"/>
          </a:solidFill>
          <a:latin typeface="TradeGothic Bold" pitchFamily="-109" charset="0"/>
          <a:ea typeface="MS PGothic" pitchFamily="34" charset="-128"/>
          <a:cs typeface="ＭＳ Ｐゴシック" pitchFamily="-109" charset="-128"/>
        </a:defRPr>
      </a:lvl5pPr>
      <a:lvl6pPr marL="457200" algn="ctr" rtl="0" fontAlgn="base">
        <a:spcBef>
          <a:spcPct val="0"/>
        </a:spcBef>
        <a:spcAft>
          <a:spcPct val="0"/>
        </a:spcAft>
        <a:defRPr sz="4400">
          <a:solidFill>
            <a:schemeClr val="bg1"/>
          </a:solidFill>
          <a:latin typeface="TradeGothic Bold" pitchFamily="-109" charset="0"/>
        </a:defRPr>
      </a:lvl6pPr>
      <a:lvl7pPr marL="914400" algn="ctr" rtl="0" fontAlgn="base">
        <a:spcBef>
          <a:spcPct val="0"/>
        </a:spcBef>
        <a:spcAft>
          <a:spcPct val="0"/>
        </a:spcAft>
        <a:defRPr sz="4400">
          <a:solidFill>
            <a:schemeClr val="bg1"/>
          </a:solidFill>
          <a:latin typeface="TradeGothic Bold" pitchFamily="-109" charset="0"/>
        </a:defRPr>
      </a:lvl7pPr>
      <a:lvl8pPr marL="1371600" algn="ctr" rtl="0" fontAlgn="base">
        <a:spcBef>
          <a:spcPct val="0"/>
        </a:spcBef>
        <a:spcAft>
          <a:spcPct val="0"/>
        </a:spcAft>
        <a:defRPr sz="4400">
          <a:solidFill>
            <a:schemeClr val="bg1"/>
          </a:solidFill>
          <a:latin typeface="TradeGothic Bold" pitchFamily="-109" charset="0"/>
        </a:defRPr>
      </a:lvl8pPr>
      <a:lvl9pPr marL="1828800" algn="ctr" rtl="0" fontAlgn="base">
        <a:spcBef>
          <a:spcPct val="0"/>
        </a:spcBef>
        <a:spcAft>
          <a:spcPct val="0"/>
        </a:spcAft>
        <a:defRPr sz="4400">
          <a:solidFill>
            <a:schemeClr val="bg1"/>
          </a:solidFill>
          <a:latin typeface="TradeGothic Bold" pitchFamily="-109"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109"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29D6D52-74AA-418A-B80E-5F5A7AA95A58}"/>
              </a:ext>
            </a:extLst>
          </p:cNvPr>
          <p:cNvSpPr/>
          <p:nvPr/>
        </p:nvSpPr>
        <p:spPr bwMode="auto">
          <a:xfrm>
            <a:off x="2222596" y="2060848"/>
            <a:ext cx="4698808" cy="4228777"/>
          </a:xfrm>
          <a:prstGeom prst="ellipse">
            <a:avLst/>
          </a:prstGeom>
          <a:blipFill dpi="0" rotWithShape="1">
            <a:blip r:embed="rId3">
              <a:alphaModFix amt="31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pitchFamily="-109" charset="0"/>
            </a:endParaRPr>
          </a:p>
        </p:txBody>
      </p:sp>
      <p:sp>
        <p:nvSpPr>
          <p:cNvPr id="4" name="Rektangel 3">
            <a:extLst>
              <a:ext uri="{FF2B5EF4-FFF2-40B4-BE49-F238E27FC236}">
                <a16:creationId xmlns:a16="http://schemas.microsoft.com/office/drawing/2014/main" id="{C6F6378C-EB40-4CDC-B5F1-63146108C42B}"/>
              </a:ext>
            </a:extLst>
          </p:cNvPr>
          <p:cNvSpPr/>
          <p:nvPr/>
        </p:nvSpPr>
        <p:spPr>
          <a:xfrm>
            <a:off x="250825" y="333375"/>
            <a:ext cx="185738" cy="4062413"/>
          </a:xfrm>
          <a:prstGeom prst="rect">
            <a:avLst/>
          </a:prstGeom>
        </p:spPr>
        <p:txBody>
          <a:bodyPr wrap="none">
            <a:spAutoFit/>
          </a:bodyPr>
          <a:lstStyle/>
          <a:p>
            <a:pPr>
              <a:defRPr/>
            </a:pPr>
            <a:br>
              <a:rPr lang="sv-SE" sz="5400">
                <a:solidFill>
                  <a:schemeClr val="accent3"/>
                </a:solidFill>
                <a:latin typeface="Franklin Gothic Medium Cond" pitchFamily="34" charset="0"/>
                <a:ea typeface="ＭＳ Ｐゴシック" pitchFamily="-109" charset="-128"/>
              </a:rPr>
            </a:br>
            <a:br>
              <a:rPr lang="sv-SE" sz="5400">
                <a:solidFill>
                  <a:schemeClr val="accent3"/>
                </a:solidFill>
                <a:latin typeface="Franklin Gothic Medium Cond" pitchFamily="34" charset="0"/>
                <a:ea typeface="ＭＳ Ｐゴシック" pitchFamily="-109" charset="-128"/>
              </a:rPr>
            </a:br>
            <a:br>
              <a:rPr lang="sv-SE" sz="2800">
                <a:solidFill>
                  <a:schemeClr val="accent3"/>
                </a:solidFill>
                <a:latin typeface="Franklin Gothic Medium Cond" pitchFamily="34" charset="0"/>
                <a:ea typeface="ＭＳ Ｐゴシック" pitchFamily="-109" charset="-128"/>
              </a:rPr>
            </a:br>
            <a:br>
              <a:rPr lang="sv-SE" sz="2800">
                <a:solidFill>
                  <a:schemeClr val="accent3"/>
                </a:solidFill>
                <a:latin typeface="Franklin Gothic Medium Cond" pitchFamily="34" charset="0"/>
                <a:ea typeface="ＭＳ Ｐゴシック" pitchFamily="-109" charset="-128"/>
              </a:rPr>
            </a:br>
            <a:br>
              <a:rPr lang="sv-SE" sz="4000">
                <a:solidFill>
                  <a:schemeClr val="accent3"/>
                </a:solidFill>
                <a:latin typeface="Franklin Gothic Medium Cond" pitchFamily="34" charset="0"/>
                <a:ea typeface="ＭＳ Ｐゴシック" pitchFamily="-109" charset="-128"/>
              </a:rPr>
            </a:br>
            <a:endParaRPr lang="sv-SE" sz="5400">
              <a:solidFill>
                <a:schemeClr val="accent3"/>
              </a:solidFill>
              <a:latin typeface="Times"/>
              <a:ea typeface="ＭＳ Ｐゴシック" pitchFamily="-109" charset="-128"/>
            </a:endParaRPr>
          </a:p>
        </p:txBody>
      </p:sp>
      <p:sp>
        <p:nvSpPr>
          <p:cNvPr id="2" name="Platshållare för innehåll 4">
            <a:extLst>
              <a:ext uri="{FF2B5EF4-FFF2-40B4-BE49-F238E27FC236}">
                <a16:creationId xmlns:a16="http://schemas.microsoft.com/office/drawing/2014/main" id="{008A4FA5-E01B-4D0B-B630-2B32622F533C}"/>
              </a:ext>
            </a:extLst>
          </p:cNvPr>
          <p:cNvSpPr>
            <a:spLocks noGrp="1"/>
          </p:cNvSpPr>
          <p:nvPr>
            <p:ph sz="half" idx="1"/>
          </p:nvPr>
        </p:nvSpPr>
        <p:spPr>
          <a:xfrm>
            <a:off x="642937" y="1637276"/>
            <a:ext cx="7858125" cy="5075920"/>
          </a:xfrm>
        </p:spPr>
        <p:txBody>
          <a:bodyPr/>
          <a:lstStyle/>
          <a:p>
            <a:pPr algn="ctr">
              <a:lnSpc>
                <a:spcPct val="90000"/>
              </a:lnSpc>
              <a:spcBef>
                <a:spcPct val="50000"/>
              </a:spcBef>
              <a:buFontTx/>
              <a:buNone/>
              <a:defRPr/>
            </a:pPr>
            <a:r>
              <a:rPr lang="sv-SE" sz="2400" b="1" dirty="0">
                <a:solidFill>
                  <a:schemeClr val="tx1"/>
                </a:solidFill>
                <a:latin typeface="Trade Gothic LT Std Cn"/>
                <a:ea typeface="ＭＳ Ｐゴシック"/>
              </a:rPr>
              <a:t>	</a:t>
            </a:r>
            <a:br>
              <a:rPr lang="sv-SE" sz="1800" dirty="0">
                <a:latin typeface="Trade Gothic LT Std Cn" panose="020B0606020502020204" pitchFamily="34" charset="0"/>
                <a:ea typeface="ＭＳ Ｐゴシック" pitchFamily="34" charset="-128"/>
              </a:rPr>
            </a:br>
            <a:endParaRPr lang="sv-SE" sz="1800">
              <a:solidFill>
                <a:schemeClr val="tx1"/>
              </a:solidFill>
            </a:endParaRPr>
          </a:p>
          <a:p>
            <a:pPr algn="ctr">
              <a:lnSpc>
                <a:spcPct val="90000"/>
              </a:lnSpc>
              <a:spcBef>
                <a:spcPct val="50000"/>
              </a:spcBef>
              <a:buNone/>
              <a:defRPr/>
            </a:pPr>
            <a:endParaRPr lang="sv-SE" sz="4800" b="1" dirty="0">
              <a:solidFill>
                <a:schemeClr val="tx1"/>
              </a:solidFill>
              <a:latin typeface="Trade Gothic Next"/>
              <a:ea typeface="MS PGothic"/>
            </a:endParaRPr>
          </a:p>
          <a:p>
            <a:pPr algn="ctr">
              <a:lnSpc>
                <a:spcPct val="90000"/>
              </a:lnSpc>
              <a:spcBef>
                <a:spcPct val="50000"/>
              </a:spcBef>
              <a:buFontTx/>
              <a:buNone/>
              <a:defRPr/>
            </a:pPr>
            <a:r>
              <a:rPr lang="sv-SE" sz="4800" b="1" dirty="0">
                <a:solidFill>
                  <a:schemeClr val="tx1"/>
                </a:solidFill>
                <a:latin typeface="Trade Gothic Next"/>
                <a:ea typeface="MS PGothic"/>
              </a:rPr>
              <a:t>Förenta Nationerna</a:t>
            </a:r>
            <a:endParaRPr lang="sv-SE" dirty="0">
              <a:solidFill>
                <a:schemeClr val="tx1"/>
              </a:solidFill>
            </a:endParaRPr>
          </a:p>
          <a:p>
            <a:pPr marL="0" indent="0" algn="ctr">
              <a:lnSpc>
                <a:spcPct val="90000"/>
              </a:lnSpc>
              <a:spcBef>
                <a:spcPct val="50000"/>
              </a:spcBef>
              <a:buNone/>
              <a:defRPr/>
            </a:pPr>
            <a:r>
              <a:rPr lang="sv-SE" sz="2400" dirty="0">
                <a:solidFill>
                  <a:schemeClr val="tx1"/>
                </a:solidFill>
                <a:latin typeface="Trade Gothic Next"/>
                <a:ea typeface="MS PGothic"/>
              </a:rPr>
              <a:t>En grundläggande genomgång av FN</a:t>
            </a:r>
          </a:p>
          <a:p>
            <a:pPr algn="ctr">
              <a:lnSpc>
                <a:spcPct val="90000"/>
              </a:lnSpc>
              <a:spcBef>
                <a:spcPct val="50000"/>
              </a:spcBef>
              <a:buNone/>
              <a:defRPr/>
            </a:pPr>
            <a:endParaRPr lang="sv-SE" sz="2400" dirty="0">
              <a:solidFill>
                <a:schemeClr val="tx1"/>
              </a:solidFill>
              <a:latin typeface="+mj-lt"/>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ubrik 1">
            <a:extLst>
              <a:ext uri="{FF2B5EF4-FFF2-40B4-BE49-F238E27FC236}">
                <a16:creationId xmlns:a16="http://schemas.microsoft.com/office/drawing/2014/main" id="{4526B370-4352-47CF-BEAC-53DB99036DB4}"/>
              </a:ext>
            </a:extLst>
          </p:cNvPr>
          <p:cNvSpPr>
            <a:spLocks noGrp="1" noChangeArrowheads="1"/>
          </p:cNvSpPr>
          <p:nvPr>
            <p:ph type="title"/>
          </p:nvPr>
        </p:nvSpPr>
        <p:spPr>
          <a:xfrm>
            <a:off x="723900" y="548680"/>
            <a:ext cx="7696200" cy="1143000"/>
          </a:xfrm>
        </p:spPr>
        <p:txBody>
          <a:bodyPr/>
          <a:lstStyle/>
          <a:p>
            <a:r>
              <a:rPr lang="sv-SE" altLang="sv-SE" dirty="0">
                <a:latin typeface="Trade Gothic Next"/>
                <a:ea typeface="MS PGothic"/>
              </a:rPr>
              <a:t>Utveckling och fattigdomsbekämpning</a:t>
            </a:r>
            <a:br>
              <a:rPr lang="sv-SE" altLang="sv-SE" sz="4200" dirty="0"/>
            </a:br>
            <a:endParaRPr lang="sv-SE" altLang="sv-SE" sz="4200"/>
          </a:p>
        </p:txBody>
      </p:sp>
      <p:pic>
        <p:nvPicPr>
          <p:cNvPr id="73731" name="Picture 5" descr="C:\Users\ulrron\Desktop\Global-Goals-A-Child-raises-a-flag-in-Jordan.jpg">
            <a:extLst>
              <a:ext uri="{FF2B5EF4-FFF2-40B4-BE49-F238E27FC236}">
                <a16:creationId xmlns:a16="http://schemas.microsoft.com/office/drawing/2014/main" id="{26A105E3-11E3-43E7-9CCA-BBB7753CC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1844675"/>
            <a:ext cx="31686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E8FDFDEA-4D66-4461-B24E-21E3857E8E49}"/>
              </a:ext>
            </a:extLst>
          </p:cNvPr>
          <p:cNvSpPr txBox="1"/>
          <p:nvPr/>
        </p:nvSpPr>
        <p:spPr>
          <a:xfrm>
            <a:off x="751174" y="1988840"/>
            <a:ext cx="4255765" cy="3908762"/>
          </a:xfrm>
          <a:prstGeom prst="rect">
            <a:avLst/>
          </a:prstGeom>
          <a:noFill/>
        </p:spPr>
        <p:txBody>
          <a:bodyPr wrap="square" lIns="91440" tIns="45720" rIns="91440" bIns="45720" anchor="t">
            <a:spAutoFit/>
          </a:bodyPr>
          <a:lstStyle/>
          <a:p>
            <a:pPr>
              <a:defRPr/>
            </a:pPr>
            <a:endParaRPr lang="sv-SE">
              <a:latin typeface="Trade Gothic LT Std Cn" panose="020B0606020502020204" pitchFamily="34" charset="0"/>
            </a:endParaRPr>
          </a:p>
          <a:p>
            <a:pPr marL="342900" indent="-342900">
              <a:lnSpc>
                <a:spcPct val="150000"/>
              </a:lnSpc>
              <a:spcAft>
                <a:spcPts val="600"/>
              </a:spcAft>
              <a:buFont typeface="Arial" panose="020B0604020202020204" pitchFamily="34" charset="0"/>
              <a:buChar char="•"/>
              <a:defRPr/>
            </a:pPr>
            <a:r>
              <a:rPr lang="sv-SE" dirty="0">
                <a:latin typeface="Trade Gothic Next"/>
                <a:ea typeface="MS PGothic"/>
              </a:rPr>
              <a:t>Global närvaro</a:t>
            </a:r>
          </a:p>
          <a:p>
            <a:pPr marL="342900" indent="-342900">
              <a:lnSpc>
                <a:spcPct val="150000"/>
              </a:lnSpc>
              <a:spcAft>
                <a:spcPts val="600"/>
              </a:spcAft>
              <a:buFont typeface="Arial" panose="020B0604020202020204" pitchFamily="34" charset="0"/>
              <a:buChar char="•"/>
              <a:defRPr/>
            </a:pPr>
            <a:r>
              <a:rPr lang="sv-SE" dirty="0">
                <a:latin typeface="Trade Gothic Next"/>
                <a:ea typeface="MS PGothic"/>
              </a:rPr>
              <a:t>Brett mandat</a:t>
            </a:r>
          </a:p>
          <a:p>
            <a:pPr marL="342900" indent="-342900">
              <a:spcAft>
                <a:spcPts val="600"/>
              </a:spcAft>
              <a:buFont typeface="Arial" panose="020B0604020202020204" pitchFamily="34" charset="0"/>
              <a:buChar char="•"/>
              <a:defRPr/>
            </a:pPr>
            <a:r>
              <a:rPr lang="sv-SE" dirty="0">
                <a:latin typeface="Trade Gothic Next"/>
                <a:ea typeface="MS PGothic"/>
              </a:rPr>
              <a:t>Frånvaro av nationella  och kommersiella intressen</a:t>
            </a:r>
          </a:p>
          <a:p>
            <a:pPr marL="342900" indent="-342900">
              <a:lnSpc>
                <a:spcPct val="150000"/>
              </a:lnSpc>
              <a:spcAft>
                <a:spcPts val="600"/>
              </a:spcAft>
              <a:buFont typeface="Arial" panose="020B0604020202020204" pitchFamily="34" charset="0"/>
              <a:buChar char="•"/>
              <a:defRPr/>
            </a:pPr>
            <a:r>
              <a:rPr lang="sv-SE" dirty="0">
                <a:latin typeface="Trade Gothic Next"/>
                <a:ea typeface="MS PGothic"/>
              </a:rPr>
              <a:t>Akut humanitärt stöd</a:t>
            </a:r>
          </a:p>
          <a:p>
            <a:pPr marL="342900" indent="-342900">
              <a:spcAft>
                <a:spcPts val="600"/>
              </a:spcAft>
              <a:buFont typeface="Arial" panose="020B0604020202020204" pitchFamily="34" charset="0"/>
              <a:buChar char="•"/>
              <a:defRPr/>
            </a:pPr>
            <a:r>
              <a:rPr lang="sv-SE" dirty="0">
                <a:latin typeface="Trade Gothic Next"/>
                <a:ea typeface="MS PGothic"/>
              </a:rPr>
              <a:t>Långsiktigt arbete för hållbar utveckling</a:t>
            </a:r>
          </a:p>
        </p:txBody>
      </p:sp>
      <p:sp>
        <p:nvSpPr>
          <p:cNvPr id="7" name="textruta 6">
            <a:extLst>
              <a:ext uri="{FF2B5EF4-FFF2-40B4-BE49-F238E27FC236}">
                <a16:creationId xmlns:a16="http://schemas.microsoft.com/office/drawing/2014/main" id="{32B56FE1-13EA-4368-87CE-9239899713BE}"/>
              </a:ext>
            </a:extLst>
          </p:cNvPr>
          <p:cNvSpPr txBox="1"/>
          <p:nvPr/>
        </p:nvSpPr>
        <p:spPr>
          <a:xfrm>
            <a:off x="6796088" y="6604000"/>
            <a:ext cx="1944687" cy="254000"/>
          </a:xfrm>
          <a:prstGeom prst="rect">
            <a:avLst/>
          </a:prstGeom>
          <a:noFill/>
        </p:spPr>
        <p:txBody>
          <a:bodyPr>
            <a:spAutoFit/>
          </a:bodyPr>
          <a:lstStyle/>
          <a:p>
            <a:pPr>
              <a:defRPr/>
            </a:pPr>
            <a:r>
              <a:rPr lang="sv-SE" sz="1050">
                <a:latin typeface="Tahoma" pitchFamily="34" charset="0"/>
                <a:ea typeface="Tahoma" pitchFamily="34" charset="0"/>
                <a:cs typeface="Tahoma" pitchFamily="34" charset="0"/>
              </a:rPr>
              <a:t>Foto: </a:t>
            </a:r>
            <a:r>
              <a:rPr lang="en-US" sz="1050" err="1">
                <a:latin typeface="Tahoma" pitchFamily="34" charset="0"/>
                <a:ea typeface="Tahoma" pitchFamily="34" charset="0"/>
                <a:cs typeface="Tahoma" pitchFamily="34" charset="0"/>
              </a:rPr>
              <a:t>unicefjordan</a:t>
            </a:r>
            <a:r>
              <a:rPr lang="en-US" sz="1050">
                <a:latin typeface="Tahoma" pitchFamily="34" charset="0"/>
                <a:ea typeface="Tahoma" pitchFamily="34" charset="0"/>
                <a:cs typeface="Tahoma" pitchFamily="34" charset="0"/>
              </a:rPr>
              <a:t>/</a:t>
            </a:r>
            <a:r>
              <a:rPr lang="en-US" sz="1050" err="1">
                <a:latin typeface="Tahoma" pitchFamily="34" charset="0"/>
                <a:ea typeface="Tahoma" pitchFamily="34" charset="0"/>
                <a:cs typeface="Tahoma" pitchFamily="34" charset="0"/>
              </a:rPr>
              <a:t>badran</a:t>
            </a:r>
            <a:endParaRPr lang="sv-SE" sz="1050">
              <a:latin typeface="Tahoma" pitchFamily="34"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2B33CAE-64B6-453E-82BC-97C457899476}"/>
              </a:ext>
            </a:extLst>
          </p:cNvPr>
          <p:cNvSpPr/>
          <p:nvPr/>
        </p:nvSpPr>
        <p:spPr>
          <a:xfrm>
            <a:off x="494487" y="192088"/>
            <a:ext cx="7323755" cy="1446550"/>
          </a:xfrm>
          <a:prstGeom prst="rect">
            <a:avLst/>
          </a:prstGeom>
        </p:spPr>
        <p:txBody>
          <a:bodyPr wrap="square" lIns="91440" tIns="45720" rIns="91440" bIns="45720" anchor="t">
            <a:spAutoFit/>
          </a:bodyPr>
          <a:lstStyle/>
          <a:p>
            <a:pPr algn="ctr">
              <a:defRPr/>
            </a:pPr>
            <a:r>
              <a:rPr lang="sv-SE" sz="4400" dirty="0">
                <a:solidFill>
                  <a:schemeClr val="bg1"/>
                </a:solidFill>
                <a:latin typeface="Trade Gothic Next"/>
                <a:ea typeface="MS PGothic"/>
              </a:rPr>
              <a:t>Mänskliga rättigheter och </a:t>
            </a:r>
            <a:br>
              <a:rPr lang="sv-SE" sz="4400" dirty="0">
                <a:latin typeface="Trade Gothic Next"/>
              </a:rPr>
            </a:br>
            <a:r>
              <a:rPr lang="sv-SE" sz="4400" dirty="0">
                <a:solidFill>
                  <a:schemeClr val="bg1"/>
                </a:solidFill>
                <a:latin typeface="Trade Gothic Next"/>
                <a:ea typeface="MS PGothic"/>
              </a:rPr>
              <a:t>demokrati</a:t>
            </a:r>
          </a:p>
        </p:txBody>
      </p:sp>
      <p:pic>
        <p:nvPicPr>
          <p:cNvPr id="4" name="Picture 3">
            <a:extLst>
              <a:ext uri="{FF2B5EF4-FFF2-40B4-BE49-F238E27FC236}">
                <a16:creationId xmlns:a16="http://schemas.microsoft.com/office/drawing/2014/main" id="{3F01DF8B-D8D4-C59C-50EA-270DAEA0D82B}"/>
              </a:ext>
            </a:extLst>
          </p:cNvPr>
          <p:cNvPicPr>
            <a:picLocks noChangeAspect="1"/>
          </p:cNvPicPr>
          <p:nvPr/>
        </p:nvPicPr>
        <p:blipFill>
          <a:blip r:embed="rId3"/>
          <a:stretch>
            <a:fillRect/>
          </a:stretch>
        </p:blipFill>
        <p:spPr>
          <a:xfrm>
            <a:off x="1371241" y="2214562"/>
            <a:ext cx="6286500" cy="3952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56B88AB-3B34-4AB1-894F-05A7BC93C9F5}"/>
              </a:ext>
            </a:extLst>
          </p:cNvPr>
          <p:cNvSpPr/>
          <p:nvPr/>
        </p:nvSpPr>
        <p:spPr>
          <a:xfrm>
            <a:off x="0" y="188913"/>
            <a:ext cx="9144000" cy="1446550"/>
          </a:xfrm>
          <a:prstGeom prst="rect">
            <a:avLst/>
          </a:prstGeom>
        </p:spPr>
        <p:txBody>
          <a:bodyPr wrap="square" lIns="91440" tIns="45720" rIns="91440" bIns="45720" anchor="t">
            <a:spAutoFit/>
          </a:bodyPr>
          <a:lstStyle/>
          <a:p>
            <a:pPr algn="ctr">
              <a:defRPr/>
            </a:pPr>
            <a:r>
              <a:rPr lang="sv-SE" sz="4400" dirty="0">
                <a:solidFill>
                  <a:schemeClr val="bg1"/>
                </a:solidFill>
                <a:latin typeface="Trade Gothic Next"/>
                <a:ea typeface="MS PGothic"/>
              </a:rPr>
              <a:t>FN:s allmänna förklaring om </a:t>
            </a:r>
            <a:br>
              <a:rPr lang="sv-SE" sz="4400" dirty="0">
                <a:latin typeface="Trade Gothic Next"/>
              </a:rPr>
            </a:br>
            <a:r>
              <a:rPr lang="sv-SE" sz="4400" dirty="0">
                <a:solidFill>
                  <a:schemeClr val="bg1"/>
                </a:solidFill>
                <a:latin typeface="Trade Gothic Next"/>
                <a:ea typeface="MS PGothic"/>
              </a:rPr>
              <a:t>de mänskliga rättigheterna</a:t>
            </a:r>
          </a:p>
        </p:txBody>
      </p:sp>
      <p:pic>
        <p:nvPicPr>
          <p:cNvPr id="90115" name="Picture 4" descr="roosevelt">
            <a:extLst>
              <a:ext uri="{FF2B5EF4-FFF2-40B4-BE49-F238E27FC236}">
                <a16:creationId xmlns:a16="http://schemas.microsoft.com/office/drawing/2014/main" id="{BBB82705-1168-430E-AB01-2C552A27C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349500"/>
            <a:ext cx="4105275" cy="3403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1EB4AFE2-1F63-4571-A823-63E08E1B43C8}"/>
              </a:ext>
            </a:extLst>
          </p:cNvPr>
          <p:cNvSpPr txBox="1"/>
          <p:nvPr/>
        </p:nvSpPr>
        <p:spPr>
          <a:xfrm>
            <a:off x="982595" y="2636912"/>
            <a:ext cx="3671888" cy="2923877"/>
          </a:xfrm>
          <a:prstGeom prst="rect">
            <a:avLst/>
          </a:prstGeom>
          <a:noFill/>
        </p:spPr>
        <p:txBody>
          <a:bodyPr lIns="91440" tIns="45720" rIns="91440" bIns="45720" anchor="t">
            <a:spAutoFit/>
          </a:bodyPr>
          <a:lstStyle/>
          <a:p>
            <a:pPr marL="342900" indent="-342900">
              <a:spcBef>
                <a:spcPts val="600"/>
              </a:spcBef>
              <a:spcAft>
                <a:spcPts val="600"/>
              </a:spcAft>
              <a:buFont typeface="Arial" panose="020B0604020202020204" pitchFamily="34" charset="0"/>
              <a:buChar char="•"/>
              <a:defRPr/>
            </a:pPr>
            <a:r>
              <a:rPr lang="sv-SE" dirty="0">
                <a:latin typeface="Trade Gothic Next"/>
                <a:ea typeface="MS PGothic"/>
              </a:rPr>
              <a:t>Antogs 10 december 1948</a:t>
            </a:r>
          </a:p>
          <a:p>
            <a:pPr marL="342900" indent="-342900">
              <a:spcBef>
                <a:spcPts val="600"/>
              </a:spcBef>
              <a:spcAft>
                <a:spcPts val="600"/>
              </a:spcAft>
              <a:buFont typeface="Arial" panose="020B0604020202020204" pitchFamily="34" charset="0"/>
              <a:buChar char="•"/>
              <a:defRPr/>
            </a:pPr>
            <a:endParaRPr lang="sv-SE" dirty="0">
              <a:latin typeface="Trade Gothic Next"/>
            </a:endParaRPr>
          </a:p>
          <a:p>
            <a:pPr marL="342900" indent="-342900">
              <a:spcBef>
                <a:spcPts val="600"/>
              </a:spcBef>
              <a:spcAft>
                <a:spcPts val="600"/>
              </a:spcAft>
              <a:buFont typeface="Arial" panose="020B0604020202020204" pitchFamily="34" charset="0"/>
              <a:buChar char="•"/>
              <a:defRPr/>
            </a:pPr>
            <a:r>
              <a:rPr lang="sv-SE" dirty="0">
                <a:latin typeface="Trade Gothic Next"/>
                <a:ea typeface="MS PGothic"/>
              </a:rPr>
              <a:t>Översatt till 360 språk</a:t>
            </a:r>
          </a:p>
          <a:p>
            <a:pPr marL="342900" indent="-342900">
              <a:spcBef>
                <a:spcPts val="600"/>
              </a:spcBef>
              <a:spcAft>
                <a:spcPts val="600"/>
              </a:spcAft>
              <a:buFont typeface="Arial" panose="020B0604020202020204" pitchFamily="34" charset="0"/>
              <a:buChar char="•"/>
              <a:defRPr/>
            </a:pPr>
            <a:endParaRPr lang="sv-SE" dirty="0">
              <a:latin typeface="Trade Gothic Next"/>
            </a:endParaRPr>
          </a:p>
          <a:p>
            <a:pPr marL="342900" indent="-342900">
              <a:spcBef>
                <a:spcPts val="600"/>
              </a:spcBef>
              <a:spcAft>
                <a:spcPts val="600"/>
              </a:spcAft>
              <a:buFont typeface="Arial" panose="020B0604020202020204" pitchFamily="34" charset="0"/>
              <a:buChar char="•"/>
              <a:defRPr/>
            </a:pPr>
            <a:r>
              <a:rPr lang="sv-SE" dirty="0">
                <a:latin typeface="Trade Gothic Next"/>
                <a:ea typeface="MS PGothic"/>
              </a:rPr>
              <a:t>30 artiklar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sida.se/globalassets/global/partners/logotyper/globalamalen/logo_globala_malen.jpg">
            <a:extLst>
              <a:ext uri="{FF2B5EF4-FFF2-40B4-BE49-F238E27FC236}">
                <a16:creationId xmlns:a16="http://schemas.microsoft.com/office/drawing/2014/main" id="{280C97CE-F93A-4956-87C2-C97B02FDB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88840"/>
            <a:ext cx="381635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a:extLst>
              <a:ext uri="{FF2B5EF4-FFF2-40B4-BE49-F238E27FC236}">
                <a16:creationId xmlns:a16="http://schemas.microsoft.com/office/drawing/2014/main" id="{C1482843-55B6-4629-A710-D2422B895F56}"/>
              </a:ext>
            </a:extLst>
          </p:cNvPr>
          <p:cNvSpPr/>
          <p:nvPr/>
        </p:nvSpPr>
        <p:spPr>
          <a:xfrm>
            <a:off x="2623525" y="495948"/>
            <a:ext cx="3886984" cy="769441"/>
          </a:xfrm>
          <a:prstGeom prst="rect">
            <a:avLst/>
          </a:prstGeom>
        </p:spPr>
        <p:txBody>
          <a:bodyPr wrap="square" lIns="91440" tIns="45720" rIns="91440" bIns="45720" anchor="t">
            <a:spAutoFit/>
          </a:bodyPr>
          <a:lstStyle/>
          <a:p>
            <a:pPr>
              <a:defRPr/>
            </a:pPr>
            <a:r>
              <a:rPr lang="sv-SE" sz="4400" dirty="0">
                <a:solidFill>
                  <a:schemeClr val="bg1"/>
                </a:solidFill>
                <a:latin typeface="Trade Gothic Next"/>
                <a:ea typeface="MS PGothic"/>
              </a:rPr>
              <a:t>Agenda 2030</a:t>
            </a:r>
          </a:p>
        </p:txBody>
      </p:sp>
      <p:sp>
        <p:nvSpPr>
          <p:cNvPr id="4" name="Rektangel 3">
            <a:extLst>
              <a:ext uri="{FF2B5EF4-FFF2-40B4-BE49-F238E27FC236}">
                <a16:creationId xmlns:a16="http://schemas.microsoft.com/office/drawing/2014/main" id="{BB1948E3-2D3C-4FF8-86B3-0970676829D3}"/>
              </a:ext>
            </a:extLst>
          </p:cNvPr>
          <p:cNvSpPr/>
          <p:nvPr/>
        </p:nvSpPr>
        <p:spPr>
          <a:xfrm>
            <a:off x="277896" y="2138988"/>
            <a:ext cx="4688944" cy="5170646"/>
          </a:xfrm>
          <a:prstGeom prst="rect">
            <a:avLst/>
          </a:prstGeom>
        </p:spPr>
        <p:txBody>
          <a:bodyPr wrap="square" lIns="91440" tIns="45720" rIns="91440" bIns="45720" anchor="t">
            <a:spAutoFit/>
          </a:bodyPr>
          <a:lstStyle/>
          <a:p>
            <a:pPr>
              <a:spcAft>
                <a:spcPts val="1200"/>
              </a:spcAft>
              <a:defRPr/>
            </a:pPr>
            <a:r>
              <a:rPr lang="sv-SE" sz="2000" b="1" dirty="0" err="1">
                <a:latin typeface="Trade Gothic Next"/>
                <a:ea typeface="MS PGothic"/>
              </a:rPr>
              <a:t>Millenniemålen</a:t>
            </a:r>
            <a:r>
              <a:rPr lang="sv-SE" sz="2000" b="1" dirty="0">
                <a:latin typeface="Trade Gothic Next"/>
                <a:ea typeface="MS PGothic"/>
              </a:rPr>
              <a:t>:</a:t>
            </a:r>
          </a:p>
          <a:p>
            <a:pPr marL="342900" indent="-342900">
              <a:spcAft>
                <a:spcPts val="1200"/>
              </a:spcAft>
              <a:buFont typeface="Arial" panose="020B0604020202020204" pitchFamily="34" charset="0"/>
              <a:buChar char="•"/>
              <a:defRPr/>
            </a:pPr>
            <a:r>
              <a:rPr lang="sv-SE" sz="2000" dirty="0">
                <a:latin typeface="Trade Gothic Next"/>
                <a:ea typeface="MS PGothic"/>
              </a:rPr>
              <a:t>År 2000-2015 – blandade resultat</a:t>
            </a:r>
            <a:br>
              <a:rPr lang="sv-SE" sz="2000" dirty="0">
                <a:latin typeface="Trade Gothic Next"/>
              </a:rPr>
            </a:br>
            <a:endParaRPr lang="sv-SE" sz="2000" b="1">
              <a:latin typeface="Trade Gothic Next"/>
            </a:endParaRPr>
          </a:p>
          <a:p>
            <a:pPr>
              <a:spcAft>
                <a:spcPts val="1200"/>
              </a:spcAft>
              <a:defRPr/>
            </a:pPr>
            <a:r>
              <a:rPr lang="sv-SE" sz="2000" b="1" dirty="0">
                <a:latin typeface="Trade Gothic Next"/>
                <a:ea typeface="MS PGothic"/>
              </a:rPr>
              <a:t>Agenda 2030:</a:t>
            </a:r>
          </a:p>
          <a:p>
            <a:pPr marL="342900" indent="-342900">
              <a:spcAft>
                <a:spcPts val="1200"/>
              </a:spcAft>
              <a:buFont typeface="Arial" panose="020B0604020202020204" pitchFamily="34" charset="0"/>
              <a:buChar char="•"/>
              <a:defRPr/>
            </a:pPr>
            <a:r>
              <a:rPr lang="sv-SE" sz="2000" dirty="0">
                <a:latin typeface="Trade Gothic Next"/>
                <a:ea typeface="MS PGothic"/>
              </a:rPr>
              <a:t>17 globala mål och 169 delmål</a:t>
            </a:r>
          </a:p>
          <a:p>
            <a:pPr marL="342900" indent="-342900">
              <a:spcAft>
                <a:spcPts val="1200"/>
              </a:spcAft>
              <a:buFont typeface="Arial" panose="020B0604020202020204" pitchFamily="34" charset="0"/>
              <a:buChar char="•"/>
              <a:defRPr/>
            </a:pPr>
            <a:r>
              <a:rPr lang="sv-SE" sz="2000" dirty="0">
                <a:latin typeface="Trade Gothic Next"/>
                <a:ea typeface="MS PGothic"/>
              </a:rPr>
              <a:t>Öppen och inkluderande process</a:t>
            </a:r>
          </a:p>
          <a:p>
            <a:pPr marL="342900" indent="-342900">
              <a:spcAft>
                <a:spcPts val="1200"/>
              </a:spcAft>
              <a:buFont typeface="Arial" panose="020B0604020202020204" pitchFamily="34" charset="0"/>
              <a:buChar char="•"/>
              <a:defRPr/>
            </a:pPr>
            <a:r>
              <a:rPr lang="sv-SE" sz="2000" dirty="0">
                <a:latin typeface="Trade Gothic Next"/>
                <a:ea typeface="MS PGothic"/>
              </a:rPr>
              <a:t>Social, ekonomisk och miljömässig hållbarhet</a:t>
            </a:r>
          </a:p>
          <a:p>
            <a:pPr marL="342900" indent="-342900">
              <a:spcAft>
                <a:spcPts val="1200"/>
              </a:spcAft>
              <a:buFont typeface="Arial" panose="020B0604020202020204" pitchFamily="34" charset="0"/>
              <a:buChar char="•"/>
              <a:defRPr/>
            </a:pPr>
            <a:r>
              <a:rPr lang="sv-SE" sz="2000" dirty="0">
                <a:latin typeface="Trade Gothic Next"/>
                <a:ea typeface="MS PGothic"/>
              </a:rPr>
              <a:t>Globala med nationellt ägandeskap</a:t>
            </a:r>
          </a:p>
          <a:p>
            <a:pPr marL="342900" indent="-342900">
              <a:spcAft>
                <a:spcPts val="1200"/>
              </a:spcAft>
              <a:buFont typeface="Arial" panose="020B0604020202020204" pitchFamily="34" charset="0"/>
              <a:buChar char="•"/>
              <a:defRPr/>
            </a:pPr>
            <a:endParaRPr lang="sv-SE" sz="2000" dirty="0">
              <a:latin typeface="Trade Gothic Next"/>
            </a:endParaRPr>
          </a:p>
          <a:p>
            <a:pPr marL="342900" indent="-342900">
              <a:spcAft>
                <a:spcPts val="1200"/>
              </a:spcAft>
              <a:buFont typeface="Arial" panose="020B0604020202020204" pitchFamily="34" charset="0"/>
              <a:buChar char="•"/>
              <a:defRPr/>
            </a:pPr>
            <a:endParaRPr lang="sv-SE" sz="2000" dirty="0">
              <a:latin typeface="Trade Gothic Next"/>
            </a:endParaRPr>
          </a:p>
          <a:p>
            <a:pPr>
              <a:buFont typeface="Arial" pitchFamily="34" charset="0"/>
              <a:buChar char="•"/>
              <a:defRPr/>
            </a:pPr>
            <a:endParaRPr lang="sv-SE" sz="2000" dirty="0">
              <a:latin typeface="Trade Gothic Nex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ubrik 1">
            <a:extLst>
              <a:ext uri="{FF2B5EF4-FFF2-40B4-BE49-F238E27FC236}">
                <a16:creationId xmlns:a16="http://schemas.microsoft.com/office/drawing/2014/main" id="{C7A5568B-04DD-4C58-B133-F6C8C74DBEBE}"/>
              </a:ext>
            </a:extLst>
          </p:cNvPr>
          <p:cNvSpPr>
            <a:spLocks noGrp="1" noChangeArrowheads="1"/>
          </p:cNvSpPr>
          <p:nvPr>
            <p:ph type="title"/>
          </p:nvPr>
        </p:nvSpPr>
        <p:spPr>
          <a:xfrm>
            <a:off x="-431321" y="361411"/>
            <a:ext cx="9083675" cy="1143000"/>
          </a:xfrm>
        </p:spPr>
        <p:txBody>
          <a:bodyPr/>
          <a:lstStyle/>
          <a:p>
            <a:r>
              <a:rPr lang="sv-SE" altLang="sv-SE" sz="4000" dirty="0">
                <a:latin typeface="Trade Gothic Next"/>
                <a:ea typeface="MS PGothic"/>
              </a:rPr>
              <a:t>Globala mål för hållbar utveckling</a:t>
            </a:r>
          </a:p>
        </p:txBody>
      </p:sp>
      <p:pic>
        <p:nvPicPr>
          <p:cNvPr id="3" name="Platshållare för innehåll 2">
            <a:extLst>
              <a:ext uri="{FF2B5EF4-FFF2-40B4-BE49-F238E27FC236}">
                <a16:creationId xmlns:a16="http://schemas.microsoft.com/office/drawing/2014/main" id="{B35052A2-1CCE-4FE7-BB24-5E9F71F58FF6}"/>
              </a:ext>
            </a:extLst>
          </p:cNvPr>
          <p:cNvPicPr>
            <a:picLocks noGrp="1" noChangeAspect="1"/>
          </p:cNvPicPr>
          <p:nvPr>
            <p:ph sz="half" idx="1"/>
          </p:nvPr>
        </p:nvPicPr>
        <p:blipFill>
          <a:blip r:embed="rId3"/>
          <a:stretch>
            <a:fillRect/>
          </a:stretch>
        </p:blipFill>
        <p:spPr>
          <a:xfrm>
            <a:off x="180624" y="1988840"/>
            <a:ext cx="8782751" cy="4320480"/>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BFBE5CC-9100-4759-9B2B-DE74E36FE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589"/>
          <a:stretch>
            <a:fillRect/>
          </a:stretch>
        </p:blipFill>
        <p:spPr bwMode="auto">
          <a:xfrm>
            <a:off x="-1588" y="1628775"/>
            <a:ext cx="9144001"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C6F6378C-EB40-4CDC-B5F1-63146108C42B}"/>
              </a:ext>
            </a:extLst>
          </p:cNvPr>
          <p:cNvSpPr/>
          <p:nvPr/>
        </p:nvSpPr>
        <p:spPr>
          <a:xfrm>
            <a:off x="250825" y="333375"/>
            <a:ext cx="185738" cy="4062413"/>
          </a:xfrm>
          <a:prstGeom prst="rect">
            <a:avLst/>
          </a:prstGeom>
        </p:spPr>
        <p:txBody>
          <a:bodyPr wrap="none">
            <a:spAutoFit/>
          </a:bodyPr>
          <a:lstStyle/>
          <a:p>
            <a:pPr>
              <a:defRPr/>
            </a:pPr>
            <a:br>
              <a:rPr lang="sv-SE" sz="5400">
                <a:solidFill>
                  <a:schemeClr val="accent3"/>
                </a:solidFill>
                <a:latin typeface="Franklin Gothic Medium Cond" pitchFamily="34" charset="0"/>
                <a:ea typeface="ＭＳ Ｐゴシック" pitchFamily="-109" charset="-128"/>
              </a:rPr>
            </a:br>
            <a:br>
              <a:rPr lang="sv-SE" sz="5400">
                <a:solidFill>
                  <a:schemeClr val="accent3"/>
                </a:solidFill>
                <a:latin typeface="Franklin Gothic Medium Cond" pitchFamily="34" charset="0"/>
                <a:ea typeface="ＭＳ Ｐゴシック" pitchFamily="-109" charset="-128"/>
              </a:rPr>
            </a:br>
            <a:br>
              <a:rPr lang="sv-SE" sz="2800">
                <a:solidFill>
                  <a:schemeClr val="accent3"/>
                </a:solidFill>
                <a:latin typeface="Franklin Gothic Medium Cond" pitchFamily="34" charset="0"/>
                <a:ea typeface="ＭＳ Ｐゴシック" pitchFamily="-109" charset="-128"/>
              </a:rPr>
            </a:br>
            <a:br>
              <a:rPr lang="sv-SE" sz="2800">
                <a:solidFill>
                  <a:schemeClr val="accent3"/>
                </a:solidFill>
                <a:latin typeface="Franklin Gothic Medium Cond" pitchFamily="34" charset="0"/>
                <a:ea typeface="ＭＳ Ｐゴシック" pitchFamily="-109" charset="-128"/>
              </a:rPr>
            </a:br>
            <a:br>
              <a:rPr lang="sv-SE" sz="4000">
                <a:solidFill>
                  <a:schemeClr val="accent3"/>
                </a:solidFill>
                <a:latin typeface="Franklin Gothic Medium Cond" pitchFamily="34" charset="0"/>
                <a:ea typeface="ＭＳ Ｐゴシック" pitchFamily="-109" charset="-128"/>
              </a:rPr>
            </a:br>
            <a:endParaRPr lang="sv-SE" sz="5400">
              <a:solidFill>
                <a:schemeClr val="accent3"/>
              </a:solidFill>
              <a:latin typeface="Times"/>
              <a:ea typeface="ＭＳ Ｐゴシック" pitchFamily="-109" charset="-128"/>
            </a:endParaRPr>
          </a:p>
        </p:txBody>
      </p:sp>
      <p:sp>
        <p:nvSpPr>
          <p:cNvPr id="6" name="Rubrik 1">
            <a:extLst>
              <a:ext uri="{FF2B5EF4-FFF2-40B4-BE49-F238E27FC236}">
                <a16:creationId xmlns:a16="http://schemas.microsoft.com/office/drawing/2014/main" id="{B6F1140F-65D1-46E4-9B98-5919E8A0732D}"/>
              </a:ext>
            </a:extLst>
          </p:cNvPr>
          <p:cNvSpPr txBox="1">
            <a:spLocks/>
          </p:cNvSpPr>
          <p:nvPr/>
        </p:nvSpPr>
        <p:spPr>
          <a:xfrm>
            <a:off x="685800" y="634671"/>
            <a:ext cx="7772400" cy="1470025"/>
          </a:xfrm>
          <a:prstGeom prst="rect">
            <a:avLst/>
          </a:prstGeom>
        </p:spPr>
        <p:txBody>
          <a:bodyPr lIns="91440" tIns="45720" rIns="91440" bIns="45720" anchor="t"/>
          <a:lstStyle/>
          <a:p>
            <a:pPr algn="ctr">
              <a:defRPr/>
            </a:pPr>
            <a:r>
              <a:rPr lang="sv-SE" sz="4800" kern="0" dirty="0">
                <a:solidFill>
                  <a:schemeClr val="bg1"/>
                </a:solidFill>
                <a:latin typeface="Trade Gothic Next"/>
                <a:ea typeface="MS PGothic"/>
                <a:cs typeface="ＭＳ Ｐゴシック" pitchFamily="-109" charset="-128"/>
              </a:rPr>
              <a:t>Tack!</a:t>
            </a:r>
          </a:p>
        </p:txBody>
      </p:sp>
    </p:spTree>
    <p:extLst>
      <p:ext uri="{BB962C8B-B14F-4D97-AF65-F5344CB8AC3E}">
        <p14:creationId xmlns:p14="http://schemas.microsoft.com/office/powerpoint/2010/main" val="286812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objekt 2" descr="United Nations fight for freedom.jpg">
            <a:extLst>
              <a:ext uri="{FF2B5EF4-FFF2-40B4-BE49-F238E27FC236}">
                <a16:creationId xmlns:a16="http://schemas.microsoft.com/office/drawing/2014/main" id="{1A3B5F4F-41C2-4F05-A187-7C33488DCA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844675"/>
            <a:ext cx="32988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a:extLst>
              <a:ext uri="{FF2B5EF4-FFF2-40B4-BE49-F238E27FC236}">
                <a16:creationId xmlns:a16="http://schemas.microsoft.com/office/drawing/2014/main" id="{13759025-7393-4D4A-BEC6-6B23469DC67A}"/>
              </a:ext>
            </a:extLst>
          </p:cNvPr>
          <p:cNvSpPr/>
          <p:nvPr/>
        </p:nvSpPr>
        <p:spPr>
          <a:xfrm>
            <a:off x="1285875" y="571500"/>
            <a:ext cx="6715125" cy="769441"/>
          </a:xfrm>
          <a:prstGeom prst="rect">
            <a:avLst/>
          </a:prstGeom>
        </p:spPr>
        <p:txBody>
          <a:bodyPr lIns="91440" tIns="45720" rIns="91440" bIns="45720" anchor="t">
            <a:spAutoFit/>
          </a:bodyPr>
          <a:lstStyle/>
          <a:p>
            <a:pPr algn="ctr">
              <a:defRPr/>
            </a:pPr>
            <a:r>
              <a:rPr lang="sv-SE" sz="4400" dirty="0">
                <a:solidFill>
                  <a:schemeClr val="bg1"/>
                </a:solidFill>
                <a:latin typeface="Trade Gothic Next"/>
                <a:ea typeface="MS PGothic"/>
              </a:rPr>
              <a:t>När föds FN-tanken?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Users\ulrron\Desktop\31947 (1).jpg">
            <a:extLst>
              <a:ext uri="{FF2B5EF4-FFF2-40B4-BE49-F238E27FC236}">
                <a16:creationId xmlns:a16="http://schemas.microsoft.com/office/drawing/2014/main" id="{DA6456F4-CFA9-4A15-8DDD-AE365CD0C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95" y="2208801"/>
            <a:ext cx="49863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55703933-14B0-4399-9899-EC4A766577E9}"/>
              </a:ext>
            </a:extLst>
          </p:cNvPr>
          <p:cNvSpPr/>
          <p:nvPr/>
        </p:nvSpPr>
        <p:spPr>
          <a:xfrm>
            <a:off x="1285875" y="571500"/>
            <a:ext cx="6715125" cy="1323439"/>
          </a:xfrm>
          <a:prstGeom prst="rect">
            <a:avLst/>
          </a:prstGeom>
        </p:spPr>
        <p:txBody>
          <a:bodyPr lIns="91440" tIns="45720" rIns="91440" bIns="45720" anchor="t">
            <a:spAutoFit/>
          </a:bodyPr>
          <a:lstStyle/>
          <a:p>
            <a:pPr algn="ctr">
              <a:defRPr/>
            </a:pPr>
            <a:r>
              <a:rPr lang="sv-SE" sz="4400" dirty="0">
                <a:solidFill>
                  <a:schemeClr val="bg1"/>
                </a:solidFill>
                <a:latin typeface="Trade Gothic Next"/>
                <a:ea typeface="MS PGothic"/>
              </a:rPr>
              <a:t>FN:s bildande</a:t>
            </a:r>
          </a:p>
          <a:p>
            <a:pPr algn="ctr">
              <a:defRPr/>
            </a:pPr>
            <a:endParaRPr lang="sv-SE" sz="3600">
              <a:solidFill>
                <a:schemeClr val="bg1"/>
              </a:solidFill>
              <a:latin typeface="+mj-lt"/>
            </a:endParaRPr>
          </a:p>
        </p:txBody>
      </p:sp>
      <p:sp>
        <p:nvSpPr>
          <p:cNvPr id="6" name="Rektangel 5">
            <a:extLst>
              <a:ext uri="{FF2B5EF4-FFF2-40B4-BE49-F238E27FC236}">
                <a16:creationId xmlns:a16="http://schemas.microsoft.com/office/drawing/2014/main" id="{E955BA9E-552C-447D-B6C1-B8EEF3FA504C}"/>
              </a:ext>
            </a:extLst>
          </p:cNvPr>
          <p:cNvSpPr/>
          <p:nvPr/>
        </p:nvSpPr>
        <p:spPr>
          <a:xfrm>
            <a:off x="7391400" y="6604000"/>
            <a:ext cx="1752600" cy="254000"/>
          </a:xfrm>
          <a:prstGeom prst="rect">
            <a:avLst/>
          </a:prstGeom>
        </p:spPr>
        <p:txBody>
          <a:bodyPr wrap="none">
            <a:spAutoFit/>
          </a:bodyPr>
          <a:lstStyle/>
          <a:p>
            <a:pPr>
              <a:defRPr/>
            </a:pPr>
            <a:r>
              <a:rPr lang="sv-SE" sz="1050">
                <a:latin typeface="+mj-lt"/>
              </a:rPr>
              <a:t>UN </a:t>
            </a:r>
            <a:r>
              <a:rPr lang="sv-SE" sz="1050" err="1">
                <a:latin typeface="+mj-lt"/>
              </a:rPr>
              <a:t>Photo/Historical</a:t>
            </a:r>
            <a:r>
              <a:rPr lang="sv-SE" sz="1050">
                <a:latin typeface="+mj-lt"/>
              </a:rPr>
              <a:t> Photo</a:t>
            </a:r>
          </a:p>
        </p:txBody>
      </p:sp>
      <p:sp>
        <p:nvSpPr>
          <p:cNvPr id="9" name="Rektangel 8">
            <a:extLst>
              <a:ext uri="{FF2B5EF4-FFF2-40B4-BE49-F238E27FC236}">
                <a16:creationId xmlns:a16="http://schemas.microsoft.com/office/drawing/2014/main" id="{8F1EDE4A-93E5-4369-9144-DF0420360B99}"/>
              </a:ext>
            </a:extLst>
          </p:cNvPr>
          <p:cNvSpPr/>
          <p:nvPr/>
        </p:nvSpPr>
        <p:spPr>
          <a:xfrm>
            <a:off x="395536" y="2204864"/>
            <a:ext cx="3168650" cy="3477875"/>
          </a:xfrm>
          <a:prstGeom prst="rect">
            <a:avLst/>
          </a:prstGeom>
        </p:spPr>
        <p:txBody>
          <a:bodyPr lIns="91440" tIns="45720" rIns="91440" bIns="45720" anchor="t">
            <a:spAutoFit/>
          </a:bodyPr>
          <a:lstStyle/>
          <a:p>
            <a:pPr marL="342900" indent="-342900">
              <a:buFont typeface="Arial" panose="020B0604020202020204" pitchFamily="34" charset="0"/>
              <a:buChar char="•"/>
              <a:defRPr/>
            </a:pPr>
            <a:r>
              <a:rPr lang="sv-SE" sz="2000" dirty="0">
                <a:latin typeface="Trade Gothic Next"/>
                <a:ea typeface="MS PGothic"/>
              </a:rPr>
              <a:t>San Francisco </a:t>
            </a:r>
            <a:endParaRPr lang="sv-SE" sz="2000" dirty="0">
              <a:latin typeface="Trade Gothic Next"/>
            </a:endParaRPr>
          </a:p>
          <a:p>
            <a:pPr>
              <a:defRPr/>
            </a:pPr>
            <a:endParaRPr lang="sv-SE" sz="2000" dirty="0">
              <a:latin typeface="Trade Gothic Next"/>
            </a:endParaRPr>
          </a:p>
          <a:p>
            <a:pPr marL="342900" indent="-342900">
              <a:buFont typeface="Arial" panose="020B0604020202020204" pitchFamily="34" charset="0"/>
              <a:buChar char="•"/>
              <a:defRPr/>
            </a:pPr>
            <a:r>
              <a:rPr lang="sv-SE" sz="2000" dirty="0">
                <a:latin typeface="Trade Gothic Next"/>
                <a:ea typeface="MS PGothic"/>
              </a:rPr>
              <a:t>25 april 1945 </a:t>
            </a:r>
            <a:endParaRPr lang="sv-SE" sz="2000" dirty="0">
              <a:latin typeface="Trade Gothic Next"/>
            </a:endParaRPr>
          </a:p>
          <a:p>
            <a:pPr marL="342900" indent="-342900">
              <a:buFont typeface="Arial" panose="020B0604020202020204" pitchFamily="34" charset="0"/>
              <a:buChar char="•"/>
              <a:defRPr/>
            </a:pPr>
            <a:endParaRPr lang="sv-SE" sz="2000" dirty="0">
              <a:latin typeface="Trade Gothic Next"/>
            </a:endParaRPr>
          </a:p>
          <a:p>
            <a:pPr marL="342900" indent="-342900">
              <a:buFont typeface="Arial" panose="020B0604020202020204" pitchFamily="34" charset="0"/>
              <a:buChar char="•"/>
              <a:defRPr/>
            </a:pPr>
            <a:r>
              <a:rPr lang="sv-SE" sz="2000" dirty="0">
                <a:latin typeface="Trade Gothic Next"/>
                <a:ea typeface="MS PGothic"/>
              </a:rPr>
              <a:t>50 stater</a:t>
            </a:r>
          </a:p>
          <a:p>
            <a:pPr marL="342900" indent="-342900">
              <a:buFont typeface="Arial" panose="020B0604020202020204" pitchFamily="34" charset="0"/>
              <a:buChar char="•"/>
              <a:defRPr/>
            </a:pPr>
            <a:endParaRPr lang="sv-SE" sz="2000" dirty="0">
              <a:latin typeface="Trade Gothic Next"/>
            </a:endParaRPr>
          </a:p>
          <a:p>
            <a:pPr marL="342900" indent="-342900">
              <a:buFont typeface="Arial" panose="020B0604020202020204" pitchFamily="34" charset="0"/>
              <a:buChar char="•"/>
              <a:defRPr/>
            </a:pPr>
            <a:r>
              <a:rPr lang="sv-SE" sz="2000" dirty="0">
                <a:latin typeface="Trade Gothic Next"/>
                <a:ea typeface="MS PGothic"/>
              </a:rPr>
              <a:t>FN-stadgan träder i kraft 24 oktober 1945</a:t>
            </a:r>
          </a:p>
          <a:p>
            <a:pPr marL="342900" indent="-342900">
              <a:buFont typeface="Arial" panose="020B0604020202020204" pitchFamily="34" charset="0"/>
              <a:buChar char="•"/>
              <a:defRPr/>
            </a:pPr>
            <a:endParaRPr lang="sv-SE" sz="2000" dirty="0">
              <a:latin typeface="Trade Gothic Next"/>
            </a:endParaRPr>
          </a:p>
          <a:p>
            <a:pPr marL="342900" indent="-342900">
              <a:buFont typeface="Arial" panose="020B0604020202020204" pitchFamily="34" charset="0"/>
              <a:buChar char="•"/>
              <a:defRPr/>
            </a:pPr>
            <a:r>
              <a:rPr lang="sv-SE" sz="2000" dirty="0">
                <a:latin typeface="Trade Gothic Next"/>
                <a:ea typeface="MS PGothic"/>
              </a:rPr>
              <a:t>När blev Sverige medlem?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662E829-E116-4CEF-9D0D-D31712D0455C}"/>
              </a:ext>
            </a:extLst>
          </p:cNvPr>
          <p:cNvSpPr/>
          <p:nvPr/>
        </p:nvSpPr>
        <p:spPr>
          <a:xfrm>
            <a:off x="1285875" y="571500"/>
            <a:ext cx="6715125" cy="769441"/>
          </a:xfrm>
          <a:prstGeom prst="rect">
            <a:avLst/>
          </a:prstGeom>
        </p:spPr>
        <p:txBody>
          <a:bodyPr lIns="91440" tIns="45720" rIns="91440" bIns="45720" anchor="t">
            <a:spAutoFit/>
          </a:bodyPr>
          <a:lstStyle/>
          <a:p>
            <a:pPr algn="ctr">
              <a:defRPr/>
            </a:pPr>
            <a:r>
              <a:rPr lang="sv-SE" sz="4400" dirty="0">
                <a:solidFill>
                  <a:schemeClr val="bg1"/>
                </a:solidFill>
                <a:latin typeface="Trade Gothic Next"/>
                <a:ea typeface="MS PGothic"/>
              </a:rPr>
              <a:t>FN-stadgan</a:t>
            </a:r>
          </a:p>
        </p:txBody>
      </p:sp>
      <p:pic>
        <p:nvPicPr>
          <p:cNvPr id="5" name="Picture 5">
            <a:extLst>
              <a:ext uri="{FF2B5EF4-FFF2-40B4-BE49-F238E27FC236}">
                <a16:creationId xmlns:a16="http://schemas.microsoft.com/office/drawing/2014/main" id="{C61CBE45-7A33-4E3D-8F7C-862ACC208C98}"/>
              </a:ext>
            </a:extLst>
          </p:cNvPr>
          <p:cNvPicPr>
            <a:picLocks noChangeAspect="1" noChangeArrowheads="1"/>
          </p:cNvPicPr>
          <p:nvPr/>
        </p:nvPicPr>
        <p:blipFill>
          <a:blip r:embed="rId3"/>
          <a:srcRect/>
          <a:stretch>
            <a:fillRect/>
          </a:stretch>
        </p:blipFill>
        <p:spPr bwMode="auto">
          <a:xfrm>
            <a:off x="5220072" y="2137072"/>
            <a:ext cx="3167062" cy="4141788"/>
          </a:xfrm>
          <a:prstGeom prst="rect">
            <a:avLst/>
          </a:prstGeom>
          <a:noFill/>
          <a:ln w="12700">
            <a:solidFill>
              <a:srgbClr val="002060"/>
            </a:solidFill>
            <a:miter lim="800000"/>
            <a:headEnd/>
            <a:tailEnd/>
          </a:ln>
          <a:effectLst>
            <a:outerShdw blurRad="50800" dist="38100" dir="8100000" sx="101000" sy="101000" algn="tr" rotWithShape="0">
              <a:prstClr val="black">
                <a:alpha val="40000"/>
              </a:prstClr>
            </a:outerShdw>
          </a:effectLst>
        </p:spPr>
      </p:pic>
      <p:sp>
        <p:nvSpPr>
          <p:cNvPr id="6" name="Rubrik 2">
            <a:extLst>
              <a:ext uri="{FF2B5EF4-FFF2-40B4-BE49-F238E27FC236}">
                <a16:creationId xmlns:a16="http://schemas.microsoft.com/office/drawing/2014/main" id="{32617C8B-5BEA-492B-B21D-3B9632FC035E}"/>
              </a:ext>
            </a:extLst>
          </p:cNvPr>
          <p:cNvSpPr txBox="1">
            <a:spLocks/>
          </p:cNvSpPr>
          <p:nvPr/>
        </p:nvSpPr>
        <p:spPr bwMode="auto">
          <a:xfrm>
            <a:off x="250824" y="2137072"/>
            <a:ext cx="4392613" cy="4321175"/>
          </a:xfrm>
          <a:prstGeom prst="rect">
            <a:avLst/>
          </a:prstGeom>
          <a:noFill/>
          <a:ln w="9525">
            <a:noFill/>
            <a:miter lim="800000"/>
            <a:headEnd/>
            <a:tailEnd/>
          </a:ln>
        </p:spPr>
        <p:txBody>
          <a:bodyPr lIns="91440" tIns="45720" rIns="91440" bIns="45720" anchor="ctr"/>
          <a:lstStyle/>
          <a:p>
            <a:pPr marL="457200" indent="-457200">
              <a:defRPr/>
            </a:pPr>
            <a:r>
              <a:rPr lang="sv-SE" sz="2100" b="1" dirty="0">
                <a:latin typeface="Trade Gothic Next"/>
                <a:ea typeface="MingLiU"/>
              </a:rPr>
              <a:t>FN:s ändamål:</a:t>
            </a:r>
          </a:p>
          <a:p>
            <a:pPr marL="457200" indent="-457200">
              <a:defRPr/>
            </a:pPr>
            <a:endParaRPr lang="sv-SE" sz="2100">
              <a:latin typeface="+mj-lt"/>
              <a:ea typeface="MingLiU" pitchFamily="49" charset="-120"/>
            </a:endParaRPr>
          </a:p>
          <a:p>
            <a:pPr marL="457200" indent="-457200">
              <a:buAutoNum type="arabicPeriod"/>
              <a:defRPr/>
            </a:pPr>
            <a:r>
              <a:rPr lang="sv-SE" sz="2000" dirty="0">
                <a:latin typeface="Trade Gothic Next"/>
                <a:ea typeface="MingLiU"/>
              </a:rPr>
              <a:t>Upprätthålla fred och säkerhet</a:t>
            </a:r>
            <a:br>
              <a:rPr lang="sv-SE" sz="2000" dirty="0">
                <a:latin typeface="Trade Gothic Next"/>
                <a:ea typeface="MingLiU" pitchFamily="49" charset="-120"/>
              </a:rPr>
            </a:br>
            <a:endParaRPr lang="sv-SE" sz="2000" dirty="0">
              <a:latin typeface="Trade Gothic Next"/>
              <a:ea typeface="MingLiU" pitchFamily="49" charset="-120"/>
            </a:endParaRPr>
          </a:p>
          <a:p>
            <a:pPr marL="457200" indent="-457200">
              <a:buAutoNum type="arabicPeriod"/>
              <a:defRPr/>
            </a:pPr>
            <a:r>
              <a:rPr lang="sv-SE" sz="2000" dirty="0">
                <a:latin typeface="Trade Gothic Next"/>
                <a:ea typeface="MingLiU"/>
              </a:rPr>
              <a:t>Utveckla vänskapliga förbindelser mellan staterna</a:t>
            </a:r>
            <a:br>
              <a:rPr lang="sv-SE" sz="2000" dirty="0">
                <a:latin typeface="Trade Gothic Next"/>
                <a:ea typeface="MingLiU" pitchFamily="49" charset="-120"/>
              </a:rPr>
            </a:br>
            <a:endParaRPr lang="sv-SE" sz="2000" dirty="0">
              <a:latin typeface="Trade Gothic Next"/>
              <a:ea typeface="MingLiU" pitchFamily="49" charset="-120"/>
            </a:endParaRPr>
          </a:p>
          <a:p>
            <a:pPr marL="457200" indent="-457200">
              <a:buAutoNum type="arabicPeriod"/>
              <a:defRPr/>
            </a:pPr>
            <a:r>
              <a:rPr lang="sv-SE" sz="2000" dirty="0">
                <a:latin typeface="Trade Gothic Next"/>
                <a:ea typeface="MingLiU"/>
              </a:rPr>
              <a:t>Internationell samverkan vid lösande av internationella problem</a:t>
            </a:r>
          </a:p>
          <a:p>
            <a:pPr marL="457200" indent="-457200">
              <a:buAutoNum type="arabicPeriod"/>
              <a:defRPr/>
            </a:pPr>
            <a:endParaRPr lang="sv-SE" sz="2000" dirty="0">
              <a:latin typeface="Trade Gothic Next"/>
              <a:ea typeface="MingLiU" pitchFamily="49" charset="-120"/>
            </a:endParaRPr>
          </a:p>
          <a:p>
            <a:pPr marL="457200" indent="-457200">
              <a:buAutoNum type="arabicPeriod"/>
              <a:defRPr/>
            </a:pPr>
            <a:r>
              <a:rPr lang="sv-SE" sz="2000" dirty="0">
                <a:latin typeface="Trade Gothic Next"/>
                <a:ea typeface="MingLiU"/>
              </a:rPr>
              <a:t>Främja aktning för mänskliga rättigheter och grundläggande friheter</a:t>
            </a:r>
          </a:p>
          <a:p>
            <a:pPr marL="457200" indent="-457200">
              <a:buAutoNum type="arabicPeriod"/>
              <a:defRPr/>
            </a:pPr>
            <a:endParaRPr lang="sv-SE" sz="2100">
              <a:latin typeface="+mj-lt"/>
              <a:ea typeface="MingLiU" pitchFamily="49"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ktangel 57">
            <a:extLst>
              <a:ext uri="{FF2B5EF4-FFF2-40B4-BE49-F238E27FC236}">
                <a16:creationId xmlns:a16="http://schemas.microsoft.com/office/drawing/2014/main" id="{4D6E2F26-119C-46BB-8972-FBCF4620CD3D}"/>
              </a:ext>
            </a:extLst>
          </p:cNvPr>
          <p:cNvSpPr/>
          <p:nvPr/>
        </p:nvSpPr>
        <p:spPr>
          <a:xfrm>
            <a:off x="1285875" y="571500"/>
            <a:ext cx="6715125" cy="769441"/>
          </a:xfrm>
          <a:prstGeom prst="rect">
            <a:avLst/>
          </a:prstGeom>
        </p:spPr>
        <p:txBody>
          <a:bodyPr lIns="91440" tIns="45720" rIns="91440" bIns="45720" anchor="t">
            <a:spAutoFit/>
          </a:bodyPr>
          <a:lstStyle/>
          <a:p>
            <a:pPr algn="ctr">
              <a:defRPr/>
            </a:pPr>
            <a:r>
              <a:rPr lang="sv-SE" sz="4400" dirty="0">
                <a:solidFill>
                  <a:schemeClr val="bg1"/>
                </a:solidFill>
                <a:latin typeface="Trade Gothic Next"/>
                <a:ea typeface="MS PGothic"/>
              </a:rPr>
              <a:t>FN:s organisation</a:t>
            </a:r>
          </a:p>
        </p:txBody>
      </p:sp>
      <p:sp>
        <p:nvSpPr>
          <p:cNvPr id="59" name="Rektangel med rundade hörn 6">
            <a:extLst>
              <a:ext uri="{FF2B5EF4-FFF2-40B4-BE49-F238E27FC236}">
                <a16:creationId xmlns:a16="http://schemas.microsoft.com/office/drawing/2014/main" id="{2D4A2948-D8FB-4589-85E3-F16CF9DCE7C9}"/>
              </a:ext>
            </a:extLst>
          </p:cNvPr>
          <p:cNvSpPr/>
          <p:nvPr/>
        </p:nvSpPr>
        <p:spPr bwMode="auto">
          <a:xfrm rot="5400000">
            <a:off x="3824466" y="1604766"/>
            <a:ext cx="1224136" cy="1872208"/>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0" name="Rektangel med rundade hörn 7">
            <a:extLst>
              <a:ext uri="{FF2B5EF4-FFF2-40B4-BE49-F238E27FC236}">
                <a16:creationId xmlns:a16="http://schemas.microsoft.com/office/drawing/2014/main" id="{03CDBCF6-E236-4243-B8D7-B0C0A020FCF1}"/>
              </a:ext>
            </a:extLst>
          </p:cNvPr>
          <p:cNvSpPr/>
          <p:nvPr/>
        </p:nvSpPr>
        <p:spPr bwMode="auto">
          <a:xfrm rot="5400000">
            <a:off x="6681986" y="1676204"/>
            <a:ext cx="1224136" cy="1872208"/>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1" name="textruta 60">
            <a:extLst>
              <a:ext uri="{FF2B5EF4-FFF2-40B4-BE49-F238E27FC236}">
                <a16:creationId xmlns:a16="http://schemas.microsoft.com/office/drawing/2014/main" id="{513515B4-A140-46A7-856C-B26737744B05}"/>
              </a:ext>
            </a:extLst>
          </p:cNvPr>
          <p:cNvSpPr txBox="1"/>
          <p:nvPr/>
        </p:nvSpPr>
        <p:spPr>
          <a:xfrm>
            <a:off x="3571875" y="2428875"/>
            <a:ext cx="1800225" cy="277813"/>
          </a:xfrm>
          <a:prstGeom prst="rect">
            <a:avLst/>
          </a:prstGeom>
          <a:noFill/>
        </p:spPr>
        <p:txBody>
          <a:bodyPr>
            <a:spAutoFit/>
          </a:bodyPr>
          <a:lstStyle/>
          <a:p>
            <a:pPr algn="ctr">
              <a:defRPr/>
            </a:pPr>
            <a:r>
              <a:rPr lang="sv-SE" sz="1200" b="1">
                <a:solidFill>
                  <a:srgbClr val="002060"/>
                </a:solidFill>
                <a:latin typeface="+mn-lt"/>
              </a:rPr>
              <a:t>Förvaltarskapsrådet</a:t>
            </a:r>
          </a:p>
        </p:txBody>
      </p:sp>
      <p:sp>
        <p:nvSpPr>
          <p:cNvPr id="62" name="textruta 61">
            <a:extLst>
              <a:ext uri="{FF2B5EF4-FFF2-40B4-BE49-F238E27FC236}">
                <a16:creationId xmlns:a16="http://schemas.microsoft.com/office/drawing/2014/main" id="{8FBBF7DF-D8C2-437C-BDEB-3CE87DF5E8D0}"/>
              </a:ext>
            </a:extLst>
          </p:cNvPr>
          <p:cNvSpPr txBox="1"/>
          <p:nvPr/>
        </p:nvSpPr>
        <p:spPr>
          <a:xfrm>
            <a:off x="6357938" y="2428875"/>
            <a:ext cx="1800225" cy="277813"/>
          </a:xfrm>
          <a:prstGeom prst="rect">
            <a:avLst/>
          </a:prstGeom>
          <a:noFill/>
        </p:spPr>
        <p:txBody>
          <a:bodyPr>
            <a:spAutoFit/>
          </a:bodyPr>
          <a:lstStyle/>
          <a:p>
            <a:pPr algn="ctr">
              <a:defRPr/>
            </a:pPr>
            <a:r>
              <a:rPr lang="sv-SE" sz="1200" b="1">
                <a:solidFill>
                  <a:srgbClr val="002060"/>
                </a:solidFill>
                <a:latin typeface="+mn-lt"/>
              </a:rPr>
              <a:t>Säkerhetsrådet</a:t>
            </a:r>
          </a:p>
        </p:txBody>
      </p:sp>
      <p:sp>
        <p:nvSpPr>
          <p:cNvPr id="63" name="Rektangel med rundade hörn 10">
            <a:extLst>
              <a:ext uri="{FF2B5EF4-FFF2-40B4-BE49-F238E27FC236}">
                <a16:creationId xmlns:a16="http://schemas.microsoft.com/office/drawing/2014/main" id="{B338A71E-3EB8-4883-B416-A96D9BDE4ADE}"/>
              </a:ext>
            </a:extLst>
          </p:cNvPr>
          <p:cNvSpPr/>
          <p:nvPr/>
        </p:nvSpPr>
        <p:spPr bwMode="auto">
          <a:xfrm rot="5400000">
            <a:off x="1109822" y="1604766"/>
            <a:ext cx="1224136" cy="1872208"/>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4" name="Rektangel med rundade hörn 11">
            <a:extLst>
              <a:ext uri="{FF2B5EF4-FFF2-40B4-BE49-F238E27FC236}">
                <a16:creationId xmlns:a16="http://schemas.microsoft.com/office/drawing/2014/main" id="{E05A813F-2683-438F-87EC-0C1F6264A3C1}"/>
              </a:ext>
            </a:extLst>
          </p:cNvPr>
          <p:cNvSpPr/>
          <p:nvPr/>
        </p:nvSpPr>
        <p:spPr bwMode="auto">
          <a:xfrm rot="5400000">
            <a:off x="3753028" y="3104964"/>
            <a:ext cx="1224136" cy="1872208"/>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5" name="Rektangel med rundade hörn 12">
            <a:extLst>
              <a:ext uri="{FF2B5EF4-FFF2-40B4-BE49-F238E27FC236}">
                <a16:creationId xmlns:a16="http://schemas.microsoft.com/office/drawing/2014/main" id="{6759C29E-9D16-4B83-95A1-3C3F7876E3E7}"/>
              </a:ext>
            </a:extLst>
          </p:cNvPr>
          <p:cNvSpPr/>
          <p:nvPr/>
        </p:nvSpPr>
        <p:spPr bwMode="auto">
          <a:xfrm rot="5400000">
            <a:off x="1109822" y="3104964"/>
            <a:ext cx="1224136" cy="1872208"/>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6" name="Rektangel med rundade hörn 13">
            <a:extLst>
              <a:ext uri="{FF2B5EF4-FFF2-40B4-BE49-F238E27FC236}">
                <a16:creationId xmlns:a16="http://schemas.microsoft.com/office/drawing/2014/main" id="{E3C52F3C-200A-4576-8812-68B75C08D071}"/>
              </a:ext>
            </a:extLst>
          </p:cNvPr>
          <p:cNvSpPr/>
          <p:nvPr/>
        </p:nvSpPr>
        <p:spPr bwMode="auto">
          <a:xfrm rot="5400000">
            <a:off x="6681986" y="3033526"/>
            <a:ext cx="1224136" cy="1872208"/>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7" name="Rektangel med rundade hörn 14">
            <a:extLst>
              <a:ext uri="{FF2B5EF4-FFF2-40B4-BE49-F238E27FC236}">
                <a16:creationId xmlns:a16="http://schemas.microsoft.com/office/drawing/2014/main" id="{21224B02-1AEB-453B-87DD-20068AB1786F}"/>
              </a:ext>
            </a:extLst>
          </p:cNvPr>
          <p:cNvSpPr/>
          <p:nvPr/>
        </p:nvSpPr>
        <p:spPr bwMode="auto">
          <a:xfrm>
            <a:off x="1071538" y="4985792"/>
            <a:ext cx="1224136" cy="1746796"/>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8" name="Rektangel med rundade hörn 15">
            <a:extLst>
              <a:ext uri="{FF2B5EF4-FFF2-40B4-BE49-F238E27FC236}">
                <a16:creationId xmlns:a16="http://schemas.microsoft.com/office/drawing/2014/main" id="{8591BCF8-7E8D-4014-B069-057D7D939633}"/>
              </a:ext>
            </a:extLst>
          </p:cNvPr>
          <p:cNvSpPr/>
          <p:nvPr/>
        </p:nvSpPr>
        <p:spPr bwMode="auto">
          <a:xfrm>
            <a:off x="3643306" y="4985792"/>
            <a:ext cx="1330052" cy="1746796"/>
          </a:xfrm>
          <a:prstGeom prst="roundRect">
            <a:avLst>
              <a:gd name="adj" fmla="val 8575"/>
            </a:avLst>
          </a:prstGeom>
          <a:solidFill>
            <a:schemeClr val="bg1"/>
          </a:solidFill>
          <a:ln w="38100" cap="flat" cmpd="sng" algn="ctr">
            <a:noFill/>
            <a:prstDash val="solid"/>
            <a:round/>
            <a:headEnd type="none" w="med" len="med"/>
            <a:tailEnd type="none" w="med" len="med"/>
          </a:ln>
          <a:effectLst>
            <a:outerShdw blurRad="50800" dist="38100" dir="18900000" algn="bl" rotWithShape="0">
              <a:prstClr val="black">
                <a:alpha val="40000"/>
              </a:prstClr>
            </a:outerShdw>
          </a:effectLst>
          <a:scene3d>
            <a:camera prst="orthographicFront"/>
            <a:lightRig rig="threePt" dir="t"/>
          </a:scene3d>
          <a:sp3d extrusionH="76200">
            <a:bevelT w="12700" h="12700"/>
            <a:extrusionClr>
              <a:schemeClr val="bg1">
                <a:lumMod val="85000"/>
              </a:schemeClr>
            </a:extrusionClr>
          </a:sp3d>
        </p:spPr>
        <p:txBody>
          <a:bodyPr/>
          <a:lstStyle/>
          <a:p>
            <a:pPr>
              <a:defRPr/>
            </a:pPr>
            <a:endParaRPr lang="sv-SE">
              <a:latin typeface="Times"/>
            </a:endParaRPr>
          </a:p>
        </p:txBody>
      </p:sp>
      <p:sp>
        <p:nvSpPr>
          <p:cNvPr id="69" name="textruta 68">
            <a:extLst>
              <a:ext uri="{FF2B5EF4-FFF2-40B4-BE49-F238E27FC236}">
                <a16:creationId xmlns:a16="http://schemas.microsoft.com/office/drawing/2014/main" id="{B18B8489-4903-4DFB-86A8-268707E41DEE}"/>
              </a:ext>
            </a:extLst>
          </p:cNvPr>
          <p:cNvSpPr txBox="1"/>
          <p:nvPr/>
        </p:nvSpPr>
        <p:spPr>
          <a:xfrm>
            <a:off x="785813" y="2286000"/>
            <a:ext cx="1800225" cy="461963"/>
          </a:xfrm>
          <a:prstGeom prst="rect">
            <a:avLst/>
          </a:prstGeom>
          <a:noFill/>
        </p:spPr>
        <p:txBody>
          <a:bodyPr>
            <a:spAutoFit/>
          </a:bodyPr>
          <a:lstStyle/>
          <a:p>
            <a:pPr algn="ctr">
              <a:defRPr/>
            </a:pPr>
            <a:r>
              <a:rPr lang="sv-SE" sz="1200" b="1">
                <a:solidFill>
                  <a:srgbClr val="002060"/>
                </a:solidFill>
                <a:latin typeface="+mn-lt"/>
              </a:rPr>
              <a:t>Internationella domstolen</a:t>
            </a:r>
          </a:p>
        </p:txBody>
      </p:sp>
      <p:sp>
        <p:nvSpPr>
          <p:cNvPr id="70" name="textruta 69">
            <a:extLst>
              <a:ext uri="{FF2B5EF4-FFF2-40B4-BE49-F238E27FC236}">
                <a16:creationId xmlns:a16="http://schemas.microsoft.com/office/drawing/2014/main" id="{99FDD0CA-1156-48B9-B590-868AB802DB5B}"/>
              </a:ext>
            </a:extLst>
          </p:cNvPr>
          <p:cNvSpPr txBox="1"/>
          <p:nvPr/>
        </p:nvSpPr>
        <p:spPr>
          <a:xfrm>
            <a:off x="3429000" y="3929063"/>
            <a:ext cx="1871663" cy="288925"/>
          </a:xfrm>
          <a:prstGeom prst="rect">
            <a:avLst/>
          </a:prstGeom>
          <a:noFill/>
        </p:spPr>
        <p:txBody>
          <a:bodyPr>
            <a:spAutoFit/>
          </a:bodyPr>
          <a:lstStyle/>
          <a:p>
            <a:pPr algn="ctr">
              <a:defRPr/>
            </a:pPr>
            <a:r>
              <a:rPr lang="sv-SE" sz="1200" b="1">
                <a:solidFill>
                  <a:srgbClr val="002060"/>
                </a:solidFill>
                <a:latin typeface="+mn-lt"/>
              </a:rPr>
              <a:t>Generalförsamlingen</a:t>
            </a:r>
          </a:p>
        </p:txBody>
      </p:sp>
      <p:sp>
        <p:nvSpPr>
          <p:cNvPr id="71" name="textruta 70">
            <a:extLst>
              <a:ext uri="{FF2B5EF4-FFF2-40B4-BE49-F238E27FC236}">
                <a16:creationId xmlns:a16="http://schemas.microsoft.com/office/drawing/2014/main" id="{A5317D67-B8FF-41FF-919B-2BB32800F266}"/>
              </a:ext>
            </a:extLst>
          </p:cNvPr>
          <p:cNvSpPr txBox="1"/>
          <p:nvPr/>
        </p:nvSpPr>
        <p:spPr>
          <a:xfrm>
            <a:off x="1071563" y="3643313"/>
            <a:ext cx="1295400" cy="831850"/>
          </a:xfrm>
          <a:prstGeom prst="rect">
            <a:avLst/>
          </a:prstGeom>
          <a:noFill/>
        </p:spPr>
        <p:txBody>
          <a:bodyPr>
            <a:spAutoFit/>
          </a:bodyPr>
          <a:lstStyle/>
          <a:p>
            <a:pPr algn="ctr">
              <a:defRPr/>
            </a:pPr>
            <a:r>
              <a:rPr lang="sv-SE" sz="1200" b="1">
                <a:solidFill>
                  <a:srgbClr val="002060"/>
                </a:solidFill>
                <a:latin typeface="+mn-lt"/>
              </a:rPr>
              <a:t>Ekonomiska</a:t>
            </a:r>
          </a:p>
          <a:p>
            <a:pPr algn="ctr">
              <a:defRPr/>
            </a:pPr>
            <a:r>
              <a:rPr lang="sv-SE" sz="1200" b="1">
                <a:solidFill>
                  <a:srgbClr val="002060"/>
                </a:solidFill>
                <a:latin typeface="+mn-lt"/>
              </a:rPr>
              <a:t>och</a:t>
            </a:r>
          </a:p>
          <a:p>
            <a:pPr algn="ctr">
              <a:defRPr/>
            </a:pPr>
            <a:r>
              <a:rPr lang="sv-SE" sz="1200" b="1">
                <a:solidFill>
                  <a:srgbClr val="002060"/>
                </a:solidFill>
                <a:latin typeface="+mn-lt"/>
              </a:rPr>
              <a:t>sociala rådet</a:t>
            </a:r>
          </a:p>
          <a:p>
            <a:pPr algn="ctr">
              <a:defRPr/>
            </a:pPr>
            <a:r>
              <a:rPr lang="sv-SE" sz="1200" b="1">
                <a:solidFill>
                  <a:srgbClr val="002060"/>
                </a:solidFill>
                <a:latin typeface="+mn-lt"/>
              </a:rPr>
              <a:t>(ECOSOC)</a:t>
            </a:r>
          </a:p>
        </p:txBody>
      </p:sp>
      <p:sp>
        <p:nvSpPr>
          <p:cNvPr id="72" name="textruta 71">
            <a:extLst>
              <a:ext uri="{FF2B5EF4-FFF2-40B4-BE49-F238E27FC236}">
                <a16:creationId xmlns:a16="http://schemas.microsoft.com/office/drawing/2014/main" id="{82B53337-9110-431F-B787-4AC53E6FE10D}"/>
              </a:ext>
            </a:extLst>
          </p:cNvPr>
          <p:cNvSpPr txBox="1"/>
          <p:nvPr/>
        </p:nvSpPr>
        <p:spPr>
          <a:xfrm>
            <a:off x="6643688" y="3786188"/>
            <a:ext cx="1225550" cy="277812"/>
          </a:xfrm>
          <a:prstGeom prst="rect">
            <a:avLst/>
          </a:prstGeom>
          <a:noFill/>
        </p:spPr>
        <p:txBody>
          <a:bodyPr>
            <a:spAutoFit/>
          </a:bodyPr>
          <a:lstStyle/>
          <a:p>
            <a:pPr algn="ctr">
              <a:defRPr/>
            </a:pPr>
            <a:r>
              <a:rPr lang="sv-SE" sz="1200" b="1">
                <a:solidFill>
                  <a:srgbClr val="002060"/>
                </a:solidFill>
                <a:latin typeface="+mn-lt"/>
              </a:rPr>
              <a:t>Sekretariatet</a:t>
            </a:r>
          </a:p>
        </p:txBody>
      </p:sp>
      <p:sp>
        <p:nvSpPr>
          <p:cNvPr id="73" name="textruta 72">
            <a:extLst>
              <a:ext uri="{FF2B5EF4-FFF2-40B4-BE49-F238E27FC236}">
                <a16:creationId xmlns:a16="http://schemas.microsoft.com/office/drawing/2014/main" id="{51AFA1E2-E925-4740-A6EF-A528E9F7BD6B}"/>
              </a:ext>
            </a:extLst>
          </p:cNvPr>
          <p:cNvSpPr txBox="1"/>
          <p:nvPr/>
        </p:nvSpPr>
        <p:spPr>
          <a:xfrm>
            <a:off x="1143000" y="5072063"/>
            <a:ext cx="1008063" cy="277812"/>
          </a:xfrm>
          <a:prstGeom prst="rect">
            <a:avLst/>
          </a:prstGeom>
          <a:noFill/>
        </p:spPr>
        <p:txBody>
          <a:bodyPr>
            <a:spAutoFit/>
          </a:bodyPr>
          <a:lstStyle/>
          <a:p>
            <a:pPr>
              <a:defRPr/>
            </a:pPr>
            <a:r>
              <a:rPr lang="sv-SE" sz="1200" b="1">
                <a:solidFill>
                  <a:srgbClr val="002060"/>
                </a:solidFill>
                <a:latin typeface="+mn-lt"/>
              </a:rPr>
              <a:t>Fackorgan</a:t>
            </a:r>
          </a:p>
        </p:txBody>
      </p:sp>
      <p:sp>
        <p:nvSpPr>
          <p:cNvPr id="74" name="textruta 73">
            <a:extLst>
              <a:ext uri="{FF2B5EF4-FFF2-40B4-BE49-F238E27FC236}">
                <a16:creationId xmlns:a16="http://schemas.microsoft.com/office/drawing/2014/main" id="{140B755A-F884-4612-BA31-57C49722B85D}"/>
              </a:ext>
            </a:extLst>
          </p:cNvPr>
          <p:cNvSpPr txBox="1"/>
          <p:nvPr/>
        </p:nvSpPr>
        <p:spPr>
          <a:xfrm>
            <a:off x="1071563" y="5286375"/>
            <a:ext cx="647700" cy="1446213"/>
          </a:xfrm>
          <a:prstGeom prst="rect">
            <a:avLst/>
          </a:prstGeom>
          <a:noFill/>
        </p:spPr>
        <p:txBody>
          <a:bodyPr>
            <a:spAutoFit/>
          </a:bodyPr>
          <a:lstStyle/>
          <a:p>
            <a:pPr>
              <a:defRPr/>
            </a:pPr>
            <a:r>
              <a:rPr lang="sv-SE" sz="800" b="1">
                <a:solidFill>
                  <a:srgbClr val="002060"/>
                </a:solidFill>
                <a:latin typeface="+mn-lt"/>
              </a:rPr>
              <a:t>ILO</a:t>
            </a:r>
          </a:p>
          <a:p>
            <a:pPr>
              <a:defRPr/>
            </a:pPr>
            <a:r>
              <a:rPr lang="sv-SE" sz="800" b="1">
                <a:solidFill>
                  <a:srgbClr val="002060"/>
                </a:solidFill>
                <a:latin typeface="+mn-lt"/>
              </a:rPr>
              <a:t>FAO</a:t>
            </a:r>
          </a:p>
          <a:p>
            <a:pPr>
              <a:defRPr/>
            </a:pPr>
            <a:r>
              <a:rPr lang="sv-SE" sz="800" b="1">
                <a:solidFill>
                  <a:srgbClr val="002060"/>
                </a:solidFill>
                <a:latin typeface="+mn-lt"/>
              </a:rPr>
              <a:t>UNESCO</a:t>
            </a:r>
          </a:p>
          <a:p>
            <a:pPr>
              <a:defRPr/>
            </a:pPr>
            <a:r>
              <a:rPr lang="sv-SE" sz="800" b="1">
                <a:solidFill>
                  <a:srgbClr val="002060"/>
                </a:solidFill>
                <a:latin typeface="+mn-lt"/>
              </a:rPr>
              <a:t>WHO</a:t>
            </a:r>
          </a:p>
          <a:p>
            <a:pPr>
              <a:defRPr/>
            </a:pPr>
            <a:r>
              <a:rPr lang="sv-SE" sz="800" b="1">
                <a:solidFill>
                  <a:srgbClr val="002060"/>
                </a:solidFill>
                <a:latin typeface="+mn-lt"/>
              </a:rPr>
              <a:t>IMF</a:t>
            </a:r>
          </a:p>
          <a:p>
            <a:pPr>
              <a:defRPr/>
            </a:pPr>
            <a:r>
              <a:rPr lang="sv-SE" sz="800" b="1">
                <a:solidFill>
                  <a:srgbClr val="002060"/>
                </a:solidFill>
                <a:latin typeface="+mn-lt"/>
              </a:rPr>
              <a:t>MIGA</a:t>
            </a:r>
          </a:p>
          <a:p>
            <a:pPr>
              <a:defRPr/>
            </a:pPr>
            <a:r>
              <a:rPr lang="sv-SE" sz="800" b="1">
                <a:solidFill>
                  <a:srgbClr val="002060"/>
                </a:solidFill>
                <a:latin typeface="+mn-lt"/>
              </a:rPr>
              <a:t>IDA</a:t>
            </a:r>
          </a:p>
          <a:p>
            <a:pPr>
              <a:defRPr/>
            </a:pPr>
            <a:r>
              <a:rPr lang="sv-SE" sz="800" b="1">
                <a:solidFill>
                  <a:srgbClr val="002060"/>
                </a:solidFill>
                <a:latin typeface="+mn-lt"/>
              </a:rPr>
              <a:t>IBRD</a:t>
            </a:r>
          </a:p>
          <a:p>
            <a:pPr>
              <a:defRPr/>
            </a:pPr>
            <a:r>
              <a:rPr lang="sv-SE" sz="800" b="1">
                <a:solidFill>
                  <a:srgbClr val="002060"/>
                </a:solidFill>
                <a:latin typeface="+mn-lt"/>
              </a:rPr>
              <a:t>IFC</a:t>
            </a:r>
          </a:p>
          <a:p>
            <a:pPr>
              <a:defRPr/>
            </a:pPr>
            <a:r>
              <a:rPr lang="sv-SE" sz="800" b="1">
                <a:solidFill>
                  <a:srgbClr val="002060"/>
                </a:solidFill>
                <a:latin typeface="+mn-lt"/>
              </a:rPr>
              <a:t>ICSID</a:t>
            </a:r>
          </a:p>
          <a:p>
            <a:pPr>
              <a:defRPr/>
            </a:pPr>
            <a:r>
              <a:rPr lang="sv-SE" sz="800" b="1">
                <a:solidFill>
                  <a:srgbClr val="002060"/>
                </a:solidFill>
                <a:latin typeface="+mn-lt"/>
              </a:rPr>
              <a:t>ICAO</a:t>
            </a:r>
          </a:p>
        </p:txBody>
      </p:sp>
      <p:sp>
        <p:nvSpPr>
          <p:cNvPr id="75" name="textruta 74">
            <a:extLst>
              <a:ext uri="{FF2B5EF4-FFF2-40B4-BE49-F238E27FC236}">
                <a16:creationId xmlns:a16="http://schemas.microsoft.com/office/drawing/2014/main" id="{CD3DF64D-63CB-4F26-BAE1-F86BA8734769}"/>
              </a:ext>
            </a:extLst>
          </p:cNvPr>
          <p:cNvSpPr txBox="1"/>
          <p:nvPr/>
        </p:nvSpPr>
        <p:spPr>
          <a:xfrm>
            <a:off x="1714500" y="5286375"/>
            <a:ext cx="647700" cy="954088"/>
          </a:xfrm>
          <a:prstGeom prst="rect">
            <a:avLst/>
          </a:prstGeom>
          <a:noFill/>
        </p:spPr>
        <p:txBody>
          <a:bodyPr>
            <a:spAutoFit/>
          </a:bodyPr>
          <a:lstStyle/>
          <a:p>
            <a:pPr>
              <a:defRPr/>
            </a:pPr>
            <a:r>
              <a:rPr lang="sv-SE" sz="800" b="1">
                <a:solidFill>
                  <a:srgbClr val="002060"/>
                </a:solidFill>
                <a:latin typeface="+mn-lt"/>
              </a:rPr>
              <a:t>UPU</a:t>
            </a:r>
          </a:p>
          <a:p>
            <a:pPr>
              <a:defRPr/>
            </a:pPr>
            <a:r>
              <a:rPr lang="sv-SE" sz="800" b="1">
                <a:solidFill>
                  <a:srgbClr val="002060"/>
                </a:solidFill>
                <a:latin typeface="+mn-lt"/>
              </a:rPr>
              <a:t>ITU</a:t>
            </a:r>
          </a:p>
          <a:p>
            <a:pPr>
              <a:defRPr/>
            </a:pPr>
            <a:r>
              <a:rPr lang="sv-SE" sz="800" b="1">
                <a:solidFill>
                  <a:srgbClr val="002060"/>
                </a:solidFill>
                <a:latin typeface="+mn-lt"/>
              </a:rPr>
              <a:t>WMO</a:t>
            </a:r>
          </a:p>
          <a:p>
            <a:pPr>
              <a:defRPr/>
            </a:pPr>
            <a:r>
              <a:rPr lang="sv-SE" sz="800" b="1">
                <a:solidFill>
                  <a:srgbClr val="002060"/>
                </a:solidFill>
                <a:latin typeface="+mn-lt"/>
              </a:rPr>
              <a:t>IMO</a:t>
            </a:r>
          </a:p>
          <a:p>
            <a:pPr>
              <a:defRPr/>
            </a:pPr>
            <a:r>
              <a:rPr lang="sv-SE" sz="800" b="1">
                <a:solidFill>
                  <a:srgbClr val="002060"/>
                </a:solidFill>
                <a:latin typeface="+mn-lt"/>
              </a:rPr>
              <a:t>WIPO</a:t>
            </a:r>
          </a:p>
          <a:p>
            <a:pPr>
              <a:defRPr/>
            </a:pPr>
            <a:r>
              <a:rPr lang="sv-SE" sz="800" b="1">
                <a:solidFill>
                  <a:srgbClr val="002060"/>
                </a:solidFill>
                <a:latin typeface="+mn-lt"/>
              </a:rPr>
              <a:t>IFAD</a:t>
            </a:r>
          </a:p>
          <a:p>
            <a:pPr>
              <a:defRPr/>
            </a:pPr>
            <a:r>
              <a:rPr lang="sv-SE" sz="800" b="1">
                <a:solidFill>
                  <a:srgbClr val="002060"/>
                </a:solidFill>
                <a:latin typeface="+mn-lt"/>
              </a:rPr>
              <a:t>UNIDO</a:t>
            </a:r>
          </a:p>
        </p:txBody>
      </p:sp>
      <p:sp>
        <p:nvSpPr>
          <p:cNvPr id="76" name="textruta 75">
            <a:extLst>
              <a:ext uri="{FF2B5EF4-FFF2-40B4-BE49-F238E27FC236}">
                <a16:creationId xmlns:a16="http://schemas.microsoft.com/office/drawing/2014/main" id="{6BB6F1A1-2DB2-4568-9148-A302E7ECB18F}"/>
              </a:ext>
            </a:extLst>
          </p:cNvPr>
          <p:cNvSpPr txBox="1"/>
          <p:nvPr/>
        </p:nvSpPr>
        <p:spPr>
          <a:xfrm>
            <a:off x="3786188" y="5072063"/>
            <a:ext cx="1081087" cy="277812"/>
          </a:xfrm>
          <a:prstGeom prst="rect">
            <a:avLst/>
          </a:prstGeom>
          <a:noFill/>
        </p:spPr>
        <p:txBody>
          <a:bodyPr>
            <a:spAutoFit/>
          </a:bodyPr>
          <a:lstStyle/>
          <a:p>
            <a:pPr>
              <a:defRPr/>
            </a:pPr>
            <a:r>
              <a:rPr lang="sv-SE" sz="1200" b="1">
                <a:solidFill>
                  <a:srgbClr val="002060"/>
                </a:solidFill>
                <a:latin typeface="+mn-lt"/>
              </a:rPr>
              <a:t>Underorgan</a:t>
            </a:r>
          </a:p>
        </p:txBody>
      </p:sp>
      <p:sp>
        <p:nvSpPr>
          <p:cNvPr id="77" name="textruta 76">
            <a:extLst>
              <a:ext uri="{FF2B5EF4-FFF2-40B4-BE49-F238E27FC236}">
                <a16:creationId xmlns:a16="http://schemas.microsoft.com/office/drawing/2014/main" id="{224ED67F-A93C-465E-B406-1B089F93ADF2}"/>
              </a:ext>
            </a:extLst>
          </p:cNvPr>
          <p:cNvSpPr txBox="1"/>
          <p:nvPr/>
        </p:nvSpPr>
        <p:spPr>
          <a:xfrm>
            <a:off x="3643313" y="5286375"/>
            <a:ext cx="649287" cy="1200150"/>
          </a:xfrm>
          <a:prstGeom prst="rect">
            <a:avLst/>
          </a:prstGeom>
          <a:noFill/>
        </p:spPr>
        <p:txBody>
          <a:bodyPr>
            <a:spAutoFit/>
          </a:bodyPr>
          <a:lstStyle/>
          <a:p>
            <a:pPr>
              <a:defRPr/>
            </a:pPr>
            <a:r>
              <a:rPr lang="sv-SE" sz="800" b="1">
                <a:solidFill>
                  <a:srgbClr val="002060"/>
                </a:solidFill>
                <a:latin typeface="+mn-lt"/>
              </a:rPr>
              <a:t>UNDP</a:t>
            </a:r>
          </a:p>
          <a:p>
            <a:pPr>
              <a:defRPr/>
            </a:pPr>
            <a:r>
              <a:rPr lang="sv-SE" sz="800" b="1">
                <a:solidFill>
                  <a:srgbClr val="002060"/>
                </a:solidFill>
                <a:latin typeface="+mn-lt"/>
              </a:rPr>
              <a:t>UNHCR</a:t>
            </a:r>
          </a:p>
          <a:p>
            <a:pPr>
              <a:defRPr/>
            </a:pPr>
            <a:r>
              <a:rPr lang="sv-SE" sz="800" b="1">
                <a:solidFill>
                  <a:srgbClr val="002060"/>
                </a:solidFill>
                <a:latin typeface="+mn-lt"/>
              </a:rPr>
              <a:t>UNICEF</a:t>
            </a:r>
          </a:p>
          <a:p>
            <a:pPr>
              <a:defRPr/>
            </a:pPr>
            <a:r>
              <a:rPr lang="sv-SE" sz="800" b="1">
                <a:solidFill>
                  <a:srgbClr val="002060"/>
                </a:solidFill>
                <a:latin typeface="+mn-lt"/>
              </a:rPr>
              <a:t>OHCHR</a:t>
            </a:r>
          </a:p>
          <a:p>
            <a:pPr>
              <a:defRPr/>
            </a:pPr>
            <a:r>
              <a:rPr lang="sv-SE" sz="800" b="1">
                <a:solidFill>
                  <a:srgbClr val="002060"/>
                </a:solidFill>
                <a:latin typeface="+mn-lt"/>
              </a:rPr>
              <a:t>UNEP</a:t>
            </a:r>
          </a:p>
          <a:p>
            <a:pPr>
              <a:defRPr/>
            </a:pPr>
            <a:r>
              <a:rPr lang="sv-SE" sz="800" b="1">
                <a:solidFill>
                  <a:srgbClr val="002060"/>
                </a:solidFill>
                <a:latin typeface="+mn-lt"/>
              </a:rPr>
              <a:t>UNFPA</a:t>
            </a:r>
          </a:p>
          <a:p>
            <a:pPr>
              <a:defRPr/>
            </a:pPr>
            <a:r>
              <a:rPr lang="sv-SE" sz="800" b="1">
                <a:solidFill>
                  <a:srgbClr val="002060"/>
                </a:solidFill>
                <a:latin typeface="+mn-lt"/>
              </a:rPr>
              <a:t>WFP</a:t>
            </a:r>
          </a:p>
          <a:p>
            <a:pPr>
              <a:defRPr/>
            </a:pPr>
            <a:r>
              <a:rPr lang="sv-SE" sz="800" b="1">
                <a:solidFill>
                  <a:srgbClr val="002060"/>
                </a:solidFill>
                <a:latin typeface="+mn-lt"/>
              </a:rPr>
              <a:t>UNCHS</a:t>
            </a:r>
          </a:p>
          <a:p>
            <a:pPr>
              <a:defRPr/>
            </a:pPr>
            <a:r>
              <a:rPr lang="sv-SE" sz="800" b="1">
                <a:solidFill>
                  <a:srgbClr val="002060"/>
                </a:solidFill>
                <a:latin typeface="+mn-lt"/>
              </a:rPr>
              <a:t>UNODC</a:t>
            </a:r>
          </a:p>
        </p:txBody>
      </p:sp>
      <p:sp>
        <p:nvSpPr>
          <p:cNvPr id="78" name="textruta 77">
            <a:extLst>
              <a:ext uri="{FF2B5EF4-FFF2-40B4-BE49-F238E27FC236}">
                <a16:creationId xmlns:a16="http://schemas.microsoft.com/office/drawing/2014/main" id="{A5C865A8-0070-4F54-8B33-6B51E4DC3F0A}"/>
              </a:ext>
            </a:extLst>
          </p:cNvPr>
          <p:cNvSpPr txBox="1"/>
          <p:nvPr/>
        </p:nvSpPr>
        <p:spPr>
          <a:xfrm>
            <a:off x="4214813" y="5286375"/>
            <a:ext cx="819150" cy="830263"/>
          </a:xfrm>
          <a:prstGeom prst="rect">
            <a:avLst/>
          </a:prstGeom>
          <a:noFill/>
        </p:spPr>
        <p:txBody>
          <a:bodyPr>
            <a:spAutoFit/>
          </a:bodyPr>
          <a:lstStyle/>
          <a:p>
            <a:pPr>
              <a:defRPr/>
            </a:pPr>
            <a:r>
              <a:rPr lang="sv-SE" sz="800" b="1">
                <a:solidFill>
                  <a:srgbClr val="002060"/>
                </a:solidFill>
                <a:latin typeface="+mn-lt"/>
              </a:rPr>
              <a:t>UNRWA</a:t>
            </a:r>
          </a:p>
          <a:p>
            <a:pPr>
              <a:defRPr/>
            </a:pPr>
            <a:r>
              <a:rPr lang="sv-SE" sz="800" b="1">
                <a:solidFill>
                  <a:srgbClr val="002060"/>
                </a:solidFill>
                <a:latin typeface="+mn-lt"/>
              </a:rPr>
              <a:t>UN WOMEN</a:t>
            </a:r>
          </a:p>
          <a:p>
            <a:pPr>
              <a:defRPr/>
            </a:pPr>
            <a:r>
              <a:rPr lang="sv-SE" sz="800" b="1">
                <a:solidFill>
                  <a:srgbClr val="002060"/>
                </a:solidFill>
                <a:latin typeface="+mn-lt"/>
              </a:rPr>
              <a:t>UNV</a:t>
            </a:r>
          </a:p>
          <a:p>
            <a:pPr>
              <a:defRPr/>
            </a:pPr>
            <a:r>
              <a:rPr lang="sv-SE" sz="800" b="1">
                <a:solidFill>
                  <a:srgbClr val="002060"/>
                </a:solidFill>
                <a:latin typeface="+mn-lt"/>
              </a:rPr>
              <a:t>UNU</a:t>
            </a:r>
          </a:p>
          <a:p>
            <a:pPr>
              <a:defRPr/>
            </a:pPr>
            <a:r>
              <a:rPr lang="sv-SE" sz="800" b="1">
                <a:solidFill>
                  <a:srgbClr val="002060"/>
                </a:solidFill>
                <a:latin typeface="+mn-lt"/>
              </a:rPr>
              <a:t>UNOPS</a:t>
            </a:r>
          </a:p>
          <a:p>
            <a:pPr>
              <a:defRPr/>
            </a:pPr>
            <a:r>
              <a:rPr lang="sv-SE" sz="800" b="1">
                <a:solidFill>
                  <a:srgbClr val="002060"/>
                </a:solidFill>
                <a:latin typeface="+mn-lt"/>
              </a:rPr>
              <a:t>UNCTAD</a:t>
            </a:r>
          </a:p>
        </p:txBody>
      </p:sp>
      <p:cxnSp>
        <p:nvCxnSpPr>
          <p:cNvPr id="79" name="Rak 24">
            <a:extLst>
              <a:ext uri="{FF2B5EF4-FFF2-40B4-BE49-F238E27FC236}">
                <a16:creationId xmlns:a16="http://schemas.microsoft.com/office/drawing/2014/main" id="{212993E8-B276-41DE-864C-05D3E3751424}"/>
              </a:ext>
            </a:extLst>
          </p:cNvPr>
          <p:cNvCxnSpPr>
            <a:cxnSpLocks noChangeShapeType="1"/>
          </p:cNvCxnSpPr>
          <p:nvPr/>
        </p:nvCxnSpPr>
        <p:spPr bwMode="auto">
          <a:xfrm>
            <a:off x="2643188" y="3000375"/>
            <a:ext cx="785812" cy="428625"/>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cxnSp>
        <p:nvCxnSpPr>
          <p:cNvPr id="80" name="Rak 31">
            <a:extLst>
              <a:ext uri="{FF2B5EF4-FFF2-40B4-BE49-F238E27FC236}">
                <a16:creationId xmlns:a16="http://schemas.microsoft.com/office/drawing/2014/main" id="{FAAA231A-7910-4E1F-A2AE-A9676C8099C5}"/>
              </a:ext>
            </a:extLst>
          </p:cNvPr>
          <p:cNvCxnSpPr>
            <a:cxnSpLocks noChangeShapeType="1"/>
          </p:cNvCxnSpPr>
          <p:nvPr/>
        </p:nvCxnSpPr>
        <p:spPr bwMode="auto">
          <a:xfrm rot="10800000" flipV="1">
            <a:off x="5357813" y="3143250"/>
            <a:ext cx="1000125" cy="428625"/>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cxnSp>
        <p:nvCxnSpPr>
          <p:cNvPr id="81" name="Rak 28">
            <a:extLst>
              <a:ext uri="{FF2B5EF4-FFF2-40B4-BE49-F238E27FC236}">
                <a16:creationId xmlns:a16="http://schemas.microsoft.com/office/drawing/2014/main" id="{BDA21040-AC52-4C05-B254-C9CC86517DBA}"/>
              </a:ext>
            </a:extLst>
          </p:cNvPr>
          <p:cNvCxnSpPr>
            <a:cxnSpLocks noChangeShapeType="1"/>
          </p:cNvCxnSpPr>
          <p:nvPr/>
        </p:nvCxnSpPr>
        <p:spPr bwMode="auto">
          <a:xfrm rot="16200000" flipH="1">
            <a:off x="4210844" y="3290094"/>
            <a:ext cx="298450" cy="4762"/>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cxnSp>
        <p:nvCxnSpPr>
          <p:cNvPr id="82" name="Rak 41">
            <a:extLst>
              <a:ext uri="{FF2B5EF4-FFF2-40B4-BE49-F238E27FC236}">
                <a16:creationId xmlns:a16="http://schemas.microsoft.com/office/drawing/2014/main" id="{12779C9A-3771-49C1-B8D5-D710E1F69E0F}"/>
              </a:ext>
            </a:extLst>
          </p:cNvPr>
          <p:cNvCxnSpPr>
            <a:cxnSpLocks noChangeShapeType="1"/>
          </p:cNvCxnSpPr>
          <p:nvPr/>
        </p:nvCxnSpPr>
        <p:spPr bwMode="auto">
          <a:xfrm flipV="1">
            <a:off x="2643188" y="4071938"/>
            <a:ext cx="714375" cy="71437"/>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cxnSp>
        <p:nvCxnSpPr>
          <p:cNvPr id="83" name="Rak 45">
            <a:extLst>
              <a:ext uri="{FF2B5EF4-FFF2-40B4-BE49-F238E27FC236}">
                <a16:creationId xmlns:a16="http://schemas.microsoft.com/office/drawing/2014/main" id="{8512FB9B-731E-44A2-A2B9-FADC20C66903}"/>
              </a:ext>
            </a:extLst>
          </p:cNvPr>
          <p:cNvCxnSpPr>
            <a:cxnSpLocks noChangeShapeType="1"/>
            <a:stCxn id="70" idx="3"/>
          </p:cNvCxnSpPr>
          <p:nvPr/>
        </p:nvCxnSpPr>
        <p:spPr bwMode="auto">
          <a:xfrm flipV="1">
            <a:off x="5300663" y="4071938"/>
            <a:ext cx="1057275" cy="1587"/>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cxnSp>
        <p:nvCxnSpPr>
          <p:cNvPr id="84" name="Rak 66">
            <a:extLst>
              <a:ext uri="{FF2B5EF4-FFF2-40B4-BE49-F238E27FC236}">
                <a16:creationId xmlns:a16="http://schemas.microsoft.com/office/drawing/2014/main" id="{7E2A09B4-3D3A-42F9-8F1C-1B3535B020E6}"/>
              </a:ext>
            </a:extLst>
          </p:cNvPr>
          <p:cNvCxnSpPr>
            <a:cxnSpLocks noChangeShapeType="1"/>
          </p:cNvCxnSpPr>
          <p:nvPr/>
        </p:nvCxnSpPr>
        <p:spPr bwMode="auto">
          <a:xfrm rot="5400000">
            <a:off x="4223544" y="4787107"/>
            <a:ext cx="276225" cy="7937"/>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cxnSp>
        <p:nvCxnSpPr>
          <p:cNvPr id="85" name="Rak 63">
            <a:extLst>
              <a:ext uri="{FF2B5EF4-FFF2-40B4-BE49-F238E27FC236}">
                <a16:creationId xmlns:a16="http://schemas.microsoft.com/office/drawing/2014/main" id="{EC15BAC9-94F4-4E3C-968B-1178651DD107}"/>
              </a:ext>
            </a:extLst>
          </p:cNvPr>
          <p:cNvCxnSpPr>
            <a:cxnSpLocks noChangeShapeType="1"/>
          </p:cNvCxnSpPr>
          <p:nvPr/>
        </p:nvCxnSpPr>
        <p:spPr bwMode="auto">
          <a:xfrm>
            <a:off x="2643188" y="4572000"/>
            <a:ext cx="928687" cy="500063"/>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cxnSp>
        <p:nvCxnSpPr>
          <p:cNvPr id="86" name="Rak 60">
            <a:extLst>
              <a:ext uri="{FF2B5EF4-FFF2-40B4-BE49-F238E27FC236}">
                <a16:creationId xmlns:a16="http://schemas.microsoft.com/office/drawing/2014/main" id="{F895652C-3018-4C58-BE62-9913CEB0F1F3}"/>
              </a:ext>
            </a:extLst>
          </p:cNvPr>
          <p:cNvCxnSpPr>
            <a:cxnSpLocks noChangeShapeType="1"/>
          </p:cNvCxnSpPr>
          <p:nvPr/>
        </p:nvCxnSpPr>
        <p:spPr bwMode="auto">
          <a:xfrm rot="16200000" flipH="1">
            <a:off x="1571625" y="4786313"/>
            <a:ext cx="288925" cy="3175"/>
          </a:xfrm>
          <a:prstGeom prst="line">
            <a:avLst/>
          </a:prstGeom>
          <a:noFill/>
          <a:ln w="38100" algn="ctr">
            <a:solidFill>
              <a:schemeClr val="bg1"/>
            </a:solidFill>
            <a:round/>
            <a:headEnd/>
            <a:tailEnd/>
          </a:ln>
          <a:effectLst>
            <a:outerShdw blurRad="50800" dist="38100" dir="18900000" algn="bl" rotWithShape="0">
              <a:prstClr val="black">
                <a:alpha val="40000"/>
              </a:prst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CB25B6-86BB-4653-9411-8195938ADBDC}"/>
              </a:ext>
            </a:extLst>
          </p:cNvPr>
          <p:cNvSpPr/>
          <p:nvPr/>
        </p:nvSpPr>
        <p:spPr>
          <a:xfrm>
            <a:off x="1331913" y="620713"/>
            <a:ext cx="6408737" cy="769441"/>
          </a:xfrm>
          <a:prstGeom prst="rect">
            <a:avLst/>
          </a:prstGeom>
        </p:spPr>
        <p:txBody>
          <a:bodyPr lIns="91440" tIns="45720" rIns="91440" bIns="45720" anchor="t">
            <a:spAutoFit/>
          </a:bodyPr>
          <a:lstStyle/>
          <a:p>
            <a:pPr algn="ctr">
              <a:defRPr/>
            </a:pPr>
            <a:r>
              <a:rPr lang="sv-SE" sz="4400" dirty="0">
                <a:solidFill>
                  <a:schemeClr val="bg1"/>
                </a:solidFill>
                <a:latin typeface="Trade Gothic Next"/>
                <a:ea typeface="MS PGothic"/>
              </a:rPr>
              <a:t>Generalförsamlingen</a:t>
            </a:r>
          </a:p>
        </p:txBody>
      </p:sp>
      <p:pic>
        <p:nvPicPr>
          <p:cNvPr id="24579" name="Bildobjekt 15" descr="GSS.jpg">
            <a:extLst>
              <a:ext uri="{FF2B5EF4-FFF2-40B4-BE49-F238E27FC236}">
                <a16:creationId xmlns:a16="http://schemas.microsoft.com/office/drawing/2014/main" id="{3F26E9CD-8B9F-4A91-B042-974B820B07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564904"/>
            <a:ext cx="5261157" cy="350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ruta 16">
            <a:extLst>
              <a:ext uri="{FF2B5EF4-FFF2-40B4-BE49-F238E27FC236}">
                <a16:creationId xmlns:a16="http://schemas.microsoft.com/office/drawing/2014/main" id="{F75FB830-D1DC-48EF-8B83-AC4363CFD980}"/>
              </a:ext>
            </a:extLst>
          </p:cNvPr>
          <p:cNvSpPr txBox="1">
            <a:spLocks noChangeArrowheads="1"/>
          </p:cNvSpPr>
          <p:nvPr/>
        </p:nvSpPr>
        <p:spPr bwMode="auto">
          <a:xfrm>
            <a:off x="318955" y="2328525"/>
            <a:ext cx="3442691"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bg1"/>
                </a:solidFill>
                <a:latin typeface="TradeGothic Bold"/>
                <a:ea typeface="MS PGothic" panose="020B0600070205080204" pitchFamily="34" charset="-128"/>
              </a:defRPr>
            </a:lvl1pPr>
            <a:lvl2pPr marL="742950" indent="-285750">
              <a:spcBef>
                <a:spcPct val="20000"/>
              </a:spcBef>
              <a:buChar char="–"/>
              <a:defRPr sz="2800">
                <a:solidFill>
                  <a:schemeClr val="bg1"/>
                </a:solidFill>
                <a:latin typeface="TradeGothic Bold"/>
                <a:ea typeface="MS PGothic" panose="020B0600070205080204" pitchFamily="34" charset="-128"/>
              </a:defRPr>
            </a:lvl2pPr>
            <a:lvl3pPr marL="1143000" indent="-228600">
              <a:spcBef>
                <a:spcPct val="20000"/>
              </a:spcBef>
              <a:buChar char="•"/>
              <a:defRPr sz="2400">
                <a:solidFill>
                  <a:schemeClr val="bg1"/>
                </a:solidFill>
                <a:latin typeface="TradeGothic Bold"/>
                <a:ea typeface="MS PGothic" panose="020B0600070205080204" pitchFamily="34" charset="-128"/>
              </a:defRPr>
            </a:lvl3pPr>
            <a:lvl4pPr marL="1600200" indent="-228600">
              <a:spcBef>
                <a:spcPct val="20000"/>
              </a:spcBef>
              <a:buChar char="–"/>
              <a:defRPr sz="2000">
                <a:solidFill>
                  <a:schemeClr val="bg1"/>
                </a:solidFill>
                <a:latin typeface="TradeGothic Bold"/>
                <a:ea typeface="MS PGothic" panose="020B0600070205080204" pitchFamily="34" charset="-128"/>
              </a:defRPr>
            </a:lvl4pPr>
            <a:lvl5pPr marL="2057400" indent="-228600">
              <a:spcBef>
                <a:spcPct val="20000"/>
              </a:spcBef>
              <a:buChar char="»"/>
              <a:defRPr sz="2000">
                <a:solidFill>
                  <a:schemeClr val="bg1"/>
                </a:solidFill>
                <a:latin typeface="TradeGothic Bold"/>
                <a:ea typeface="MS PGothic" panose="020B0600070205080204" pitchFamily="34" charset="-128"/>
              </a:defRPr>
            </a:lvl5pPr>
            <a:lvl6pPr marL="2514600" indent="-228600" eaLnBrk="0" fontAlgn="base" hangingPunct="0">
              <a:spcBef>
                <a:spcPct val="20000"/>
              </a:spcBef>
              <a:spcAft>
                <a:spcPct val="0"/>
              </a:spcAft>
              <a:buChar char="»"/>
              <a:defRPr sz="2000">
                <a:solidFill>
                  <a:schemeClr val="bg1"/>
                </a:solidFill>
                <a:latin typeface="TradeGothic Bold"/>
                <a:ea typeface="MS PGothic" panose="020B0600070205080204" pitchFamily="34" charset="-128"/>
              </a:defRPr>
            </a:lvl6pPr>
            <a:lvl7pPr marL="2971800" indent="-228600" eaLnBrk="0" fontAlgn="base" hangingPunct="0">
              <a:spcBef>
                <a:spcPct val="20000"/>
              </a:spcBef>
              <a:spcAft>
                <a:spcPct val="0"/>
              </a:spcAft>
              <a:buChar char="»"/>
              <a:defRPr sz="2000">
                <a:solidFill>
                  <a:schemeClr val="bg1"/>
                </a:solidFill>
                <a:latin typeface="TradeGothic Bold"/>
                <a:ea typeface="MS PGothic" panose="020B0600070205080204" pitchFamily="34" charset="-128"/>
              </a:defRPr>
            </a:lvl7pPr>
            <a:lvl8pPr marL="3429000" indent="-228600" eaLnBrk="0" fontAlgn="base" hangingPunct="0">
              <a:spcBef>
                <a:spcPct val="20000"/>
              </a:spcBef>
              <a:spcAft>
                <a:spcPct val="0"/>
              </a:spcAft>
              <a:buChar char="»"/>
              <a:defRPr sz="2000">
                <a:solidFill>
                  <a:schemeClr val="bg1"/>
                </a:solidFill>
                <a:latin typeface="TradeGothic Bold"/>
                <a:ea typeface="MS PGothic" panose="020B0600070205080204" pitchFamily="34" charset="-128"/>
              </a:defRPr>
            </a:lvl8pPr>
            <a:lvl9pPr marL="3886200" indent="-228600" eaLnBrk="0" fontAlgn="base" hangingPunct="0">
              <a:spcBef>
                <a:spcPct val="20000"/>
              </a:spcBef>
              <a:spcAft>
                <a:spcPct val="0"/>
              </a:spcAft>
              <a:buChar char="»"/>
              <a:defRPr sz="2000">
                <a:solidFill>
                  <a:schemeClr val="bg1"/>
                </a:solidFill>
                <a:latin typeface="TradeGothic Bold"/>
                <a:ea typeface="MS PGothic" panose="020B0600070205080204" pitchFamily="34" charset="-128"/>
              </a:defRPr>
            </a:lvl9pPr>
          </a:lstStyle>
          <a:p>
            <a:pPr marL="342900" indent="-342900">
              <a:lnSpc>
                <a:spcPct val="150000"/>
              </a:lnSpc>
              <a:spcBef>
                <a:spcPts val="600"/>
              </a:spcBef>
              <a:spcAft>
                <a:spcPts val="600"/>
              </a:spcAft>
            </a:pPr>
            <a:r>
              <a:rPr lang="sv-SE" altLang="sv-SE" sz="2400" dirty="0">
                <a:solidFill>
                  <a:schemeClr val="tx1"/>
                </a:solidFill>
                <a:latin typeface="Trade Gothic Next"/>
                <a:ea typeface="MS PGothic"/>
              </a:rPr>
              <a:t>193 medlemmar</a:t>
            </a:r>
            <a:endParaRPr lang="sv-SE" altLang="sv-SE" sz="800">
              <a:solidFill>
                <a:schemeClr val="tx1"/>
              </a:solidFill>
              <a:latin typeface="Trade Gothic Next"/>
              <a:ea typeface="MS PGothic"/>
            </a:endParaRPr>
          </a:p>
          <a:p>
            <a:pPr marL="342900" indent="-342900">
              <a:lnSpc>
                <a:spcPct val="150000"/>
              </a:lnSpc>
              <a:spcBef>
                <a:spcPts val="600"/>
              </a:spcBef>
              <a:spcAft>
                <a:spcPts val="600"/>
              </a:spcAft>
            </a:pPr>
            <a:r>
              <a:rPr lang="sv-SE" altLang="sv-SE" sz="2400" dirty="0">
                <a:solidFill>
                  <a:schemeClr val="tx1"/>
                </a:solidFill>
                <a:latin typeface="Trade Gothic Next"/>
                <a:ea typeface="MS PGothic"/>
              </a:rPr>
              <a:t>Ej juridiskt bindande beslut</a:t>
            </a:r>
          </a:p>
          <a:p>
            <a:pPr marL="171450" indent="-171450">
              <a:spcBef>
                <a:spcPts val="600"/>
              </a:spcBef>
              <a:spcAft>
                <a:spcPts val="600"/>
              </a:spcAft>
            </a:pPr>
            <a:endParaRPr lang="sv-SE" altLang="sv-SE" sz="800" dirty="0">
              <a:solidFill>
                <a:schemeClr val="tx1"/>
              </a:solidFill>
              <a:latin typeface="Trade Gothic Next"/>
            </a:endParaRPr>
          </a:p>
          <a:p>
            <a:pPr marL="342900" indent="-342900">
              <a:spcBef>
                <a:spcPts val="600"/>
              </a:spcBef>
              <a:spcAft>
                <a:spcPts val="600"/>
              </a:spcAft>
            </a:pPr>
            <a:r>
              <a:rPr lang="sv-SE" altLang="sv-SE" sz="2400" b="1" dirty="0">
                <a:solidFill>
                  <a:schemeClr val="tx1"/>
                </a:solidFill>
                <a:latin typeface="Trade Gothic Next"/>
                <a:ea typeface="MS PGothic"/>
              </a:rPr>
              <a:t>FN-språken</a:t>
            </a:r>
            <a:r>
              <a:rPr lang="sv-SE" altLang="sv-SE" sz="2400" dirty="0">
                <a:solidFill>
                  <a:schemeClr val="tx1"/>
                </a:solidFill>
                <a:latin typeface="Trade Gothic Next"/>
                <a:ea typeface="MS PGothic"/>
              </a:rPr>
              <a:t>:</a:t>
            </a:r>
            <a:br>
              <a:rPr lang="sv-SE" altLang="sv-SE" sz="2400" dirty="0">
                <a:latin typeface="Trade Gothic Next"/>
              </a:rPr>
            </a:br>
            <a:r>
              <a:rPr lang="sv-SE" altLang="sv-SE" sz="2400" dirty="0">
                <a:solidFill>
                  <a:schemeClr val="tx1"/>
                </a:solidFill>
                <a:latin typeface="Trade Gothic Next"/>
                <a:ea typeface="MS PGothic"/>
              </a:rPr>
              <a:t>ryska, spanska, engelska, franska, arabiska och mandarin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1156D0E-71FA-48F1-9488-F8E5DF3B413B}"/>
              </a:ext>
            </a:extLst>
          </p:cNvPr>
          <p:cNvSpPr>
            <a:spLocks noGrp="1"/>
          </p:cNvSpPr>
          <p:nvPr>
            <p:ph type="title"/>
          </p:nvPr>
        </p:nvSpPr>
        <p:spPr>
          <a:xfrm>
            <a:off x="684213" y="333375"/>
            <a:ext cx="7772400" cy="1143000"/>
          </a:xfrm>
        </p:spPr>
        <p:txBody>
          <a:bodyPr/>
          <a:lstStyle/>
          <a:p>
            <a:pPr>
              <a:defRPr/>
            </a:pPr>
            <a:r>
              <a:rPr lang="sv-SE" kern="1200" dirty="0">
                <a:latin typeface="Trade Gothic Next"/>
                <a:ea typeface="MS PGothic"/>
              </a:rPr>
              <a:t>Säkerhetsrådet</a:t>
            </a:r>
            <a:endParaRPr lang="sv-SE" dirty="0">
              <a:latin typeface="Trade Gothic Next"/>
              <a:ea typeface="MS PGothic"/>
            </a:endParaRPr>
          </a:p>
        </p:txBody>
      </p:sp>
      <p:pic>
        <p:nvPicPr>
          <p:cNvPr id="26627" name="Picture 1">
            <a:extLst>
              <a:ext uri="{FF2B5EF4-FFF2-40B4-BE49-F238E27FC236}">
                <a16:creationId xmlns:a16="http://schemas.microsoft.com/office/drawing/2014/main" id="{10F099AB-010B-4F9E-BBF7-E86F2D9D4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08474"/>
            <a:ext cx="35274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a:extLst>
              <a:ext uri="{FF2B5EF4-FFF2-40B4-BE49-F238E27FC236}">
                <a16:creationId xmlns:a16="http://schemas.microsoft.com/office/drawing/2014/main" id="{8FEF5940-DEB2-4475-B59A-BF7520C62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854533"/>
            <a:ext cx="35242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a:extLst>
              <a:ext uri="{FF2B5EF4-FFF2-40B4-BE49-F238E27FC236}">
                <a16:creationId xmlns:a16="http://schemas.microsoft.com/office/drawing/2014/main" id="{D0034903-4AFA-4F34-8FE5-DC8FF8EB5DBB}"/>
              </a:ext>
            </a:extLst>
          </p:cNvPr>
          <p:cNvSpPr txBox="1"/>
          <p:nvPr/>
        </p:nvSpPr>
        <p:spPr>
          <a:xfrm>
            <a:off x="107504" y="6239383"/>
            <a:ext cx="1944687" cy="708025"/>
          </a:xfrm>
          <a:prstGeom prst="rect">
            <a:avLst/>
          </a:prstGeom>
          <a:noFill/>
        </p:spPr>
        <p:txBody>
          <a:bodyPr>
            <a:spAutoFit/>
          </a:bodyPr>
          <a:lstStyle/>
          <a:p>
            <a:pPr>
              <a:defRPr/>
            </a:pPr>
            <a:br>
              <a:rPr lang="sv-SE" sz="1000">
                <a:latin typeface="+mj-lt"/>
              </a:rPr>
            </a:br>
            <a:r>
              <a:rPr lang="sv-SE" sz="1000">
                <a:latin typeface="+mj-lt"/>
              </a:rPr>
              <a:t>UN </a:t>
            </a:r>
            <a:r>
              <a:rPr lang="sv-SE" sz="1000" err="1">
                <a:latin typeface="+mj-lt"/>
              </a:rPr>
              <a:t>Photo/Devra</a:t>
            </a:r>
            <a:r>
              <a:rPr lang="sv-SE" sz="1000">
                <a:latin typeface="+mj-lt"/>
              </a:rPr>
              <a:t> </a:t>
            </a:r>
            <a:r>
              <a:rPr lang="sv-SE" sz="1000" err="1">
                <a:latin typeface="+mj-lt"/>
              </a:rPr>
              <a:t>Berkowitz</a:t>
            </a:r>
            <a:r>
              <a:rPr lang="sv-SE" sz="1000">
                <a:latin typeface="+mj-lt"/>
              </a:rPr>
              <a:t> </a:t>
            </a:r>
          </a:p>
          <a:p>
            <a:pPr>
              <a:defRPr/>
            </a:pPr>
            <a:r>
              <a:rPr lang="sv-SE" sz="1000">
                <a:latin typeface="+mj-lt"/>
              </a:rPr>
              <a:t>UN </a:t>
            </a:r>
            <a:r>
              <a:rPr lang="sv-SE" sz="1000" err="1">
                <a:latin typeface="+mj-lt"/>
              </a:rPr>
              <a:t>Photo/Eskinder</a:t>
            </a:r>
            <a:r>
              <a:rPr lang="sv-SE" sz="1000">
                <a:latin typeface="+mj-lt"/>
              </a:rPr>
              <a:t> </a:t>
            </a:r>
            <a:r>
              <a:rPr lang="sv-SE" sz="1000" err="1">
                <a:latin typeface="+mj-lt"/>
              </a:rPr>
              <a:t>Debebe</a:t>
            </a:r>
            <a:endParaRPr lang="sv-SE" sz="1000">
              <a:latin typeface="+mj-lt"/>
            </a:endParaRPr>
          </a:p>
          <a:p>
            <a:pPr>
              <a:defRPr/>
            </a:pPr>
            <a:endParaRPr lang="sv-SE" sz="1000">
              <a:latin typeface="+mj-lt"/>
            </a:endParaRPr>
          </a:p>
        </p:txBody>
      </p:sp>
      <p:sp>
        <p:nvSpPr>
          <p:cNvPr id="9" name="textruta 8">
            <a:extLst>
              <a:ext uri="{FF2B5EF4-FFF2-40B4-BE49-F238E27FC236}">
                <a16:creationId xmlns:a16="http://schemas.microsoft.com/office/drawing/2014/main" id="{40F82119-C8F2-4450-B8C9-B20396CDFBF3}"/>
              </a:ext>
            </a:extLst>
          </p:cNvPr>
          <p:cNvSpPr txBox="1"/>
          <p:nvPr/>
        </p:nvSpPr>
        <p:spPr>
          <a:xfrm>
            <a:off x="468511" y="2271520"/>
            <a:ext cx="3817242" cy="4154984"/>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a:pPr>
            <a:r>
              <a:rPr lang="sv-SE" dirty="0">
                <a:latin typeface="Trade Gothic Next"/>
                <a:ea typeface="MS PGothic"/>
              </a:rPr>
              <a:t>Utreder hot mot internationell fred och säkerhet</a:t>
            </a:r>
          </a:p>
          <a:p>
            <a:pPr marL="342900" indent="-342900">
              <a:buFont typeface="Arial" panose="020B0604020202020204" pitchFamily="34" charset="0"/>
              <a:buChar char="•"/>
              <a:defRPr/>
            </a:pPr>
            <a:endParaRPr lang="sv-SE" dirty="0">
              <a:latin typeface="Trade Gothic Next"/>
            </a:endParaRPr>
          </a:p>
          <a:p>
            <a:pPr marL="342900" indent="-342900">
              <a:buFont typeface="Arial" panose="020B0604020202020204" pitchFamily="34" charset="0"/>
              <a:buChar char="•"/>
              <a:defRPr/>
            </a:pPr>
            <a:r>
              <a:rPr lang="sv-SE" dirty="0">
                <a:latin typeface="Trade Gothic Next"/>
                <a:ea typeface="MS PGothic"/>
              </a:rPr>
              <a:t>5 permanenta medlemmar</a:t>
            </a:r>
          </a:p>
          <a:p>
            <a:pPr marL="342900" indent="-342900">
              <a:buFont typeface="Arial" panose="020B0604020202020204" pitchFamily="34" charset="0"/>
              <a:buChar char="•"/>
              <a:defRPr/>
            </a:pPr>
            <a:endParaRPr lang="sv-SE" dirty="0">
              <a:latin typeface="Trade Gothic Next"/>
            </a:endParaRPr>
          </a:p>
          <a:p>
            <a:pPr marL="342900" indent="-342900">
              <a:buFont typeface="Arial" panose="020B0604020202020204" pitchFamily="34" charset="0"/>
              <a:buChar char="•"/>
              <a:defRPr/>
            </a:pPr>
            <a:r>
              <a:rPr lang="sv-SE" dirty="0">
                <a:latin typeface="Trade Gothic Next"/>
                <a:ea typeface="MS PGothic"/>
              </a:rPr>
              <a:t>10 valda på 2 år</a:t>
            </a:r>
          </a:p>
          <a:p>
            <a:pPr marL="342900" indent="-342900">
              <a:buFont typeface="Arial" panose="020B0604020202020204" pitchFamily="34" charset="0"/>
              <a:buChar char="•"/>
              <a:defRPr/>
            </a:pPr>
            <a:endParaRPr lang="sv-SE" dirty="0">
              <a:latin typeface="Trade Gothic Next"/>
            </a:endParaRPr>
          </a:p>
          <a:p>
            <a:pPr marL="342900" indent="-342900">
              <a:buFont typeface="Arial" panose="020B0604020202020204" pitchFamily="34" charset="0"/>
              <a:buChar char="•"/>
              <a:defRPr/>
            </a:pPr>
            <a:r>
              <a:rPr lang="sv-SE" dirty="0">
                <a:latin typeface="Trade Gothic Next"/>
                <a:ea typeface="MS PGothic"/>
              </a:rPr>
              <a:t>Vetorätt</a:t>
            </a:r>
          </a:p>
          <a:p>
            <a:pPr>
              <a:defRPr/>
            </a:pPr>
            <a:endParaRPr lang="sv-SE" dirty="0">
              <a:latin typeface="Trade Gothic Nex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latshållare för innehåll 4" descr="FN (PMS 279)">
            <a:extLst>
              <a:ext uri="{FF2B5EF4-FFF2-40B4-BE49-F238E27FC236}">
                <a16:creationId xmlns:a16="http://schemas.microsoft.com/office/drawing/2014/main" id="{46A28673-E173-457C-9731-0EA72F9DE6A3}"/>
              </a:ext>
            </a:extLst>
          </p:cNvPr>
          <p:cNvPicPr>
            <a:picLocks/>
          </p:cNvPicPr>
          <p:nvPr/>
        </p:nvPicPr>
        <p:blipFill>
          <a:blip r:embed="rId3">
            <a:lum bright="36000" contrast="-30000"/>
            <a:extLst>
              <a:ext uri="{28A0092B-C50C-407E-A947-70E740481C1C}">
                <a14:useLocalDpi xmlns:a14="http://schemas.microsoft.com/office/drawing/2010/main" val="0"/>
              </a:ext>
            </a:extLst>
          </a:blip>
          <a:srcRect/>
          <a:stretch>
            <a:fillRect/>
          </a:stretch>
        </p:blipFill>
        <p:spPr bwMode="auto">
          <a:xfrm>
            <a:off x="1908175" y="1628775"/>
            <a:ext cx="54006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ubrik 1">
            <a:extLst>
              <a:ext uri="{FF2B5EF4-FFF2-40B4-BE49-F238E27FC236}">
                <a16:creationId xmlns:a16="http://schemas.microsoft.com/office/drawing/2014/main" id="{351F908E-BA11-48F6-9D69-1974A16AB697}"/>
              </a:ext>
            </a:extLst>
          </p:cNvPr>
          <p:cNvSpPr>
            <a:spLocks noGrp="1" noChangeArrowheads="1"/>
          </p:cNvSpPr>
          <p:nvPr>
            <p:ph type="title"/>
          </p:nvPr>
        </p:nvSpPr>
        <p:spPr>
          <a:xfrm>
            <a:off x="611188" y="476250"/>
            <a:ext cx="7772400" cy="1143000"/>
          </a:xfrm>
        </p:spPr>
        <p:txBody>
          <a:bodyPr/>
          <a:lstStyle/>
          <a:p>
            <a:r>
              <a:rPr lang="sv-SE" altLang="sv-SE" dirty="0">
                <a:latin typeface="Trade Gothic Next"/>
                <a:ea typeface="MS PGothic"/>
              </a:rPr>
              <a:t>Så arbetar FN</a:t>
            </a:r>
            <a:br>
              <a:rPr lang="sv-SE" altLang="sv-SE" sz="4200" dirty="0"/>
            </a:br>
            <a:endParaRPr lang="sv-SE" altLang="sv-SE" sz="4200"/>
          </a:p>
        </p:txBody>
      </p:sp>
      <p:graphicFrame>
        <p:nvGraphicFramePr>
          <p:cNvPr id="4" name="Diagram 3">
            <a:extLst>
              <a:ext uri="{FF2B5EF4-FFF2-40B4-BE49-F238E27FC236}">
                <a16:creationId xmlns:a16="http://schemas.microsoft.com/office/drawing/2014/main" id="{5052E143-D98F-4639-9F9D-F6AC0358E57A}"/>
              </a:ext>
            </a:extLst>
          </p:cNvPr>
          <p:cNvGraphicFramePr/>
          <p:nvPr>
            <p:extLst>
              <p:ext uri="{D42A27DB-BD31-4B8C-83A1-F6EECF244321}">
                <p14:modId xmlns:p14="http://schemas.microsoft.com/office/powerpoint/2010/main" val="4182996604"/>
              </p:ext>
            </p:extLst>
          </p:nvPr>
        </p:nvGraphicFramePr>
        <p:xfrm>
          <a:off x="-1491677" y="1638147"/>
          <a:ext cx="11632645" cy="509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A2C93A6-4D88-44B2-8C76-B722C03D5E54}"/>
              </a:ext>
            </a:extLst>
          </p:cNvPr>
          <p:cNvSpPr/>
          <p:nvPr/>
        </p:nvSpPr>
        <p:spPr>
          <a:xfrm>
            <a:off x="-202550" y="476672"/>
            <a:ext cx="8613918" cy="769441"/>
          </a:xfrm>
          <a:prstGeom prst="rect">
            <a:avLst/>
          </a:prstGeom>
        </p:spPr>
        <p:txBody>
          <a:bodyPr wrap="square" lIns="91440" tIns="45720" rIns="91440" bIns="45720" anchor="t">
            <a:spAutoFit/>
          </a:bodyPr>
          <a:lstStyle/>
          <a:p>
            <a:pPr algn="ctr">
              <a:defRPr/>
            </a:pPr>
            <a:r>
              <a:rPr lang="sv-SE" sz="4400" dirty="0">
                <a:solidFill>
                  <a:schemeClr val="bg1"/>
                </a:solidFill>
                <a:latin typeface="Trade Gothic Next"/>
                <a:ea typeface="MS PGothic"/>
              </a:rPr>
              <a:t>Fred, säkerhet och nedrustning</a:t>
            </a:r>
          </a:p>
        </p:txBody>
      </p:sp>
      <p:pic>
        <p:nvPicPr>
          <p:cNvPr id="3" name="Picture 4" descr="45330 - un207015">
            <a:extLst>
              <a:ext uri="{FF2B5EF4-FFF2-40B4-BE49-F238E27FC236}">
                <a16:creationId xmlns:a16="http://schemas.microsoft.com/office/drawing/2014/main" id="{1B495B07-AD9C-45FA-9F95-9CE9176E7883}"/>
              </a:ext>
            </a:extLst>
          </p:cNvPr>
          <p:cNvPicPr>
            <a:picLocks noChangeAspect="1" noChangeArrowheads="1"/>
          </p:cNvPicPr>
          <p:nvPr/>
        </p:nvPicPr>
        <p:blipFill>
          <a:blip r:embed="rId3" cstate="screen"/>
          <a:srcRect/>
          <a:stretch>
            <a:fillRect/>
          </a:stretch>
        </p:blipFill>
        <p:spPr bwMode="auto">
          <a:xfrm>
            <a:off x="1651716" y="1932906"/>
            <a:ext cx="5836247" cy="433353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adeGothic Bold"/>
        <a:ea typeface=""/>
        <a:cs typeface=""/>
      </a:majorFont>
      <a:minorFont>
        <a:latin typeface="TradeGoth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109"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8" ma:contentTypeDescription="Skapa ett nytt dokument." ma:contentTypeScope="" ma:versionID="31db7f4836c1c18ea62da92892166194">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215d8889b0a8c558973cb67c8aa816f8"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1E210D-5546-4382-923C-9ABE55FD0FDC}">
  <ds:schemaRefs>
    <ds:schemaRef ds:uri="http://schemas.microsoft.com/sharepoint/v3/contenttype/forms"/>
  </ds:schemaRefs>
</ds:datastoreItem>
</file>

<file path=customXml/itemProps2.xml><?xml version="1.0" encoding="utf-8"?>
<ds:datastoreItem xmlns:ds="http://schemas.openxmlformats.org/officeDocument/2006/customXml" ds:itemID="{F629E098-5349-48A6-ACE1-9AC81BC173D8}">
  <ds:schemaRefs>
    <ds:schemaRef ds:uri="9a900101-d6ac-4793-8c2c-7395c524be11"/>
    <ds:schemaRef ds:uri="f85e7af3-38a1-497c-9864-88e5057667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2707</Words>
  <Application>Microsoft Office PowerPoint</Application>
  <PresentationFormat>Bildspel på skärmen (4:3)</PresentationFormat>
  <Paragraphs>203</Paragraphs>
  <Slides>15</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15</vt:i4>
      </vt:variant>
    </vt:vector>
  </HeadingPairs>
  <TitlesOfParts>
    <vt:vector size="24" baseType="lpstr">
      <vt:lpstr>Arial</vt:lpstr>
      <vt:lpstr>Calibri</vt:lpstr>
      <vt:lpstr>Franklin Gothic Medium Cond</vt:lpstr>
      <vt:lpstr>Tahoma</vt:lpstr>
      <vt:lpstr>Times</vt:lpstr>
      <vt:lpstr>Trade Gothic LT Std Cn</vt:lpstr>
      <vt:lpstr>Trade Gothic Next</vt:lpstr>
      <vt:lpstr>TradeGothic Bold</vt:lpstr>
      <vt:lpstr>Blank Presentation</vt:lpstr>
      <vt:lpstr>PowerPoint-presentation</vt:lpstr>
      <vt:lpstr>PowerPoint-presentation</vt:lpstr>
      <vt:lpstr>PowerPoint-presentation</vt:lpstr>
      <vt:lpstr>PowerPoint-presentation</vt:lpstr>
      <vt:lpstr>PowerPoint-presentation</vt:lpstr>
      <vt:lpstr>PowerPoint-presentation</vt:lpstr>
      <vt:lpstr>Säkerhetsrådet</vt:lpstr>
      <vt:lpstr>Så arbetar FN </vt:lpstr>
      <vt:lpstr>PowerPoint-presentation</vt:lpstr>
      <vt:lpstr>Utveckling och fattigdomsbekämpning </vt:lpstr>
      <vt:lpstr>PowerPoint-presentation</vt:lpstr>
      <vt:lpstr>PowerPoint-presentation</vt:lpstr>
      <vt:lpstr>PowerPoint-presentation</vt:lpstr>
      <vt:lpstr>Globala mål för hållbar utveckling</vt:lpstr>
      <vt:lpstr>PowerPoint-presentation</vt:lpstr>
    </vt:vector>
  </TitlesOfParts>
  <Company>Death Start 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Dart Vader</dc:creator>
  <cp:lastModifiedBy>Terese Johansson</cp:lastModifiedBy>
  <cp:revision>272</cp:revision>
  <dcterms:created xsi:type="dcterms:W3CDTF">2005-05-01T16:42:11Z</dcterms:created>
  <dcterms:modified xsi:type="dcterms:W3CDTF">2024-03-11T12:12:47Z</dcterms:modified>
</cp:coreProperties>
</file>