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1"/>
  </p:notesMasterIdLst>
  <p:sldIdLst>
    <p:sldId id="256" r:id="rId5"/>
    <p:sldId id="261" r:id="rId6"/>
    <p:sldId id="259" r:id="rId7"/>
    <p:sldId id="260" r:id="rId8"/>
    <p:sldId id="257" r:id="rId9"/>
    <p:sldId id="258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EF9A660-B1DC-1917-F06F-416678B46362}" v="178" dt="2024-02-07T09:44:42.8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4" d="100"/>
          <a:sy n="64" d="100"/>
        </p:scale>
        <p:origin x="68" y="-4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2" d="100"/>
          <a:sy n="82" d="100"/>
        </p:scale>
        <p:origin x="394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455C47-F5A5-49A5-B67A-40381ADF51C2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82D3-AB71-4F85-B93E-FF276D9D219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5753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9E082D3-AB71-4F85-B93E-FF276D9D219A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8297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stående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6652BD0-E507-4F1A-92BB-C8DCEE301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7946968" y="1831181"/>
            <a:ext cx="4245032" cy="502681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50724F4-5E64-4123-AC29-D5473952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625"/>
            <a:ext cx="9363076" cy="1383041"/>
          </a:xfr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77FE63-E475-4B3F-AEC0-41F9FC559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4055735"/>
            <a:ext cx="6699856" cy="187199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3D6BE9-4810-4AA7-AC7E-46678735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38200" y="6429375"/>
            <a:ext cx="6699855" cy="307322"/>
          </a:xfrm>
        </p:spPr>
        <p:txBody>
          <a:bodyPr/>
          <a:lstStyle/>
          <a:p>
            <a:endParaRPr lang="sv-SE" dirty="0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BD0191A7-8742-40F1-84C7-A314083130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199" y="2660073"/>
            <a:ext cx="6699856" cy="1213658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7" name="Platshållare för text 6">
            <a:extLst>
              <a:ext uri="{FF2B5EF4-FFF2-40B4-BE49-F238E27FC236}">
                <a16:creationId xmlns:a16="http://schemas.microsoft.com/office/drawing/2014/main" id="{4E4340AF-9E48-42DB-96C7-770360BB0FB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099396" y="6429375"/>
            <a:ext cx="3940175" cy="307322"/>
          </a:xfrm>
        </p:spPr>
        <p:txBody>
          <a:bodyPr anchor="ctr">
            <a:noAutofit/>
          </a:bodyPr>
          <a:lstStyle>
            <a:lvl1pPr marL="0" indent="0" algn="r">
              <a:buNone/>
              <a:defRPr sz="11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sv-SE" dirty="0"/>
              <a:t>Foto:</a:t>
            </a:r>
          </a:p>
        </p:txBody>
      </p:sp>
    </p:spTree>
    <p:extLst>
      <p:ext uri="{BB962C8B-B14F-4D97-AF65-F5344CB8AC3E}">
        <p14:creationId xmlns:p14="http://schemas.microsoft.com/office/powerpoint/2010/main" val="1887713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liggande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724F4-5E64-4123-AC29-D54739523E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28625"/>
            <a:ext cx="9363076" cy="1383041"/>
          </a:xfrm>
        </p:spPr>
        <p:txBody>
          <a:bodyPr anchor="ctr">
            <a:no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C6652BD0-E507-4F1A-92BB-C8DCEE30146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2438401"/>
            <a:ext cx="6172200" cy="349567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F677FE63-E475-4B3F-AEC0-41F9FC5593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648075"/>
            <a:ext cx="3932237" cy="2279650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C91FFD4D-5A5E-44A7-A138-206BFB2C5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63D6BE9-4810-4AA7-AC7E-466787351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23" name="Platshållare för text 22">
            <a:extLst>
              <a:ext uri="{FF2B5EF4-FFF2-40B4-BE49-F238E27FC236}">
                <a16:creationId xmlns:a16="http://schemas.microsoft.com/office/drawing/2014/main" id="{BD0191A7-8742-40F1-84C7-A3140831302D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838200" y="2438401"/>
            <a:ext cx="3932238" cy="990599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8" name="Platshållare för text 6">
            <a:extLst>
              <a:ext uri="{FF2B5EF4-FFF2-40B4-BE49-F238E27FC236}">
                <a16:creationId xmlns:a16="http://schemas.microsoft.com/office/drawing/2014/main" id="{CAE357A7-EAD7-4B8A-A20C-E08B43F4C7E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16200000">
            <a:off x="9773601" y="4036607"/>
            <a:ext cx="3495675" cy="299259"/>
          </a:xfrm>
        </p:spPr>
        <p:txBody>
          <a:bodyPr anchor="ctr">
            <a:noAutofit/>
          </a:bodyPr>
          <a:lstStyle>
            <a:lvl1pPr marL="0" indent="0" algn="r">
              <a:buNone/>
              <a:defRPr sz="1200" b="0">
                <a:solidFill>
                  <a:schemeClr val="tx1"/>
                </a:solidFill>
              </a:defRPr>
            </a:lvl1pPr>
            <a:lvl5pPr>
              <a:defRPr/>
            </a:lvl5pPr>
          </a:lstStyle>
          <a:p>
            <a:pPr lvl="0"/>
            <a:r>
              <a:rPr lang="sv-SE" dirty="0"/>
              <a:t>Foto:</a:t>
            </a:r>
          </a:p>
        </p:txBody>
      </p:sp>
    </p:spTree>
    <p:extLst>
      <p:ext uri="{BB962C8B-B14F-4D97-AF65-F5344CB8AC3E}">
        <p14:creationId xmlns:p14="http://schemas.microsoft.com/office/powerpoint/2010/main" val="32800529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FF64C51-1CFA-4B82-A401-063C4D676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819275"/>
            <a:ext cx="10515600" cy="2743200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AC53748-7127-41FF-8E63-BBC7D0F983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0A824E-AC21-488E-B276-FF7206CE8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61020C1-32BE-42DF-9852-C21680CE4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712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5DB7475-CBFD-4E8D-8889-3AE6D9293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57200"/>
            <a:ext cx="9363075" cy="1354791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634ADEA-4654-4B3B-83C5-F7279F4CB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8893F25-A49D-489B-A6A9-C29E10E3F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9415E78-0908-4AEA-8CDA-779D44F04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6235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9E38A18-485D-4817-AC7B-372F054034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5AC540D7-5B54-466F-8292-05B0C45F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6088311-09E2-4524-89EC-6BF9136D50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82795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342B861-CC4A-4BAD-8A6C-C2293FF832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8200" y="457200"/>
            <a:ext cx="9363075" cy="1362060"/>
          </a:xfrm>
        </p:spPr>
        <p:txBody>
          <a:bodyPr anchor="ctr">
            <a:normAutofit/>
          </a:bodyPr>
          <a:lstStyle>
            <a:lvl1pPr algn="l">
              <a:defRPr sz="4400"/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CF19E8A-8CDC-47E9-B165-3689D67E0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295D94-E002-4EC6-86B2-92B6EECC91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Platshållare för media 7">
            <a:extLst>
              <a:ext uri="{FF2B5EF4-FFF2-40B4-BE49-F238E27FC236}">
                <a16:creationId xmlns:a16="http://schemas.microsoft.com/office/drawing/2014/main" id="{1A0B9B3C-73E0-4B96-993C-4BD7C04290A3}"/>
              </a:ext>
            </a:extLst>
          </p:cNvPr>
          <p:cNvSpPr>
            <a:spLocks noGrp="1"/>
          </p:cNvSpPr>
          <p:nvPr>
            <p:ph type="media" sz="quarter" idx="12"/>
          </p:nvPr>
        </p:nvSpPr>
        <p:spPr>
          <a:xfrm>
            <a:off x="2219325" y="2419349"/>
            <a:ext cx="7753350" cy="3648075"/>
          </a:xfrm>
        </p:spPr>
        <p:txBody>
          <a:bodyPr/>
          <a:lstStyle/>
          <a:p>
            <a:r>
              <a:rPr lang="sv-SE"/>
              <a:t>Klicka på ikonen för att lägga till ett medieklipp</a:t>
            </a:r>
          </a:p>
        </p:txBody>
      </p:sp>
    </p:spTree>
    <p:extLst>
      <p:ext uri="{BB962C8B-B14F-4D97-AF65-F5344CB8AC3E}">
        <p14:creationId xmlns:p14="http://schemas.microsoft.com/office/powerpoint/2010/main" val="1229137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2902935-39BB-4F1A-9D3C-14D8C6AF7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0C93F21-216D-4826-B226-5F99E9F74B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302976"/>
            <a:ext cx="5181600" cy="35961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B63EB87-E287-4BC6-B40E-A9CB46E65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02976"/>
            <a:ext cx="5181600" cy="3596148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CA6C9D-7F8C-47F2-B942-90FA408D4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33128D7-1CA8-4F66-B0A9-322F0E62A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93067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DD4E91C-743E-45CA-8D6A-1F2A81240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8950"/>
            <a:ext cx="9372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DC7A133-8326-4CB0-97C2-107834C685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420996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9F57531-0D48-4114-9AC9-805E158E32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244908"/>
            <a:ext cx="5157787" cy="291151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63BAC71-E13E-4E64-92FA-9EBD983C06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2420996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6511C5C9-7E3D-44D6-BA7B-42AFA81F1F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244908"/>
            <a:ext cx="5183188" cy="2911515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14FF45EB-3D9E-475A-B425-5E30496975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A858AF17-352C-4B2A-998D-B5C7C6FF7017}" type="datetimeFigureOut">
              <a:rPr lang="sv-SE" smtClean="0"/>
              <a:pPr/>
              <a:t>2024-02-09</a:t>
            </a:fld>
            <a:endParaRPr lang="sv-SE" dirty="0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8BBB7808-FDA7-4A4E-A5D6-1F8435025E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8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0BB34BD-322C-43F8-B397-E9EEDF909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6428"/>
            <a:ext cx="9372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1AE67A81-393C-4EBC-9A2B-B67780E39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752531"/>
            <a:ext cx="10515600" cy="3424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020A7E-9D98-4913-95B4-304CBD57E3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4922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A858AF17-352C-4B2A-998D-B5C7C6FF7017}" type="datetimeFigureOut">
              <a:rPr lang="sv-SE" smtClean="0"/>
              <a:pPr algn="r"/>
              <a:t>2024-02-09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E144B66-C488-4A7F-B727-FBEE13D84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49221"/>
            <a:ext cx="7315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82319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69" r:id="rId2"/>
    <p:sldLayoutId id="2147483663" r:id="rId3"/>
    <p:sldLayoutId id="2147483662" r:id="rId4"/>
    <p:sldLayoutId id="2147483666" r:id="rId5"/>
    <p:sldLayoutId id="2147483661" r:id="rId6"/>
    <p:sldLayoutId id="2147483664" r:id="rId7"/>
    <p:sldLayoutId id="2147483665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Rubrik 112">
            <a:extLst>
              <a:ext uri="{FF2B5EF4-FFF2-40B4-BE49-F238E27FC236}">
                <a16:creationId xmlns:a16="http://schemas.microsoft.com/office/drawing/2014/main" id="{39D9E0C4-D947-4E1D-852E-5BB3EF6EAD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1354791"/>
          </a:xfrm>
        </p:spPr>
        <p:txBody>
          <a:bodyPr/>
          <a:lstStyle/>
          <a:p>
            <a:pPr algn="ctr"/>
            <a:r>
              <a:rPr lang="sv-SE" dirty="0"/>
              <a:t>Vem är du i en grupp?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:a16="http://schemas.microsoft.com/office/drawing/2014/main" id="{933D2095-98B1-8F3C-0C59-66A62F5D909B}"/>
              </a:ext>
            </a:extLst>
          </p:cNvPr>
          <p:cNvSpPr>
            <a:spLocks noGrp="1" noChangeAspect="1" noChangeArrowheads="1"/>
          </p:cNvSpPr>
          <p:nvPr>
            <p:ph idx="1"/>
          </p:nvPr>
        </p:nvSpPr>
        <p:spPr bwMode="auto">
          <a:xfrm>
            <a:off x="838200" y="2060469"/>
            <a:ext cx="10515600" cy="583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r>
              <a:rPr lang="sv-SE" sz="3600" dirty="0"/>
              <a:t>Gruppövning till </a:t>
            </a:r>
            <a:r>
              <a:rPr lang="sv-SE" sz="3600" dirty="0" err="1"/>
              <a:t>Leave</a:t>
            </a:r>
            <a:r>
              <a:rPr lang="sv-SE" sz="3600" dirty="0"/>
              <a:t> No </a:t>
            </a:r>
            <a:r>
              <a:rPr lang="sv-SE" sz="3600" dirty="0" err="1"/>
              <a:t>One</a:t>
            </a:r>
            <a:r>
              <a:rPr lang="sv-SE" sz="3600" dirty="0"/>
              <a:t> </a:t>
            </a:r>
            <a:r>
              <a:rPr lang="sv-SE" sz="3600" dirty="0" err="1"/>
              <a:t>Behind</a:t>
            </a:r>
            <a:endParaRPr lang="sv-SE" sz="3600" dirty="0"/>
          </a:p>
        </p:txBody>
      </p:sp>
      <p:pic>
        <p:nvPicPr>
          <p:cNvPr id="5" name="Bildobjekt 4">
            <a:extLst>
              <a:ext uri="{FF2B5EF4-FFF2-40B4-BE49-F238E27FC236}">
                <a16:creationId xmlns:a16="http://schemas.microsoft.com/office/drawing/2014/main" id="{FF37CD56-945F-2734-7BE7-F8D8F0D7B96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6708" y="3069857"/>
            <a:ext cx="4898583" cy="3262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3071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131268-559A-A518-24EE-026D2E84E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Instruktioner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D81B36C-7D6D-6304-F37D-FFA4818834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498011" y="2489882"/>
            <a:ext cx="5181600" cy="35961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sv-SE" dirty="0"/>
              <a:t>Skriv ned bokstaven som stämmer överens bäst med dig på respektive fråga.</a:t>
            </a:r>
            <a:br>
              <a:rPr lang="sv-SE" dirty="0"/>
            </a:br>
            <a:endParaRPr lang="sv-SE" dirty="0"/>
          </a:p>
          <a:p>
            <a:pPr marL="514350" indent="-514350">
              <a:buAutoNum type="arabicPeriod"/>
            </a:pPr>
            <a:r>
              <a:rPr lang="sv-SE" dirty="0"/>
              <a:t>Jämför ditt svar med rollerna i presentationen</a:t>
            </a:r>
            <a:br>
              <a:rPr lang="sv-SE" dirty="0"/>
            </a:br>
            <a:endParaRPr lang="sv-SE" dirty="0"/>
          </a:p>
          <a:p>
            <a:pPr marL="514350" indent="-514350">
              <a:buAutoNum type="arabicPeriod"/>
            </a:pPr>
            <a:r>
              <a:rPr lang="sv-SE" dirty="0"/>
              <a:t>Diskutera med hjälp av diskussionsfrågorna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6139612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965FA-5182-93B9-DB63-617DF46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ea typeface="+mj-lt"/>
                <a:cs typeface="+mj-lt"/>
              </a:rPr>
              <a:t>Fråga 1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262F28-D2A7-C4E9-D5F3-668D4DC82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815282"/>
            <a:ext cx="5181600" cy="1940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a. Samarbeta med andra för att hitta en lösning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7F3116-294E-765C-826C-7DB9BBDD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815282"/>
            <a:ext cx="5181600" cy="1940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>
                <a:ea typeface="+mn-lt"/>
                <a:cs typeface="+mn-lt"/>
              </a:rPr>
              <a:t>b. Självständigt tackla problemet</a:t>
            </a:r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D019E513-A45B-4124-C818-4C593455A095}"/>
              </a:ext>
            </a:extLst>
          </p:cNvPr>
          <p:cNvSpPr txBox="1">
            <a:spLocks/>
          </p:cNvSpPr>
          <p:nvPr/>
        </p:nvSpPr>
        <p:spPr>
          <a:xfrm>
            <a:off x="1691640" y="2639790"/>
            <a:ext cx="8940800" cy="146254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b="1" dirty="0">
                <a:ea typeface="+mn-lt"/>
                <a:cs typeface="+mn-lt"/>
              </a:rPr>
              <a:t>I en utmanande situation, föredrar du att: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484919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2965FA-5182-93B9-DB63-617DF46A66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0" dirty="0">
                <a:ea typeface="+mj-lt"/>
                <a:cs typeface="+mj-lt"/>
              </a:rPr>
              <a:t>Fråga 2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262F28-D2A7-C4E9-D5F3-668D4DC82B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3815282"/>
            <a:ext cx="5181600" cy="1940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a. Fokusera på detaljerna och se till att allt utförs noggrant</a:t>
            </a:r>
            <a:endParaRPr lang="sv-SE" dirty="0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27F3116-294E-765C-826C-7DB9BBDDF2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3815282"/>
            <a:ext cx="5181600" cy="19400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sv-SE" dirty="0">
                <a:ea typeface="+mn-lt"/>
                <a:cs typeface="+mn-lt"/>
              </a:rPr>
              <a:t>b. Se på helheten och komma med innovativa idéer </a:t>
            </a:r>
            <a:endParaRPr lang="sv-SE" dirty="0"/>
          </a:p>
        </p:txBody>
      </p:sp>
      <p:sp>
        <p:nvSpPr>
          <p:cNvPr id="6" name="Platshållare för innehåll 2">
            <a:extLst>
              <a:ext uri="{FF2B5EF4-FFF2-40B4-BE49-F238E27FC236}">
                <a16:creationId xmlns:a16="http://schemas.microsoft.com/office/drawing/2014/main" id="{D019E513-A45B-4124-C818-4C593455A095}"/>
              </a:ext>
            </a:extLst>
          </p:cNvPr>
          <p:cNvSpPr txBox="1">
            <a:spLocks/>
          </p:cNvSpPr>
          <p:nvPr/>
        </p:nvSpPr>
        <p:spPr>
          <a:xfrm>
            <a:off x="1691640" y="2639790"/>
            <a:ext cx="8940800" cy="100247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sv-SE" b="1" dirty="0">
                <a:ea typeface="+mn-lt"/>
                <a:cs typeface="+mn-lt"/>
              </a:rPr>
              <a:t>När du arbetar på ett projekt, tenderar du att: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8900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>
            <a:extLst>
              <a:ext uri="{FF2B5EF4-FFF2-40B4-BE49-F238E27FC236}">
                <a16:creationId xmlns:a16="http://schemas.microsoft.com/office/drawing/2014/main" id="{47819C37-848F-05EC-C436-16AA819E9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86428"/>
            <a:ext cx="12192000" cy="1325563"/>
          </a:xfrm>
        </p:spPr>
        <p:txBody>
          <a:bodyPr/>
          <a:lstStyle/>
          <a:p>
            <a:pPr algn="ctr"/>
            <a:r>
              <a:rPr lang="sv-SE" dirty="0"/>
              <a:t>Roller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A1E5D0F3-BAC3-F95D-4DAD-5C0FED01D317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Samarbetande Utförare (</a:t>
            </a:r>
            <a:r>
              <a:rPr lang="sv-SE" sz="2400" b="1" i="0" dirty="0" err="1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a+a</a:t>
            </a: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)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: </a:t>
            </a:r>
          </a:p>
          <a:p>
            <a:pPr fontAlgn="base"/>
            <a:r>
              <a:rPr lang="sv-SE" sz="2000" b="0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Egenskaper: Lagspelare, detaljorienterad, effektiv kommunikatör, samarbetsvillig.   </a:t>
            </a:r>
          </a:p>
          <a:p>
            <a:pPr marL="0" indent="0" algn="l" rtl="0" fontAlgn="base">
              <a:buNone/>
            </a:pPr>
            <a:endParaRPr lang="sv-SE" sz="2000" b="1" i="0" dirty="0">
              <a:solidFill>
                <a:srgbClr val="000000"/>
              </a:solidFill>
              <a:effectLst/>
              <a:latin typeface="Trade Gothic Next Rounded" panose="020F0502020204030204" pitchFamily="34" charset="0"/>
            </a:endParaRPr>
          </a:p>
          <a:p>
            <a:pPr marL="0" indent="0" algn="l" rtl="0" fontAlgn="base">
              <a:buNone/>
            </a:pPr>
            <a:endParaRPr lang="sv-SE" sz="2000" b="1" dirty="0">
              <a:solidFill>
                <a:srgbClr val="000000"/>
              </a:solidFill>
              <a:latin typeface="Trade Gothic Next Rounded" panose="020F0502020204030204" pitchFamily="34" charset="0"/>
            </a:endParaRPr>
          </a:p>
          <a:p>
            <a:pPr marL="0" indent="0" algn="l" rtl="0" fontAlgn="base">
              <a:buNone/>
            </a:pP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Visionär (</a:t>
            </a:r>
            <a:r>
              <a:rPr lang="sv-SE" sz="2400" b="1" i="0" dirty="0" err="1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a+b</a:t>
            </a: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)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:  </a:t>
            </a:r>
          </a:p>
          <a:p>
            <a:pPr fontAlgn="base"/>
            <a:r>
              <a:rPr lang="sv-SE" sz="2000" b="0" i="0" dirty="0">
                <a:solidFill>
                  <a:srgbClr val="000000"/>
                </a:solidFill>
                <a:effectLst/>
                <a:latin typeface="Trade Gothic Next Rounded" panose="020F0502020204030204" pitchFamily="34" charset="0"/>
              </a:rPr>
              <a:t>Egenskaper: Visionär, kreativ tänkare, strategisk planerare, lösningsorienterad.   </a:t>
            </a:r>
          </a:p>
          <a:p>
            <a:endParaRPr lang="sv-SE" dirty="0"/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CD717D99-BC9C-20B3-AB6C-B2627A3D0E4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 algn="l" rtl="0" fontAlgn="base">
              <a:buNone/>
            </a:pP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Systematisk strateg (</a:t>
            </a:r>
            <a:r>
              <a:rPr lang="sv-SE" sz="2400" b="1" i="0" dirty="0" err="1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b+a</a:t>
            </a: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)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:  </a:t>
            </a:r>
          </a:p>
          <a:p>
            <a:pPr fontAlgn="base"/>
            <a:r>
              <a:rPr lang="sv-SE" sz="20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Egenskaper: Självständig, innovativ, strategisk tänkare, systematisk i sitt tillvägagångssätt.   </a:t>
            </a:r>
          </a:p>
          <a:p>
            <a:pPr marL="0" indent="0" algn="l" rtl="0" fontAlgn="base">
              <a:buNone/>
            </a:pPr>
            <a:endParaRPr lang="sv-SE" sz="2000" b="1" i="0" dirty="0">
              <a:solidFill>
                <a:srgbClr val="000000"/>
              </a:solidFill>
              <a:effectLst/>
              <a:latin typeface="Trade Gothic Next Rounded" panose="020F0503040303020004" pitchFamily="34" charset="0"/>
            </a:endParaRPr>
          </a:p>
          <a:p>
            <a:pPr marL="0" indent="0" algn="l" rtl="0" fontAlgn="base">
              <a:buNone/>
            </a:pPr>
            <a:endParaRPr lang="sv-SE" sz="2000" b="1" dirty="0">
              <a:solidFill>
                <a:srgbClr val="000000"/>
              </a:solidFill>
              <a:latin typeface="Trade Gothic Next Rounded" panose="020F0503040303020004" pitchFamily="34" charset="0"/>
            </a:endParaRPr>
          </a:p>
          <a:p>
            <a:pPr marL="0" indent="0" algn="l" rtl="0" fontAlgn="base">
              <a:buNone/>
            </a:pP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Analytiker (</a:t>
            </a:r>
            <a:r>
              <a:rPr lang="sv-SE" sz="2400" b="1" i="0" dirty="0" err="1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b+b</a:t>
            </a:r>
            <a:r>
              <a:rPr lang="sv-SE" sz="2400" b="1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):</a:t>
            </a: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  </a:t>
            </a:r>
          </a:p>
          <a:p>
            <a:pPr fontAlgn="base"/>
            <a:r>
              <a:rPr lang="sv-SE" sz="20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Egenskaper: Detaljorienterad, organiserad, analytisk, god förmåga att se den större bilden.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294972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596DE9-969B-2634-F2FA-BA46FDDEB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57200"/>
            <a:ext cx="12192000" cy="1354791"/>
          </a:xfrm>
        </p:spPr>
        <p:txBody>
          <a:bodyPr/>
          <a:lstStyle/>
          <a:p>
            <a:pPr algn="ctr"/>
            <a:r>
              <a:rPr lang="sv-SE" dirty="0"/>
              <a:t>Diskussionsfrågor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EC7BAD9-358B-9CCB-5043-6C71274B76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05270"/>
            <a:ext cx="10515600" cy="3424432"/>
          </a:xfrm>
        </p:spPr>
        <p:txBody>
          <a:bodyPr/>
          <a:lstStyle/>
          <a:p>
            <a:pPr algn="l" rtl="0" fontAlgn="base">
              <a:buFont typeface="+mj-lt"/>
              <a:buAutoNum type="arabicPeriod"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Känner du att rollen du fick stämmer överens på dig? </a:t>
            </a:r>
          </a:p>
          <a:p>
            <a:pPr algn="l" rtl="0" fontAlgn="base">
              <a:buFont typeface="+mj-lt"/>
              <a:buAutoNum type="arabicPeriod" startAt="2"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Var vissa roller mer eller mindre vanligt förekommande än andra? Varför är det så tror du? </a:t>
            </a:r>
          </a:p>
          <a:p>
            <a:pPr algn="l" rtl="0" fontAlgn="base">
              <a:buFont typeface="+mj-lt"/>
              <a:buAutoNum type="arabicPeriod" startAt="3"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Är det viktigt att det finns en variation av personer med olika roller och egenskaper i samma grupp? </a:t>
            </a:r>
          </a:p>
          <a:p>
            <a:pPr algn="l" rtl="0" fontAlgn="base">
              <a:buFont typeface="+mj-lt"/>
              <a:buAutoNum type="arabicPeriod" startAt="4"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Hur kan ni komplettera varandras roller inom gruppen? </a:t>
            </a:r>
          </a:p>
          <a:p>
            <a:pPr algn="l" rtl="0" fontAlgn="base">
              <a:buFont typeface="+mj-lt"/>
              <a:buAutoNum type="arabicPeriod" startAt="5"/>
            </a:pPr>
            <a:r>
              <a:rPr lang="sv-SE" sz="2400" b="0" i="0" dirty="0">
                <a:solidFill>
                  <a:srgbClr val="000000"/>
                </a:solidFill>
                <a:effectLst/>
                <a:latin typeface="Trade Gothic Next Rounded" panose="020F0503040303020004" pitchFamily="34" charset="0"/>
              </a:rPr>
              <a:t>Hur kan olika personers förutsättningar skilja sig i en grupp? Hur kan vi ta hänsyn till dessa? 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47015941"/>
      </p:ext>
    </p:extLst>
  </p:cSld>
  <p:clrMapOvr>
    <a:masterClrMapping/>
  </p:clrMapOvr>
</p:sld>
</file>

<file path=ppt/theme/theme1.xml><?xml version="1.0" encoding="utf-8"?>
<a:theme xmlns:a="http://schemas.openxmlformats.org/drawingml/2006/main" name="SFN Office TG-tema">
  <a:themeElements>
    <a:clrScheme name="SFN Färger">
      <a:dk1>
        <a:srgbClr val="151515"/>
      </a:dk1>
      <a:lt1>
        <a:srgbClr val="FFFFFF"/>
      </a:lt1>
      <a:dk2>
        <a:srgbClr val="008FD5"/>
      </a:dk2>
      <a:lt2>
        <a:srgbClr val="FFFFFF"/>
      </a:lt2>
      <a:accent1>
        <a:srgbClr val="008FD5"/>
      </a:accent1>
      <a:accent2>
        <a:srgbClr val="E2007A"/>
      </a:accent2>
      <a:accent3>
        <a:srgbClr val="A4BA00"/>
      </a:accent3>
      <a:accent4>
        <a:srgbClr val="E6A300"/>
      </a:accent4>
      <a:accent5>
        <a:srgbClr val="D8D8D8"/>
      </a:accent5>
      <a:accent6>
        <a:srgbClr val="7F7F7F"/>
      </a:accent6>
      <a:hlink>
        <a:srgbClr val="008FD5"/>
      </a:hlink>
      <a:folHlink>
        <a:srgbClr val="954F72"/>
      </a:folHlink>
    </a:clrScheme>
    <a:fontScheme name="SFN enbart trade gothic">
      <a:majorFont>
        <a:latin typeface="Trade Gothic LT Std Cn"/>
        <a:ea typeface=""/>
        <a:cs typeface=""/>
      </a:majorFont>
      <a:minorFont>
        <a:latin typeface="Trade Gothic LT Std Cn"/>
        <a:ea typeface=""/>
        <a:cs typeface="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26EDF20D-DF3A-42DD-A714-6A41FDD21D0E}" vid="{102E0161-929C-425A-915F-8F9DC9704A6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bf9eb1-e602-4b12-84d6-fa7d92708430" xsi:nil="true"/>
    <lcf76f155ced4ddcb4097134ff3c332f xmlns="d457d210-d850-4533-8eb1-47e4bf675fe8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4AE851B20959D41AE4990E795749A4E" ma:contentTypeVersion="15" ma:contentTypeDescription="Skapa ett nytt dokument." ma:contentTypeScope="" ma:versionID="6e916b8ea7b58ab48c920b7aed77c817">
  <xsd:schema xmlns:xsd="http://www.w3.org/2001/XMLSchema" xmlns:xs="http://www.w3.org/2001/XMLSchema" xmlns:p="http://schemas.microsoft.com/office/2006/metadata/properties" xmlns:ns2="d457d210-d850-4533-8eb1-47e4bf675fe8" xmlns:ns3="adbf9eb1-e602-4b12-84d6-fa7d92708430" targetNamespace="http://schemas.microsoft.com/office/2006/metadata/properties" ma:root="true" ma:fieldsID="378aa5545a412d2f0cdedcdf80a09a55" ns2:_="" ns3:_="">
    <xsd:import namespace="d457d210-d850-4533-8eb1-47e4bf675fe8"/>
    <xsd:import namespace="adbf9eb1-e602-4b12-84d6-fa7d92708430"/>
    <xsd:element name="properties">
      <xsd:complexType>
        <xsd:sequence>
          <xsd:element name="documentManagement">
            <xsd:complexType>
              <xsd:all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57d210-d850-4533-8eb1-47e4bf675fe8" elementFormDefault="qualified">
    <xsd:import namespace="http://schemas.microsoft.com/office/2006/documentManagement/types"/>
    <xsd:import namespace="http://schemas.microsoft.com/office/infopath/2007/PartnerControls"/>
    <xsd:element name="lcf76f155ced4ddcb4097134ff3c332f" ma:index="9" nillable="true" ma:taxonomy="true" ma:internalName="lcf76f155ced4ddcb4097134ff3c332f" ma:taxonomyFieldName="MediaServiceImageTags" ma:displayName="Bildmarkeringar" ma:readOnly="false" ma:fieldId="{5cf76f15-5ced-4ddc-b409-7134ff3c332f}" ma:taxonomyMulti="true" ma:sspId="f38b39c3-ecf8-4982-925a-9c875ff0d6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9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bf9eb1-e602-4b12-84d6-fa7d92708430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b1f2da51-bb5f-49cf-9d71-6fb3597fa6d2}" ma:internalName="TaxCatchAll" ma:showField="CatchAllData" ma:web="adbf9eb1-e602-4b12-84d6-fa7d9270843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1031F43-8FB7-441F-925F-258821013D3D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adbf9eb1-e602-4b12-84d6-fa7d92708430"/>
    <ds:schemaRef ds:uri="d457d210-d850-4533-8eb1-47e4bf675fe8"/>
  </ds:schemaRefs>
</ds:datastoreItem>
</file>

<file path=customXml/itemProps2.xml><?xml version="1.0" encoding="utf-8"?>
<ds:datastoreItem xmlns:ds="http://schemas.openxmlformats.org/officeDocument/2006/customXml" ds:itemID="{B7B9BF73-9779-4CDA-99C6-1F78A76800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FC43DCA-ED6D-46D5-AF70-8E588C9A13C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57d210-d850-4533-8eb1-47e4bf675fe8"/>
    <ds:schemaRef ds:uri="adbf9eb1-e602-4b12-84d6-fa7d92708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Presentation-SFN-mall-2020</Template>
  <TotalTime>128</TotalTime>
  <Words>171</Words>
  <Application>Microsoft Office PowerPoint</Application>
  <PresentationFormat>Widescreen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SFN Office TG-tema</vt:lpstr>
      <vt:lpstr>Vem är du i en grupp?</vt:lpstr>
      <vt:lpstr>Instruktioner</vt:lpstr>
      <vt:lpstr>Fråga 1</vt:lpstr>
      <vt:lpstr>Fråga 2</vt:lpstr>
      <vt:lpstr>Roller</vt:lpstr>
      <vt:lpstr>Diskussionsfrågor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Vem är du i en grupp?</dc:title>
  <dc:creator>Rebecka Backryd</dc:creator>
  <cp:lastModifiedBy>Rebecka Backryd</cp:lastModifiedBy>
  <cp:revision>66</cp:revision>
  <dcterms:created xsi:type="dcterms:W3CDTF">2024-02-02T09:58:11Z</dcterms:created>
  <dcterms:modified xsi:type="dcterms:W3CDTF">2024-02-09T08:33:37Z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0x01010004AE851B20959D41AE4990E795749A4E</vt:lpwstr>
  </property>
  <property fmtid="{D5CDD505-2E9C-101B-9397-08002B2CF9AE}" pid="3" name="Order">
    <vt:r8>70200</vt:r8>
  </property>
  <property fmtid="{D5CDD505-2E9C-101B-9397-08002B2CF9AE}" pid="4" name="Dokumentkategori">
    <vt:lpwstr/>
  </property>
  <property fmtid="{D5CDD505-2E9C-101B-9397-08002B2CF9AE}" pid="5" name="_SourceUrl">
    <vt:lpwstr/>
  </property>
  <property fmtid="{D5CDD505-2E9C-101B-9397-08002B2CF9AE}" pid="6" name="_SharedFileIndex">
    <vt:lpwstr/>
  </property>
  <property fmtid="{D5CDD505-2E9C-101B-9397-08002B2CF9AE}" pid="7" name="ComplianceAssetId">
    <vt:lpwstr/>
  </property>
  <property fmtid="{D5CDD505-2E9C-101B-9397-08002B2CF9AE}" pid="8" name="_ExtendedDescription">
    <vt:lpwstr/>
  </property>
  <property fmtid="{D5CDD505-2E9C-101B-9397-08002B2CF9AE}" pid="9" name="TriggerFlowInfo">
    <vt:lpwstr/>
  </property>
  <property fmtid="{D5CDD505-2E9C-101B-9397-08002B2CF9AE}" pid="10" name="MediaServiceImageTags">
    <vt:lpwstr/>
  </property>
</Properties>
</file>