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365" r:id="rId5"/>
    <p:sldId id="369" r:id="rId6"/>
    <p:sldId id="1459" r:id="rId7"/>
    <p:sldId id="1460" r:id="rId8"/>
    <p:sldId id="373" r:id="rId9"/>
    <p:sldId id="1334" r:id="rId10"/>
    <p:sldId id="1393" r:id="rId11"/>
    <p:sldId id="1394" r:id="rId12"/>
    <p:sldId id="1395" r:id="rId13"/>
    <p:sldId id="1396" r:id="rId14"/>
    <p:sldId id="1397" r:id="rId15"/>
    <p:sldId id="1398" r:id="rId16"/>
    <p:sldId id="1399" r:id="rId17"/>
    <p:sldId id="1400" r:id="rId18"/>
    <p:sldId id="1401" r:id="rId19"/>
    <p:sldId id="1402" r:id="rId20"/>
    <p:sldId id="1403" r:id="rId21"/>
    <p:sldId id="1404" r:id="rId22"/>
    <p:sldId id="1405" r:id="rId23"/>
    <p:sldId id="1406" r:id="rId24"/>
    <p:sldId id="1407" r:id="rId25"/>
    <p:sldId id="1408" r:id="rId26"/>
    <p:sldId id="1374" r:id="rId27"/>
    <p:sldId id="1444" r:id="rId28"/>
    <p:sldId id="1457" r:id="rId29"/>
    <p:sldId id="371" r:id="rId30"/>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6F9EC386-3FEE-4140-947C-293A918ED992}">
          <p14:sldIdLst>
            <p14:sldId id="365"/>
            <p14:sldId id="369"/>
            <p14:sldId id="1459"/>
            <p14:sldId id="1460"/>
            <p14:sldId id="373"/>
            <p14:sldId id="1334"/>
            <p14:sldId id="1393"/>
            <p14:sldId id="1394"/>
            <p14:sldId id="1395"/>
            <p14:sldId id="1396"/>
            <p14:sldId id="1397"/>
            <p14:sldId id="1398"/>
            <p14:sldId id="1399"/>
            <p14:sldId id="1400"/>
            <p14:sldId id="1401"/>
            <p14:sldId id="1402"/>
            <p14:sldId id="1403"/>
            <p14:sldId id="1404"/>
            <p14:sldId id="1405"/>
            <p14:sldId id="1406"/>
            <p14:sldId id="1407"/>
            <p14:sldId id="1408"/>
            <p14:sldId id="1374"/>
            <p14:sldId id="1444"/>
            <p14:sldId id="1457"/>
            <p14:sldId id="3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D19"/>
    <a:srgbClr val="178645"/>
    <a:srgbClr val="00B038"/>
    <a:srgbClr val="215968"/>
    <a:srgbClr val="B00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01ED6-5F33-5CCF-326F-ECF417B1AB2A}" v="32" dt="2024-01-31T14:06:22.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455C47-F5A5-49A5-B67A-40381ADF51C2}" type="datetimeFigureOut">
              <a:rPr lang="sv-SE" smtClean="0"/>
              <a:t>2024-02-01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9E082D3-AB71-4F85-B93E-FF276D9D219A}" type="slidenum">
              <a:rPr lang="sv-SE" smtClean="0"/>
              <a:t>‹#›</a:t>
            </a:fld>
            <a:endParaRPr lang="sv-SE"/>
          </a:p>
        </p:txBody>
      </p:sp>
    </p:spTree>
    <p:extLst>
      <p:ext uri="{BB962C8B-B14F-4D97-AF65-F5344CB8AC3E}">
        <p14:creationId xmlns:p14="http://schemas.microsoft.com/office/powerpoint/2010/main" val="30657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n.se/aktuellt/varldshorisont/fattigdom-i-sverige-finns-d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9E082D3-AB71-4F85-B93E-FF276D9D219A}" type="slidenum">
              <a:rPr lang="sv-SE" smtClean="0"/>
              <a:t>1</a:t>
            </a:fld>
            <a:endParaRPr lang="sv-SE"/>
          </a:p>
        </p:txBody>
      </p:sp>
    </p:spTree>
    <p:extLst>
      <p:ext uri="{BB962C8B-B14F-4D97-AF65-F5344CB8AC3E}">
        <p14:creationId xmlns:p14="http://schemas.microsoft.com/office/powerpoint/2010/main" val="183966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4 handlar om att alla ska få en utbildning av god kvalitet. </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Inkluderande utbildning av god kvalitet för alla är en av de viktigaste grunderna för välstånd, hälsa och jämställdhet i varje samhälle. </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Idag får 9 av 10 barn börja skolan och 2018 fullgjorde 84% av barnen sin grundskoleutbildning.</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Corona-pandemin har inneburit att 90% av världens elever, ca 1,5 miljarder har påverkats på grund av att skolor har stängt eller undervisningen har bedrivits på distans och 147 miljoner elever beräknas ha missat mer än hälften av undervisningen på plats i skolan under 2020-2021.</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Ökande ojämlikhet vad gäller tillgången till utbildning har visat sig under pandemin te x vad gäller möjligheten att få undervisning på distans. Och de fattigaste har drabbats mest.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19075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62500" lnSpcReduction="20000"/>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5 handlar om jämställdhet. </a:t>
            </a:r>
          </a:p>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Jämställdhet handlar om en rättvis fördelning av makt, inflytande och resurser mellan kvinnor och män. </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Kvinnor och flickor världen över diskrimineras och utsätts för våld för att de är födda till just flickor. Var fjärde kvinna har någon gång efter 15 års ålder blivit utsatt för våld eller sexuellt våld.</a:t>
            </a:r>
          </a:p>
          <a:p>
            <a:pPr marL="34290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Kvinnor får även lägre lön för samma arbete, och är underrepresenterade i parlamenten världen över. I januari 2022 upptog kvinnor 26,2 % av alla platser i parlamenten globalt sett</a:t>
            </a:r>
            <a:r>
              <a:rPr lang="sv-SE" sz="1800">
                <a:latin typeface="Calibri"/>
                <a:ea typeface="Calibri" panose="020F0502020204030204" pitchFamily="34" charset="0"/>
                <a:cs typeface="Calibri"/>
              </a:rPr>
              <a:t>. </a:t>
            </a:r>
            <a:endParaRPr lang="sv-S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Covid 19 har inneburit oproportionerligt negativ ekonomisk utveckling för kvinnor. Våld i hemmet har ökat </a:t>
            </a:r>
            <a:r>
              <a:rPr lang="sv-SE" sz="1800" err="1">
                <a:effectLst/>
                <a:latin typeface="Calibri" panose="020F0502020204030204" pitchFamily="34" charset="0"/>
                <a:ea typeface="Calibri" panose="020F0502020204030204" pitchFamily="34" charset="0"/>
                <a:cs typeface="Times New Roman" panose="02020603050405020304" pitchFamily="18" charset="0"/>
              </a:rPr>
              <a:t>pga</a:t>
            </a:r>
            <a:r>
              <a:rPr lang="sv-SE" sz="1800">
                <a:effectLst/>
                <a:latin typeface="Calibri" panose="020F0502020204030204" pitchFamily="34" charset="0"/>
                <a:ea typeface="Calibri" panose="020F0502020204030204" pitchFamily="34" charset="0"/>
                <a:cs typeface="Times New Roman" panose="02020603050405020304" pitchFamily="18" charset="0"/>
              </a:rPr>
              <a:t> </a:t>
            </a:r>
            <a:r>
              <a:rPr lang="sv-SE" sz="1800" err="1">
                <a:effectLst/>
                <a:latin typeface="Calibri" panose="020F0502020204030204" pitchFamily="34" charset="0"/>
                <a:ea typeface="Calibri" panose="020F0502020204030204" pitchFamily="34" charset="0"/>
                <a:cs typeface="Times New Roman" panose="02020603050405020304" pitchFamily="18" charset="0"/>
              </a:rPr>
              <a:t>lockdown</a:t>
            </a:r>
            <a:r>
              <a:rPr lang="sv-SE" sz="1800">
                <a:effectLst/>
                <a:latin typeface="Calibri" panose="020F0502020204030204" pitchFamily="34" charset="0"/>
                <a:ea typeface="Calibri" panose="020F0502020204030204" pitchFamily="34" charset="0"/>
                <a:cs typeface="Times New Roman" panose="02020603050405020304" pitchFamily="18" charset="0"/>
              </a:rPr>
              <a:t>.  Konsekvenserna av pandemin innebär också att ytterligare 10 miljoner flickor riskerar att giftas bort utöver de 100 miljoner som redan beräknas giftas bort fram till 2030.</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Könsstympning och barnäktenskap pågår fortfarande. Pandemin innebär en risk för att så många som ytterligare 10 miljoner flickor gifts bort till 2030 utöver de 100 miljoner som beräknades innan pandemin. Cirka 200 miljoner kvinnor beräknas vara könsstympade i världen och i de 31 länder där detta fortfarande pågår är risken 40% mindre för de flickor vars mödrar har en grundskoleutbildning jämfört med de mödrar som saknar utbildning.</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90209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charset="0"/>
              <a:buNone/>
            </a:pPr>
            <a:r>
              <a:rPr lang="sv-SE" b="0">
                <a:solidFill>
                  <a:srgbClr val="000000"/>
                </a:solidFill>
                <a:latin typeface="+mn-lt"/>
              </a:rPr>
              <a:t>Mål 6 handlar om att säkerställa tillgång till rent vatten och sanitet för alla. </a:t>
            </a:r>
          </a:p>
          <a:p>
            <a:pPr marL="0" indent="0">
              <a:buFont typeface="Arial" charset="0"/>
              <a:buNone/>
            </a:pPr>
            <a:endParaRPr lang="sv-SE" sz="1200" b="0" i="0" kern="1200">
              <a:solidFill>
                <a:schemeClr val="tx1"/>
              </a:solidFill>
              <a:effectLst/>
              <a:latin typeface="+mn-lt"/>
              <a:ea typeface="+mn-ea"/>
              <a:cs typeface="+mn-cs"/>
            </a:endParaRPr>
          </a:p>
          <a:p>
            <a:pPr marL="171450" indent="-171450">
              <a:buFont typeface="Arial" charset="0"/>
              <a:buChar char="•"/>
            </a:pPr>
            <a:r>
              <a:rPr lang="sv-SE" sz="1200" b="0" i="0" kern="1200">
                <a:solidFill>
                  <a:schemeClr val="tx1"/>
                </a:solidFill>
                <a:effectLst/>
                <a:latin typeface="+mn-lt"/>
                <a:ea typeface="+mn-ea"/>
                <a:cs typeface="+mn-cs"/>
              </a:rPr>
              <a:t>Vatten är en grundförutsättning för allt levande på jorden.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sv-SE" b="0">
                <a:solidFill>
                  <a:schemeClr val="accent5">
                    <a:lumMod val="50000"/>
                  </a:schemeClr>
                </a:solidFill>
                <a:latin typeface="+mn-lt"/>
                <a:ea typeface="Helvetica" charset="0"/>
                <a:cs typeface="Helvetica" charset="0"/>
              </a:rPr>
              <a:t>Mer än 2 miljarder människor lever med vattenbrist och </a:t>
            </a:r>
            <a:r>
              <a:rPr lang="sv-SE" sz="1200" b="1">
                <a:solidFill>
                  <a:srgbClr val="215968"/>
                </a:solidFill>
                <a:effectLst/>
                <a:latin typeface="+mn-lt"/>
                <a:ea typeface="Calibri" panose="020F0502020204030204" pitchFamily="34" charset="0"/>
                <a:cs typeface="Times New Roman" panose="02020603050405020304" pitchFamily="18" charset="0"/>
              </a:rPr>
              <a:t>770 miljoner människor saknar tillgång till rent vatten</a:t>
            </a:r>
            <a:r>
              <a:rPr lang="sv-SE" b="0">
                <a:solidFill>
                  <a:schemeClr val="accent5">
                    <a:lumMod val="50000"/>
                  </a:schemeClr>
                </a:solidFill>
                <a:latin typeface="+mn-lt"/>
                <a:ea typeface="Helvetica" charset="0"/>
                <a:cs typeface="Helvetica" charset="0"/>
              </a:rPr>
              <a:t>. </a:t>
            </a:r>
            <a:endParaRPr lang="sv-SE" sz="1200" b="0" i="0" kern="1200">
              <a:solidFill>
                <a:schemeClr val="tx1"/>
              </a:solidFill>
              <a:effectLst/>
              <a:latin typeface="+mn-lt"/>
              <a:ea typeface="+mn-ea"/>
              <a:cs typeface="+mn-cs"/>
            </a:endParaRPr>
          </a:p>
          <a:p>
            <a:pPr marL="171450" indent="-171450">
              <a:buFont typeface="Arial" charset="0"/>
              <a:buChar char="•"/>
            </a:pPr>
            <a:r>
              <a:rPr lang="sv-SE" b="0">
                <a:solidFill>
                  <a:srgbClr val="000000"/>
                </a:solidFill>
                <a:latin typeface="+mn-lt"/>
              </a:rPr>
              <a:t>Vatten, det täcker ⅔ av världen men endast 2,5% är sötvatten som vi kan dricka! </a:t>
            </a:r>
          </a:p>
          <a:p>
            <a:pPr marL="171450" indent="-171450">
              <a:buFont typeface="Arial" charset="0"/>
              <a:buChar char="•"/>
            </a:pPr>
            <a:r>
              <a:rPr lang="sv-SE" b="0">
                <a:latin typeface="+mn-lt"/>
              </a:rPr>
              <a:t>Rent vatten och sanitet otroligt viktigt för att uppnå målet om god hälsa. 1,7 miljarder människor hade inte tillgång till bra toalettlösningar 2020 och av dem var det fortfarande 494 miljoner som gjorde sina toalettbestyr i det fria.</a:t>
            </a:r>
            <a:r>
              <a:rPr lang="sv-SE"/>
              <a:t> </a:t>
            </a:r>
            <a:endParaRPr lang="sv-SE" b="0">
              <a:latin typeface="+mn-lt"/>
              <a:cs typeface="Calibri"/>
            </a:endParaRPr>
          </a:p>
          <a:p>
            <a:pPr marL="171450" indent="-171450">
              <a:buFont typeface="Arial" charset="0"/>
              <a:buChar char="•"/>
            </a:pPr>
            <a:r>
              <a:rPr lang="sv-SE">
                <a:cs typeface="Calibri"/>
              </a:rPr>
              <a:t>Bristande tillgång till sanitet och sanitetsprodukter bidrar även till att flickor i stora delar av världen inte har möjlighet att gå till skolan, vilket ökar risken för exkludering och minskad jämställdhet.</a:t>
            </a:r>
          </a:p>
          <a:p>
            <a:pPr marL="171450" indent="-171450">
              <a:buFont typeface="Arial" charset="0"/>
              <a:buChar char="•"/>
            </a:pPr>
            <a:r>
              <a:rPr lang="sv-SE" b="0">
                <a:latin typeface="+mn-lt"/>
              </a:rPr>
              <a:t>2,3 miljarder människor och 1 av tre skolor saknade 2019 tillgång till tvål och vatten. Att tvätta händerna med tvål och vatten är en viktig förebyggande insatser för att minska smittspridning.</a:t>
            </a:r>
          </a:p>
          <a:p>
            <a:pPr marL="0" indent="0">
              <a:buFont typeface="Arial" charset="0"/>
              <a:buNone/>
            </a:pPr>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15550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7 handlar om att säkerställa tillgång till hållbar energi för alla.</a:t>
            </a:r>
          </a:p>
          <a:p>
            <a:pPr marL="34290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90 procent av världens befolkning hade tillgång till elektricitet 2019, men</a:t>
            </a:r>
            <a:r>
              <a:rPr lang="sv-SE" sz="1800">
                <a:latin typeface="Calibri"/>
                <a:ea typeface="Calibri" panose="020F0502020204030204" pitchFamily="34" charset="0"/>
                <a:cs typeface="Calibri"/>
              </a:rPr>
              <a:t> till 2030 beräknas 670 miljoner människor att fortfarande sakna</a:t>
            </a:r>
            <a:r>
              <a:rPr lang="sv-SE" sz="1800">
                <a:effectLst/>
                <a:latin typeface="Calibri"/>
                <a:ea typeface="Calibri" panose="020F0502020204030204" pitchFamily="34" charset="0"/>
                <a:cs typeface="Calibri"/>
              </a:rPr>
              <a:t> </a:t>
            </a:r>
            <a:r>
              <a:rPr lang="sv-SE" sz="1800">
                <a:latin typeface="Calibri"/>
                <a:ea typeface="Calibri" panose="020F0502020204030204" pitchFamily="34" charset="0"/>
                <a:cs typeface="Calibri"/>
              </a:rPr>
              <a:t>elektricitet, varav 80% kommer att bo i Afrika, söder om Sahara. </a:t>
            </a:r>
            <a:endParaRPr lang="sv-S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2,4 miljarder använder ineffektiva och ofta hälsovådliga bränslen för sin matlagning.</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En stor andel av de ökade utsläppen av växthusgaser kommer från sättet vi utvinner, omvandlar och använder fossil energi. </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Andelen fossil energi utgör nästan 80 procent av den totala energitillförseln globalt. </a:t>
            </a:r>
          </a:p>
          <a:p>
            <a:pPr marL="342900" indent="-342900">
              <a:lnSpc>
                <a:spcPct val="107000"/>
              </a:lnSpc>
              <a:spcAft>
                <a:spcPts val="800"/>
              </a:spcAft>
              <a:buFont typeface="Arial" panose="020B0604020202020204" pitchFamily="34" charset="0"/>
              <a:buChar char="•"/>
              <a:tabLst>
                <a:tab pos="457200" algn="l"/>
              </a:tabLst>
            </a:pPr>
            <a:r>
              <a:rPr lang="sv-SE" sz="1800">
                <a:latin typeface="Calibri"/>
                <a:ea typeface="Calibri" panose="020F0502020204030204" pitchFamily="34" charset="0"/>
                <a:cs typeface="Calibri"/>
              </a:rPr>
              <a:t>Coronapandemin och kriget i Ukraina har medfört ökad risk för en global energikris. Instabila och höga energipriser har påverkat länder världen över, där låginkomstländer har påverkats särskilt hårt.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80125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sv-SE" sz="1200" b="0">
                <a:solidFill>
                  <a:srgbClr val="000000"/>
                </a:solidFill>
                <a:latin typeface="+mn-lt"/>
              </a:rPr>
              <a:t>Mål 8 handlar om en inkluderande och hållbar ekonomisk tillväxt med anständiga arbetsvillkor för alla. </a:t>
            </a:r>
            <a:r>
              <a:rPr lang="sv-SE" sz="1200" b="0">
                <a:solidFill>
                  <a:srgbClr val="B0003B"/>
                </a:solidFill>
                <a:latin typeface="+mn-lt"/>
                <a:ea typeface="Helvetica" charset="0"/>
                <a:cs typeface="Helvetica" charset="0"/>
              </a:rPr>
              <a:t>Men också om att uppnå full sysselsättning, avskaffa tvångsarbete och barnarbete samt </a:t>
            </a:r>
            <a:r>
              <a:rPr lang="sv-SE" sz="1200" b="0">
                <a:solidFill>
                  <a:srgbClr val="B0003B"/>
                </a:solidFill>
                <a:latin typeface="+mn-lt"/>
              </a:rPr>
              <a:t>bryta sambandet mellan ekonomisk tillväxt och miljöförstöring</a:t>
            </a:r>
            <a:r>
              <a:rPr lang="sv-SE" sz="1200" b="0">
                <a:solidFill>
                  <a:srgbClr val="B0003B"/>
                </a:solidFill>
                <a:latin typeface="+mn-lt"/>
                <a:ea typeface="Helvetica" charset="0"/>
                <a:cs typeface="Helvetica" charset="0"/>
              </a:rPr>
              <a:t>.</a:t>
            </a:r>
          </a:p>
          <a:p>
            <a:pPr marL="0" indent="0">
              <a:buFont typeface="Arial" charset="0"/>
              <a:buNone/>
            </a:pPr>
            <a:endParaRPr lang="sv-SE" sz="1200" b="0" i="0" kern="1200">
              <a:solidFill>
                <a:schemeClr val="tx1"/>
              </a:solidFill>
              <a:effectLst/>
              <a:latin typeface="+mn-lt"/>
              <a:ea typeface="+mn-ea"/>
              <a:cs typeface="+mn-cs"/>
            </a:endParaRPr>
          </a:p>
          <a:p>
            <a:pPr marL="0" indent="0">
              <a:buFont typeface="Arial" charset="0"/>
              <a:buNone/>
            </a:pPr>
            <a:endParaRPr lang="sv-SE" sz="1200" b="0" i="0" kern="1200">
              <a:solidFill>
                <a:schemeClr val="tx1"/>
              </a:solidFill>
              <a:effectLst/>
              <a:latin typeface="+mn-lt"/>
              <a:ea typeface="+mn-ea"/>
              <a:cs typeface="+mn-cs"/>
            </a:endParaRPr>
          </a:p>
          <a:p>
            <a:pPr marL="171450" indent="-171450">
              <a:buFont typeface="Arial" charset="0"/>
              <a:buChar char="•"/>
            </a:pPr>
            <a:r>
              <a:rPr lang="sv-SE"/>
              <a:t>Det beräknas att cirka 2 miljarder människor befinner</a:t>
            </a:r>
            <a:r>
              <a:rPr lang="sv-SE" sz="1200" b="0" i="0" kern="1200">
                <a:solidFill>
                  <a:schemeClr val="tx1"/>
                </a:solidFill>
                <a:effectLst/>
                <a:latin typeface="+mn-lt"/>
                <a:ea typeface="+mn-ea"/>
                <a:cs typeface="+mn-cs"/>
              </a:rPr>
              <a:t> sig i osäkra anställningar, ofta instängda i en ond cirkel av </a:t>
            </a:r>
            <a:r>
              <a:rPr lang="sv-SE"/>
              <a:t>låg lön och brist på rättigheter. </a:t>
            </a:r>
            <a:r>
              <a:rPr lang="sv-SE" sz="1200" b="0" i="0" kern="1200">
                <a:solidFill>
                  <a:schemeClr val="tx1"/>
                </a:solidFill>
                <a:effectLst/>
                <a:latin typeface="+mn-lt"/>
                <a:ea typeface="+mn-ea"/>
                <a:cs typeface="+mn-cs"/>
              </a:rPr>
              <a:t>Detta gäller i högre utsträckning kvinnor </a:t>
            </a:r>
            <a:r>
              <a:rPr lang="sv-SE"/>
              <a:t>och personer med funktionsvariationer.</a:t>
            </a:r>
            <a:endParaRPr lang="sv-SE" sz="1200" b="0" i="0" kern="1200">
              <a:solidFill>
                <a:schemeClr val="tx1"/>
              </a:solidFill>
              <a:effectLst/>
              <a:latin typeface="+mn-lt"/>
              <a:cs typeface="Calibri"/>
            </a:endParaRPr>
          </a:p>
          <a:p>
            <a:pPr marL="171450" indent="-171450">
              <a:buFont typeface="Arial" charset="0"/>
              <a:buChar char="•"/>
            </a:pPr>
            <a:r>
              <a:rPr lang="sv-SE" sz="1200" b="0" i="0" kern="1200">
                <a:solidFill>
                  <a:schemeClr val="tx1"/>
                </a:solidFill>
                <a:effectLst/>
                <a:latin typeface="+mn-lt"/>
                <a:ea typeface="+mn-ea"/>
                <a:cs typeface="+mn-cs"/>
              </a:rPr>
              <a:t>Under de kommande 20 åren väntas dessutom den globala arbetskraften öka med 800 miljoner människor, vilket kräver stora ansträngningar för att skapa nya jobb. Stora osäkerhet kring AI och automatisering – kommer den utvecklingen leda till fler eller färre jobb?</a:t>
            </a:r>
            <a:endParaRPr lang="sv-SE" sz="1200" b="0" i="0" kern="1200">
              <a:solidFill>
                <a:schemeClr val="tx1"/>
              </a:solidFill>
              <a:effectLst/>
              <a:latin typeface="+mn-lt"/>
              <a:cs typeface="Calibri" panose="020F0502020204030204"/>
            </a:endParaRPr>
          </a:p>
          <a:p>
            <a:endParaRPr lang="sv-SE" sz="1200" b="0" i="0" kern="1200">
              <a:solidFill>
                <a:schemeClr val="tx1"/>
              </a:solidFill>
              <a:effectLst/>
              <a:latin typeface="+mn-lt"/>
              <a:cs typeface="Calibri" panose="020F0502020204030204"/>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230703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b="1">
                <a:effectLst/>
                <a:latin typeface="Calibri" panose="020F0502020204030204" pitchFamily="34" charset="0"/>
                <a:ea typeface="Calibri" panose="020F0502020204030204" pitchFamily="34" charset="0"/>
                <a:cs typeface="Times New Roman" panose="02020603050405020304" pitchFamily="18" charset="0"/>
              </a:rPr>
              <a:t>Mål 9</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9 handlar om att bygga en motståndskraftig infrastruktur, verka för en hållbar industrialisering, och främja innovation.</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Den globala produktionen gick ner kraftigt under 2020 men återhämtade sig i höginkomstländer under 2021.</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Resurserna till forskning har ökat mellan år 2010-2018 men det ser olika ut i olika delar av världen.</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96,5% av världens befolkning har tillgång till mobilnät men betydligt färre har råd att använda </a:t>
            </a:r>
            <a:r>
              <a:rPr lang="sv-SE" sz="1800">
                <a:latin typeface="Calibri"/>
                <a:ea typeface="Calibri" panose="020F0502020204030204" pitchFamily="34" charset="0"/>
                <a:cs typeface="Calibri"/>
              </a:rPr>
              <a:t>det.</a:t>
            </a:r>
            <a:endParaRPr lang="sv-SE" sz="1800">
              <a:effectLst/>
              <a:latin typeface="Calibri"/>
              <a:ea typeface="Calibri" panose="020F0502020204030204" pitchFamily="34" charset="0"/>
              <a:cs typeface="Calibri"/>
            </a:endParaRPr>
          </a:p>
          <a:p>
            <a:pPr>
              <a:tabLst>
                <a:tab pos="457200" algn="l"/>
              </a:tabLst>
            </a:pPr>
            <a:endParaRPr lang="sv-SE" b="0">
              <a:cs typeface="Calibri" panose="020F0502020204030204"/>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8047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10 handlar om att minska ojämlikheten inom och mellan länder.</a:t>
            </a:r>
          </a:p>
          <a:p>
            <a:pPr>
              <a:lnSpc>
                <a:spcPct val="107000"/>
              </a:lnSpc>
              <a:spcAft>
                <a:spcPts val="800"/>
              </a:spcAft>
            </a:pPr>
            <a:r>
              <a:rPr lang="sv-SE" sz="1800">
                <a:effectLst/>
                <a:latin typeface="Calibri"/>
                <a:ea typeface="Calibri" panose="020F0502020204030204" pitchFamily="34" charset="0"/>
                <a:cs typeface="Calibri"/>
              </a:rPr>
              <a:t>Mål 10 handlar </a:t>
            </a:r>
            <a:r>
              <a:rPr lang="sv-SE" sz="1800">
                <a:latin typeface="Calibri"/>
                <a:ea typeface="Calibri" panose="020F0502020204030204" pitchFamily="34" charset="0"/>
                <a:cs typeface="Calibri"/>
              </a:rPr>
              <a:t>också om</a:t>
            </a:r>
            <a:r>
              <a:rPr lang="sv-SE" sz="1800">
                <a:effectLst/>
                <a:latin typeface="Calibri"/>
                <a:ea typeface="Calibri" panose="020F0502020204030204" pitchFamily="34" charset="0"/>
                <a:cs typeface="Calibri"/>
              </a:rPr>
              <a:t> principen LEAVE NO ONE BEHIND</a:t>
            </a:r>
            <a:r>
              <a:rPr lang="sv-SE" sz="1800">
                <a:latin typeface="Calibri"/>
                <a:ea typeface="Calibri" panose="020F0502020204030204" pitchFamily="34" charset="0"/>
                <a:cs typeface="Calibri"/>
              </a:rPr>
              <a:t>!</a:t>
            </a:r>
            <a:endParaRPr lang="sv-S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En av fem har drabbats av diskriminering. Kvinnor är dubbelt så utsatta som män och bland personer med funktionsnedsättning har en av tre drabbats av diskriminering.</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För första gången på flera decennier ökar inkomstklyftan mellan länder som en följd av pandemin.</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sv-SE" sz="1200" b="0" i="0" kern="1200" baseline="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525147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0">
                <a:solidFill>
                  <a:srgbClr val="000000"/>
                </a:solidFill>
                <a:latin typeface="+mn-lt"/>
              </a:rPr>
              <a:t>Mål 11 handlar om att göra våra städer och samhällen inkluderande, säkra, motståndskraftiga och hållbara.</a:t>
            </a:r>
          </a:p>
          <a:p>
            <a:endParaRPr lang="sv-SE" sz="1200" b="0" i="0" kern="1200">
              <a:solidFill>
                <a:schemeClr val="tx1"/>
              </a:solidFill>
              <a:effectLst/>
              <a:latin typeface="+mn-lt"/>
              <a:ea typeface="+mn-ea"/>
              <a:cs typeface="+mn-cs"/>
            </a:endParaRPr>
          </a:p>
          <a:p>
            <a:pPr marL="171450" indent="-171450">
              <a:buFont typeface="Arial" charset="0"/>
              <a:buChar char="•"/>
            </a:pPr>
            <a:r>
              <a:rPr lang="sv-SE" sz="1200" b="0" i="0" kern="1200">
                <a:solidFill>
                  <a:schemeClr val="tx1"/>
                </a:solidFill>
                <a:effectLst/>
                <a:latin typeface="+mn-lt"/>
                <a:ea typeface="+mn-ea"/>
                <a:cs typeface="+mn-cs"/>
              </a:rPr>
              <a:t>Över hälften av världens befolkning bor i urbana områden. År 2050 väntas andelen ha stigit till 70 procent. </a:t>
            </a:r>
          </a:p>
          <a:p>
            <a:pPr marL="171450" indent="-171450">
              <a:buFont typeface="Arial" charset="0"/>
              <a:buChar char="•"/>
            </a:pPr>
            <a:r>
              <a:rPr lang="sv-SE" sz="1200" b="0" i="0" kern="1200">
                <a:solidFill>
                  <a:schemeClr val="tx1"/>
                </a:solidFill>
                <a:effectLst/>
                <a:latin typeface="+mn-lt"/>
                <a:ea typeface="+mn-ea"/>
                <a:cs typeface="+mn-cs"/>
              </a:rPr>
              <a:t>Över en miljard människor levde i slumområden 2020 vilket motsvarar ungefär en fjärdedel av den urbana befolkningen i världen. Behovet av bra bostäder till rimliga kostnader är en global problematik.</a:t>
            </a:r>
          </a:p>
          <a:p>
            <a:pPr marL="171450" indent="-171450">
              <a:buFont typeface="Arial" charset="0"/>
              <a:buChar char="•"/>
            </a:pPr>
            <a:r>
              <a:rPr lang="sv-SE" sz="1800">
                <a:effectLst/>
                <a:latin typeface="Calibri"/>
                <a:ea typeface="Calibri" panose="020F0502020204030204" pitchFamily="34" charset="0"/>
                <a:cs typeface="Calibri"/>
              </a:rPr>
              <a:t>Utmaningar finns bland annat vad gäller luftföroreningar, vatten och sanitet, tillgång till kollektivtrafik och säker sophantering.</a:t>
            </a:r>
            <a:r>
              <a:rPr lang="sv-SE" sz="1800">
                <a:latin typeface="Calibri"/>
                <a:ea typeface="Calibri" panose="020F0502020204030204" pitchFamily="34" charset="0"/>
                <a:cs typeface="Calibri"/>
              </a:rPr>
              <a:t> 91% av alla dödsfall till följd av luftföroreningar sker i låg- och medelinkomstländer.</a:t>
            </a:r>
            <a:endParaRPr lang="sv-SE" sz="1800">
              <a:effectLst/>
              <a:latin typeface="Calibri"/>
              <a:ea typeface="Calibri" panose="020F0502020204030204" pitchFamily="34" charset="0"/>
              <a:cs typeface="Calibri"/>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21531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0">
                <a:solidFill>
                  <a:srgbClr val="000000"/>
                </a:solidFill>
                <a:latin typeface="+mn-lt"/>
              </a:rPr>
              <a:t>Mål 12 handlar om att säkerställa hållbara konsumtions- och produktionsmönster.</a:t>
            </a:r>
          </a:p>
          <a:p>
            <a:endParaRPr lang="sv-SE" sz="1200" b="0">
              <a:solidFill>
                <a:srgbClr val="DBA601"/>
              </a:solidFill>
              <a:latin typeface="+mn-lt"/>
              <a:ea typeface="Helvetica" charset="0"/>
              <a:cs typeface="Helvetica" charset="0"/>
            </a:endParaRPr>
          </a:p>
          <a:p>
            <a:pPr fontAlgn="base">
              <a:buFont typeface="Arial" charset="0"/>
              <a:buChar char="•"/>
            </a:pPr>
            <a:r>
              <a:rPr lang="sv-SE" sz="1200" b="0">
                <a:solidFill>
                  <a:srgbClr val="DBA601"/>
                </a:solidFill>
                <a:latin typeface="+mn-lt"/>
                <a:ea typeface="Helvetica" charset="0"/>
                <a:cs typeface="Helvetica" charset="0"/>
              </a:rPr>
              <a:t>  Fotavtrycket för konsumtion är mycket högre i höginkomstländer, främst Europa och USA, samt delar av Asien. </a:t>
            </a:r>
          </a:p>
          <a:p>
            <a:pPr fontAlgn="base">
              <a:buFont typeface="Arial" charset="0"/>
              <a:buChar char="•"/>
            </a:pPr>
            <a:r>
              <a:rPr lang="sv-SE" sz="1200" b="0">
                <a:solidFill>
                  <a:srgbClr val="DBA601"/>
                </a:solidFill>
                <a:latin typeface="+mn-lt"/>
                <a:ea typeface="Helvetica" charset="0"/>
                <a:cs typeface="Helvetica" charset="0"/>
              </a:rPr>
              <a:t>  Fotavtrycket för produktion är högre i låg- och medelinkomstländer, som delar av Asien och norra delarna av Afrika. </a:t>
            </a:r>
            <a:endParaRPr lang="sv-SE" sz="1200" b="0">
              <a:solidFill>
                <a:srgbClr val="DBA601"/>
              </a:solidFill>
              <a:effectLst/>
              <a:latin typeface="+mn-lt"/>
              <a:ea typeface="Helvetica" charset="0"/>
              <a:cs typeface="Helvetica" charset="0"/>
            </a:endParaRPr>
          </a:p>
          <a:p>
            <a:pPr fontAlgn="base">
              <a:buFont typeface="Arial" charset="0"/>
              <a:buChar char="•"/>
            </a:pPr>
            <a:r>
              <a:rPr lang="sv-SE" sz="1200">
                <a:effectLst/>
                <a:latin typeface="+mn-lt"/>
                <a:ea typeface="Calibri" panose="020F0502020204030204" pitchFamily="34" charset="0"/>
                <a:cs typeface="Times New Roman" panose="02020603050405020304" pitchFamily="18" charset="0"/>
              </a:rPr>
              <a:t> Den globala materialanvändningen har ökat med 40 procent mellan 2000-2017 och det elektroniska avfallet ökar mycket mer än återanvändningen av materialen ökar.</a:t>
            </a:r>
            <a:endParaRPr lang="sv-SE" sz="1200" b="0" i="0" kern="1200">
              <a:solidFill>
                <a:srgbClr val="DBA601"/>
              </a:solidFill>
              <a:effectLst/>
              <a:latin typeface="+mn-lt"/>
              <a:ea typeface="Helvetica" charset="0"/>
              <a:cs typeface="Helvetica" charset="0"/>
            </a:endParaRPr>
          </a:p>
          <a:p>
            <a:pPr fontAlgn="base">
              <a:buFont typeface="Arial" charset="0"/>
              <a:buChar char="•"/>
            </a:pPr>
            <a:r>
              <a:rPr lang="sv-SE">
                <a:solidFill>
                  <a:srgbClr val="DBA601"/>
                </a:solidFill>
                <a:cs typeface="Calibri"/>
              </a:rPr>
              <a:t> </a:t>
            </a:r>
            <a:r>
              <a:rPr lang="sv-SE" sz="1200" b="0" i="0" kern="1200">
                <a:solidFill>
                  <a:srgbClr val="DBA601"/>
                </a:solidFill>
                <a:effectLst/>
                <a:latin typeface="+mn-lt"/>
                <a:ea typeface="+mn-ea"/>
                <a:cs typeface="Calibri"/>
              </a:rPr>
              <a:t> Mellan 2010-2019 ökade den globala elektroniska avfallet från 5,3 kg/capita till 7,3 kilo/capita. </a:t>
            </a:r>
            <a:r>
              <a:rPr lang="sv-SE">
                <a:solidFill>
                  <a:srgbClr val="DBA601"/>
                </a:solidFill>
                <a:cs typeface="Calibri"/>
              </a:rPr>
              <a:t>I Sverige materialåtervinns endast 10-25% av hushållens elektroniska avfall. </a:t>
            </a:r>
            <a:endParaRPr lang="sv-SE" sz="1200" b="0" i="0" kern="1200">
              <a:solidFill>
                <a:srgbClr val="DBA601"/>
              </a:solidFill>
              <a:effectLst/>
              <a:latin typeface="+mn-lt"/>
              <a:cs typeface="Calibri"/>
            </a:endParaRPr>
          </a:p>
          <a:p>
            <a:pPr fontAlgn="base">
              <a:buFont typeface="Arial" charset="0"/>
              <a:buChar char="•"/>
            </a:pPr>
            <a:r>
              <a:rPr lang="sv-SE" sz="1200" b="0" i="0" kern="1200">
                <a:solidFill>
                  <a:srgbClr val="DBA601"/>
                </a:solidFill>
                <a:effectLst/>
                <a:latin typeface="+mn-lt"/>
                <a:ea typeface="+mn-ea"/>
                <a:cs typeface="Helvetica" charset="0"/>
              </a:rPr>
              <a:t> </a:t>
            </a:r>
            <a:r>
              <a:rPr lang="sv-SE" sz="1800">
                <a:effectLst/>
                <a:latin typeface="Calibri" panose="020F0502020204030204" pitchFamily="34" charset="0"/>
                <a:ea typeface="Calibri" panose="020F0502020204030204" pitchFamily="34" charset="0"/>
                <a:cs typeface="Times New Roman" panose="02020603050405020304" pitchFamily="18" charset="0"/>
              </a:rPr>
              <a:t>Cirka 121 kg matavfall/person och år.</a:t>
            </a:r>
          </a:p>
          <a:p>
            <a:pPr fontAlgn="base">
              <a:buFont typeface="Arial" charset="0"/>
              <a:buChar char="•"/>
            </a:pPr>
            <a:endParaRPr lang="sv-SE" sz="1200" b="0" i="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645849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0" baseline="0">
                <a:latin typeface="+mn-lt"/>
              </a:rPr>
              <a:t>Mål 13 handlar om att bekämpa klimatkrisen. </a:t>
            </a:r>
            <a:r>
              <a:rPr lang="sv-SE" sz="1200" b="0" i="0" kern="1200">
                <a:solidFill>
                  <a:schemeClr val="tx1"/>
                </a:solidFill>
                <a:effectLst/>
                <a:latin typeface="+mn-lt"/>
                <a:ea typeface="+mn-ea"/>
                <a:cs typeface="+mn-cs"/>
              </a:rPr>
              <a:t>Klimatförändringarna är en av vår tids allra största utmaningar. </a:t>
            </a:r>
          </a:p>
          <a:p>
            <a:endParaRPr lang="sv-SE" sz="1200" b="0" baseline="0">
              <a:latin typeface="+mn-lt"/>
            </a:endParaRPr>
          </a:p>
          <a:p>
            <a:pPr marL="171450" indent="-171450">
              <a:buFont typeface="Arial" charset="0"/>
              <a:buChar char="•"/>
            </a:pPr>
            <a:r>
              <a:rPr lang="sv-SE" sz="1200" b="0" baseline="0">
                <a:latin typeface="+mn-lt"/>
              </a:rPr>
              <a:t>Vår jord blir allt varmare på grund av mänsklig aktivitet. 2022 var den globala medeltemperaturen 1,1 grader varmare än förindustriell tid.</a:t>
            </a:r>
          </a:p>
          <a:p>
            <a:pPr marL="171450" indent="-171450">
              <a:buFont typeface="Arial" charset="0"/>
              <a:buChar char="•"/>
              <a:defRPr/>
            </a:pPr>
            <a:r>
              <a:rPr lang="sv-SE" sz="1200">
                <a:effectLst/>
                <a:latin typeface="+mn-lt"/>
                <a:ea typeface="Calibri" panose="020F0502020204030204" pitchFamily="34" charset="0"/>
                <a:cs typeface="Calibri"/>
              </a:rPr>
              <a:t>Världens fattiga drabbas värst redan idag och bedömningen är att </a:t>
            </a:r>
            <a:r>
              <a:rPr lang="sv-SE">
                <a:ea typeface="Calibri" panose="020F0502020204030204" pitchFamily="34" charset="0"/>
                <a:cs typeface="Calibri"/>
              </a:rPr>
              <a:t>100 miljoner människor riskerar att tvingas in i extrem fattigdom, </a:t>
            </a:r>
            <a:r>
              <a:rPr lang="sv-SE" sz="1200">
                <a:effectLst/>
                <a:latin typeface="+mn-lt"/>
                <a:ea typeface="Calibri" panose="020F0502020204030204" pitchFamily="34" charset="0"/>
                <a:cs typeface="Calibri"/>
              </a:rPr>
              <a:t>vilket dessutom gör klimatförändringarna till en stor rättvisefråga.</a:t>
            </a:r>
            <a:endParaRPr lang="sv-SE" sz="1200" b="0" baseline="0">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sv-SE" sz="1200" b="0" baseline="0">
                <a:latin typeface="+mn-lt"/>
              </a:rPr>
              <a:t>2019 hade 185 länder plus EU tagit fram sina åtaganden i förhållande till Parisavtalet. 2021 hade 165 parter uppdaterat sina åtagandeplaner inför mötet COP 26. </a:t>
            </a:r>
            <a:r>
              <a:rPr lang="sv-SE" sz="1200" b="0" i="0" kern="1200" baseline="0">
                <a:solidFill>
                  <a:schemeClr val="tx1"/>
                </a:solidFill>
                <a:effectLst/>
                <a:latin typeface="+mn-lt"/>
                <a:ea typeface="+mn-ea"/>
                <a:cs typeface="+mn-cs"/>
              </a:rPr>
              <a:t>Parisavtalets mål är att h</a:t>
            </a:r>
            <a:r>
              <a:rPr lang="sv-SE" sz="1200" b="0" i="0" kern="1200">
                <a:solidFill>
                  <a:schemeClr val="tx1"/>
                </a:solidFill>
                <a:effectLst/>
                <a:latin typeface="+mn-lt"/>
                <a:ea typeface="+mn-ea"/>
                <a:cs typeface="+mn-cs"/>
              </a:rPr>
              <a:t>ålla den globala uppvärmningen långt under två grader och sträva efter att begränsa den till 1,5 grader. Åtagandena räcker i dagsläget inte för att nå Parisavtalets mål.</a:t>
            </a:r>
            <a:endParaRPr lang="sv-SE" sz="1200" b="0" baseline="0">
              <a:latin typeface="+mn-lt"/>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78989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a:t>2015 beslutades FN:s medlemsländer om Agenda 2030 och de globala målen för hållbar utveckling.</a:t>
            </a:r>
          </a:p>
          <a:p>
            <a:pPr>
              <a:defRPr/>
            </a:pPr>
            <a:r>
              <a:rPr lang="sv-SE" b="0"/>
              <a:t>Agenda 2030 skrevs under av FN:s medlemsstater den 25 september 2015 och gäller fram till 2030 då de 17 </a:t>
            </a:r>
            <a:r>
              <a:rPr lang="sv-SE"/>
              <a:t>övergripande målen</a:t>
            </a:r>
            <a:r>
              <a:rPr lang="sv-SE" b="0"/>
              <a:t> </a:t>
            </a:r>
            <a:r>
              <a:rPr lang="sv-SE"/>
              <a:t>och 169 delmål  </a:t>
            </a:r>
            <a:r>
              <a:rPr lang="sv-SE" b="0"/>
              <a:t>ska vara uppfyllda.</a:t>
            </a:r>
            <a:r>
              <a:rPr lang="sv-SE"/>
              <a:t> </a:t>
            </a:r>
            <a:endParaRPr lang="sv-SE" b="0">
              <a:cs typeface="Calibri"/>
            </a:endParaRPr>
          </a:p>
          <a:p>
            <a:endParaRPr lang="sv-SE" b="0">
              <a:cs typeface="Calibri"/>
            </a:endParaRPr>
          </a:p>
          <a:p>
            <a:r>
              <a:rPr lang="sv-SE" i="0"/>
              <a:t>Alla FN:s medlemsländer har skrivit under. </a:t>
            </a:r>
          </a:p>
          <a:p>
            <a:r>
              <a:rPr lang="sv-SE" i="0"/>
              <a:t>Men det innebär också att vissa begrepp fått lämnas utanför agendatexten, såsom demokrati. </a:t>
            </a:r>
          </a:p>
          <a:p>
            <a:pPr>
              <a:spcBef>
                <a:spcPct val="0"/>
              </a:spcBef>
              <a:defRPr/>
            </a:pPr>
            <a:endParaRPr lang="sv-SE" sz="1200" b="0" baseline="0"/>
          </a:p>
          <a:p>
            <a:r>
              <a:rPr lang="sv-SE" b="0"/>
              <a:t>Fyra viktiga principer i arbetet med att genomföra agendan är att: </a:t>
            </a:r>
          </a:p>
          <a:p>
            <a:pPr marL="171450" indent="-171450">
              <a:buFont typeface="Arial" panose="020B0604020202020204" pitchFamily="34" charset="0"/>
              <a:buChar char="•"/>
            </a:pPr>
            <a:r>
              <a:rPr lang="sv-SE" b="0"/>
              <a:t>Agendan innebär ett helhetstänk: 3 dimensioner av hållbarhet. </a:t>
            </a:r>
            <a:r>
              <a:rPr lang="sv-SE" sz="1200" b="0" baseline="0"/>
              <a:t>Målen hänger ihop och visar att både miljömässiga, sociala och ekonomiska dimensioner behöver inkluderas om vi ska uppnå hållbar utveckling. </a:t>
            </a:r>
            <a:endParaRPr lang="sv-SE" b="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a:t>Agendan är universell - det innebär att den vänder sig till alla världens länder, och alla länder har ett gemensamt ansvar för genomförandet. </a:t>
            </a:r>
            <a:r>
              <a:rPr lang="sv-SE" sz="1200" b="0"/>
              <a:t>Varje lands regering har</a:t>
            </a:r>
            <a:r>
              <a:rPr lang="sv-SE" sz="1200" b="0" baseline="0"/>
              <a:t> </a:t>
            </a:r>
            <a:r>
              <a:rPr lang="sv-SE" sz="1200" b="0"/>
              <a:t>ansvaret för det nationella genomförandet. Det här ska göras utifrån</a:t>
            </a:r>
            <a:r>
              <a:rPr lang="sv-SE" sz="1200" b="0" baseline="0"/>
              <a:t> ländernas nationella kontext, Sverige kan alltså inte arbeta med Agenda 2030 på samma vis som exempelvis Bangladesh. Det är en ambitionshöjning för alla länder beroende på utgångspunkt. Målen ska nås nationellt så väl som globalt, det betyder också att inget land ska nå målen på bekostnad av ett annat lands möjlighet att nå målen. Utmaningarna ser olika ut i olika länder, men alla berörs av dem. I den meningen är alla länder utvecklingsländer i Agenda 2030.</a:t>
            </a:r>
            <a:endParaRPr lang="sv-SE" b="0"/>
          </a:p>
          <a:p>
            <a:pPr marL="171450" indent="-171450">
              <a:buFont typeface="Arial" panose="020B0604020202020204" pitchFamily="34" charset="0"/>
              <a:buChar char="•"/>
            </a:pPr>
            <a:r>
              <a:rPr lang="sv-SE" b="0"/>
              <a:t>Målen är integrerade och odelbara. Framgång krävs inom alla områden för att målen ska kunna uppnås</a:t>
            </a:r>
          </a:p>
          <a:p>
            <a:pPr marL="171450" indent="-171450">
              <a:buFont typeface="Arial" panose="020B0604020202020204" pitchFamily="34" charset="0"/>
              <a:buChar char="•"/>
            </a:pPr>
            <a:r>
              <a:rPr lang="sv-SE" b="0"/>
              <a:t>Agendan är transformativ. </a:t>
            </a:r>
            <a:r>
              <a:rPr lang="sv-SE" sz="1200" kern="1200">
                <a:solidFill>
                  <a:schemeClr val="tx1"/>
                </a:solidFill>
                <a:effectLst/>
                <a:latin typeface="+mn-lt"/>
                <a:ea typeface="+mn-ea"/>
                <a:cs typeface="+mn-cs"/>
              </a:rPr>
              <a:t>Det innebär att för att den ska genomföras krävs förändringar på det praktiska, politiska och personliga planet.</a:t>
            </a:r>
            <a:endParaRPr lang="sv-SE" b="0"/>
          </a:p>
          <a:p>
            <a:pPr marL="0" indent="0">
              <a:buFont typeface="Arial" panose="020B0604020202020204" pitchFamily="34" charset="0"/>
              <a:buNone/>
            </a:pPr>
            <a:endParaRPr lang="sv-SE" b="0"/>
          </a:p>
          <a:p>
            <a:endParaRPr lang="sv-SE"/>
          </a:p>
        </p:txBody>
      </p:sp>
      <p:sp>
        <p:nvSpPr>
          <p:cNvPr id="4" name="Platshållare för bildnummer 3"/>
          <p:cNvSpPr>
            <a:spLocks noGrp="1"/>
          </p:cNvSpPr>
          <p:nvPr>
            <p:ph type="sldNum" sz="quarter" idx="5"/>
          </p:nvPr>
        </p:nvSpPr>
        <p:spPr/>
        <p:txBody>
          <a:bodyPr/>
          <a:lstStyle/>
          <a:p>
            <a:fld id="{E9E082D3-AB71-4F85-B93E-FF276D9D219A}" type="slidenum">
              <a:rPr lang="sv-SE" smtClean="0"/>
              <a:t>2</a:t>
            </a:fld>
            <a:endParaRPr lang="sv-SE"/>
          </a:p>
        </p:txBody>
      </p:sp>
    </p:spTree>
    <p:extLst>
      <p:ext uri="{BB962C8B-B14F-4D97-AF65-F5344CB8AC3E}">
        <p14:creationId xmlns:p14="http://schemas.microsoft.com/office/powerpoint/2010/main" val="3377345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a:solidFill>
                  <a:schemeClr val="accent1">
                    <a:lumMod val="50000"/>
                  </a:schemeClr>
                </a:solidFill>
                <a:latin typeface="+mn-lt"/>
                <a:ea typeface="Helvetica" charset="0"/>
                <a:cs typeface="Helvetica" charset="0"/>
              </a:rPr>
              <a:t>Mål 14 handlar om att bevara och nyttja haven och de marina resurserna på ett hållbart sätt. </a:t>
            </a:r>
          </a:p>
          <a:p>
            <a:endParaRPr lang="sv-SE" sz="1200" b="0">
              <a:solidFill>
                <a:schemeClr val="accent1">
                  <a:lumMod val="50000"/>
                </a:schemeClr>
              </a:solidFill>
              <a:latin typeface="+mn-lt"/>
              <a:ea typeface="Helvetica" charset="0"/>
              <a:cs typeface="Helvetica"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effectLst/>
                <a:latin typeface="+mn-lt"/>
                <a:ea typeface="Calibri" panose="020F0502020204030204" pitchFamily="34" charset="0"/>
                <a:cs typeface="Times New Roman" panose="02020603050405020304" pitchFamily="18" charset="0"/>
              </a:rPr>
              <a:t>Över tre miljarder människor är beroende av haven för sin försörjning.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effectLst/>
                <a:latin typeface="+mn-lt"/>
                <a:ea typeface="Calibri" panose="020F0502020204030204" pitchFamily="34" charset="0"/>
                <a:cs typeface="Times New Roman" panose="02020603050405020304" pitchFamily="18" charset="0"/>
              </a:rPr>
              <a:t>Nedskräpningen av haven hotar marint liv, antalet döda zoner har ökat från ca 400 2008 till 700 2019.</a:t>
            </a:r>
            <a:endParaRPr lang="sv-SE" sz="1200" b="0" i="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a:solidFill>
                  <a:schemeClr val="tx1"/>
                </a:solidFill>
                <a:effectLst/>
                <a:latin typeface="+mn-lt"/>
                <a:ea typeface="+mn-ea"/>
                <a:cs typeface="+mn-cs"/>
              </a:rPr>
              <a:t>Utmaningar för att säkra havens produktion av livsmedel är marint skräp, inklusive mikroplaster, och i synnerhet havsförsurningen som visar på vikten av att koppla ihop havsfrågorna med arbetet med klimatförändringar.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a:solidFill>
                  <a:schemeClr val="tx1"/>
                </a:solidFill>
                <a:effectLst/>
                <a:latin typeface="+mn-lt"/>
                <a:ea typeface="+mn-ea"/>
                <a:cs typeface="+mn-cs"/>
              </a:rPr>
              <a:t>Haven suger upp cirka 23% av de globala utsläppen av CO2 vilket leder till havsförsurning.</a:t>
            </a:r>
          </a:p>
          <a:p>
            <a:pPr marL="285750" indent="-285750">
              <a:buFont typeface="Arial" panose="020B0604020202020204" pitchFamily="34" charset="0"/>
              <a:buChar char="•"/>
              <a:defRPr/>
            </a:pPr>
            <a:r>
              <a:rPr lang="sv-SE" sz="1200" b="0" i="0" kern="1200">
                <a:solidFill>
                  <a:schemeClr val="tx1"/>
                </a:solidFill>
                <a:effectLst/>
                <a:latin typeface="+mn-lt"/>
                <a:ea typeface="+mn-ea"/>
                <a:cs typeface="+mn-cs"/>
              </a:rPr>
              <a:t>Andelen fiskbestånd som fiskas ohållbart har ökat från 10% 1974 till 35,4% 2019.</a:t>
            </a:r>
            <a:r>
              <a:rPr lang="sv-SE"/>
              <a:t> I Sverige är 48% av fisk- och skaldjursbeståndet i svenskt vatten ohållbart nyttjade.</a:t>
            </a:r>
            <a:endParaRPr lang="sv-SE" sz="1200" b="0" i="0" kern="1200">
              <a:solidFill>
                <a:schemeClr val="tx1"/>
              </a:solidFill>
              <a:effectLst/>
              <a:latin typeface="+mn-lt"/>
              <a:cs typeface="Calibri"/>
            </a:endParaRPr>
          </a:p>
          <a:p>
            <a:endParaRPr lang="sv-SE" baseline="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00528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a:solidFill>
                  <a:schemeClr val="accent3">
                    <a:lumMod val="50000"/>
                  </a:schemeClr>
                </a:solidFill>
                <a:latin typeface="+mn-lt"/>
                <a:ea typeface="Helvetica" charset="0"/>
                <a:cs typeface="Helvetica" charset="0"/>
              </a:rPr>
              <a:t>Mål 15 handlar om att skydda och främja ett hållbart nyttjande av ekosystem och skogar, samt hejda förlusten av biologisk mångfald och markförstöring</a:t>
            </a:r>
            <a:r>
              <a:rPr lang="sv-SE" b="1">
                <a:solidFill>
                  <a:schemeClr val="accent3">
                    <a:lumMod val="50000"/>
                  </a:schemeClr>
                </a:solidFill>
                <a:latin typeface="+mn-lt"/>
                <a:ea typeface="Helvetica" charset="0"/>
                <a:cs typeface="Helvetica" charset="0"/>
              </a:rPr>
              <a:t>. </a:t>
            </a:r>
          </a:p>
          <a:p>
            <a:endParaRPr lang="sv-SE" b="1">
              <a:solidFill>
                <a:schemeClr val="accent3">
                  <a:lumMod val="50000"/>
                </a:schemeClr>
              </a:solidFill>
              <a:latin typeface="+mn-lt"/>
              <a:ea typeface="Helvetica" charset="0"/>
              <a:cs typeface="Helvetic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sv-SE" b="0">
                <a:solidFill>
                  <a:schemeClr val="accent3">
                    <a:lumMod val="50000"/>
                  </a:schemeClr>
                </a:solidFill>
                <a:latin typeface="+mn-lt"/>
                <a:ea typeface="Helvetica" charset="0"/>
                <a:cs typeface="Helvetica" charset="0"/>
              </a:rPr>
              <a:t>100 miljoner hektar skog försvann mellan år 2000-2020 och omvandlades till jordbruksmark.</a:t>
            </a:r>
          </a:p>
          <a:p>
            <a:pPr marL="171450" indent="-171450">
              <a:buFont typeface="Arial" charset="0"/>
              <a:buChar char="•"/>
            </a:pPr>
            <a:r>
              <a:rPr lang="sv-SE">
                <a:solidFill>
                  <a:schemeClr val="accent3">
                    <a:lumMod val="50000"/>
                  </a:schemeClr>
                </a:solidFill>
                <a:ea typeface="Helvetica" charset="0"/>
                <a:cs typeface="Calibri"/>
              </a:rPr>
              <a:t>750 miljoner människor, varav 60 miljoner tillhör urfolk, bor i skogen.</a:t>
            </a:r>
          </a:p>
          <a:p>
            <a:pPr marL="171450" indent="-171450">
              <a:buFont typeface="Arial" charset="0"/>
              <a:buChar char="•"/>
            </a:pPr>
            <a:r>
              <a:rPr lang="sv-SE" b="0">
                <a:solidFill>
                  <a:schemeClr val="accent3">
                    <a:lumMod val="50000"/>
                  </a:schemeClr>
                </a:solidFill>
                <a:latin typeface="+mn-lt"/>
                <a:ea typeface="Helvetica" charset="0"/>
                <a:cs typeface="Helvetica" charset="0"/>
              </a:rPr>
              <a:t>Antalet arter som hotas av utrotning har ökat med 10 % under de senaste tre decennierna. Viktiga anledningar till det är dels avskogning, ohållbart jordbruk och </a:t>
            </a:r>
            <a:r>
              <a:rPr lang="sv-SE" b="0" err="1">
                <a:solidFill>
                  <a:schemeClr val="accent3">
                    <a:lumMod val="50000"/>
                  </a:schemeClr>
                </a:solidFill>
                <a:latin typeface="+mn-lt"/>
                <a:ea typeface="Helvetica" charset="0"/>
                <a:cs typeface="Helvetica" charset="0"/>
              </a:rPr>
              <a:t>invasiva</a:t>
            </a:r>
            <a:r>
              <a:rPr lang="sv-SE" b="0">
                <a:solidFill>
                  <a:schemeClr val="accent3">
                    <a:lumMod val="50000"/>
                  </a:schemeClr>
                </a:solidFill>
                <a:latin typeface="+mn-lt"/>
                <a:ea typeface="Helvetica" charset="0"/>
                <a:cs typeface="Helvetica" charset="0"/>
              </a:rPr>
              <a:t> arter.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99936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lnSpc>
                <a:spcPct val="107000"/>
              </a:lnSpc>
              <a:spcAft>
                <a:spcPts val="800"/>
              </a:spcAft>
            </a:pPr>
            <a:r>
              <a:rPr lang="sv-SE" sz="1200">
                <a:effectLst/>
                <a:latin typeface="Calibri" panose="020F0502020204030204" pitchFamily="34" charset="0"/>
                <a:ea typeface="Calibri" panose="020F0502020204030204" pitchFamily="34" charset="0"/>
                <a:cs typeface="Times New Roman" panose="02020603050405020304" pitchFamily="18" charset="0"/>
              </a:rPr>
              <a:t>Mål 16 handlar om att främja fredliga och inkluderande samhällen för hållbar utveckling, tillgång till rättvisa för alla och bygga upp effektiva och inkluderande institutioner. </a:t>
            </a:r>
          </a:p>
          <a:p>
            <a:pPr>
              <a:lnSpc>
                <a:spcPct val="107000"/>
              </a:lnSpc>
              <a:spcAft>
                <a:spcPts val="800"/>
              </a:spcAft>
            </a:pPr>
            <a:endParaRPr lang="sv-SE" sz="12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sv-SE">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sv-SE">
                <a:latin typeface="Calibri"/>
                <a:ea typeface="Calibri" panose="020F0502020204030204" pitchFamily="34" charset="0"/>
                <a:cs typeface="Calibri"/>
              </a:rPr>
              <a:t>I maj 2022 tvingades över 100 miljoner människor världen över lämna sina hem till följd av våld, konflikt eller brott mot mänskliga rättigheter.</a:t>
            </a:r>
          </a:p>
          <a:p>
            <a:pPr marL="285750" indent="-285750">
              <a:lnSpc>
                <a:spcPct val="107000"/>
              </a:lnSpc>
              <a:spcAft>
                <a:spcPts val="800"/>
              </a:spcAft>
              <a:buFont typeface="Arial" panose="020B0604020202020204" pitchFamily="34" charset="0"/>
              <a:buChar char="•"/>
            </a:pPr>
            <a:r>
              <a:rPr lang="sv-SE" sz="1200">
                <a:effectLst/>
                <a:latin typeface="Calibri"/>
                <a:ea typeface="Calibri" panose="020F0502020204030204" pitchFamily="34" charset="0"/>
                <a:cs typeface="Calibri"/>
              </a:rPr>
              <a:t>En tredjedel av världens befolkning, främst kvinnor, är rädda för att gå ute i sitt bostadsområde på kvällarna</a:t>
            </a:r>
            <a:r>
              <a:rPr lang="sv-SE">
                <a:latin typeface="Calibri"/>
                <a:ea typeface="Calibri" panose="020F0502020204030204" pitchFamily="34" charset="0"/>
                <a:cs typeface="Calibri"/>
              </a:rPr>
              <a:t>.</a:t>
            </a:r>
            <a:endParaRPr lang="sv-SE">
              <a:latin typeface="Calibri"/>
              <a:cs typeface="Calibri"/>
            </a:endParaRPr>
          </a:p>
          <a:p>
            <a:pPr marL="285750" indent="-285750">
              <a:lnSpc>
                <a:spcPct val="107000"/>
              </a:lnSpc>
              <a:spcAft>
                <a:spcPts val="800"/>
              </a:spcAft>
              <a:buFont typeface="Arial" panose="020B0604020202020204" pitchFamily="34" charset="0"/>
              <a:buChar char="•"/>
            </a:pPr>
            <a:r>
              <a:rPr lang="sv-SE" sz="1200">
                <a:effectLst/>
                <a:latin typeface="Calibri" panose="020F0502020204030204" pitchFamily="34" charset="0"/>
                <a:ea typeface="Calibri" panose="020F0502020204030204" pitchFamily="34" charset="0"/>
                <a:cs typeface="Times New Roman" panose="02020603050405020304" pitchFamily="18" charset="0"/>
              </a:rPr>
              <a:t>Antalet journalister, människorättsförsvarare och fackförenings aktiva som hotas och dödas har ökat med 18 procent mellan 2019 och 2020.</a:t>
            </a:r>
          </a:p>
          <a:p>
            <a:pPr marL="285750" indent="-285750">
              <a:lnSpc>
                <a:spcPct val="107000"/>
              </a:lnSpc>
              <a:spcAft>
                <a:spcPts val="800"/>
              </a:spcAft>
              <a:buFont typeface="Arial" panose="020B0604020202020204" pitchFamily="34" charset="0"/>
              <a:buChar char="•"/>
            </a:pPr>
            <a:r>
              <a:rPr lang="sv-SE" sz="1200">
                <a:effectLst/>
                <a:latin typeface="Calibri" panose="020F0502020204030204" pitchFamily="34" charset="0"/>
                <a:ea typeface="Calibri" panose="020F0502020204030204" pitchFamily="34" charset="0"/>
                <a:cs typeface="Times New Roman" panose="02020603050405020304" pitchFamily="18" charset="0"/>
              </a:rPr>
              <a:t>Antalet mord har minskat, men minskningen går inte tillräckligt fort för att uppfylla delmålet om att avsevärt minska allt dödligt våld överallt. </a:t>
            </a:r>
            <a:br>
              <a:rPr lang="sv-SE" b="0">
                <a:solidFill>
                  <a:srgbClr val="0070C0"/>
                </a:solidFill>
                <a:latin typeface="Helvetica" charset="0"/>
                <a:ea typeface="Helvetica" charset="0"/>
                <a:cs typeface="Helvetica" charset="0"/>
              </a:rPr>
            </a:br>
            <a:br>
              <a:rPr lang="sv-SE" b="1" baseline="0">
                <a:solidFill>
                  <a:srgbClr val="0070C0"/>
                </a:solidFill>
                <a:latin typeface="Helvetica" charset="0"/>
                <a:ea typeface="Helvetica" charset="0"/>
                <a:cs typeface="Helvetica" charset="0"/>
              </a:rPr>
            </a:br>
            <a:br>
              <a:rPr lang="sv-SE"/>
            </a:br>
            <a:endParaRPr lang="sv-SE" sz="1200" b="0" i="0" kern="120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240405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a:effectLst/>
                <a:latin typeface="+mn-lt"/>
                <a:ea typeface="Calibri" panose="020F0502020204030204" pitchFamily="34" charset="0"/>
                <a:cs typeface="Times New Roman" panose="02020603050405020304" pitchFamily="18" charset="0"/>
              </a:rPr>
              <a:t>Mål 17 handlar om att stärka genomförandet och reformera det globala partnerskapet för hållbar utveckling och det internationella stödet till utvecklingsländerna! </a:t>
            </a:r>
          </a:p>
          <a:p>
            <a:pPr lvl="0">
              <a:lnSpc>
                <a:spcPct val="107000"/>
              </a:lnSpc>
              <a:spcAft>
                <a:spcPts val="800"/>
              </a:spcAft>
              <a:tabLst>
                <a:tab pos="457200" algn="l"/>
              </a:tabLst>
            </a:pPr>
            <a:endParaRPr lang="sv-SE">
              <a:cs typeface="Calibri"/>
            </a:endParaRPr>
          </a:p>
          <a:p>
            <a:pPr marL="342900" indent="-342900">
              <a:lnSpc>
                <a:spcPct val="107000"/>
              </a:lnSpc>
              <a:spcAft>
                <a:spcPts val="800"/>
              </a:spcAft>
              <a:buFont typeface="Arial" panose="020B0604020202020204" pitchFamily="34" charset="0"/>
              <a:buChar char="•"/>
              <a:tabLst>
                <a:tab pos="457200" algn="l"/>
              </a:tabLst>
            </a:pPr>
            <a:r>
              <a:rPr lang="sv-SE">
                <a:ea typeface="Calibri" panose="020F0502020204030204" pitchFamily="34" charset="0"/>
                <a:cs typeface="Calibri"/>
              </a:rPr>
              <a:t>Det internationella biståndet till låg- och medelinkomstländerna ökade med 13,6% under 2022. </a:t>
            </a:r>
          </a:p>
          <a:p>
            <a:pPr marL="342900" indent="-342900">
              <a:lnSpc>
                <a:spcPct val="107000"/>
              </a:lnSpc>
              <a:spcAft>
                <a:spcPts val="800"/>
              </a:spcAft>
              <a:buFont typeface="Arial" panose="020B0604020202020204" pitchFamily="34" charset="0"/>
              <a:buChar char="•"/>
              <a:tabLst>
                <a:tab pos="457200" algn="l"/>
              </a:tabLst>
            </a:pPr>
            <a:r>
              <a:rPr lang="sv-SE">
                <a:ea typeface="Calibri" panose="020F0502020204030204" pitchFamily="34" charset="0"/>
                <a:cs typeface="Calibri"/>
              </a:rPr>
              <a:t>Trots det är givarländerna långt ifrån löftet om att ge 0,7% av bruttonationalinkomsten till internationellt bistånd. Det sammanlagda biståndet nådde endast upp till 0,36% av deras kombinerade BNI 2022.</a:t>
            </a:r>
          </a:p>
          <a:p>
            <a:pPr marL="342900" lvl="0" indent="-342900">
              <a:lnSpc>
                <a:spcPct val="107000"/>
              </a:lnSpc>
              <a:spcAft>
                <a:spcPts val="800"/>
              </a:spcAft>
              <a:buFont typeface="Arial" panose="020B0604020202020204" pitchFamily="34" charset="0"/>
              <a:buChar char="•"/>
              <a:tabLst>
                <a:tab pos="457200" algn="l"/>
              </a:tabLst>
            </a:pPr>
            <a:r>
              <a:rPr lang="sv-SE" sz="1200">
                <a:effectLst/>
                <a:latin typeface="+mn-lt"/>
                <a:ea typeface="Calibri" panose="020F0502020204030204" pitchFamily="34" charset="0"/>
                <a:cs typeface="Calibri"/>
              </a:rPr>
              <a:t>Trots det är skuldbördan hos många låg och medelinkomstländer hög och hindrar dem från återhämtning efter pandemin.</a:t>
            </a:r>
            <a:endParaRPr lang="sv-SE">
              <a:cs typeface="Calibri"/>
            </a:endParaRPr>
          </a:p>
          <a:p>
            <a:pPr marL="342900" lvl="0" indent="-342900">
              <a:lnSpc>
                <a:spcPct val="107000"/>
              </a:lnSpc>
              <a:spcAft>
                <a:spcPts val="800"/>
              </a:spcAft>
              <a:buFont typeface="Arial" panose="020B0604020202020204" pitchFamily="34" charset="0"/>
              <a:buChar char="•"/>
              <a:tabLst>
                <a:tab pos="457200" algn="l"/>
              </a:tabLst>
            </a:pPr>
            <a:r>
              <a:rPr lang="sv-SE" sz="1200">
                <a:effectLst/>
                <a:latin typeface="+mn-lt"/>
                <a:ea typeface="Calibri" panose="020F0502020204030204" pitchFamily="34" charset="0"/>
                <a:cs typeface="Times New Roman" panose="02020603050405020304" pitchFamily="18" charset="0"/>
              </a:rPr>
              <a:t>Coronapandemin har också visat vidden av den digitala klyftan. I höginkomstländer är det ca 89% av befolkningen i Europa och Nordamerika som använder internet medan endast ca 32% av befolkningen är uppkopplad i länderna söder om Sahara. Men ökningen söder om Sahara går fort. 2020 var det 26% som använde internet söder om Sahara.</a:t>
            </a:r>
          </a:p>
          <a:p>
            <a:pPr fontAlgn="base">
              <a:buFont typeface="Arial" charset="0"/>
              <a:buNone/>
            </a:pPr>
            <a:endParaRPr lang="sv-SE" b="0">
              <a:solidFill>
                <a:srgbClr val="0070C0"/>
              </a:solidFill>
              <a:latin typeface="Helvetica" charset="0"/>
              <a:ea typeface="Helvetica" charset="0"/>
              <a:cs typeface="Helvetica" charset="0"/>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691289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57200">
              <a:defRPr/>
            </a:pPr>
            <a:r>
              <a:rPr lang="sv-SE" baseline="0"/>
              <a:t>Men hur går det för Sverige? 2022 rankas Sverige </a:t>
            </a:r>
            <a:r>
              <a:rPr lang="sv-SE"/>
              <a:t>som det tredje bästa landet i världen att nå målen i Agenda 2030. </a:t>
            </a:r>
            <a:r>
              <a:rPr lang="sv-SE" baseline="0"/>
              <a:t>Finland ligger etta och Danmark tvåa.</a:t>
            </a:r>
            <a:r>
              <a:rPr lang="sv-SE"/>
              <a:t> Trots det har vi mycket kvar att göra.</a:t>
            </a:r>
            <a:endParaRPr lang="sv-SE" baseline="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aseline="0"/>
          </a:p>
          <a:p>
            <a:pPr marL="0" marR="0" lvl="0" indent="0" algn="l" defTabSz="457200" rtl="0" eaLnBrk="1" fontAlgn="auto" latinLnBrk="0" hangingPunct="1">
              <a:lnSpc>
                <a:spcPct val="100000"/>
              </a:lnSpc>
              <a:spcBef>
                <a:spcPts val="0"/>
              </a:spcBef>
              <a:spcAft>
                <a:spcPts val="0"/>
              </a:spcAft>
              <a:buClrTx/>
              <a:buSzTx/>
              <a:buFontTx/>
              <a:buNone/>
              <a:tabLst/>
              <a:defRPr/>
            </a:pPr>
            <a:r>
              <a:rPr lang="sv-SE" baseline="0"/>
              <a:t>I rapporten har ett forskarnätverk i FN, lett av Jeffrey Sachs, listat hur det går för länderna, i rapporten finns även rankat enskilda länder för att visa hur de ligger till och vad de behöver fokusera på.</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baseline="0"/>
          </a:p>
        </p:txBody>
      </p:sp>
      <p:sp>
        <p:nvSpPr>
          <p:cNvPr id="4" name="Platshållare för bildnummer 3"/>
          <p:cNvSpPr>
            <a:spLocks noGrp="1"/>
          </p:cNvSpPr>
          <p:nvPr>
            <p:ph type="sldNum" sz="quarter" idx="5"/>
          </p:nvPr>
        </p:nvSpPr>
        <p:spPr/>
        <p:txBody>
          <a:bodyPr/>
          <a:lstStyle/>
          <a:p>
            <a:fld id="{E9E082D3-AB71-4F85-B93E-FF276D9D219A}" type="slidenum">
              <a:rPr lang="sv-SE" smtClean="0"/>
              <a:t>24</a:t>
            </a:fld>
            <a:endParaRPr lang="sv-SE"/>
          </a:p>
        </p:txBody>
      </p:sp>
    </p:spTree>
    <p:extLst>
      <p:ext uri="{BB962C8B-B14F-4D97-AF65-F5344CB8AC3E}">
        <p14:creationId xmlns:p14="http://schemas.microsoft.com/office/powerpoint/2010/main" val="2270764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Enligt den statistiska lägesbilden 2022 som gjordes av SCB.</a:t>
            </a:r>
            <a:endParaRPr lang="sv-SE"/>
          </a:p>
        </p:txBody>
      </p:sp>
      <p:sp>
        <p:nvSpPr>
          <p:cNvPr id="4" name="Platshållare för bildnummer 3"/>
          <p:cNvSpPr>
            <a:spLocks noGrp="1"/>
          </p:cNvSpPr>
          <p:nvPr>
            <p:ph type="sldNum" sz="quarter" idx="5"/>
          </p:nvPr>
        </p:nvSpPr>
        <p:spPr/>
        <p:txBody>
          <a:bodyPr/>
          <a:lstStyle/>
          <a:p>
            <a:fld id="{E9E082D3-AB71-4F85-B93E-FF276D9D219A}" type="slidenum">
              <a:rPr lang="sv-SE" smtClean="0"/>
              <a:t>25</a:t>
            </a:fld>
            <a:endParaRPr lang="sv-SE"/>
          </a:p>
        </p:txBody>
      </p:sp>
    </p:spTree>
    <p:extLst>
      <p:ext uri="{BB962C8B-B14F-4D97-AF65-F5344CB8AC3E}">
        <p14:creationId xmlns:p14="http://schemas.microsoft.com/office/powerpoint/2010/main" val="472679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a:p>
        </p:txBody>
      </p:sp>
      <p:sp>
        <p:nvSpPr>
          <p:cNvPr id="4" name="Platshållare för bildnummer 3"/>
          <p:cNvSpPr>
            <a:spLocks noGrp="1"/>
          </p:cNvSpPr>
          <p:nvPr>
            <p:ph type="sldNum" sz="quarter" idx="5"/>
          </p:nvPr>
        </p:nvSpPr>
        <p:spPr/>
        <p:txBody>
          <a:bodyPr/>
          <a:lstStyle/>
          <a:p>
            <a:fld id="{E9E082D3-AB71-4F85-B93E-FF276D9D219A}" type="slidenum">
              <a:rPr lang="sv-SE" smtClean="0"/>
              <a:t>26</a:t>
            </a:fld>
            <a:endParaRPr lang="sv-SE"/>
          </a:p>
        </p:txBody>
      </p:sp>
    </p:spTree>
    <p:extLst>
      <p:ext uri="{BB962C8B-B14F-4D97-AF65-F5344CB8AC3E}">
        <p14:creationId xmlns:p14="http://schemas.microsoft.com/office/powerpoint/2010/main" val="376134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Den </a:t>
            </a:r>
            <a:r>
              <a:rPr lang="en-US" err="1">
                <a:cs typeface="Calibri"/>
              </a:rPr>
              <a:t>fjärde</a:t>
            </a:r>
            <a:r>
              <a:rPr lang="en-US">
                <a:cs typeface="Calibri"/>
              </a:rPr>
              <a:t> </a:t>
            </a:r>
            <a:r>
              <a:rPr lang="en-US" err="1">
                <a:cs typeface="Calibri"/>
              </a:rPr>
              <a:t>principen</a:t>
            </a:r>
            <a:r>
              <a:rPr lang="en-US">
                <a:cs typeface="Calibri"/>
              </a:rPr>
              <a:t> </a:t>
            </a:r>
            <a:r>
              <a:rPr lang="en-US" err="1">
                <a:cs typeface="Calibri"/>
              </a:rPr>
              <a:t>är</a:t>
            </a:r>
            <a:r>
              <a:rPr lang="en-US">
                <a:cs typeface="Calibri"/>
              </a:rPr>
              <a:t> </a:t>
            </a:r>
            <a:r>
              <a:rPr lang="en-US" err="1"/>
              <a:t>att</a:t>
            </a:r>
            <a:r>
              <a:rPr lang="en-US"/>
              <a:t> </a:t>
            </a:r>
            <a:r>
              <a:rPr lang="en-US" err="1"/>
              <a:t>i</a:t>
            </a:r>
            <a:r>
              <a:rPr lang="sv-SE" err="1"/>
              <a:t>ngen</a:t>
            </a:r>
            <a:r>
              <a:rPr lang="sv-SE"/>
              <a:t> ska lämnas utanför. </a:t>
            </a:r>
            <a:r>
              <a:rPr lang="sv-SE" err="1"/>
              <a:t>Leave</a:t>
            </a:r>
            <a:r>
              <a:rPr lang="sv-SE"/>
              <a:t> no </a:t>
            </a:r>
            <a:r>
              <a:rPr lang="sv-SE" err="1"/>
              <a:t>one</a:t>
            </a:r>
            <a:r>
              <a:rPr lang="sv-SE"/>
              <a:t> </a:t>
            </a:r>
            <a:r>
              <a:rPr lang="sv-SE" err="1"/>
              <a:t>behind</a:t>
            </a:r>
            <a:r>
              <a:rPr lang="sv-SE"/>
              <a:t>. Därför måste genomförandet av agendan ske med särskild hänsyn till de människor och samhällen som har sämst förutsättningar. </a:t>
            </a:r>
            <a:endParaRPr lang="en-US">
              <a:cs typeface="Calibri" panose="020F0502020204030204"/>
            </a:endParaRPr>
          </a:p>
          <a:p>
            <a:pPr>
              <a:lnSpc>
                <a:spcPct val="90000"/>
              </a:lnSpc>
              <a:spcBef>
                <a:spcPts val="1000"/>
              </a:spcBef>
            </a:pPr>
            <a:r>
              <a:rPr lang="en-US" err="1"/>
              <a:t>Alla</a:t>
            </a:r>
            <a:r>
              <a:rPr lang="en-US"/>
              <a:t> FN- </a:t>
            </a:r>
            <a:r>
              <a:rPr lang="en-US" err="1"/>
              <a:t>medlemsstater</a:t>
            </a:r>
            <a:r>
              <a:rPr lang="en-US"/>
              <a:t> ska </a:t>
            </a:r>
            <a:r>
              <a:rPr lang="en-US" err="1"/>
              <a:t>utrota</a:t>
            </a:r>
            <a:r>
              <a:rPr lang="en-US"/>
              <a:t> </a:t>
            </a:r>
            <a:r>
              <a:rPr lang="en-US" err="1"/>
              <a:t>fattigdom</a:t>
            </a:r>
            <a:r>
              <a:rPr lang="en-US"/>
              <a:t> I </a:t>
            </a:r>
            <a:r>
              <a:rPr lang="en-US" err="1"/>
              <a:t>alla</a:t>
            </a:r>
            <a:r>
              <a:rPr lang="en-US"/>
              <a:t> </a:t>
            </a:r>
            <a:r>
              <a:rPr lang="en-US" err="1"/>
              <a:t>dess</a:t>
            </a:r>
            <a:r>
              <a:rPr lang="en-US"/>
              <a:t> former, </a:t>
            </a:r>
            <a:r>
              <a:rPr lang="en-US" err="1"/>
              <a:t>få</a:t>
            </a:r>
            <a:r>
              <a:rPr lang="en-US"/>
              <a:t> </a:t>
            </a:r>
            <a:r>
              <a:rPr lang="en-US" err="1"/>
              <a:t>ett</a:t>
            </a:r>
            <a:r>
              <a:rPr lang="en-US"/>
              <a:t> slut </a:t>
            </a:r>
            <a:r>
              <a:rPr lang="en-US" err="1"/>
              <a:t>på</a:t>
            </a:r>
            <a:r>
              <a:rPr lang="en-US"/>
              <a:t> </a:t>
            </a:r>
            <a:r>
              <a:rPr lang="en-US" err="1"/>
              <a:t>diskriminering</a:t>
            </a:r>
            <a:r>
              <a:rPr lang="en-US"/>
              <a:t> </a:t>
            </a:r>
            <a:r>
              <a:rPr lang="en-US" err="1"/>
              <a:t>och</a:t>
            </a:r>
            <a:r>
              <a:rPr lang="en-US"/>
              <a:t> </a:t>
            </a:r>
            <a:r>
              <a:rPr lang="en-US" err="1"/>
              <a:t>exkludering</a:t>
            </a:r>
            <a:r>
              <a:rPr lang="en-US"/>
              <a:t> </a:t>
            </a:r>
            <a:r>
              <a:rPr lang="en-US" err="1"/>
              <a:t>samt</a:t>
            </a:r>
            <a:r>
              <a:rPr lang="en-US"/>
              <a:t> </a:t>
            </a:r>
            <a:r>
              <a:rPr lang="en-US" err="1"/>
              <a:t>minska</a:t>
            </a:r>
            <a:r>
              <a:rPr lang="en-US"/>
              <a:t> de </a:t>
            </a:r>
            <a:r>
              <a:rPr lang="en-US" err="1"/>
              <a:t>ojämlikheter</a:t>
            </a:r>
            <a:r>
              <a:rPr lang="en-US"/>
              <a:t> </a:t>
            </a:r>
            <a:r>
              <a:rPr lang="en-US" err="1"/>
              <a:t>som</a:t>
            </a:r>
            <a:r>
              <a:rPr lang="en-US"/>
              <a:t> </a:t>
            </a:r>
            <a:r>
              <a:rPr lang="en-US" err="1"/>
              <a:t>gör</a:t>
            </a:r>
            <a:r>
              <a:rPr lang="en-US"/>
              <a:t> </a:t>
            </a:r>
            <a:r>
              <a:rPr lang="en-US" err="1"/>
              <a:t>att</a:t>
            </a:r>
            <a:r>
              <a:rPr lang="en-US"/>
              <a:t> </a:t>
            </a:r>
            <a:r>
              <a:rPr lang="en-US" err="1"/>
              <a:t>människor</a:t>
            </a:r>
            <a:r>
              <a:rPr lang="en-US"/>
              <a:t> </a:t>
            </a:r>
            <a:r>
              <a:rPr lang="en-US" err="1"/>
              <a:t>lämnas</a:t>
            </a:r>
            <a:r>
              <a:rPr lang="en-US"/>
              <a:t> </a:t>
            </a:r>
            <a:r>
              <a:rPr lang="en-US" err="1"/>
              <a:t>utanför</a:t>
            </a:r>
            <a:r>
              <a:rPr lang="en-US"/>
              <a:t>. Om </a:t>
            </a:r>
            <a:r>
              <a:rPr lang="en-US" err="1"/>
              <a:t>inte</a:t>
            </a:r>
            <a:r>
              <a:rPr lang="en-US"/>
              <a:t> </a:t>
            </a:r>
            <a:r>
              <a:rPr lang="en-US" err="1"/>
              <a:t>målen</a:t>
            </a:r>
            <a:r>
              <a:rPr lang="en-US"/>
              <a:t> I Agenda 2030 blivit </a:t>
            </a:r>
            <a:r>
              <a:rPr lang="en-US" err="1"/>
              <a:t>uppfyllda</a:t>
            </a:r>
            <a:r>
              <a:rPr lang="en-US"/>
              <a:t> för </a:t>
            </a:r>
            <a:r>
              <a:rPr lang="en-US" err="1"/>
              <a:t>alla</a:t>
            </a:r>
            <a:r>
              <a:rPr lang="en-US"/>
              <a:t>, </a:t>
            </a:r>
            <a:r>
              <a:rPr lang="en-US" err="1"/>
              <a:t>kan</a:t>
            </a:r>
            <a:r>
              <a:rPr lang="en-US"/>
              <a:t> vi </a:t>
            </a:r>
            <a:r>
              <a:rPr lang="en-US" err="1"/>
              <a:t>inte</a:t>
            </a:r>
            <a:r>
              <a:rPr lang="en-US"/>
              <a:t> </a:t>
            </a:r>
            <a:r>
              <a:rPr lang="en-US" err="1"/>
              <a:t>säga</a:t>
            </a:r>
            <a:r>
              <a:rPr lang="en-US"/>
              <a:t> </a:t>
            </a:r>
            <a:r>
              <a:rPr lang="en-US" err="1"/>
              <a:t>att</a:t>
            </a:r>
            <a:r>
              <a:rPr lang="en-US"/>
              <a:t> de </a:t>
            </a:r>
            <a:r>
              <a:rPr lang="en-US" err="1"/>
              <a:t>har</a:t>
            </a:r>
            <a:r>
              <a:rPr lang="en-US"/>
              <a:t> </a:t>
            </a:r>
            <a:r>
              <a:rPr lang="en-US" err="1"/>
              <a:t>uppfyllts</a:t>
            </a:r>
            <a:r>
              <a:rPr lang="en-US"/>
              <a:t>.</a:t>
            </a:r>
            <a:endParaRPr lang="sv-SE">
              <a:cs typeface="Calibri" panose="020F0502020204030204"/>
            </a:endParaRPr>
          </a:p>
          <a:p>
            <a:endParaRPr lang="en-US">
              <a:cs typeface="Calibri"/>
            </a:endParaRPr>
          </a:p>
        </p:txBody>
      </p:sp>
      <p:sp>
        <p:nvSpPr>
          <p:cNvPr id="4" name="Slide Number Placeholder 3"/>
          <p:cNvSpPr>
            <a:spLocks noGrp="1"/>
          </p:cNvSpPr>
          <p:nvPr>
            <p:ph type="sldNum" sz="quarter" idx="5"/>
          </p:nvPr>
        </p:nvSpPr>
        <p:spPr/>
        <p:txBody>
          <a:bodyPr/>
          <a:lstStyle/>
          <a:p>
            <a:fld id="{E9E082D3-AB71-4F85-B93E-FF276D9D219A}" type="slidenum">
              <a:rPr lang="sv-SE" smtClean="0"/>
              <a:t>3</a:t>
            </a:fld>
            <a:endParaRPr lang="sv-SE"/>
          </a:p>
        </p:txBody>
      </p:sp>
    </p:spTree>
    <p:extLst>
      <p:ext uri="{BB962C8B-B14F-4D97-AF65-F5344CB8AC3E}">
        <p14:creationId xmlns:p14="http://schemas.microsoft.com/office/powerpoint/2010/main" val="92014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Vidare läsning: </a:t>
            </a:r>
            <a:r>
              <a:rPr lang="sv-SE" dirty="0">
                <a:hlinkClick r:id="rId3"/>
              </a:rPr>
              <a:t>Fattigdom i Sverige – finns det? -Svenska FN-förbundet</a:t>
            </a:r>
            <a:r>
              <a:rPr lang="sv-SE" dirty="0"/>
              <a:t> </a:t>
            </a:r>
          </a:p>
          <a:p>
            <a:r>
              <a:rPr lang="sv-SE" dirty="0">
                <a:cs typeface="Calibri"/>
              </a:rPr>
              <a:t>Bild från: </a:t>
            </a:r>
            <a:r>
              <a:rPr lang="sv-SE" dirty="0" err="1">
                <a:cs typeface="Calibri"/>
              </a:rPr>
              <a:t>Unsplash</a:t>
            </a:r>
          </a:p>
        </p:txBody>
      </p:sp>
      <p:sp>
        <p:nvSpPr>
          <p:cNvPr id="4" name="Slide Number Placeholder 3"/>
          <p:cNvSpPr>
            <a:spLocks noGrp="1"/>
          </p:cNvSpPr>
          <p:nvPr>
            <p:ph type="sldNum" sz="quarter" idx="5"/>
          </p:nvPr>
        </p:nvSpPr>
        <p:spPr/>
        <p:txBody>
          <a:bodyPr/>
          <a:lstStyle/>
          <a:p>
            <a:fld id="{E9E082D3-AB71-4F85-B93E-FF276D9D219A}" type="slidenum">
              <a:rPr lang="sv-SE" smtClean="0"/>
              <a:t>4</a:t>
            </a:fld>
            <a:endParaRPr lang="sv-SE"/>
          </a:p>
        </p:txBody>
      </p:sp>
    </p:spTree>
    <p:extLst>
      <p:ext uri="{BB962C8B-B14F-4D97-AF65-F5344CB8AC3E}">
        <p14:creationId xmlns:p14="http://schemas.microsoft.com/office/powerpoint/2010/main" val="407049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169 delmål, och 230 globala indikatorer för uppföljning.</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r>
              <a:rPr lang="sv-SE" sz="1200" b="0" kern="1200">
                <a:solidFill>
                  <a:schemeClr val="tx1"/>
                </a:solidFill>
                <a:effectLst/>
                <a:latin typeface="+mn-lt"/>
                <a:ea typeface="+mn-ea"/>
                <a:cs typeface="+mn-cs"/>
              </a:rPr>
              <a:t>Målen är mätbara och det finns sammanlagt 169 delmål och medel som gör att vi ska kunna arbeta praktiskt med målen. Det är viktigt att mäta utvecklingen och att ha korrekt data och statistik tillgängligt för att veta hur och var resurser behövs och borde fördelas, för att skapa en hållbar och rättvis utveckling. </a:t>
            </a:r>
          </a:p>
          <a:p>
            <a:pPr lvl="0"/>
            <a:br>
              <a:rPr lang="sv-SE" sz="1200" kern="1200">
                <a:solidFill>
                  <a:schemeClr val="tx1"/>
                </a:solidFill>
                <a:effectLst/>
                <a:latin typeface="+mn-lt"/>
                <a:ea typeface="+mn-ea"/>
                <a:cs typeface="+mn-cs"/>
              </a:rPr>
            </a:br>
            <a:r>
              <a:rPr lang="sv-SE" sz="1200" kern="1200">
                <a:solidFill>
                  <a:schemeClr val="tx1"/>
                </a:solidFill>
                <a:effectLst/>
                <a:latin typeface="+mn-lt"/>
                <a:ea typeface="+mn-ea"/>
                <a:cs typeface="+mn-cs"/>
              </a:rPr>
              <a:t>Årlig uppföljning i juli HLPF </a:t>
            </a:r>
            <a:r>
              <a:rPr lang="sv-SE" sz="1200" kern="1200" err="1">
                <a:solidFill>
                  <a:schemeClr val="tx1"/>
                </a:solidFill>
                <a:effectLst/>
                <a:latin typeface="+mn-lt"/>
                <a:ea typeface="+mn-ea"/>
                <a:cs typeface="+mn-cs"/>
              </a:rPr>
              <a:t>High</a:t>
            </a:r>
            <a:r>
              <a:rPr lang="sv-SE" sz="1200" kern="1200">
                <a:solidFill>
                  <a:schemeClr val="tx1"/>
                </a:solidFill>
                <a:effectLst/>
                <a:latin typeface="+mn-lt"/>
                <a:ea typeface="+mn-ea"/>
                <a:cs typeface="+mn-cs"/>
              </a:rPr>
              <a:t> </a:t>
            </a:r>
            <a:r>
              <a:rPr lang="sv-SE" sz="1200" kern="1200" err="1">
                <a:solidFill>
                  <a:schemeClr val="tx1"/>
                </a:solidFill>
                <a:effectLst/>
                <a:latin typeface="+mn-lt"/>
                <a:ea typeface="+mn-ea"/>
                <a:cs typeface="+mn-cs"/>
              </a:rPr>
              <a:t>Level</a:t>
            </a:r>
            <a:r>
              <a:rPr lang="sv-SE" sz="1200" kern="1200">
                <a:solidFill>
                  <a:schemeClr val="tx1"/>
                </a:solidFill>
                <a:effectLst/>
                <a:latin typeface="+mn-lt"/>
                <a:ea typeface="+mn-ea"/>
                <a:cs typeface="+mn-cs"/>
              </a:rPr>
              <a:t> </a:t>
            </a:r>
            <a:r>
              <a:rPr lang="sv-SE" sz="1200" kern="1200" err="1">
                <a:solidFill>
                  <a:schemeClr val="tx1"/>
                </a:solidFill>
                <a:effectLst/>
                <a:latin typeface="+mn-lt"/>
                <a:ea typeface="+mn-ea"/>
                <a:cs typeface="+mn-cs"/>
              </a:rPr>
              <a:t>Political</a:t>
            </a:r>
            <a:r>
              <a:rPr lang="sv-SE" sz="1200" kern="1200">
                <a:solidFill>
                  <a:schemeClr val="tx1"/>
                </a:solidFill>
                <a:effectLst/>
                <a:latin typeface="+mn-lt"/>
                <a:ea typeface="+mn-ea"/>
                <a:cs typeface="+mn-cs"/>
              </a:rPr>
              <a:t> Forum</a:t>
            </a:r>
          </a:p>
          <a:p>
            <a:pPr lvl="0"/>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FN står för den </a:t>
            </a:r>
            <a:r>
              <a:rPr lang="sv-SE" sz="1200" u="sng"/>
              <a:t>globala uppföljningen</a:t>
            </a:r>
            <a:r>
              <a:rPr lang="sv-SE" sz="1200" u="none" baseline="0"/>
              <a:t> </a:t>
            </a:r>
            <a:br>
              <a:rPr lang="sv-SE" sz="1200"/>
            </a:br>
            <a:r>
              <a:rPr lang="sv-SE" sz="1200"/>
              <a:t>Den </a:t>
            </a:r>
            <a:r>
              <a:rPr lang="sv-SE" sz="1200" u="sng"/>
              <a:t>regionala uppföljningen </a:t>
            </a:r>
            <a:r>
              <a:rPr lang="sv-SE" sz="1200"/>
              <a:t>står FN:s regionala och ekonomiska kommissioner för, men även organisationer som EU och AU (Afrikanska Unionen).</a:t>
            </a:r>
            <a:br>
              <a:rPr lang="sv-SE" sz="1200"/>
            </a:br>
            <a:r>
              <a:rPr lang="sv-SE" sz="1200"/>
              <a:t>Den </a:t>
            </a:r>
            <a:r>
              <a:rPr lang="sv-SE" sz="1200" u="sng"/>
              <a:t>nationella uppföljningen </a:t>
            </a:r>
            <a:r>
              <a:rPr lang="sv-SE" sz="1200"/>
              <a:t>står varje lands regering för. Ansvaret för att verkställa Agenda 2030 och de globala målen för hållbar utveckling ligger framför allt på respektive land. </a:t>
            </a:r>
          </a:p>
          <a:p>
            <a:endParaRPr lang="sv-SE" sz="1200" i="1"/>
          </a:p>
          <a:p>
            <a:pPr marL="0" marR="0" indent="0" algn="l" defTabSz="914400" rtl="0" eaLnBrk="1" fontAlgn="auto" latinLnBrk="0" hangingPunct="1">
              <a:lnSpc>
                <a:spcPct val="100000"/>
              </a:lnSpc>
              <a:spcBef>
                <a:spcPts val="0"/>
              </a:spcBef>
              <a:spcAft>
                <a:spcPts val="0"/>
              </a:spcAft>
              <a:buClrTx/>
              <a:buSzTx/>
              <a:buFontTx/>
              <a:buNone/>
              <a:tabLst/>
              <a:defRPr/>
            </a:pPr>
            <a:r>
              <a:rPr lang="sv-SE" sz="1200" u="sng"/>
              <a:t>Mätning </a:t>
            </a:r>
            <a:r>
              <a:rPr lang="sv-SE" sz="1200"/>
              <a:t>För att arbetet och framstegen med de globala målen ska kunna mätas kräver tydliga indikatorer för varje delmål. Det finns globala indikatorer men även landspecifika indikatorer som avgör hur och vad varje land ska rapportera till FN.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a:t>Under 2016 pågick arbetet med att ta fram de</a:t>
            </a:r>
            <a:r>
              <a:rPr lang="sv-SE" sz="1200" baseline="0"/>
              <a:t> globala</a:t>
            </a:r>
            <a:r>
              <a:rPr lang="sv-SE" sz="1200"/>
              <a:t> indikatorerna. Det var FN:s statistikkommission som ansvarade för det arbetet. Från Sverige deltog Statistiska centralbyrån, SCB, i arbetet, som även har </a:t>
            </a:r>
            <a:r>
              <a:rPr lang="sv-SE" sz="1200" baseline="0"/>
              <a:t>i uppdrag av regeringen att utforma nationella indikatorer för Sverige</a:t>
            </a:r>
            <a:r>
              <a:rPr lang="sv-SE" sz="1200"/>
              <a:t>. Den första nationella lägesbilden av genomförandet av Agenda 2030 i Sverige presenterades av SCB under hösten 2019. I mars 2020 kom en d</a:t>
            </a:r>
            <a:r>
              <a:rPr lang="sv-SE"/>
              <a:t>elredovisning av den statistiska uppföljningen, även de globala indikatorerna sågs över under den statistiska kommissionens möte i mars 2020 och i november 2020 kom en lägesrapport från SCB utifrån principen om att ingen ska lämnas utanför. I mars 2021 kom en ny lägesbild över hur det går med genomförandet av de 17 globala målen i Sverige.</a:t>
            </a:r>
            <a:endParaRPr lang="sv-SE" sz="1200"/>
          </a:p>
          <a:p>
            <a:endParaRPr lang="sv-SE" sz="1200" i="1"/>
          </a:p>
          <a:p>
            <a:r>
              <a:rPr lang="sv-SE" sz="1200" b="1"/>
              <a:t>Sverige rapporterade till HLPF 2017</a:t>
            </a:r>
          </a:p>
          <a:p>
            <a:endParaRPr lang="sv-SE" sz="1200" b="1"/>
          </a:p>
          <a:p>
            <a:r>
              <a:rPr lang="sv-SE" sz="1200"/>
              <a:t>Under perioden 2016-2021 har de flesta av FN:s 193 medlemsländer rapporterat till FN:s politiska</a:t>
            </a:r>
            <a:r>
              <a:rPr lang="sv-SE" sz="1200" baseline="0"/>
              <a:t> högnivåforum (</a:t>
            </a:r>
            <a:r>
              <a:rPr lang="sv-SE" sz="1200" baseline="0" err="1"/>
              <a:t>High</a:t>
            </a:r>
            <a:r>
              <a:rPr lang="sv-SE" sz="1200" baseline="0"/>
              <a:t> </a:t>
            </a:r>
            <a:r>
              <a:rPr lang="sv-SE" sz="1200" baseline="0" err="1"/>
              <a:t>Level</a:t>
            </a:r>
            <a:r>
              <a:rPr lang="sv-SE" sz="1200" baseline="0"/>
              <a:t> </a:t>
            </a:r>
            <a:r>
              <a:rPr lang="sv-SE" sz="1200" baseline="0" err="1"/>
              <a:t>Political</a:t>
            </a:r>
            <a:r>
              <a:rPr lang="sv-SE" sz="1200" baseline="0"/>
              <a:t> Forum) i New York minst en gång.</a:t>
            </a:r>
            <a:endParaRPr lang="sv-SE" sz="1200"/>
          </a:p>
          <a:p>
            <a:endParaRPr lang="sv-SE" sz="1200"/>
          </a:p>
          <a:p>
            <a:r>
              <a:rPr lang="sv-SE" sz="1200"/>
              <a:t>Sverige har rapporterat 2017 och 2021.</a:t>
            </a:r>
            <a:r>
              <a:rPr lang="sv-SE"/>
              <a:t> </a:t>
            </a:r>
            <a:r>
              <a:rPr lang="sv-SE" sz="1200" baseline="0"/>
              <a:t>Granskningen är frivillig, och kallas </a:t>
            </a:r>
            <a:r>
              <a:rPr lang="sv-SE" sz="1200" baseline="0" err="1"/>
              <a:t>Voluntary</a:t>
            </a:r>
            <a:r>
              <a:rPr lang="sv-SE" sz="1200" baseline="0"/>
              <a:t> National </a:t>
            </a:r>
            <a:r>
              <a:rPr lang="sv-SE" sz="1200" baseline="0" err="1"/>
              <a:t>Rewiew</a:t>
            </a:r>
            <a:r>
              <a:rPr lang="sv-SE" sz="1200" baseline="0"/>
              <a:t> (VNR) och är en metod för att bedriva uppföljning på global nivå.</a:t>
            </a:r>
            <a:r>
              <a:rPr lang="sv-SE"/>
              <a:t> </a:t>
            </a:r>
            <a:endParaRPr lang="sv-SE" sz="1200" baseline="0"/>
          </a:p>
          <a:p>
            <a:endParaRPr lang="sv-SE" sz="1200" baseline="0"/>
          </a:p>
          <a:p>
            <a:r>
              <a:rPr lang="sv-SE"/>
              <a:t>SCB om</a:t>
            </a:r>
            <a:r>
              <a:rPr lang="sv-SE" sz="1200" baseline="0"/>
              <a:t> Agenda 2030: https://www.scb.se/hitta-statistik/temaomraden/agenda-2030/</a:t>
            </a:r>
            <a:endParaRPr lang="sv-SE" sz="1200" baseline="0">
              <a:cs typeface="Calibri"/>
            </a:endParaRPr>
          </a:p>
          <a:p>
            <a:r>
              <a:rPr lang="sv-SE" sz="1200" baseline="0"/>
              <a:t>Sveriges frivilliga rapport 2017: https://www.government.se/reports/2017/06/sweden-and-the-2030-agenda--report-to-the-un-high-level-political-forum-2017-on-sustainable-development/ </a:t>
            </a:r>
          </a:p>
          <a:p>
            <a:r>
              <a:rPr lang="sv-SE" sz="1200" baseline="0"/>
              <a:t>Sveriges frivilliga rapport 2021: https://www.regeringen.se/rapporter/2021/06/2021---sveriges-genomforande-av-agenda-2030-for-hallbar-utveckling/</a:t>
            </a:r>
          </a:p>
        </p:txBody>
      </p:sp>
      <p:sp>
        <p:nvSpPr>
          <p:cNvPr id="4" name="Platshållare för bildnummer 3"/>
          <p:cNvSpPr>
            <a:spLocks noGrp="1"/>
          </p:cNvSpPr>
          <p:nvPr>
            <p:ph type="sldNum" sz="quarter" idx="5"/>
          </p:nvPr>
        </p:nvSpPr>
        <p:spPr/>
        <p:txBody>
          <a:bodyPr/>
          <a:lstStyle/>
          <a:p>
            <a:fld id="{E9E082D3-AB71-4F85-B93E-FF276D9D219A}" type="slidenum">
              <a:rPr lang="sv-SE" smtClean="0"/>
              <a:t>5</a:t>
            </a:fld>
            <a:endParaRPr lang="sv-SE"/>
          </a:p>
        </p:txBody>
      </p:sp>
    </p:spTree>
    <p:extLst>
      <p:ext uri="{BB962C8B-B14F-4D97-AF65-F5344CB8AC3E}">
        <p14:creationId xmlns:p14="http://schemas.microsoft.com/office/powerpoint/2010/main" val="283541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Nu ska vi gå igenom alla 17 mål! Men kom ihåg att detta är för att ge er en övergripande förståelse. Under varje mål finns i snitt 10 delmål! </a:t>
            </a:r>
          </a:p>
          <a:p>
            <a:r>
              <a:rPr lang="sv-SE" sz="1200" b="0" i="0" u="none" strike="noStrike" kern="1200">
                <a:solidFill>
                  <a:schemeClr val="tx1"/>
                </a:solidFill>
                <a:effectLst/>
                <a:latin typeface="+mn-lt"/>
                <a:ea typeface="+mn-ea"/>
                <a:cs typeface="+mn-cs"/>
              </a:rPr>
              <a:t>Vi kommer gå igenom detta genom att titta på målen. </a:t>
            </a:r>
          </a:p>
          <a:p>
            <a:endParaRPr lang="sv-SE" sz="1200" b="0" i="0" u="none" strike="noStrike" kern="1200">
              <a:solidFill>
                <a:schemeClr val="tx1"/>
              </a:solidFill>
              <a:effectLst/>
              <a:latin typeface="+mn-lt"/>
              <a:ea typeface="+mn-ea"/>
              <a:cs typeface="+mn-cs"/>
            </a:endParaRPr>
          </a:p>
          <a:p>
            <a:r>
              <a:rPr lang="sv-SE" sz="1200" b="0" i="0" u="none" strike="noStrike" kern="1200">
                <a:solidFill>
                  <a:schemeClr val="tx1"/>
                </a:solidFill>
                <a:effectLst/>
                <a:latin typeface="+mn-lt"/>
                <a:ea typeface="+mn-ea"/>
                <a:cs typeface="+mn-cs"/>
              </a:rPr>
              <a:t>Källa till uppgifterna är Sustainable </a:t>
            </a:r>
            <a:r>
              <a:rPr lang="sv-SE" sz="1200" b="0" i="0" u="none" strike="noStrike" kern="1200" err="1">
                <a:solidFill>
                  <a:schemeClr val="tx1"/>
                </a:solidFill>
                <a:effectLst/>
                <a:latin typeface="+mn-lt"/>
                <a:ea typeface="+mn-ea"/>
                <a:cs typeface="+mn-cs"/>
              </a:rPr>
              <a:t>development</a:t>
            </a:r>
            <a:r>
              <a:rPr lang="sv-SE" sz="1200" b="0" i="0" u="none" strike="noStrike" kern="1200">
                <a:solidFill>
                  <a:schemeClr val="tx1"/>
                </a:solidFill>
                <a:effectLst/>
                <a:latin typeface="+mn-lt"/>
                <a:ea typeface="+mn-ea"/>
                <a:cs typeface="+mn-cs"/>
              </a:rPr>
              <a:t> </a:t>
            </a:r>
            <a:r>
              <a:rPr lang="sv-SE" sz="1200" b="0" i="0" u="none" strike="noStrike" kern="1200" err="1">
                <a:solidFill>
                  <a:schemeClr val="tx1"/>
                </a:solidFill>
                <a:effectLst/>
                <a:latin typeface="+mn-lt"/>
                <a:ea typeface="+mn-ea"/>
                <a:cs typeface="+mn-cs"/>
              </a:rPr>
              <a:t>goals</a:t>
            </a:r>
            <a:r>
              <a:rPr lang="sv-SE" sz="1200" b="0" i="0" u="none" strike="noStrike" kern="1200">
                <a:solidFill>
                  <a:schemeClr val="tx1"/>
                </a:solidFill>
                <a:effectLst/>
                <a:latin typeface="+mn-lt"/>
                <a:ea typeface="+mn-ea"/>
                <a:cs typeface="+mn-cs"/>
              </a:rPr>
              <a:t> </a:t>
            </a:r>
            <a:r>
              <a:rPr lang="sv-SE" sz="1200" b="0" i="0" u="none" strike="noStrike" kern="1200" err="1">
                <a:solidFill>
                  <a:schemeClr val="tx1"/>
                </a:solidFill>
                <a:effectLst/>
                <a:latin typeface="+mn-lt"/>
                <a:ea typeface="+mn-ea"/>
                <a:cs typeface="+mn-cs"/>
              </a:rPr>
              <a:t>report</a:t>
            </a:r>
            <a:r>
              <a:rPr lang="sv-SE" sz="1200" b="0" i="0" u="none" strike="noStrike" kern="1200">
                <a:solidFill>
                  <a:schemeClr val="tx1"/>
                </a:solidFill>
                <a:effectLst/>
                <a:latin typeface="+mn-lt"/>
                <a:ea typeface="+mn-ea"/>
                <a:cs typeface="+mn-cs"/>
              </a:rPr>
              <a:t> 2021, 2020 och 2019</a:t>
            </a:r>
          </a:p>
          <a:p>
            <a:r>
              <a:rPr lang="sv-SE" sz="1200" b="0" i="0" u="none" strike="noStrike" kern="1200">
                <a:solidFill>
                  <a:schemeClr val="tx1"/>
                </a:solidFill>
                <a:effectLst/>
                <a:latin typeface="+mn-lt"/>
                <a:ea typeface="+mn-ea"/>
                <a:cs typeface="+mn-cs"/>
              </a:rPr>
              <a:t>https://unstats.un.org/sdgs/report/2021/</a:t>
            </a:r>
          </a:p>
          <a:p>
            <a:r>
              <a:rPr lang="sv-SE"/>
              <a:t>https://unstats.un.org/sdgs/report/2020/</a:t>
            </a:r>
            <a:r>
              <a:rPr lang="sv-SE" sz="1200" b="0" i="0" u="none" strike="noStrike" kern="1200">
                <a:solidFill>
                  <a:schemeClr val="tx1"/>
                </a:solidFill>
                <a:effectLst/>
                <a:latin typeface="+mn-lt"/>
                <a:ea typeface="+mn-ea"/>
                <a:cs typeface="+mn-cs"/>
              </a:rPr>
              <a:t> </a:t>
            </a:r>
          </a:p>
          <a:p>
            <a:r>
              <a:rPr lang="sv-SE"/>
              <a:t>https://unstats.un.org/sdgs/report/2019/</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14776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1 handlar om att avskaffa fattigdom i alla dess former överallt. Att utrota fattigdom är en grund för en hållbar utveckling.</a:t>
            </a:r>
            <a:br>
              <a:rPr lang="sv-SE" sz="1800">
                <a:effectLst/>
                <a:latin typeface="Calibri" panose="020F0502020204030204" pitchFamily="34" charset="0"/>
                <a:ea typeface="Calibri" panose="020F0502020204030204" pitchFamily="34" charset="0"/>
                <a:cs typeface="Times New Roman" panose="02020603050405020304" pitchFamily="18" charset="0"/>
              </a:rPr>
            </a:b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Den extrema fattigdomen har minskat kraftigt sedan 1990. Och då har även </a:t>
            </a:r>
            <a:r>
              <a:rPr lang="sv-SE" sz="1800">
                <a:latin typeface="Calibri"/>
                <a:ea typeface="Calibri" panose="020F0502020204030204" pitchFamily="34" charset="0"/>
                <a:cs typeface="Calibri"/>
              </a:rPr>
              <a:t>befolkningen</a:t>
            </a:r>
            <a:r>
              <a:rPr lang="sv-SE" sz="1800">
                <a:effectLst/>
                <a:latin typeface="Calibri"/>
                <a:ea typeface="Calibri" panose="020F0502020204030204" pitchFamily="34" charset="0"/>
                <a:cs typeface="Calibri"/>
              </a:rPr>
              <a:t> på jorden ökat under samma period. Extrem fattigdom definieras sedan september 2022 som att man lever på under 2,15 dollar/dag en ökning från tidigare 1,90 dollar/dag.</a:t>
            </a:r>
          </a:p>
          <a:p>
            <a:pPr marL="342900" indent="-342900">
              <a:lnSpc>
                <a:spcPct val="107000"/>
              </a:lnSpc>
              <a:spcAft>
                <a:spcPts val="800"/>
              </a:spcAft>
              <a:buFont typeface="Arial" panose="020B0604020202020204" pitchFamily="34" charset="0"/>
              <a:buChar char="•"/>
              <a:tabLst>
                <a:tab pos="457200" algn="l"/>
              </a:tabLst>
            </a:pPr>
            <a:r>
              <a:rPr lang="sv-SE" sz="1800">
                <a:latin typeface="Calibri"/>
                <a:ea typeface="Calibri" panose="020F0502020204030204" pitchFamily="34" charset="0"/>
                <a:cs typeface="Calibri"/>
              </a:rPr>
              <a:t>Coronapandemin </a:t>
            </a:r>
            <a:r>
              <a:rPr lang="sv-SE" sz="1800">
                <a:effectLst/>
                <a:latin typeface="Calibri"/>
                <a:ea typeface="Calibri" panose="020F0502020204030204" pitchFamily="34" charset="0"/>
                <a:cs typeface="Calibri"/>
              </a:rPr>
              <a:t>innebär att mellan 75-95 miljoner människor riskerar att åter hamna i extrem fattigdom. Det är första gången på flera decennier som den extrema fattigdomen ökar. Redan svaga grupper</a:t>
            </a:r>
            <a:r>
              <a:rPr lang="sv-SE" sz="1800">
                <a:latin typeface="Calibri"/>
                <a:ea typeface="Calibri" panose="020F0502020204030204" pitchFamily="34" charset="0"/>
                <a:cs typeface="Calibri"/>
              </a:rPr>
              <a:t> såsom funktionshindrade, äldre och kvinnor</a:t>
            </a:r>
            <a:r>
              <a:rPr lang="sv-SE" sz="1800">
                <a:effectLst/>
                <a:latin typeface="Calibri"/>
                <a:ea typeface="Calibri" panose="020F0502020204030204" pitchFamily="34" charset="0"/>
                <a:cs typeface="Calibri"/>
              </a:rPr>
              <a:t> riskerar att drabbas oproportionerligt hårt.</a:t>
            </a:r>
            <a:r>
              <a:rPr lang="sv-SE" sz="1800">
                <a:latin typeface="Calibri"/>
                <a:ea typeface="Calibri" panose="020F0502020204030204" pitchFamily="34" charset="0"/>
                <a:cs typeface="Calibri"/>
              </a:rPr>
              <a:t> </a:t>
            </a:r>
            <a:endParaRPr lang="sv-SE" sz="1800">
              <a:effectLst/>
              <a:latin typeface="Calibri"/>
              <a:ea typeface="Calibri" panose="020F0502020204030204" pitchFamily="34" charset="0"/>
              <a:cs typeface="Calibri"/>
            </a:endParaRPr>
          </a:p>
          <a:p>
            <a:pPr marL="34290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684 miljoner var extremt fattiga 2021 men om vi ser på den flerdimensionella fattigdomen som omfattar t ex brist på dricksvatten, elektricitet med mera så är ca 1,2 miljarder människor fortfarande fattiga, varav 593 miljoner under 18 år.</a:t>
            </a:r>
            <a:r>
              <a:rPr lang="sv-SE" sz="1800">
                <a:latin typeface="Calibri"/>
                <a:ea typeface="Calibri" panose="020F0502020204030204" pitchFamily="34" charset="0"/>
                <a:cs typeface="Calibri"/>
              </a:rPr>
              <a:t> Barn är därmed också en väldigt utsatt grupp.</a:t>
            </a:r>
            <a:br>
              <a:rPr lang="sv-SE" sz="1200" b="0" i="0" kern="1200">
                <a:effectLst/>
                <a:cs typeface="+mn-lt"/>
              </a:rPr>
            </a:br>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10988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2 handlar om att avskaffa hunger och uppnå en trygg och hållbar livsmedelsförsörjning. Ingen människa ska behöva lida av hunger, men globalt är det fortfarande drygt 800 miljoner människor som lider av hunger och undernäring. </a:t>
            </a: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Närmare 200 miljoner barn under fem år led 2020 av någon form av undernäring, samtidigt som 39 miljoner barn under fem år led av övervikt.</a:t>
            </a:r>
          </a:p>
          <a:p>
            <a:pPr marL="342900" indent="-342900">
              <a:lnSpc>
                <a:spcPct val="107000"/>
              </a:lnSpc>
              <a:spcAft>
                <a:spcPts val="800"/>
              </a:spcAft>
              <a:buFont typeface="Arial" panose="020B0604020202020204" pitchFamily="34" charset="0"/>
              <a:buChar char="•"/>
              <a:tabLst>
                <a:tab pos="457200" algn="l"/>
              </a:tabLst>
            </a:pPr>
            <a:r>
              <a:rPr lang="sv-SE" sz="1800">
                <a:latin typeface="Calibri"/>
                <a:ea typeface="Calibri" panose="020F0502020204030204" pitchFamily="34" charset="0"/>
                <a:cs typeface="Calibri"/>
              </a:rPr>
              <a:t>Målet handlar </a:t>
            </a:r>
            <a:r>
              <a:rPr lang="sv-SE" sz="1800">
                <a:effectLst/>
                <a:latin typeface="Calibri"/>
                <a:ea typeface="Calibri" panose="020F0502020204030204" pitchFamily="34" charset="0"/>
                <a:cs typeface="Calibri"/>
              </a:rPr>
              <a:t>också om att maten måste produceras på ett hållbart sätt som gör att framtida generationer också har tillgång till mat.</a:t>
            </a:r>
            <a:r>
              <a:rPr lang="sv-SE" sz="1800">
                <a:latin typeface="Calibri"/>
                <a:ea typeface="Calibri" panose="020F0502020204030204" pitchFamily="34" charset="0"/>
                <a:cs typeface="Calibri"/>
              </a:rPr>
              <a:t> </a:t>
            </a:r>
            <a:endParaRPr lang="sv-SE" sz="1800">
              <a:effectLst/>
              <a:latin typeface="Calibri"/>
              <a:ea typeface="Calibri" panose="020F0502020204030204" pitchFamily="34" charset="0"/>
              <a:cs typeface="Calibri"/>
            </a:endParaRPr>
          </a:p>
          <a:p>
            <a:pPr marL="34290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Ökningarna av matpriserna på grund av pandemin och kriget i Ukraina har påverkat tillgången till mat negativt. Matpriserna steg med 30% från redan höga pandemi nivåer mellan mars 2021 och mars </a:t>
            </a:r>
            <a:r>
              <a:rPr lang="sv-SE" sz="1800">
                <a:latin typeface="Calibri"/>
                <a:ea typeface="Calibri" panose="020F0502020204030204" pitchFamily="34" charset="0"/>
                <a:cs typeface="Calibri"/>
              </a:rPr>
              <a:t>2022.</a:t>
            </a:r>
            <a:endParaRPr lang="sv-S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endParaRPr lang="sv-SE"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200"/>
              <a:buFont typeface="Arial"/>
              <a:buNone/>
            </a:pPr>
            <a:r>
              <a:rPr lang="sv-SE" sz="1200">
                <a:effectLst/>
                <a:latin typeface="Calibri" panose="020F0502020204030204" pitchFamily="34" charset="0"/>
                <a:ea typeface="Calibri" panose="020F0502020204030204" pitchFamily="34" charset="0"/>
                <a:cs typeface="Times New Roman" panose="02020603050405020304" pitchFamily="18" charset="0"/>
              </a:rPr>
              <a:t>https://hungermap.wfp.org/</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576476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Mål 3 handlar om att säkerställa god hälsa och hälsosamma liv för alla.</a:t>
            </a:r>
          </a:p>
          <a:p>
            <a:pPr marL="34290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Covid-19 pandemin har smittat minst 500 miljoner människor mellan 2020-2022 varav 15 miljoner dött tom 2021. Hälso- och sjukvården har varit </a:t>
            </a:r>
            <a:r>
              <a:rPr lang="sv-SE" sz="1800">
                <a:latin typeface="Calibri"/>
                <a:ea typeface="Calibri" panose="020F0502020204030204" pitchFamily="34" charset="0"/>
                <a:cs typeface="Calibri"/>
              </a:rPr>
              <a:t>överbelastad. Fram till mars 2023 hade 73% av befolkningen i höginkomstländer fått åtminstone en vaccindos mot Covid-19, men enbart 32% av befolkningen i låginkomstländer. Under</a:t>
            </a:r>
            <a:r>
              <a:rPr lang="sv-SE" sz="1800">
                <a:effectLst/>
                <a:latin typeface="Calibri"/>
                <a:ea typeface="Calibri" panose="020F0502020204030204" pitchFamily="34" charset="0"/>
                <a:cs typeface="Calibri"/>
              </a:rPr>
              <a:t> pandemin har även fler dödsfall i tuberkulos och malaria skett.</a:t>
            </a:r>
          </a:p>
          <a:p>
            <a:pPr marL="342900" indent="-342900">
              <a:lnSpc>
                <a:spcPct val="107000"/>
              </a:lnSpc>
              <a:spcAft>
                <a:spcPts val="800"/>
              </a:spcAft>
              <a:buFont typeface="Arial" panose="020B0604020202020204" pitchFamily="34" charset="0"/>
              <a:buChar char="•"/>
              <a:tabLst>
                <a:tab pos="457200" algn="l"/>
              </a:tabLst>
            </a:pPr>
            <a:r>
              <a:rPr lang="sv-SE" sz="1800">
                <a:effectLst/>
                <a:latin typeface="Calibri"/>
                <a:ea typeface="Calibri" panose="020F0502020204030204" pitchFamily="34" charset="0"/>
                <a:cs typeface="Calibri"/>
              </a:rPr>
              <a:t>En annan viktig fråga inom Mål 3 är arbetet med att eliminera all mödra- och barnadödlighet som går att förebygga. I Sverige kan man nog säga att vi nästan nått fram till det här målet. Men även globalt går utvecklingen åt rätt håll. Mödradödligheten</a:t>
            </a:r>
            <a:r>
              <a:rPr lang="sv-SE" sz="1800">
                <a:latin typeface="Calibri"/>
                <a:ea typeface="Calibri" panose="020F0502020204030204" pitchFamily="34" charset="0"/>
                <a:cs typeface="Calibri"/>
              </a:rPr>
              <a:t>,</a:t>
            </a:r>
            <a:r>
              <a:rPr lang="sv-SE" sz="1800">
                <a:effectLst/>
                <a:latin typeface="Calibri"/>
                <a:ea typeface="Calibri" panose="020F0502020204030204" pitchFamily="34" charset="0"/>
                <a:cs typeface="Calibri"/>
              </a:rPr>
              <a:t> </a:t>
            </a:r>
            <a:r>
              <a:rPr lang="sv-SE" sz="1800">
                <a:latin typeface="Calibri"/>
                <a:ea typeface="Calibri" panose="020F0502020204030204" pitchFamily="34" charset="0"/>
                <a:cs typeface="Calibri"/>
              </a:rPr>
              <a:t>som drabbar de mest fattiga utan tillgång till mödravård och säker abort har minskat</a:t>
            </a:r>
            <a:r>
              <a:rPr lang="sv-SE" sz="1800">
                <a:effectLst/>
                <a:latin typeface="Calibri"/>
                <a:ea typeface="Calibri" panose="020F0502020204030204" pitchFamily="34" charset="0"/>
                <a:cs typeface="Calibri"/>
              </a:rPr>
              <a:t> med 38% mellan 2000 och 2017. Ett av de områden där det verkligen skett enorma framsteg. Men år 2017 dog fortfarande 295 000 kvinnor. Så det finns mycket kvar att göra!</a:t>
            </a:r>
            <a:r>
              <a:rPr lang="sv-SE" sz="1800">
                <a:latin typeface="Calibri"/>
                <a:ea typeface="Calibri" panose="020F0502020204030204" pitchFamily="34" charset="0"/>
                <a:cs typeface="Calibri"/>
              </a:rPr>
              <a:t> </a:t>
            </a:r>
            <a:endParaRPr lang="sv-S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Endast cirka en tredjedel av världens befolkning har tillgång till grundläggande hälso- och sjukvård och antalet personer som måste betala mer än tio procent av sin inkomst på sjukvård har ökat sedan år 2000 vilket leder dem till ökad fattigdom.</a:t>
            </a:r>
          </a:p>
          <a:p>
            <a:pPr>
              <a:lnSpc>
                <a:spcPct val="107000"/>
              </a:lnSpc>
              <a:spcAft>
                <a:spcPts val="800"/>
              </a:spcAft>
            </a:pPr>
            <a:endParaRPr lang="sv-SE"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926B2-536C-4358-B87F-E1ECBB36F249}" type="slidenum">
              <a:rPr kumimoji="0" lang="sv-SE"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047799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d stående med bildtex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6652BD0-E507-4F1A-92BB-C8DCEE30146B}"/>
              </a:ext>
            </a:extLst>
          </p:cNvPr>
          <p:cNvSpPr>
            <a:spLocks noGrp="1"/>
          </p:cNvSpPr>
          <p:nvPr>
            <p:ph type="pic" idx="1"/>
          </p:nvPr>
        </p:nvSpPr>
        <p:spPr>
          <a:xfrm>
            <a:off x="7946968" y="1831181"/>
            <a:ext cx="4245032" cy="50268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850724F4-5E64-4123-AC29-D54739523EC4}"/>
              </a:ext>
            </a:extLst>
          </p:cNvPr>
          <p:cNvSpPr>
            <a:spLocks noGrp="1"/>
          </p:cNvSpPr>
          <p:nvPr>
            <p:ph type="title"/>
          </p:nvPr>
        </p:nvSpPr>
        <p:spPr>
          <a:xfrm>
            <a:off x="838200" y="428625"/>
            <a:ext cx="9363076" cy="1383041"/>
          </a:xfrm>
        </p:spPr>
        <p:txBody>
          <a:bodyPr anchor="ctr">
            <a:noAutofit/>
          </a:bodyPr>
          <a:lstStyle>
            <a:lvl1pPr>
              <a:defRPr sz="4400">
                <a:solidFill>
                  <a:schemeClr val="bg1"/>
                </a:solidFill>
              </a:defRPr>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F677FE63-E475-4B3F-AEC0-41F9FC5593E8}"/>
              </a:ext>
            </a:extLst>
          </p:cNvPr>
          <p:cNvSpPr>
            <a:spLocks noGrp="1"/>
          </p:cNvSpPr>
          <p:nvPr>
            <p:ph type="body" sz="half" idx="2"/>
          </p:nvPr>
        </p:nvSpPr>
        <p:spPr>
          <a:xfrm>
            <a:off x="839788" y="4055735"/>
            <a:ext cx="6699856" cy="187199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Platshållare för sidfot 5">
            <a:extLst>
              <a:ext uri="{FF2B5EF4-FFF2-40B4-BE49-F238E27FC236}">
                <a16:creationId xmlns:a16="http://schemas.microsoft.com/office/drawing/2014/main" id="{D63D6BE9-4810-4AA7-AC7E-466787351098}"/>
              </a:ext>
            </a:extLst>
          </p:cNvPr>
          <p:cNvSpPr>
            <a:spLocks noGrp="1"/>
          </p:cNvSpPr>
          <p:nvPr>
            <p:ph type="ftr" sz="quarter" idx="11"/>
          </p:nvPr>
        </p:nvSpPr>
        <p:spPr>
          <a:xfrm>
            <a:off x="838200" y="6429375"/>
            <a:ext cx="6699855" cy="307322"/>
          </a:xfrm>
        </p:spPr>
        <p:txBody>
          <a:bodyPr/>
          <a:lstStyle/>
          <a:p>
            <a:endParaRPr lang="sv-SE"/>
          </a:p>
        </p:txBody>
      </p:sp>
      <p:sp>
        <p:nvSpPr>
          <p:cNvPr id="23" name="Platshållare för text 22">
            <a:extLst>
              <a:ext uri="{FF2B5EF4-FFF2-40B4-BE49-F238E27FC236}">
                <a16:creationId xmlns:a16="http://schemas.microsoft.com/office/drawing/2014/main" id="{BD0191A7-8742-40F1-84C7-A3140831302D}"/>
              </a:ext>
            </a:extLst>
          </p:cNvPr>
          <p:cNvSpPr>
            <a:spLocks noGrp="1"/>
          </p:cNvSpPr>
          <p:nvPr>
            <p:ph type="body" sz="quarter" idx="12"/>
          </p:nvPr>
        </p:nvSpPr>
        <p:spPr>
          <a:xfrm>
            <a:off x="838199" y="2660073"/>
            <a:ext cx="6699856" cy="1213658"/>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4E4340AF-9E48-42DB-96C7-770360BB0FBF}"/>
              </a:ext>
            </a:extLst>
          </p:cNvPr>
          <p:cNvSpPr>
            <a:spLocks noGrp="1"/>
          </p:cNvSpPr>
          <p:nvPr>
            <p:ph type="body" sz="quarter" idx="13" hasCustomPrompt="1"/>
          </p:nvPr>
        </p:nvSpPr>
        <p:spPr>
          <a:xfrm>
            <a:off x="8099396" y="6429375"/>
            <a:ext cx="3940175" cy="307322"/>
          </a:xfrm>
        </p:spPr>
        <p:txBody>
          <a:bodyPr anchor="ctr">
            <a:noAutofit/>
          </a:bodyPr>
          <a:lstStyle>
            <a:lvl1pPr marL="0" indent="0" algn="r">
              <a:buNone/>
              <a:defRPr sz="1100" b="0">
                <a:solidFill>
                  <a:schemeClr val="tx1"/>
                </a:solidFill>
              </a:defRPr>
            </a:lvl1pPr>
            <a:lvl5pPr>
              <a:defRPr/>
            </a:lvl5pPr>
          </a:lstStyle>
          <a:p>
            <a:pPr lvl="0"/>
            <a:r>
              <a:rPr lang="sv-SE"/>
              <a:t>Foto:</a:t>
            </a:r>
          </a:p>
        </p:txBody>
      </p:sp>
    </p:spTree>
    <p:extLst>
      <p:ext uri="{BB962C8B-B14F-4D97-AF65-F5344CB8AC3E}">
        <p14:creationId xmlns:p14="http://schemas.microsoft.com/office/powerpoint/2010/main" val="1887713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ld">
    <p:spTree>
      <p:nvGrpSpPr>
        <p:cNvPr id="1" name=""/>
        <p:cNvGrpSpPr/>
        <p:nvPr/>
      </p:nvGrpSpPr>
      <p:grpSpPr>
        <a:xfrm>
          <a:off x="0" y="0"/>
          <a:ext cx="0" cy="0"/>
          <a:chOff x="0" y="0"/>
          <a:chExt cx="0" cy="0"/>
        </a:xfrm>
      </p:grpSpPr>
      <p:sp>
        <p:nvSpPr>
          <p:cNvPr id="14" name="Platshållare för bild 9"/>
          <p:cNvSpPr>
            <a:spLocks noGrp="1"/>
          </p:cNvSpPr>
          <p:nvPr>
            <p:ph type="pic" sz="quarter" idx="14" hasCustomPrompt="1"/>
          </p:nvPr>
        </p:nvSpPr>
        <p:spPr>
          <a:xfrm>
            <a:off x="1" y="232858"/>
            <a:ext cx="4271433" cy="6625143"/>
          </a:xfrm>
          <a:prstGeom prst="rect">
            <a:avLst/>
          </a:prstGeom>
        </p:spPr>
        <p:txBody>
          <a:bodyPr vert="horz"/>
          <a:lstStyle>
            <a:lvl1pPr marL="0" indent="0">
              <a:buNone/>
              <a:defRPr sz="2400" baseline="0">
                <a:latin typeface="Trade Gothic LT Std Cn"/>
              </a:defRPr>
            </a:lvl1pPr>
          </a:lstStyle>
          <a:p>
            <a:r>
              <a:rPr lang="sv-SE"/>
              <a:t>Placera bild här</a:t>
            </a:r>
          </a:p>
        </p:txBody>
      </p:sp>
      <p:sp>
        <p:nvSpPr>
          <p:cNvPr id="18" name="Platshållare för text 4"/>
          <p:cNvSpPr>
            <a:spLocks noGrp="1"/>
          </p:cNvSpPr>
          <p:nvPr>
            <p:ph type="body" sz="quarter" idx="19" hasCustomPrompt="1"/>
          </p:nvPr>
        </p:nvSpPr>
        <p:spPr>
          <a:xfrm>
            <a:off x="4972899" y="1229112"/>
            <a:ext cx="6231467" cy="1048373"/>
          </a:xfrm>
          <a:prstGeom prst="rect">
            <a:avLst/>
          </a:prstGeom>
        </p:spPr>
        <p:txBody>
          <a:bodyPr vert="horz"/>
          <a:lstStyle>
            <a:lvl1pPr marL="0" indent="0">
              <a:lnSpc>
                <a:spcPct val="90000"/>
              </a:lnSpc>
              <a:buNone/>
              <a:defRPr sz="4533" b="0" i="0" baseline="0">
                <a:solidFill>
                  <a:srgbClr val="4D5750"/>
                </a:solidFill>
                <a:latin typeface="Trade Gothic Bold Condensed No. 20"/>
              </a:defRPr>
            </a:lvl1pPr>
            <a:lvl2pPr marL="609585" indent="0">
              <a:buNone/>
              <a:defRPr b="0" i="0">
                <a:solidFill>
                  <a:srgbClr val="0E76C8"/>
                </a:solidFill>
                <a:latin typeface="Trade Gothic Bold Condensed No. 20"/>
              </a:defRPr>
            </a:lvl2pPr>
            <a:lvl3pPr>
              <a:defRPr b="0" i="0">
                <a:solidFill>
                  <a:srgbClr val="0E76C8"/>
                </a:solidFill>
                <a:latin typeface="Trade Gothic Bold Condensed No. 20"/>
              </a:defRPr>
            </a:lvl3pPr>
            <a:lvl4pPr>
              <a:defRPr b="0" i="0">
                <a:solidFill>
                  <a:srgbClr val="0E76C8"/>
                </a:solidFill>
                <a:latin typeface="Trade Gothic Bold Condensed No. 20"/>
              </a:defRPr>
            </a:lvl4pPr>
            <a:lvl5pPr>
              <a:defRPr b="0" i="0">
                <a:solidFill>
                  <a:srgbClr val="0E76C8"/>
                </a:solidFill>
                <a:latin typeface="Trade Gothic Bold Condensed No. 20"/>
              </a:defRPr>
            </a:lvl5pPr>
          </a:lstStyle>
          <a:p>
            <a:pPr lvl="0"/>
            <a:r>
              <a:rPr lang="sv-SE"/>
              <a:t>Exempelsida mål </a:t>
            </a:r>
            <a:r>
              <a:rPr lang="mr-IN"/>
              <a:t>–</a:t>
            </a:r>
            <a:r>
              <a:rPr lang="sv-SE"/>
              <a:t> en rad</a:t>
            </a:r>
          </a:p>
        </p:txBody>
      </p:sp>
      <p:sp>
        <p:nvSpPr>
          <p:cNvPr id="19" name="Platshållare för text 6"/>
          <p:cNvSpPr>
            <a:spLocks noGrp="1"/>
          </p:cNvSpPr>
          <p:nvPr>
            <p:ph type="body" sz="quarter" idx="22"/>
          </p:nvPr>
        </p:nvSpPr>
        <p:spPr>
          <a:xfrm>
            <a:off x="4972897" y="2277485"/>
            <a:ext cx="6231467" cy="2082800"/>
          </a:xfrm>
          <a:prstGeom prst="rect">
            <a:avLst/>
          </a:prstGeom>
        </p:spPr>
        <p:txBody>
          <a:bodyPr vert="horz"/>
          <a:lstStyle>
            <a:lvl1pPr marL="0" indent="0">
              <a:buNone/>
              <a:defRPr sz="1867">
                <a:latin typeface="Trade Gothic LT Std Cn"/>
              </a:defRPr>
            </a:lvl1pPr>
            <a:lvl2pPr marL="609585" indent="0">
              <a:buNone/>
              <a:defRPr/>
            </a:lvl2pPr>
            <a:lvl4pPr marL="1828754" indent="0">
              <a:buNone/>
              <a:defRPr/>
            </a:lvl4pPr>
            <a:lvl5pPr marL="2438339" indent="0">
              <a:buNone/>
              <a:defRPr/>
            </a:lvl5pPr>
          </a:lstStyle>
          <a:p>
            <a:pPr lvl="0"/>
            <a:r>
              <a:rPr lang="sv-SE"/>
              <a:t>Redigera format för bakgrundstext</a:t>
            </a:r>
          </a:p>
        </p:txBody>
      </p:sp>
    </p:spTree>
    <p:extLst>
      <p:ext uri="{BB962C8B-B14F-4D97-AF65-F5344CB8AC3E}">
        <p14:creationId xmlns:p14="http://schemas.microsoft.com/office/powerpoint/2010/main" val="239768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ild">
    <p:spTree>
      <p:nvGrpSpPr>
        <p:cNvPr id="1" name=""/>
        <p:cNvGrpSpPr/>
        <p:nvPr/>
      </p:nvGrpSpPr>
      <p:grpSpPr>
        <a:xfrm>
          <a:off x="0" y="0"/>
          <a:ext cx="0" cy="0"/>
          <a:chOff x="0" y="0"/>
          <a:chExt cx="0" cy="0"/>
        </a:xfrm>
      </p:grpSpPr>
      <p:sp>
        <p:nvSpPr>
          <p:cNvPr id="14" name="Platshållare för bild 9"/>
          <p:cNvSpPr>
            <a:spLocks noGrp="1"/>
          </p:cNvSpPr>
          <p:nvPr>
            <p:ph type="pic" sz="quarter" idx="14" hasCustomPrompt="1"/>
          </p:nvPr>
        </p:nvSpPr>
        <p:spPr>
          <a:xfrm>
            <a:off x="0" y="225600"/>
            <a:ext cx="4272000" cy="6633600"/>
          </a:xfrm>
          <a:prstGeom prst="rect">
            <a:avLst/>
          </a:prstGeom>
          <a:solidFill>
            <a:schemeClr val="tx1">
              <a:lumMod val="25000"/>
              <a:lumOff val="75000"/>
            </a:schemeClr>
          </a:solidFill>
        </p:spPr>
        <p:txBody>
          <a:bodyPr vert="horz"/>
          <a:lstStyle>
            <a:lvl1pPr marL="0" indent="0">
              <a:buNone/>
              <a:defRPr sz="2400" baseline="0">
                <a:latin typeface="Trade Gothic LT Std Cn"/>
              </a:defRPr>
            </a:lvl1pPr>
          </a:lstStyle>
          <a:p>
            <a:r>
              <a:rPr lang="sv-SE"/>
              <a:t>Placera bild här</a:t>
            </a:r>
          </a:p>
        </p:txBody>
      </p:sp>
      <p:sp>
        <p:nvSpPr>
          <p:cNvPr id="18" name="Platshållare för text 4"/>
          <p:cNvSpPr>
            <a:spLocks noGrp="1"/>
          </p:cNvSpPr>
          <p:nvPr>
            <p:ph type="body" sz="quarter" idx="19"/>
          </p:nvPr>
        </p:nvSpPr>
        <p:spPr>
          <a:xfrm>
            <a:off x="5006400" y="1281600"/>
            <a:ext cx="6672000" cy="1324800"/>
          </a:xfrm>
          <a:prstGeom prst="rect">
            <a:avLst/>
          </a:prstGeom>
        </p:spPr>
        <p:txBody>
          <a:bodyPr vert="horz"/>
          <a:lstStyle>
            <a:lvl1pPr marL="0" indent="0">
              <a:lnSpc>
                <a:spcPct val="90000"/>
              </a:lnSpc>
              <a:buNone/>
              <a:defRPr sz="4533" b="1" i="0" baseline="0">
                <a:solidFill>
                  <a:schemeClr val="tx1"/>
                </a:solidFill>
                <a:latin typeface="Trade Gothic LT Std Cn" panose="00000506000000000000" pitchFamily="50" charset="0"/>
              </a:defRPr>
            </a:lvl1pPr>
            <a:lvl2pPr marL="609570" indent="0">
              <a:buNone/>
              <a:defRPr b="0" i="0">
                <a:solidFill>
                  <a:srgbClr val="0E76C8"/>
                </a:solidFill>
                <a:latin typeface="Trade Gothic Bold Condensed No. 20"/>
              </a:defRPr>
            </a:lvl2pPr>
            <a:lvl3pPr>
              <a:defRPr b="0" i="0">
                <a:solidFill>
                  <a:srgbClr val="0E76C8"/>
                </a:solidFill>
                <a:latin typeface="Trade Gothic Bold Condensed No. 20"/>
              </a:defRPr>
            </a:lvl3pPr>
            <a:lvl4pPr>
              <a:defRPr b="0" i="0">
                <a:solidFill>
                  <a:srgbClr val="0E76C8"/>
                </a:solidFill>
                <a:latin typeface="Trade Gothic Bold Condensed No. 20"/>
              </a:defRPr>
            </a:lvl4pPr>
            <a:lvl5pPr>
              <a:defRPr b="0" i="0">
                <a:solidFill>
                  <a:srgbClr val="0E76C8"/>
                </a:solidFill>
                <a:latin typeface="Trade Gothic Bold Condensed No. 20"/>
              </a:defRPr>
            </a:lvl5pPr>
          </a:lstStyle>
          <a:p>
            <a:pPr lvl="0"/>
            <a:r>
              <a:rPr lang="sv-SE"/>
              <a:t>Klicka här för att ändra format på bakgrundstexten</a:t>
            </a:r>
          </a:p>
        </p:txBody>
      </p:sp>
      <p:sp>
        <p:nvSpPr>
          <p:cNvPr id="19" name="Platshållare för text 6"/>
          <p:cNvSpPr>
            <a:spLocks noGrp="1"/>
          </p:cNvSpPr>
          <p:nvPr>
            <p:ph type="body" sz="quarter" idx="22" hasCustomPrompt="1"/>
          </p:nvPr>
        </p:nvSpPr>
        <p:spPr>
          <a:xfrm>
            <a:off x="5006400" y="3115200"/>
            <a:ext cx="6681600" cy="1521600"/>
          </a:xfrm>
          <a:prstGeom prst="rect">
            <a:avLst/>
          </a:prstGeom>
        </p:spPr>
        <p:txBody>
          <a:bodyPr vert="horz">
            <a:noAutofit/>
          </a:bodyPr>
          <a:lstStyle>
            <a:lvl1pPr marL="0" indent="0">
              <a:buNone/>
              <a:defRPr sz="3200">
                <a:solidFill>
                  <a:schemeClr val="tx1"/>
                </a:solidFill>
                <a:latin typeface="Trade Gothic LT Std Cn"/>
              </a:defRPr>
            </a:lvl1pPr>
            <a:lvl2pPr marL="609570" indent="0">
              <a:buNone/>
              <a:defRPr/>
            </a:lvl2pPr>
            <a:lvl4pPr marL="1828709" indent="0">
              <a:buNone/>
              <a:defRPr/>
            </a:lvl4pPr>
            <a:lvl5pPr marL="2438278" indent="0">
              <a:buNone/>
              <a:defRPr/>
            </a:lvl5pPr>
          </a:lstStyle>
          <a:p>
            <a:pPr lvl="0"/>
            <a:r>
              <a:rPr lang="sv-SE"/>
              <a:t>Redigera format för bakgrundstext</a:t>
            </a:r>
          </a:p>
        </p:txBody>
      </p:sp>
    </p:spTree>
    <p:extLst>
      <p:ext uri="{BB962C8B-B14F-4D97-AF65-F5344CB8AC3E}">
        <p14:creationId xmlns:p14="http://schemas.microsoft.com/office/powerpoint/2010/main" val="123274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E087940-33D3-B614-6963-48D7C25C288E}"/>
              </a:ext>
            </a:extLst>
          </p:cNvPr>
          <p:cNvSpPr>
            <a:spLocks noGrp="1"/>
          </p:cNvSpPr>
          <p:nvPr>
            <p:ph type="dt" sz="half" idx="10"/>
          </p:nvPr>
        </p:nvSpPr>
        <p:spPr/>
        <p:txBody>
          <a:bodyPr/>
          <a:lstStyle/>
          <a:p>
            <a:fld id="{5391B6D7-00E1-4AF5-B01E-15C7FFE5436C}" type="datetimeFigureOut">
              <a:rPr lang="sv-SE" smtClean="0"/>
              <a:t>2024-02-01</a:t>
            </a:fld>
            <a:endParaRPr lang="sv-SE"/>
          </a:p>
        </p:txBody>
      </p:sp>
      <p:sp>
        <p:nvSpPr>
          <p:cNvPr id="3" name="Platshållare för sidfot 2">
            <a:extLst>
              <a:ext uri="{FF2B5EF4-FFF2-40B4-BE49-F238E27FC236}">
                <a16:creationId xmlns:a16="http://schemas.microsoft.com/office/drawing/2014/main" id="{8E4B7619-1D77-1772-8F86-E8A1450A756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1853D73C-6E0E-A242-E199-E17EFF6899E1}"/>
              </a:ext>
            </a:extLst>
          </p:cNvPr>
          <p:cNvSpPr>
            <a:spLocks noGrp="1"/>
          </p:cNvSpPr>
          <p:nvPr>
            <p:ph type="sldNum" sz="quarter" idx="12"/>
          </p:nvPr>
        </p:nvSpPr>
        <p:spPr/>
        <p:txBody>
          <a:bodyPr/>
          <a:lstStyle/>
          <a:p>
            <a:fld id="{5CED61D6-46F8-4895-952A-BD53C0ACB1B3}" type="slidenum">
              <a:rPr lang="sv-SE" smtClean="0"/>
              <a:t>‹#›</a:t>
            </a:fld>
            <a:endParaRPr lang="sv-SE"/>
          </a:p>
        </p:txBody>
      </p:sp>
    </p:spTree>
    <p:extLst>
      <p:ext uri="{BB962C8B-B14F-4D97-AF65-F5344CB8AC3E}">
        <p14:creationId xmlns:p14="http://schemas.microsoft.com/office/powerpoint/2010/main" val="147367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ggande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0724F4-5E64-4123-AC29-D54739523EC4}"/>
              </a:ext>
            </a:extLst>
          </p:cNvPr>
          <p:cNvSpPr>
            <a:spLocks noGrp="1"/>
          </p:cNvSpPr>
          <p:nvPr>
            <p:ph type="title"/>
          </p:nvPr>
        </p:nvSpPr>
        <p:spPr>
          <a:xfrm>
            <a:off x="838200" y="428625"/>
            <a:ext cx="9363076" cy="1383041"/>
          </a:xfrm>
        </p:spPr>
        <p:txBody>
          <a:bodyPr anchor="ctr">
            <a:noAutofit/>
          </a:bodyPr>
          <a:lstStyle>
            <a:lvl1pPr>
              <a:defRPr sz="4400">
                <a:solidFill>
                  <a:schemeClr val="bg1"/>
                </a:solidFill>
              </a:defRPr>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6652BD0-E507-4F1A-92BB-C8DCEE30146B}"/>
              </a:ext>
            </a:extLst>
          </p:cNvPr>
          <p:cNvSpPr>
            <a:spLocks noGrp="1"/>
          </p:cNvSpPr>
          <p:nvPr>
            <p:ph type="pic" idx="1"/>
          </p:nvPr>
        </p:nvSpPr>
        <p:spPr>
          <a:xfrm>
            <a:off x="5183188" y="2438401"/>
            <a:ext cx="6172200" cy="34956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F677FE63-E475-4B3F-AEC0-41F9FC5593E8}"/>
              </a:ext>
            </a:extLst>
          </p:cNvPr>
          <p:cNvSpPr>
            <a:spLocks noGrp="1"/>
          </p:cNvSpPr>
          <p:nvPr>
            <p:ph type="body" sz="half" idx="2"/>
          </p:nvPr>
        </p:nvSpPr>
        <p:spPr>
          <a:xfrm>
            <a:off x="839788" y="3648075"/>
            <a:ext cx="3932237" cy="227965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91FFD4D-5A5E-44A7-A138-206BFB2C566D}"/>
              </a:ext>
            </a:extLst>
          </p:cNvPr>
          <p:cNvSpPr>
            <a:spLocks noGrp="1"/>
          </p:cNvSpPr>
          <p:nvPr>
            <p:ph type="dt" sz="half" idx="10"/>
          </p:nvPr>
        </p:nvSpPr>
        <p:spPr/>
        <p:txBody>
          <a:bodyPr/>
          <a:lstStyle>
            <a:lvl1pPr algn="r">
              <a:defRPr/>
            </a:lvl1pPr>
          </a:lstStyle>
          <a:p>
            <a:fld id="{A858AF17-352C-4B2A-998D-B5C7C6FF7017}" type="datetimeFigureOut">
              <a:rPr lang="sv-SE" smtClean="0"/>
              <a:pPr/>
              <a:t>2024-02-01</a:t>
            </a:fld>
            <a:endParaRPr lang="sv-SE"/>
          </a:p>
        </p:txBody>
      </p:sp>
      <p:sp>
        <p:nvSpPr>
          <p:cNvPr id="6" name="Platshållare för sidfot 5">
            <a:extLst>
              <a:ext uri="{FF2B5EF4-FFF2-40B4-BE49-F238E27FC236}">
                <a16:creationId xmlns:a16="http://schemas.microsoft.com/office/drawing/2014/main" id="{D63D6BE9-4810-4AA7-AC7E-466787351098}"/>
              </a:ext>
            </a:extLst>
          </p:cNvPr>
          <p:cNvSpPr>
            <a:spLocks noGrp="1"/>
          </p:cNvSpPr>
          <p:nvPr>
            <p:ph type="ftr" sz="quarter" idx="11"/>
          </p:nvPr>
        </p:nvSpPr>
        <p:spPr/>
        <p:txBody>
          <a:bodyPr/>
          <a:lstStyle/>
          <a:p>
            <a:endParaRPr lang="sv-SE"/>
          </a:p>
        </p:txBody>
      </p:sp>
      <p:sp>
        <p:nvSpPr>
          <p:cNvPr id="23" name="Platshållare för text 22">
            <a:extLst>
              <a:ext uri="{FF2B5EF4-FFF2-40B4-BE49-F238E27FC236}">
                <a16:creationId xmlns:a16="http://schemas.microsoft.com/office/drawing/2014/main" id="{BD0191A7-8742-40F1-84C7-A3140831302D}"/>
              </a:ext>
            </a:extLst>
          </p:cNvPr>
          <p:cNvSpPr>
            <a:spLocks noGrp="1"/>
          </p:cNvSpPr>
          <p:nvPr>
            <p:ph type="body" sz="quarter" idx="12"/>
          </p:nvPr>
        </p:nvSpPr>
        <p:spPr>
          <a:xfrm>
            <a:off x="838200" y="2438401"/>
            <a:ext cx="3932238" cy="990599"/>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8" name="Platshållare för text 6">
            <a:extLst>
              <a:ext uri="{FF2B5EF4-FFF2-40B4-BE49-F238E27FC236}">
                <a16:creationId xmlns:a16="http://schemas.microsoft.com/office/drawing/2014/main" id="{CAE357A7-EAD7-4B8A-A20C-E08B43F4C7E2}"/>
              </a:ext>
            </a:extLst>
          </p:cNvPr>
          <p:cNvSpPr>
            <a:spLocks noGrp="1"/>
          </p:cNvSpPr>
          <p:nvPr>
            <p:ph type="body" sz="quarter" idx="13" hasCustomPrompt="1"/>
          </p:nvPr>
        </p:nvSpPr>
        <p:spPr>
          <a:xfrm rot="16200000">
            <a:off x="9773601" y="4036607"/>
            <a:ext cx="3495675" cy="299259"/>
          </a:xfrm>
        </p:spPr>
        <p:txBody>
          <a:bodyPr anchor="ctr">
            <a:noAutofit/>
          </a:bodyPr>
          <a:lstStyle>
            <a:lvl1pPr marL="0" indent="0" algn="r">
              <a:buNone/>
              <a:defRPr sz="1200" b="0">
                <a:solidFill>
                  <a:schemeClr val="tx1"/>
                </a:solidFill>
              </a:defRPr>
            </a:lvl1pPr>
            <a:lvl5pPr>
              <a:defRPr/>
            </a:lvl5pPr>
          </a:lstStyle>
          <a:p>
            <a:pPr lvl="0"/>
            <a:r>
              <a:rPr lang="sv-SE"/>
              <a:t>Foto:</a:t>
            </a:r>
          </a:p>
        </p:txBody>
      </p:sp>
    </p:spTree>
    <p:extLst>
      <p:ext uri="{BB962C8B-B14F-4D97-AF65-F5344CB8AC3E}">
        <p14:creationId xmlns:p14="http://schemas.microsoft.com/office/powerpoint/2010/main" val="328005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F64C51-1CFA-4B82-A401-063C4D6761DF}"/>
              </a:ext>
            </a:extLst>
          </p:cNvPr>
          <p:cNvSpPr>
            <a:spLocks noGrp="1"/>
          </p:cNvSpPr>
          <p:nvPr>
            <p:ph type="title"/>
          </p:nvPr>
        </p:nvSpPr>
        <p:spPr>
          <a:xfrm>
            <a:off x="831850" y="1819275"/>
            <a:ext cx="10515600" cy="2743200"/>
          </a:xfrm>
        </p:spPr>
        <p:txBody>
          <a:bodyPr anchor="b"/>
          <a:lstStyle>
            <a:lvl1pPr>
              <a:defRPr sz="6000">
                <a:solidFill>
                  <a:schemeClr val="tx2"/>
                </a:solidFill>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AC53748-7127-41FF-8E63-BBC7D0F98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C0A824E-AC21-488E-B276-FF7206CE8AB5}"/>
              </a:ext>
            </a:extLst>
          </p:cNvPr>
          <p:cNvSpPr>
            <a:spLocks noGrp="1"/>
          </p:cNvSpPr>
          <p:nvPr>
            <p:ph type="dt" sz="half" idx="10"/>
          </p:nvPr>
        </p:nvSpPr>
        <p:spPr/>
        <p:txBody>
          <a:bodyPr/>
          <a:lstStyle>
            <a:lvl1pPr algn="r">
              <a:defRPr/>
            </a:lvl1pPr>
          </a:lstStyle>
          <a:p>
            <a:fld id="{A858AF17-352C-4B2A-998D-B5C7C6FF7017}" type="datetimeFigureOut">
              <a:rPr lang="sv-SE" smtClean="0"/>
              <a:pPr/>
              <a:t>2024-02-01</a:t>
            </a:fld>
            <a:endParaRPr lang="sv-SE"/>
          </a:p>
        </p:txBody>
      </p:sp>
      <p:sp>
        <p:nvSpPr>
          <p:cNvPr id="5" name="Platshållare för sidfot 4">
            <a:extLst>
              <a:ext uri="{FF2B5EF4-FFF2-40B4-BE49-F238E27FC236}">
                <a16:creationId xmlns:a16="http://schemas.microsoft.com/office/drawing/2014/main" id="{C61020C1-32BE-42DF-9852-C21680CE4E5C}"/>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44371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DB7475-CBFD-4E8D-8889-3AE6D92934DF}"/>
              </a:ext>
            </a:extLst>
          </p:cNvPr>
          <p:cNvSpPr>
            <a:spLocks noGrp="1"/>
          </p:cNvSpPr>
          <p:nvPr>
            <p:ph type="title"/>
          </p:nvPr>
        </p:nvSpPr>
        <p:spPr>
          <a:xfrm>
            <a:off x="838200" y="457200"/>
            <a:ext cx="9363075" cy="135479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634ADEA-4654-4B3B-83C5-F7279F4CB55E}"/>
              </a:ext>
            </a:extLst>
          </p:cNvPr>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893F25-A49D-489B-A6A9-C29E10E3F9EF}"/>
              </a:ext>
            </a:extLst>
          </p:cNvPr>
          <p:cNvSpPr>
            <a:spLocks noGrp="1"/>
          </p:cNvSpPr>
          <p:nvPr>
            <p:ph type="dt" sz="half" idx="10"/>
          </p:nvPr>
        </p:nvSpPr>
        <p:spPr/>
        <p:txBody>
          <a:bodyPr/>
          <a:lstStyle>
            <a:lvl1pPr algn="r">
              <a:defRPr/>
            </a:lvl1pPr>
          </a:lstStyle>
          <a:p>
            <a:fld id="{A858AF17-352C-4B2A-998D-B5C7C6FF7017}" type="datetimeFigureOut">
              <a:rPr lang="sv-SE" smtClean="0"/>
              <a:pPr/>
              <a:t>2024-02-01</a:t>
            </a:fld>
            <a:endParaRPr lang="sv-SE"/>
          </a:p>
        </p:txBody>
      </p:sp>
      <p:sp>
        <p:nvSpPr>
          <p:cNvPr id="5" name="Platshållare för sidfot 4">
            <a:extLst>
              <a:ext uri="{FF2B5EF4-FFF2-40B4-BE49-F238E27FC236}">
                <a16:creationId xmlns:a16="http://schemas.microsoft.com/office/drawing/2014/main" id="{59415E78-0908-4AEA-8CDA-779D44F04C1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16235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E38A18-485D-4817-AC7B-372F0540343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AC540D7-5B54-466F-8292-05B0C45F5CB0}"/>
              </a:ext>
            </a:extLst>
          </p:cNvPr>
          <p:cNvSpPr>
            <a:spLocks noGrp="1"/>
          </p:cNvSpPr>
          <p:nvPr>
            <p:ph type="dt" sz="half" idx="10"/>
          </p:nvPr>
        </p:nvSpPr>
        <p:spPr/>
        <p:txBody>
          <a:bodyPr/>
          <a:lstStyle>
            <a:lvl1pPr algn="r">
              <a:defRPr/>
            </a:lvl1pPr>
          </a:lstStyle>
          <a:p>
            <a:fld id="{A858AF17-352C-4B2A-998D-B5C7C6FF7017}" type="datetimeFigureOut">
              <a:rPr lang="sv-SE" smtClean="0"/>
              <a:pPr/>
              <a:t>2024-02-01</a:t>
            </a:fld>
            <a:endParaRPr lang="sv-SE"/>
          </a:p>
        </p:txBody>
      </p:sp>
      <p:sp>
        <p:nvSpPr>
          <p:cNvPr id="4" name="Platshållare för sidfot 3">
            <a:extLst>
              <a:ext uri="{FF2B5EF4-FFF2-40B4-BE49-F238E27FC236}">
                <a16:creationId xmlns:a16="http://schemas.microsoft.com/office/drawing/2014/main" id="{16088311-09E2-4524-89EC-6BF9136D50B9}"/>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98279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42B861-CC4A-4BAD-8A6C-C2293FF83210}"/>
              </a:ext>
            </a:extLst>
          </p:cNvPr>
          <p:cNvSpPr>
            <a:spLocks noGrp="1"/>
          </p:cNvSpPr>
          <p:nvPr>
            <p:ph type="ctrTitle"/>
          </p:nvPr>
        </p:nvSpPr>
        <p:spPr>
          <a:xfrm>
            <a:off x="838200" y="457200"/>
            <a:ext cx="9363075" cy="1362060"/>
          </a:xfrm>
        </p:spPr>
        <p:txBody>
          <a:bodyPr anchor="ctr">
            <a:normAutofit/>
          </a:bodyPr>
          <a:lstStyle>
            <a:lvl1pPr algn="l">
              <a:defRPr sz="4400"/>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CCF19E8A-8CDC-47E9-B165-3689D67E0C27}"/>
              </a:ext>
            </a:extLst>
          </p:cNvPr>
          <p:cNvSpPr>
            <a:spLocks noGrp="1"/>
          </p:cNvSpPr>
          <p:nvPr>
            <p:ph type="dt" sz="half" idx="10"/>
          </p:nvPr>
        </p:nvSpPr>
        <p:spPr/>
        <p:txBody>
          <a:bodyPr/>
          <a:lstStyle>
            <a:lvl1pPr algn="r">
              <a:defRPr/>
            </a:lvl1pPr>
          </a:lstStyle>
          <a:p>
            <a:fld id="{A858AF17-352C-4B2A-998D-B5C7C6FF7017}" type="datetimeFigureOut">
              <a:rPr lang="sv-SE" smtClean="0"/>
              <a:pPr/>
              <a:t>2024-02-01</a:t>
            </a:fld>
            <a:endParaRPr lang="sv-SE"/>
          </a:p>
        </p:txBody>
      </p:sp>
      <p:sp>
        <p:nvSpPr>
          <p:cNvPr id="5" name="Platshållare för sidfot 4">
            <a:extLst>
              <a:ext uri="{FF2B5EF4-FFF2-40B4-BE49-F238E27FC236}">
                <a16:creationId xmlns:a16="http://schemas.microsoft.com/office/drawing/2014/main" id="{9E295D94-E002-4EC6-86B2-92B6EECC9147}"/>
              </a:ext>
            </a:extLst>
          </p:cNvPr>
          <p:cNvSpPr>
            <a:spLocks noGrp="1"/>
          </p:cNvSpPr>
          <p:nvPr>
            <p:ph type="ftr" sz="quarter" idx="11"/>
          </p:nvPr>
        </p:nvSpPr>
        <p:spPr/>
        <p:txBody>
          <a:bodyPr/>
          <a:lstStyle/>
          <a:p>
            <a:endParaRPr lang="sv-SE"/>
          </a:p>
        </p:txBody>
      </p:sp>
      <p:sp>
        <p:nvSpPr>
          <p:cNvPr id="8" name="Platshållare för media 7">
            <a:extLst>
              <a:ext uri="{FF2B5EF4-FFF2-40B4-BE49-F238E27FC236}">
                <a16:creationId xmlns:a16="http://schemas.microsoft.com/office/drawing/2014/main" id="{1A0B9B3C-73E0-4B96-993C-4BD7C04290A3}"/>
              </a:ext>
            </a:extLst>
          </p:cNvPr>
          <p:cNvSpPr>
            <a:spLocks noGrp="1"/>
          </p:cNvSpPr>
          <p:nvPr>
            <p:ph type="media" sz="quarter" idx="12"/>
          </p:nvPr>
        </p:nvSpPr>
        <p:spPr>
          <a:xfrm>
            <a:off x="2219325" y="2419349"/>
            <a:ext cx="7753350" cy="3648075"/>
          </a:xfrm>
        </p:spPr>
        <p:txBody>
          <a:bodyPr/>
          <a:lstStyle/>
          <a:p>
            <a:r>
              <a:rPr lang="sv-SE"/>
              <a:t>Klicka på ikonen för att lägga till ett medieklipp</a:t>
            </a:r>
          </a:p>
        </p:txBody>
      </p:sp>
    </p:spTree>
    <p:extLst>
      <p:ext uri="{BB962C8B-B14F-4D97-AF65-F5344CB8AC3E}">
        <p14:creationId xmlns:p14="http://schemas.microsoft.com/office/powerpoint/2010/main" val="122913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902935-39BB-4F1A-9D3C-14D8C6AF71F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0C93F21-216D-4826-B226-5F99E9F74B4E}"/>
              </a:ext>
            </a:extLst>
          </p:cNvPr>
          <p:cNvSpPr>
            <a:spLocks noGrp="1"/>
          </p:cNvSpPr>
          <p:nvPr>
            <p:ph sz="half" idx="1"/>
          </p:nvPr>
        </p:nvSpPr>
        <p:spPr>
          <a:xfrm>
            <a:off x="838200" y="2302976"/>
            <a:ext cx="5181600" cy="3596148"/>
          </a:xfrm>
        </p:spPr>
        <p:txBody>
          <a:bodyPr>
            <a:normAutofit/>
          </a:bodyPr>
          <a:lstStyle>
            <a:lvl1pPr>
              <a:defRPr sz="2800"/>
            </a:lvl1pPr>
            <a:lvl2pPr>
              <a:defRPr sz="24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B63EB87-E287-4BC6-B40E-A9CB46E65F13}"/>
              </a:ext>
            </a:extLst>
          </p:cNvPr>
          <p:cNvSpPr>
            <a:spLocks noGrp="1"/>
          </p:cNvSpPr>
          <p:nvPr>
            <p:ph sz="half" idx="2"/>
          </p:nvPr>
        </p:nvSpPr>
        <p:spPr>
          <a:xfrm>
            <a:off x="6172200" y="2302976"/>
            <a:ext cx="5181600" cy="3596148"/>
          </a:xfrm>
        </p:spPr>
        <p:txBody>
          <a:bodyPr>
            <a:normAutofit/>
          </a:bodyPr>
          <a:lstStyle>
            <a:lvl1pPr>
              <a:defRPr sz="2800"/>
            </a:lvl1pPr>
            <a:lvl2pPr>
              <a:defRPr sz="24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ACA6C9D-7F8C-47F2-B942-90FA408D48B5}"/>
              </a:ext>
            </a:extLst>
          </p:cNvPr>
          <p:cNvSpPr>
            <a:spLocks noGrp="1"/>
          </p:cNvSpPr>
          <p:nvPr>
            <p:ph type="dt" sz="half" idx="10"/>
          </p:nvPr>
        </p:nvSpPr>
        <p:spPr/>
        <p:txBody>
          <a:bodyPr/>
          <a:lstStyle>
            <a:lvl1pPr algn="r">
              <a:defRPr/>
            </a:lvl1pPr>
          </a:lstStyle>
          <a:p>
            <a:fld id="{A858AF17-352C-4B2A-998D-B5C7C6FF7017}" type="datetimeFigureOut">
              <a:rPr lang="sv-SE" smtClean="0"/>
              <a:pPr/>
              <a:t>2024-02-01</a:t>
            </a:fld>
            <a:endParaRPr lang="sv-SE"/>
          </a:p>
        </p:txBody>
      </p:sp>
      <p:sp>
        <p:nvSpPr>
          <p:cNvPr id="6" name="Platshållare för sidfot 5">
            <a:extLst>
              <a:ext uri="{FF2B5EF4-FFF2-40B4-BE49-F238E27FC236}">
                <a16:creationId xmlns:a16="http://schemas.microsoft.com/office/drawing/2014/main" id="{833128D7-1CA8-4F66-B0A9-322F0E62A31F}"/>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09306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D4E91C-743E-45CA-8D6A-1F2A8124062E}"/>
              </a:ext>
            </a:extLst>
          </p:cNvPr>
          <p:cNvSpPr>
            <a:spLocks noGrp="1"/>
          </p:cNvSpPr>
          <p:nvPr>
            <p:ph type="title"/>
          </p:nvPr>
        </p:nvSpPr>
        <p:spPr>
          <a:xfrm>
            <a:off x="838200" y="488950"/>
            <a:ext cx="9372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DC7A133-8326-4CB0-97C2-107834C6859C}"/>
              </a:ext>
            </a:extLst>
          </p:cNvPr>
          <p:cNvSpPr>
            <a:spLocks noGrp="1"/>
          </p:cNvSpPr>
          <p:nvPr>
            <p:ph type="body" idx="1"/>
          </p:nvPr>
        </p:nvSpPr>
        <p:spPr>
          <a:xfrm>
            <a:off x="839788" y="2420996"/>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9F57531-0D48-4114-9AC9-805E158E32BB}"/>
              </a:ext>
            </a:extLst>
          </p:cNvPr>
          <p:cNvSpPr>
            <a:spLocks noGrp="1"/>
          </p:cNvSpPr>
          <p:nvPr>
            <p:ph sz="half" idx="2"/>
          </p:nvPr>
        </p:nvSpPr>
        <p:spPr>
          <a:xfrm>
            <a:off x="839788" y="3244908"/>
            <a:ext cx="5157787" cy="2911515"/>
          </a:xfrm>
        </p:spPr>
        <p:txBody>
          <a:bodyPr>
            <a:normAutofit/>
          </a:bodyPr>
          <a:lstStyle>
            <a:lvl1pPr>
              <a:defRPr sz="2400"/>
            </a:lvl1pPr>
            <a:lvl2pPr>
              <a:defRPr sz="2000"/>
            </a:lvl2pPr>
            <a:lvl3pPr>
              <a:defRPr sz="18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63BAC71-E13E-4E64-92FA-9EBD983C0623}"/>
              </a:ext>
            </a:extLst>
          </p:cNvPr>
          <p:cNvSpPr>
            <a:spLocks noGrp="1"/>
          </p:cNvSpPr>
          <p:nvPr>
            <p:ph type="body" sz="quarter" idx="3"/>
          </p:nvPr>
        </p:nvSpPr>
        <p:spPr>
          <a:xfrm>
            <a:off x="6172200" y="2420996"/>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511C5C9-7E3D-44D6-BA7B-42AFA81F1FE4}"/>
              </a:ext>
            </a:extLst>
          </p:cNvPr>
          <p:cNvSpPr>
            <a:spLocks noGrp="1"/>
          </p:cNvSpPr>
          <p:nvPr>
            <p:ph sz="quarter" idx="4"/>
          </p:nvPr>
        </p:nvSpPr>
        <p:spPr>
          <a:xfrm>
            <a:off x="6172200" y="3244908"/>
            <a:ext cx="5183188" cy="2911515"/>
          </a:xfrm>
        </p:spPr>
        <p:txBody>
          <a:bodyPr>
            <a:normAutofit/>
          </a:bodyPr>
          <a:lstStyle>
            <a:lvl1pPr>
              <a:defRPr sz="2400"/>
            </a:lvl1pPr>
            <a:lvl2pPr>
              <a:defRPr sz="2000"/>
            </a:lvl2pPr>
            <a:lvl3pPr>
              <a:defRPr sz="18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4FF45EB-3D9E-475A-B425-5E30496975F7}"/>
              </a:ext>
            </a:extLst>
          </p:cNvPr>
          <p:cNvSpPr>
            <a:spLocks noGrp="1"/>
          </p:cNvSpPr>
          <p:nvPr>
            <p:ph type="dt" sz="half" idx="10"/>
          </p:nvPr>
        </p:nvSpPr>
        <p:spPr/>
        <p:txBody>
          <a:bodyPr/>
          <a:lstStyle>
            <a:lvl1pPr algn="r">
              <a:defRPr/>
            </a:lvl1pPr>
          </a:lstStyle>
          <a:p>
            <a:fld id="{A858AF17-352C-4B2A-998D-B5C7C6FF7017}" type="datetimeFigureOut">
              <a:rPr lang="sv-SE" smtClean="0"/>
              <a:pPr/>
              <a:t>2024-02-01</a:t>
            </a:fld>
            <a:endParaRPr lang="sv-SE"/>
          </a:p>
        </p:txBody>
      </p:sp>
      <p:sp>
        <p:nvSpPr>
          <p:cNvPr id="8" name="Platshållare för sidfot 7">
            <a:extLst>
              <a:ext uri="{FF2B5EF4-FFF2-40B4-BE49-F238E27FC236}">
                <a16:creationId xmlns:a16="http://schemas.microsoft.com/office/drawing/2014/main" id="{8BBB7808-FDA7-4A4E-A5D6-1F8435025E03}"/>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8528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Rubrikbild">
    <p:spTree>
      <p:nvGrpSpPr>
        <p:cNvPr id="1" name=""/>
        <p:cNvGrpSpPr/>
        <p:nvPr/>
      </p:nvGrpSpPr>
      <p:grpSpPr>
        <a:xfrm>
          <a:off x="0" y="0"/>
          <a:ext cx="0" cy="0"/>
          <a:chOff x="0" y="0"/>
          <a:chExt cx="0" cy="0"/>
        </a:xfrm>
      </p:grpSpPr>
      <p:pic>
        <p:nvPicPr>
          <p:cNvPr id="2" name="Bildobjekt 1" descr="4 ppt glokala m sfn bla platta.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Platshållare för text 10"/>
          <p:cNvSpPr>
            <a:spLocks noGrp="1"/>
          </p:cNvSpPr>
          <p:nvPr>
            <p:ph type="body" sz="quarter" idx="20" hasCustomPrompt="1"/>
          </p:nvPr>
        </p:nvSpPr>
        <p:spPr>
          <a:xfrm>
            <a:off x="533562" y="1338729"/>
            <a:ext cx="3068567" cy="774112"/>
          </a:xfrm>
          <a:prstGeom prst="rect">
            <a:avLst/>
          </a:prstGeom>
        </p:spPr>
        <p:txBody>
          <a:bodyPr vert="horz"/>
          <a:lstStyle>
            <a:lvl1pPr marL="0" indent="0">
              <a:buNone/>
              <a:defRPr sz="3200">
                <a:solidFill>
                  <a:srgbClr val="FFFFFE"/>
                </a:solidFill>
                <a:latin typeface="Trade Gothic Bold Condensed No. 20"/>
              </a:defRPr>
            </a:lvl1pPr>
          </a:lstStyle>
          <a:p>
            <a:pPr lvl="0"/>
            <a:r>
              <a:rPr lang="sv-SE"/>
              <a:t>Rubrik</a:t>
            </a:r>
          </a:p>
        </p:txBody>
      </p:sp>
      <p:sp>
        <p:nvSpPr>
          <p:cNvPr id="8" name="Platshållare för text 12"/>
          <p:cNvSpPr>
            <a:spLocks noGrp="1"/>
          </p:cNvSpPr>
          <p:nvPr>
            <p:ph type="body" sz="quarter" idx="21" hasCustomPrompt="1"/>
          </p:nvPr>
        </p:nvSpPr>
        <p:spPr>
          <a:xfrm>
            <a:off x="533562" y="2433055"/>
            <a:ext cx="3069167" cy="3689349"/>
          </a:xfrm>
          <a:prstGeom prst="rect">
            <a:avLst/>
          </a:prstGeom>
        </p:spPr>
        <p:txBody>
          <a:bodyPr vert="horz"/>
          <a:lstStyle>
            <a:lvl1pPr>
              <a:defRPr sz="2133" b="0" i="0" u="none">
                <a:solidFill>
                  <a:srgbClr val="FFFFFE"/>
                </a:solidFill>
                <a:latin typeface="Trade Gothic LT Std Cn"/>
              </a:defRPr>
            </a:lvl1pPr>
          </a:lstStyle>
          <a:p>
            <a:pPr lvl="0"/>
            <a:r>
              <a:rPr lang="sv-SE"/>
              <a:t>Text</a:t>
            </a:r>
          </a:p>
        </p:txBody>
      </p:sp>
      <p:sp>
        <p:nvSpPr>
          <p:cNvPr id="10" name="Platshållare för text 4"/>
          <p:cNvSpPr>
            <a:spLocks noGrp="1"/>
          </p:cNvSpPr>
          <p:nvPr>
            <p:ph type="body" sz="quarter" idx="19" hasCustomPrompt="1"/>
          </p:nvPr>
        </p:nvSpPr>
        <p:spPr>
          <a:xfrm>
            <a:off x="4972898" y="1229112"/>
            <a:ext cx="6230759" cy="1048373"/>
          </a:xfrm>
          <a:prstGeom prst="rect">
            <a:avLst/>
          </a:prstGeom>
        </p:spPr>
        <p:txBody>
          <a:bodyPr vert="horz"/>
          <a:lstStyle>
            <a:lvl1pPr marL="0" indent="0">
              <a:lnSpc>
                <a:spcPct val="90000"/>
              </a:lnSpc>
              <a:buNone/>
              <a:defRPr sz="4533" b="0" i="0" baseline="0">
                <a:solidFill>
                  <a:srgbClr val="4D5750"/>
                </a:solidFill>
                <a:latin typeface="Trade Gothic Bold Condensed No. 20"/>
              </a:defRPr>
            </a:lvl1pPr>
            <a:lvl2pPr marL="609585" indent="0">
              <a:buNone/>
              <a:defRPr b="0" i="0">
                <a:solidFill>
                  <a:srgbClr val="0E76C8"/>
                </a:solidFill>
                <a:latin typeface="Trade Gothic Bold Condensed No. 20"/>
              </a:defRPr>
            </a:lvl2pPr>
            <a:lvl3pPr>
              <a:defRPr b="0" i="0">
                <a:solidFill>
                  <a:srgbClr val="0E76C8"/>
                </a:solidFill>
                <a:latin typeface="Trade Gothic Bold Condensed No. 20"/>
              </a:defRPr>
            </a:lvl3pPr>
            <a:lvl4pPr>
              <a:defRPr b="0" i="0">
                <a:solidFill>
                  <a:srgbClr val="0E76C8"/>
                </a:solidFill>
                <a:latin typeface="Trade Gothic Bold Condensed No. 20"/>
              </a:defRPr>
            </a:lvl4pPr>
            <a:lvl5pPr>
              <a:defRPr b="0" i="0">
                <a:solidFill>
                  <a:srgbClr val="0E76C8"/>
                </a:solidFill>
                <a:latin typeface="Trade Gothic Bold Condensed No. 20"/>
              </a:defRPr>
            </a:lvl5pPr>
          </a:lstStyle>
          <a:p>
            <a:pPr lvl="0"/>
            <a:r>
              <a:rPr lang="sv-SE"/>
              <a:t>Rubrik med en rad</a:t>
            </a:r>
          </a:p>
        </p:txBody>
      </p:sp>
      <p:sp>
        <p:nvSpPr>
          <p:cNvPr id="11" name="Platshållare för text 6"/>
          <p:cNvSpPr>
            <a:spLocks noGrp="1"/>
          </p:cNvSpPr>
          <p:nvPr>
            <p:ph type="body" sz="quarter" idx="22"/>
          </p:nvPr>
        </p:nvSpPr>
        <p:spPr>
          <a:xfrm>
            <a:off x="4972897" y="2277485"/>
            <a:ext cx="6231467" cy="2082800"/>
          </a:xfrm>
          <a:prstGeom prst="rect">
            <a:avLst/>
          </a:prstGeom>
        </p:spPr>
        <p:txBody>
          <a:bodyPr vert="horz"/>
          <a:lstStyle>
            <a:lvl1pPr marL="0" indent="0">
              <a:buNone/>
              <a:defRPr sz="1867">
                <a:latin typeface="Trade Gothic LT Std Cn"/>
              </a:defRPr>
            </a:lvl1pPr>
            <a:lvl2pPr marL="609585" indent="0">
              <a:buNone/>
              <a:defRPr/>
            </a:lvl2pPr>
            <a:lvl4pPr marL="1828754" indent="0">
              <a:buNone/>
              <a:defRPr/>
            </a:lvl4pPr>
            <a:lvl5pPr marL="2438339" indent="0">
              <a:buNone/>
              <a:defRPr/>
            </a:lvl5pPr>
          </a:lstStyle>
          <a:p>
            <a:pPr lvl="0"/>
            <a:r>
              <a:rPr lang="sv-SE"/>
              <a:t>Redigera format för bakgrundstext</a:t>
            </a:r>
          </a:p>
        </p:txBody>
      </p:sp>
    </p:spTree>
    <p:extLst>
      <p:ext uri="{BB962C8B-B14F-4D97-AF65-F5344CB8AC3E}">
        <p14:creationId xmlns:p14="http://schemas.microsoft.com/office/powerpoint/2010/main" val="417090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BB34BD-322C-43F8-B397-E9EEDF909F95}"/>
              </a:ext>
            </a:extLst>
          </p:cNvPr>
          <p:cNvSpPr>
            <a:spLocks noGrp="1"/>
          </p:cNvSpPr>
          <p:nvPr>
            <p:ph type="title"/>
          </p:nvPr>
        </p:nvSpPr>
        <p:spPr>
          <a:xfrm>
            <a:off x="838200" y="486428"/>
            <a:ext cx="9372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AE67A81-393C-4EBC-9A2B-B67780E3933D}"/>
              </a:ext>
            </a:extLst>
          </p:cNvPr>
          <p:cNvSpPr>
            <a:spLocks noGrp="1"/>
          </p:cNvSpPr>
          <p:nvPr>
            <p:ph type="body" idx="1"/>
          </p:nvPr>
        </p:nvSpPr>
        <p:spPr>
          <a:xfrm>
            <a:off x="838200" y="2752531"/>
            <a:ext cx="10515600" cy="342443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9020A7E-9D98-4913-95B4-304CBD57E331}"/>
              </a:ext>
            </a:extLst>
          </p:cNvPr>
          <p:cNvSpPr>
            <a:spLocks noGrp="1"/>
          </p:cNvSpPr>
          <p:nvPr>
            <p:ph type="dt" sz="half" idx="2"/>
          </p:nvPr>
        </p:nvSpPr>
        <p:spPr>
          <a:xfrm>
            <a:off x="8610600" y="63492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858AF17-352C-4B2A-998D-B5C7C6FF7017}" type="datetimeFigureOut">
              <a:rPr lang="sv-SE" smtClean="0"/>
              <a:pPr algn="r"/>
              <a:t>2024-02-01</a:t>
            </a:fld>
            <a:endParaRPr lang="sv-SE"/>
          </a:p>
        </p:txBody>
      </p:sp>
      <p:sp>
        <p:nvSpPr>
          <p:cNvPr id="5" name="Platshållare för sidfot 4">
            <a:extLst>
              <a:ext uri="{FF2B5EF4-FFF2-40B4-BE49-F238E27FC236}">
                <a16:creationId xmlns:a16="http://schemas.microsoft.com/office/drawing/2014/main" id="{8E144B66-C488-4A7F-B727-FBEE13D84CF6}"/>
              </a:ext>
            </a:extLst>
          </p:cNvPr>
          <p:cNvSpPr>
            <a:spLocks noGrp="1"/>
          </p:cNvSpPr>
          <p:nvPr>
            <p:ph type="ftr" sz="quarter" idx="3"/>
          </p:nvPr>
        </p:nvSpPr>
        <p:spPr>
          <a:xfrm>
            <a:off x="838200" y="6349221"/>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Tree>
    <p:extLst>
      <p:ext uri="{BB962C8B-B14F-4D97-AF65-F5344CB8AC3E}">
        <p14:creationId xmlns:p14="http://schemas.microsoft.com/office/powerpoint/2010/main" val="2782319320"/>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63" r:id="rId3"/>
    <p:sldLayoutId id="2147483662" r:id="rId4"/>
    <p:sldLayoutId id="2147483666" r:id="rId5"/>
    <p:sldLayoutId id="2147483661" r:id="rId6"/>
    <p:sldLayoutId id="2147483664" r:id="rId7"/>
    <p:sldLayoutId id="2147483665"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19F9EF-C09C-4E3B-A559-7FB02F230958}"/>
              </a:ext>
            </a:extLst>
          </p:cNvPr>
          <p:cNvSpPr>
            <a:spLocks noGrp="1"/>
          </p:cNvSpPr>
          <p:nvPr>
            <p:ph type="title"/>
          </p:nvPr>
        </p:nvSpPr>
        <p:spPr/>
        <p:txBody>
          <a:bodyPr/>
          <a:lstStyle/>
          <a:p>
            <a:r>
              <a:rPr lang="sv-SE">
                <a:latin typeface="Calibri" panose="020F0502020204030204" pitchFamily="34" charset="0"/>
                <a:cs typeface="Calibri" panose="020F0502020204030204" pitchFamily="34" charset="0"/>
              </a:rPr>
              <a:t>Agenda 2030 – </a:t>
            </a:r>
            <a:br>
              <a:rPr lang="sv-SE">
                <a:latin typeface="Calibri" panose="020F0502020204030204" pitchFamily="34" charset="0"/>
                <a:cs typeface="Calibri" panose="020F0502020204030204" pitchFamily="34" charset="0"/>
              </a:rPr>
            </a:br>
            <a:r>
              <a:rPr lang="sv-SE">
                <a:latin typeface="Calibri" panose="020F0502020204030204" pitchFamily="34" charset="0"/>
                <a:cs typeface="Calibri" panose="020F0502020204030204" pitchFamily="34" charset="0"/>
              </a:rPr>
              <a:t>17 globala mål för hållbar utveckling</a:t>
            </a:r>
          </a:p>
        </p:txBody>
      </p:sp>
      <p:pic>
        <p:nvPicPr>
          <p:cNvPr id="3" name="Picture 2">
            <a:extLst>
              <a:ext uri="{FF2B5EF4-FFF2-40B4-BE49-F238E27FC236}">
                <a16:creationId xmlns:a16="http://schemas.microsoft.com/office/drawing/2014/main" id="{465F8AE0-4986-6A8A-2847-04C220DBC657}"/>
              </a:ext>
            </a:extLst>
          </p:cNvPr>
          <p:cNvPicPr>
            <a:picLocks noChangeAspect="1"/>
          </p:cNvPicPr>
          <p:nvPr/>
        </p:nvPicPr>
        <p:blipFill>
          <a:blip r:embed="rId3"/>
          <a:stretch>
            <a:fillRect/>
          </a:stretch>
        </p:blipFill>
        <p:spPr>
          <a:xfrm>
            <a:off x="0" y="1813943"/>
            <a:ext cx="12192000" cy="5041660"/>
          </a:xfrm>
          <a:prstGeom prst="rect">
            <a:avLst/>
          </a:prstGeom>
        </p:spPr>
      </p:pic>
    </p:spTree>
    <p:extLst>
      <p:ext uri="{BB962C8B-B14F-4D97-AF65-F5344CB8AC3E}">
        <p14:creationId xmlns:p14="http://schemas.microsoft.com/office/powerpoint/2010/main" val="3586617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sitter, bord, inomhus&#10;&#10;Automatiskt genererad beskrivning">
            <a:extLst>
              <a:ext uri="{FF2B5EF4-FFF2-40B4-BE49-F238E27FC236}">
                <a16:creationId xmlns:a16="http://schemas.microsoft.com/office/drawing/2014/main" id="{28EB4A92-78B4-4D78-8EAA-23A3AE2906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9"/>
          <a:stretch/>
        </p:blipFill>
        <p:spPr>
          <a:xfrm>
            <a:off x="-37848" y="1832722"/>
            <a:ext cx="6263244" cy="5113152"/>
          </a:xfrm>
          <a:prstGeom prst="rect">
            <a:avLst/>
          </a:prstGeom>
        </p:spPr>
      </p:pic>
      <p:sp>
        <p:nvSpPr>
          <p:cNvPr id="2" name="Rubrik 1"/>
          <p:cNvSpPr>
            <a:spLocks noGrp="1"/>
          </p:cNvSpPr>
          <p:nvPr>
            <p:ph type="title"/>
          </p:nvPr>
        </p:nvSpPr>
        <p:spPr/>
        <p:txBody>
          <a:bodyPr>
            <a:normAutofit/>
          </a:bodyPr>
          <a:lstStyle/>
          <a:p>
            <a:r>
              <a:rPr lang="sv-SE">
                <a:solidFill>
                  <a:schemeClr val="bg1"/>
                </a:solidFill>
                <a:latin typeface="Calibri" panose="020F0502020204030204" pitchFamily="34" charset="0"/>
                <a:ea typeface="Helvetica" charset="0"/>
                <a:cs typeface="Calibri" panose="020F0502020204030204" pitchFamily="34" charset="0"/>
              </a:rPr>
              <a:t>4: God utbildning för alla </a:t>
            </a:r>
          </a:p>
        </p:txBody>
      </p:sp>
      <p:sp>
        <p:nvSpPr>
          <p:cNvPr id="5" name="Rektangel 4"/>
          <p:cNvSpPr/>
          <p:nvPr/>
        </p:nvSpPr>
        <p:spPr>
          <a:xfrm>
            <a:off x="6686806" y="2232252"/>
            <a:ext cx="5056525" cy="3139321"/>
          </a:xfrm>
          <a:prstGeom prst="rect">
            <a:avLst/>
          </a:prstGeom>
          <a:solidFill>
            <a:schemeClr val="bg1">
              <a:alpha val="86000"/>
            </a:schemeClr>
          </a:solidFill>
        </p:spPr>
        <p:txBody>
          <a:bodyPr wrap="square" lIns="91440" tIns="45720" rIns="91440" bIns="45720" anchor="t">
            <a:spAutoFit/>
          </a:bodyPr>
          <a:lstStyle/>
          <a:p>
            <a:pPr marL="342900" indent="-342900" fontAlgn="base">
              <a:buFont typeface="Arial"/>
              <a:buChar char="•"/>
              <a:defRPr/>
            </a:pPr>
            <a:r>
              <a:rPr lang="sv-SE" sz="2000" b="1" dirty="0">
                <a:latin typeface="Calibri"/>
                <a:ea typeface="Helvetica" charset="0"/>
                <a:cs typeface="Calibri"/>
              </a:rPr>
              <a:t>Mål 4 handlar om att alla ska få en utbildning av god kvalitet. </a:t>
            </a:r>
            <a:br>
              <a:rPr lang="sv-SE" sz="2000" b="1" dirty="0">
                <a:latin typeface="Calibri" panose="020F0502020204030204" pitchFamily="34" charset="0"/>
                <a:ea typeface="Helvetica" charset="0"/>
                <a:cs typeface="Calibri" panose="020F0502020204030204" pitchFamily="34" charset="0"/>
              </a:rPr>
            </a:br>
            <a:endParaRPr lang="sv-SE" sz="2000" b="1">
              <a:latin typeface="Calibri" panose="020F0502020204030204" pitchFamily="34" charset="0"/>
              <a:ea typeface="Helvetica" charset="0"/>
              <a:cs typeface="Calibri" panose="020F0502020204030204" pitchFamily="34" charset="0"/>
            </a:endParaRPr>
          </a:p>
          <a:p>
            <a:pPr marL="342900" indent="-342900" fontAlgn="base">
              <a:buFont typeface="Arial"/>
              <a:buChar char="•"/>
              <a:defRPr/>
            </a:pPr>
            <a:r>
              <a:rPr lang="sv-SE" sz="2000" b="1" dirty="0">
                <a:latin typeface="Calibri"/>
                <a:ea typeface="Helvetica" charset="0"/>
                <a:cs typeface="Calibri"/>
              </a:rPr>
              <a:t>Globalt får 9 av 10 barn börja grundskolan.</a:t>
            </a:r>
          </a:p>
          <a:p>
            <a:pPr>
              <a:defRPr/>
            </a:pPr>
            <a:endParaRPr lang="sv-SE" b="1" dirty="0"/>
          </a:p>
          <a:p>
            <a:pPr marL="342900" indent="-342900">
              <a:buFont typeface="Arial"/>
              <a:buChar char="•"/>
              <a:defRPr/>
            </a:pPr>
            <a:r>
              <a:rPr lang="sv-SE" sz="2000" b="1" dirty="0">
                <a:latin typeface="Calibri"/>
                <a:ea typeface="Helvetica" charset="0"/>
                <a:cs typeface="Calibri"/>
              </a:rPr>
              <a:t>Coronapandemin har inneburit att 90% av världens elever har påverkats av att skolor har stängt eller haft distansundervisning.</a:t>
            </a:r>
          </a:p>
          <a:p>
            <a:pPr>
              <a:defRPr/>
            </a:pPr>
            <a:endParaRPr lang="sv-SE" sz="2000" b="1" dirty="0">
              <a:latin typeface="Calibri"/>
              <a:ea typeface="Helvetica" charset="0"/>
              <a:cs typeface="Calibri"/>
            </a:endParaRPr>
          </a:p>
          <a:p>
            <a:pPr marL="342900" indent="-342900">
              <a:buFont typeface="Arial"/>
              <a:buChar char="•"/>
              <a:defRPr/>
            </a:pPr>
            <a:r>
              <a:rPr lang="sv-SE" sz="2000" b="1" dirty="0">
                <a:latin typeface="Calibri"/>
                <a:ea typeface="Helvetica" charset="0"/>
                <a:cs typeface="Calibri"/>
              </a:rPr>
              <a:t>De fattigaste har drabbats mest.</a:t>
            </a:r>
          </a:p>
        </p:txBody>
      </p:sp>
      <p:pic>
        <p:nvPicPr>
          <p:cNvPr id="7170" name="Picture 2" descr="https://lh6.googleusercontent.com/UY18I44jFFsxGaYrup6xayaFRDa81xsGLgCNFVaW1_TJucPPH6NmSr4fjvsgkPh0Owx6czjizpuh8v1g2qbOJFHizWftuUAzduk8hyRjVfFTilemIPaBSLYwZ35sWqdKiztwybc7R-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8278" y="2229077"/>
            <a:ext cx="1674186" cy="1674186"/>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6CC6214C-EC79-4C01-AA8D-5ED70F970E52}"/>
              </a:ext>
            </a:extLst>
          </p:cNvPr>
          <p:cNvSpPr/>
          <p:nvPr/>
        </p:nvSpPr>
        <p:spPr>
          <a:xfrm>
            <a:off x="3054719" y="6385949"/>
            <a:ext cx="3055260"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a:t>
            </a:r>
            <a:r>
              <a:rPr lang="sv-SE" err="1">
                <a:solidFill>
                  <a:schemeClr val="bg1"/>
                </a:solidFill>
                <a:latin typeface="Calibri" panose="020F0502020204030204" pitchFamily="34" charset="0"/>
                <a:cs typeface="Calibri" panose="020F0502020204030204" pitchFamily="34" charset="0"/>
              </a:rPr>
              <a:t>UNPhoto</a:t>
            </a:r>
            <a:r>
              <a:rPr lang="sv-SE">
                <a:solidFill>
                  <a:schemeClr val="bg1"/>
                </a:solidFill>
                <a:latin typeface="Calibri" panose="020F0502020204030204" pitchFamily="34" charset="0"/>
                <a:cs typeface="Calibri" panose="020F0502020204030204" pitchFamily="34" charset="0"/>
              </a:rPr>
              <a:t> Evan </a:t>
            </a:r>
            <a:r>
              <a:rPr lang="sv-SE" err="1">
                <a:solidFill>
                  <a:schemeClr val="bg1"/>
                </a:solidFill>
                <a:latin typeface="Calibri" panose="020F0502020204030204" pitchFamily="34" charset="0"/>
                <a:cs typeface="Calibri" panose="020F0502020204030204" pitchFamily="34" charset="0"/>
              </a:rPr>
              <a:t>Schnieder</a:t>
            </a:r>
            <a:endParaRPr lang="sv-S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21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utomhus, paraply, gata, håller&#10;&#10;Automatiskt genererad beskrivning">
            <a:extLst>
              <a:ext uri="{FF2B5EF4-FFF2-40B4-BE49-F238E27FC236}">
                <a16:creationId xmlns:a16="http://schemas.microsoft.com/office/drawing/2014/main" id="{B1E786C8-8B46-4438-A697-514CB8A15D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1991"/>
            <a:ext cx="6110378" cy="5046009"/>
          </a:xfrm>
          <a:prstGeom prst="rect">
            <a:avLst/>
          </a:prstGeom>
        </p:spPr>
      </p:pic>
      <p:sp>
        <p:nvSpPr>
          <p:cNvPr id="2" name="Rubrik 1"/>
          <p:cNvSpPr>
            <a:spLocks noGrp="1"/>
          </p:cNvSpPr>
          <p:nvPr>
            <p:ph type="title"/>
          </p:nvPr>
        </p:nvSpPr>
        <p:spPr/>
        <p:txBody>
          <a:bodyPr>
            <a:normAutofit/>
          </a:bodyPr>
          <a:lstStyle/>
          <a:p>
            <a:r>
              <a:rPr lang="sv-SE">
                <a:solidFill>
                  <a:schemeClr val="bg1"/>
                </a:solidFill>
                <a:latin typeface="Calibri" panose="020F0502020204030204" pitchFamily="34" charset="0"/>
                <a:ea typeface="Helvetica" charset="0"/>
                <a:cs typeface="Calibri" panose="020F0502020204030204" pitchFamily="34" charset="0"/>
              </a:rPr>
              <a:t>5: Jämställdhet </a:t>
            </a:r>
          </a:p>
        </p:txBody>
      </p:sp>
      <p:pic>
        <p:nvPicPr>
          <p:cNvPr id="8194" name="Picture 2" descr="https://lh3.googleusercontent.com/YnSxAntPsU4oo66EXXOU5L8WTpdLmDxO9V7esMYKU2Dp_dJDB865lesHUBBXhyVUFA9tAng255BB6bzLkesg7CAGi826UybYZfXdcV5R80yo1OnQ1JBKPut6R7MfDVbu-QRJEN5ksY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8704" y="2173177"/>
            <a:ext cx="1633039" cy="162018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624672" y="2170189"/>
            <a:ext cx="5038643" cy="3477875"/>
          </a:xfrm>
          <a:prstGeom prst="rect">
            <a:avLst/>
          </a:prstGeom>
          <a:solidFill>
            <a:schemeClr val="bg1">
              <a:alpha val="81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5 handlar om jämställdhet och alla kvinnors och flickors egenmakt.</a:t>
            </a:r>
            <a:br>
              <a:rPr lang="sv-SE" sz="2000" b="1" dirty="0">
                <a:latin typeface="Calibri" panose="020F0502020204030204" pitchFamily="34" charset="0"/>
                <a:ea typeface="Helvetica" charset="0"/>
                <a:cs typeface="Calibri" panose="020F0502020204030204" pitchFamily="34" charset="0"/>
              </a:rPr>
            </a:br>
            <a:endParaRPr lang="sv-SE" sz="2000" b="1" dirty="0">
              <a:latin typeface="Calibri"/>
              <a:ea typeface="Helvetica" charset="0"/>
              <a:cs typeface="Calibri"/>
            </a:endParaRPr>
          </a:p>
          <a:p>
            <a:pPr marL="285750" indent="-285750">
              <a:buFont typeface="Arial"/>
              <a:buChar char="•"/>
              <a:defRPr/>
            </a:pPr>
            <a:r>
              <a:rPr lang="sv-SE" sz="2000" b="1" dirty="0">
                <a:latin typeface="Calibri"/>
                <a:cs typeface="Calibri"/>
              </a:rPr>
              <a:t>Var fjärde kvinna efter 15 års ålder har någon gång blivit utsatt för våld eller sexuellt våld.</a:t>
            </a:r>
          </a:p>
          <a:p>
            <a:pPr>
              <a:defRPr/>
            </a:pPr>
            <a:endParaRPr lang="sv-SE" sz="2000" b="1" dirty="0">
              <a:latin typeface="Calibri"/>
              <a:ea typeface="Helvetica" charset="0"/>
              <a:cs typeface="Calibri"/>
            </a:endParaRPr>
          </a:p>
          <a:p>
            <a:pPr marL="285750" indent="-285750">
              <a:buFont typeface="Arial"/>
              <a:buChar char="•"/>
              <a:defRPr/>
            </a:pPr>
            <a:r>
              <a:rPr lang="sv-SE" sz="2000" b="1">
                <a:latin typeface="Calibri"/>
                <a:ea typeface="Helvetica" charset="0"/>
                <a:cs typeface="Calibri"/>
              </a:rPr>
              <a:t>Könsstympning och barnäktenskap pågår fortfarande. 10 miljoner fler flickor beräknas giftas bort till 2030.</a:t>
            </a:r>
            <a:endParaRPr lang="sv-SE" sz="2000" b="1" dirty="0">
              <a:latin typeface="Calibri"/>
              <a:ea typeface="Helvetica" charset="0"/>
              <a:cs typeface="Calibri"/>
            </a:endParaRPr>
          </a:p>
          <a:p>
            <a:pPr>
              <a:defRPr/>
            </a:pPr>
            <a:endParaRPr lang="sv-SE" sz="2000" b="1">
              <a:solidFill>
                <a:srgbClr val="FF0000"/>
              </a:solidFill>
              <a:latin typeface="Calibri"/>
              <a:ea typeface="Helvetica" charset="0"/>
              <a:cs typeface="Calibri"/>
            </a:endParaRPr>
          </a:p>
        </p:txBody>
      </p:sp>
      <p:sp>
        <p:nvSpPr>
          <p:cNvPr id="7" name="Rektangel 6">
            <a:extLst>
              <a:ext uri="{FF2B5EF4-FFF2-40B4-BE49-F238E27FC236}">
                <a16:creationId xmlns:a16="http://schemas.microsoft.com/office/drawing/2014/main" id="{4DDAE404-E749-43B6-9DFA-DE43A48BBE9B}"/>
              </a:ext>
            </a:extLst>
          </p:cNvPr>
          <p:cNvSpPr/>
          <p:nvPr/>
        </p:nvSpPr>
        <p:spPr>
          <a:xfrm>
            <a:off x="3045592" y="6314063"/>
            <a:ext cx="2963504"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a:t>
            </a:r>
            <a:r>
              <a:rPr lang="sv-SE" err="1">
                <a:solidFill>
                  <a:schemeClr val="bg1"/>
                </a:solidFill>
                <a:latin typeface="Calibri" panose="020F0502020204030204" pitchFamily="34" charset="0"/>
                <a:cs typeface="Calibri" panose="020F0502020204030204" pitchFamily="34" charset="0"/>
              </a:rPr>
              <a:t>Gaelle</a:t>
            </a:r>
            <a:r>
              <a:rPr lang="sv-SE">
                <a:solidFill>
                  <a:schemeClr val="bg1"/>
                </a:solidFill>
                <a:latin typeface="Calibri" panose="020F0502020204030204" pitchFamily="34" charset="0"/>
                <a:cs typeface="Calibri" panose="020F0502020204030204" pitchFamily="34" charset="0"/>
              </a:rPr>
              <a:t> Marcel/</a:t>
            </a:r>
            <a:r>
              <a:rPr lang="sv-SE" err="1">
                <a:solidFill>
                  <a:schemeClr val="bg1"/>
                </a:solidFill>
                <a:latin typeface="Calibri" panose="020F0502020204030204" pitchFamily="34" charset="0"/>
                <a:cs typeface="Calibri" panose="020F0502020204030204" pitchFamily="34" charset="0"/>
              </a:rPr>
              <a:t>Unsplash</a:t>
            </a:r>
            <a:endParaRPr lang="sv-S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082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40BD046-804F-403E-8D74-2C46CA5F19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1990"/>
            <a:ext cx="6096001" cy="5046009"/>
          </a:xfrm>
          <a:prstGeom prst="rect">
            <a:avLst/>
          </a:prstGeom>
        </p:spPr>
      </p:pic>
      <p:sp>
        <p:nvSpPr>
          <p:cNvPr id="2" name="Rubrik 1"/>
          <p:cNvSpPr>
            <a:spLocks noGrp="1"/>
          </p:cNvSpPr>
          <p:nvPr>
            <p:ph type="title"/>
          </p:nvPr>
        </p:nvSpPr>
        <p:spPr/>
        <p:txBody>
          <a:bodyPr>
            <a:normAutofit/>
          </a:bodyPr>
          <a:lstStyle/>
          <a:p>
            <a:r>
              <a:rPr lang="sv-SE">
                <a:solidFill>
                  <a:schemeClr val="bg1"/>
                </a:solidFill>
                <a:latin typeface="Calibri" panose="020F0502020204030204" pitchFamily="34" charset="0"/>
                <a:ea typeface="Helvetica" charset="0"/>
                <a:cs typeface="Calibri" panose="020F0502020204030204" pitchFamily="34" charset="0"/>
              </a:rPr>
              <a:t>6: Rent vatten och sanitet för alla</a:t>
            </a:r>
          </a:p>
        </p:txBody>
      </p:sp>
      <p:pic>
        <p:nvPicPr>
          <p:cNvPr id="9220" name="Picture 4" descr="https://lh5.googleusercontent.com/qkzMmGgD0GOQ_G2ZcP6EefOCTzjAussUfQjCROKf7ixgNZQYIg5x5iA3ut5Y-bpnp7mMb8MZbZ0M8Qx-EXWYLt0MmKEhVyl305J3Tu_GRkmtjaeRs_qVC9wOW8uOlZiil0IB5RcMo5U"/>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442" y="2115669"/>
            <a:ext cx="1525898" cy="1525898"/>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6507518" y="2113593"/>
            <a:ext cx="4844732" cy="4093428"/>
          </a:xfrm>
          <a:prstGeom prst="rect">
            <a:avLst/>
          </a:prstGeom>
          <a:solidFill>
            <a:schemeClr val="bg1">
              <a:alpha val="97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6 handlar om att säkerställa tillgång till rent vatten och sanitet för alla.</a:t>
            </a:r>
            <a:endParaRPr lang="sv-SE" sz="2000" b="1" dirty="0">
              <a:latin typeface="Calibri"/>
              <a:ea typeface="Helvetica" charset="0"/>
              <a:cs typeface="Calibri" panose="020F0502020204030204" pitchFamily="34" charset="0"/>
            </a:endParaRPr>
          </a:p>
          <a:p>
            <a:pPr>
              <a:defRPr/>
            </a:pPr>
            <a:endParaRPr lang="sv-SE" sz="2000" b="1" dirty="0">
              <a:latin typeface="Calibri" panose="020F0502020204030204" pitchFamily="34" charset="0"/>
              <a:ea typeface="Calibri" panose="020F0502020204030204" pitchFamily="34" charset="0"/>
              <a:cs typeface="Calibri"/>
            </a:endParaRPr>
          </a:p>
          <a:p>
            <a:pPr marL="285750" indent="-285750">
              <a:buFont typeface="Arial"/>
              <a:buChar char="•"/>
              <a:defRPr/>
            </a:pPr>
            <a:r>
              <a:rPr lang="sv-SE" sz="2000" b="1" dirty="0">
                <a:latin typeface="Calibri"/>
                <a:ea typeface="Calibri" panose="020F0502020204030204" pitchFamily="34" charset="0"/>
                <a:cs typeface="Calibri"/>
              </a:rPr>
              <a:t>Mer än 2 miljarder människor lever med vattenbrist.</a:t>
            </a:r>
          </a:p>
          <a:p>
            <a:pPr>
              <a:defRPr/>
            </a:pPr>
            <a:endParaRPr lang="sv-SE" sz="2000" b="1" dirty="0">
              <a:latin typeface="Calibri"/>
              <a:ea typeface="Calibri" panose="020F0502020204030204" pitchFamily="34" charset="0"/>
              <a:cs typeface="Calibri"/>
            </a:endParaRPr>
          </a:p>
          <a:p>
            <a:pPr marL="285750" indent="-285750">
              <a:buFont typeface="Arial"/>
              <a:buChar char="•"/>
              <a:defRPr/>
            </a:pPr>
            <a:r>
              <a:rPr lang="sv-SE" sz="2000" b="1" dirty="0">
                <a:latin typeface="Calibri"/>
                <a:ea typeface="Calibri" panose="020F0502020204030204" pitchFamily="34" charset="0"/>
                <a:cs typeface="Calibri"/>
              </a:rPr>
              <a:t>770 miljoner människor saknar tillgång till rent vatten.</a:t>
            </a:r>
            <a:endParaRPr lang="sv-SE" sz="2000" b="1" dirty="0">
              <a:latin typeface="Calibri"/>
              <a:cs typeface="Calibri"/>
            </a:endParaRPr>
          </a:p>
          <a:p>
            <a:pPr marL="285750" indent="-285750">
              <a:buFont typeface="Arial"/>
              <a:buChar char="•"/>
              <a:defRPr/>
            </a:pPr>
            <a:r>
              <a:rPr lang="sv-SE" sz="2000" b="1" dirty="0">
                <a:latin typeface="Calibri"/>
                <a:ea typeface="Helvetica" charset="0"/>
                <a:cs typeface="Calibri"/>
              </a:rPr>
              <a:t>1,7 miljarder människor saknade 2020 bra toalettlösningar.</a:t>
            </a:r>
          </a:p>
          <a:p>
            <a:pPr>
              <a:defRPr/>
            </a:pPr>
            <a:endParaRPr lang="sv-SE" sz="2000" b="1" dirty="0">
              <a:latin typeface="Calibri"/>
              <a:ea typeface="Helvetica" charset="0"/>
              <a:cs typeface="Calibri"/>
            </a:endParaRPr>
          </a:p>
          <a:p>
            <a:pPr marL="285750" indent="-285750">
              <a:buFont typeface="Arial"/>
              <a:buChar char="•"/>
              <a:defRPr/>
            </a:pPr>
            <a:r>
              <a:rPr lang="sv-SE" sz="2000" b="1">
                <a:latin typeface="Calibri"/>
                <a:ea typeface="Helvetica" charset="0"/>
                <a:cs typeface="Calibri"/>
              </a:rPr>
              <a:t>Bristande tillgång till sanitetprodukter för flickor minskar jämställdheten. </a:t>
            </a:r>
          </a:p>
        </p:txBody>
      </p:sp>
      <p:sp>
        <p:nvSpPr>
          <p:cNvPr id="7" name="Rektangel 6">
            <a:extLst>
              <a:ext uri="{FF2B5EF4-FFF2-40B4-BE49-F238E27FC236}">
                <a16:creationId xmlns:a16="http://schemas.microsoft.com/office/drawing/2014/main" id="{BFDB155E-5F0F-416B-A2E1-5BBA8F164CC3}"/>
              </a:ext>
            </a:extLst>
          </p:cNvPr>
          <p:cNvSpPr/>
          <p:nvPr/>
        </p:nvSpPr>
        <p:spPr>
          <a:xfrm>
            <a:off x="3423955" y="6316302"/>
            <a:ext cx="2567498" cy="369332"/>
          </a:xfrm>
          <a:prstGeom prst="rect">
            <a:avLst/>
          </a:prstGeom>
        </p:spPr>
        <p:txBody>
          <a:bodyPr wrap="square">
            <a:spAutoFit/>
          </a:bodyPr>
          <a:lstStyle/>
          <a:p>
            <a:r>
              <a:rPr lang="sv-SE">
                <a:solidFill>
                  <a:schemeClr val="bg1"/>
                </a:solidFill>
                <a:latin typeface="Calibri" panose="020F0502020204030204" pitchFamily="34" charset="0"/>
                <a:cs typeface="Calibri" panose="020F0502020204030204" pitchFamily="34" charset="0"/>
              </a:rPr>
              <a:t>Foto: Luis </a:t>
            </a:r>
            <a:r>
              <a:rPr lang="sv-SE" err="1">
                <a:solidFill>
                  <a:schemeClr val="bg1"/>
                </a:solidFill>
                <a:latin typeface="Calibri" panose="020F0502020204030204" pitchFamily="34" charset="0"/>
                <a:cs typeface="Calibri" panose="020F0502020204030204" pitchFamily="34" charset="0"/>
              </a:rPr>
              <a:t>Tosta</a:t>
            </a:r>
            <a:r>
              <a:rPr lang="sv-SE">
                <a:solidFill>
                  <a:schemeClr val="bg1"/>
                </a:solidFill>
                <a:latin typeface="Calibri" panose="020F0502020204030204" pitchFamily="34" charset="0"/>
                <a:cs typeface="Calibri" panose="020F0502020204030204" pitchFamily="34" charset="0"/>
              </a:rPr>
              <a:t>/</a:t>
            </a:r>
            <a:r>
              <a:rPr lang="sv-SE" err="1">
                <a:solidFill>
                  <a:schemeClr val="bg1"/>
                </a:solidFill>
                <a:latin typeface="Calibri" panose="020F0502020204030204" pitchFamily="34" charset="0"/>
                <a:cs typeface="Calibri" panose="020F0502020204030204" pitchFamily="34" charset="0"/>
              </a:rPr>
              <a:t>Unsplash</a:t>
            </a:r>
            <a:endParaRPr lang="sv-S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644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utomhus, gräs, sol, vatten&#10;&#10;Automatiskt genererad beskrivning">
            <a:extLst>
              <a:ext uri="{FF2B5EF4-FFF2-40B4-BE49-F238E27FC236}">
                <a16:creationId xmlns:a16="http://schemas.microsoft.com/office/drawing/2014/main" id="{ABF96DDF-0A3A-4C0B-8DB7-909AB1D22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1991"/>
            <a:ext cx="6096000" cy="5042691"/>
          </a:xfrm>
          <a:prstGeom prst="rect">
            <a:avLst/>
          </a:prstGeom>
        </p:spPr>
      </p:pic>
      <p:sp>
        <p:nvSpPr>
          <p:cNvPr id="2" name="Rubrik 1"/>
          <p:cNvSpPr>
            <a:spLocks noGrp="1"/>
          </p:cNvSpPr>
          <p:nvPr>
            <p:ph type="title"/>
          </p:nvPr>
        </p:nvSpPr>
        <p:spPr/>
        <p:txBody>
          <a:bodyPr/>
          <a:lstStyle/>
          <a:p>
            <a:r>
              <a:rPr lang="sv-SE">
                <a:solidFill>
                  <a:schemeClr val="bg1"/>
                </a:solidFill>
                <a:latin typeface="Calibri" panose="020F0502020204030204" pitchFamily="34" charset="0"/>
                <a:ea typeface="Helvetica" charset="0"/>
                <a:cs typeface="Calibri" panose="020F0502020204030204" pitchFamily="34" charset="0"/>
              </a:rPr>
              <a:t>7: Hållbar energi för alla</a:t>
            </a:r>
          </a:p>
        </p:txBody>
      </p:sp>
      <p:sp>
        <p:nvSpPr>
          <p:cNvPr id="5" name="Rektangel 4"/>
          <p:cNvSpPr/>
          <p:nvPr/>
        </p:nvSpPr>
        <p:spPr>
          <a:xfrm>
            <a:off x="6696933" y="2177668"/>
            <a:ext cx="4798096" cy="4093428"/>
          </a:xfrm>
          <a:prstGeom prst="rect">
            <a:avLst/>
          </a:prstGeom>
          <a:solidFill>
            <a:schemeClr val="bg1">
              <a:alpha val="97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7 handlar om att säkerställa tillgång till hållbar energi för alla.</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Nio av tio har tillgång till elektricitet, men 670 miljoner människor kommer fortfarande att sakna elektricitet till 2030.</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Andelen fossil energi utgör nästan 80 procent av den totala energitillförseln globalt.</a:t>
            </a:r>
          </a:p>
          <a:p>
            <a:pPr>
              <a:defRPr/>
            </a:pPr>
            <a:endParaRPr lang="sv-SE" sz="2000" b="1" dirty="0">
              <a:latin typeface="Calibri"/>
              <a:ea typeface="Helvetica" charset="0"/>
              <a:cs typeface="Calibri"/>
            </a:endParaRPr>
          </a:p>
          <a:p>
            <a:pPr marL="285750" indent="-285750">
              <a:buFont typeface="Arial"/>
              <a:buChar char="•"/>
              <a:defRPr/>
            </a:pPr>
            <a:r>
              <a:rPr lang="sv-SE" sz="2000" b="1">
                <a:latin typeface="Calibri"/>
                <a:ea typeface="Helvetica" charset="0"/>
                <a:cs typeface="Calibri"/>
              </a:rPr>
              <a:t>Ökad risk för en global energikris.</a:t>
            </a:r>
          </a:p>
        </p:txBody>
      </p:sp>
      <p:pic>
        <p:nvPicPr>
          <p:cNvPr id="11266" name="Picture 2" descr="https://lh3.googleusercontent.com/L2sn0nHlFYvqk8hmQYkgKhQOiv2H5xYgkazqWnIwhyA9E2YRkTGa0Q9GmhartlEvVEwIuJOhcwK1BB1wk1mWxM36RyW0HDdP4Je6gQmcewUFPFlNOPmx86sS9HOWPW1cdX7MdyAQ82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576" y="2181641"/>
            <a:ext cx="1409934" cy="1409934"/>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170DF88D-01E9-4A9A-887D-8CC4C537A77D}"/>
              </a:ext>
            </a:extLst>
          </p:cNvPr>
          <p:cNvSpPr/>
          <p:nvPr/>
        </p:nvSpPr>
        <p:spPr>
          <a:xfrm>
            <a:off x="3723334" y="6342817"/>
            <a:ext cx="2252027"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Malin Åberg Aas</a:t>
            </a:r>
            <a:endParaRPr lang="sv-S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923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inomhus, mat, bord&#10;&#10;Automatiskt genererad beskrivning">
            <a:extLst>
              <a:ext uri="{FF2B5EF4-FFF2-40B4-BE49-F238E27FC236}">
                <a16:creationId xmlns:a16="http://schemas.microsoft.com/office/drawing/2014/main" id="{B97CE742-D4DF-45A7-8C45-7E825338C2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73"/>
          <a:stretch/>
        </p:blipFill>
        <p:spPr>
          <a:xfrm>
            <a:off x="0" y="1727577"/>
            <a:ext cx="6211019" cy="5151456"/>
          </a:xfrm>
          <a:prstGeom prst="rect">
            <a:avLst/>
          </a:prstGeom>
        </p:spPr>
      </p:pic>
      <p:sp>
        <p:nvSpPr>
          <p:cNvPr id="6" name="Rektangel 5"/>
          <p:cNvSpPr/>
          <p:nvPr/>
        </p:nvSpPr>
        <p:spPr>
          <a:xfrm>
            <a:off x="6565234" y="2107174"/>
            <a:ext cx="5117150" cy="3754874"/>
          </a:xfrm>
          <a:prstGeom prst="rect">
            <a:avLst/>
          </a:prstGeom>
          <a:solidFill>
            <a:schemeClr val="bg1">
              <a:alpha val="92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8 handlar om en inkluderande och hållbar ekonomisk tillväxt, med anständiga arbetsvillkor för alla. </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2 miljarder människor befinner sig i osäkra anställningar med låga löner och brist på rättigheter.</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Den globala arbetskraften kommer att öka med 800 miljoner människor under de kommande 20 åren. </a:t>
            </a:r>
            <a:endParaRPr lang="sv-SE" sz="2000" b="1" dirty="0">
              <a:latin typeface="Calibri"/>
              <a:ea typeface="Helvetica" charset="0"/>
              <a:cs typeface="Calibri" panose="020F0502020204030204" pitchFamily="34" charset="0"/>
            </a:endParaRPr>
          </a:p>
          <a:p>
            <a:pPr marL="285750" indent="-285750">
              <a:buFont typeface="Arial"/>
              <a:buChar char="•"/>
              <a:defRPr/>
            </a:pPr>
            <a:endParaRPr lang="sv-SE" b="1">
              <a:solidFill>
                <a:srgbClr val="B0003B"/>
              </a:solidFill>
              <a:latin typeface="Calibri"/>
              <a:ea typeface="Helvetica" charset="0"/>
              <a:cs typeface="Calibri" panose="020F0502020204030204" pitchFamily="34" charset="0"/>
            </a:endParaRPr>
          </a:p>
        </p:txBody>
      </p:sp>
      <p:pic>
        <p:nvPicPr>
          <p:cNvPr id="12292" name="Picture 4" descr="https://lh4.googleusercontent.com/C1SYWQgH8G4vFS4mooi_CyRFHvmroZtt1gExjXm9SDvwTgfBtkImYYyGbV_k6uOk8JsxrqOkAV4Y_Pa2zEd9r2m1AEzh28fXDDuBlj0UFROu4HGBNvEF5QEVLW4yj15fMq3-STwcQH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944" y="2106780"/>
            <a:ext cx="1600049" cy="158845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p:nvSpPr>
        <p:spPr>
          <a:xfrm>
            <a:off x="425517" y="300493"/>
            <a:ext cx="10287000" cy="1446550"/>
          </a:xfrm>
          <a:prstGeom prst="rect">
            <a:avLst/>
          </a:prstGeom>
        </p:spPr>
        <p:txBody>
          <a:bodyPr wrap="square">
            <a:spAutoFit/>
          </a:bodyPr>
          <a:lstStyle/>
          <a:p>
            <a:pPr>
              <a:defRPr/>
            </a:pPr>
            <a:r>
              <a:rPr lang="sv-SE" sz="4400" b="1">
                <a:solidFill>
                  <a:prstClr val="white"/>
                </a:solidFill>
                <a:latin typeface="Calibri" panose="020F0502020204030204" pitchFamily="34" charset="0"/>
                <a:ea typeface="Helvetica" charset="0"/>
                <a:cs typeface="Calibri" panose="020F0502020204030204" pitchFamily="34" charset="0"/>
              </a:rPr>
              <a:t>8: Anständiga arbetsvillkor </a:t>
            </a:r>
          </a:p>
          <a:p>
            <a:pPr>
              <a:defRPr/>
            </a:pPr>
            <a:r>
              <a:rPr lang="sv-SE" sz="4400" b="1">
                <a:solidFill>
                  <a:prstClr val="white"/>
                </a:solidFill>
                <a:latin typeface="Calibri" panose="020F0502020204030204" pitchFamily="34" charset="0"/>
                <a:ea typeface="Helvetica" charset="0"/>
                <a:cs typeface="Calibri" panose="020F0502020204030204" pitchFamily="34" charset="0"/>
              </a:rPr>
              <a:t>och ekonomisk tillväxt</a:t>
            </a:r>
          </a:p>
        </p:txBody>
      </p:sp>
      <p:sp>
        <p:nvSpPr>
          <p:cNvPr id="5" name="Rektangel 4">
            <a:extLst>
              <a:ext uri="{FF2B5EF4-FFF2-40B4-BE49-F238E27FC236}">
                <a16:creationId xmlns:a16="http://schemas.microsoft.com/office/drawing/2014/main" id="{8D3E709C-65A2-44C4-B159-87ECA54EFDAB}"/>
              </a:ext>
            </a:extLst>
          </p:cNvPr>
          <p:cNvSpPr/>
          <p:nvPr/>
        </p:nvSpPr>
        <p:spPr>
          <a:xfrm>
            <a:off x="3045953" y="6319378"/>
            <a:ext cx="2364750" cy="369332"/>
          </a:xfrm>
          <a:prstGeom prst="rect">
            <a:avLst/>
          </a:prstGeom>
        </p:spPr>
        <p:txBody>
          <a:bodyPr wrap="none">
            <a:spAutoFit/>
          </a:bodyPr>
          <a:lstStyle/>
          <a:p>
            <a:r>
              <a:rPr lang="sv-SE">
                <a:solidFill>
                  <a:schemeClr val="bg1"/>
                </a:solidFill>
              </a:rPr>
              <a:t>Foto: </a:t>
            </a:r>
            <a:r>
              <a:rPr lang="sv-SE" err="1">
                <a:solidFill>
                  <a:schemeClr val="bg1"/>
                </a:solidFill>
              </a:rPr>
              <a:t>Fran</a:t>
            </a:r>
            <a:r>
              <a:rPr lang="sv-SE">
                <a:solidFill>
                  <a:schemeClr val="bg1"/>
                </a:solidFill>
              </a:rPr>
              <a:t> Hogan/</a:t>
            </a:r>
            <a:r>
              <a:rPr lang="sv-SE" err="1">
                <a:solidFill>
                  <a:schemeClr val="bg1"/>
                </a:solidFill>
              </a:rPr>
              <a:t>Unsplash</a:t>
            </a:r>
            <a:endParaRPr lang="sv-SE"/>
          </a:p>
        </p:txBody>
      </p:sp>
    </p:spTree>
    <p:extLst>
      <p:ext uri="{BB962C8B-B14F-4D97-AF65-F5344CB8AC3E}">
        <p14:creationId xmlns:p14="http://schemas.microsoft.com/office/powerpoint/2010/main" val="239848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utomhus, byggnad, tåg, bro&#10;&#10;Automatiskt genererad beskrivning">
            <a:extLst>
              <a:ext uri="{FF2B5EF4-FFF2-40B4-BE49-F238E27FC236}">
                <a16:creationId xmlns:a16="http://schemas.microsoft.com/office/drawing/2014/main" id="{708C68DB-5F1D-48C4-8216-AD679BCDA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88587"/>
            <a:ext cx="6124755" cy="5075303"/>
          </a:xfrm>
          <a:prstGeom prst="rect">
            <a:avLst/>
          </a:prstGeom>
        </p:spPr>
      </p:pic>
      <p:sp>
        <p:nvSpPr>
          <p:cNvPr id="5" name="Rektangel 4"/>
          <p:cNvSpPr/>
          <p:nvPr/>
        </p:nvSpPr>
        <p:spPr>
          <a:xfrm>
            <a:off x="6564961" y="2192981"/>
            <a:ext cx="4789974" cy="3785652"/>
          </a:xfrm>
          <a:prstGeom prst="rect">
            <a:avLst/>
          </a:prstGeom>
          <a:solidFill>
            <a:schemeClr val="bg1">
              <a:alpha val="91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9 handlar om att bygga en motståndskraftig infrastruktur, verka för en hållbar industrialisering och främja innovation.</a:t>
            </a:r>
            <a:endParaRPr lang="sv-SE" sz="2000" b="1" dirty="0">
              <a:latin typeface="Calibri"/>
              <a:cs typeface="Calibri"/>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Resurser till forskning har ökat mellan 2010-2018, men skiljer sig mycket mellan länder.</a:t>
            </a:r>
          </a:p>
          <a:p>
            <a:pPr>
              <a:defRPr/>
            </a:pPr>
            <a:endParaRPr lang="sv-SE" sz="2000" b="1" dirty="0">
              <a:latin typeface="Calibri"/>
              <a:ea typeface="Helvetica" charset="0"/>
              <a:cs typeface="Calibri"/>
            </a:endParaRPr>
          </a:p>
          <a:p>
            <a:pPr marL="285750" indent="-285750" fontAlgn="base">
              <a:buFont typeface="Arial"/>
              <a:buChar char="•"/>
              <a:defRPr/>
            </a:pPr>
            <a:r>
              <a:rPr lang="sv-SE" sz="2000" b="1" dirty="0">
                <a:latin typeface="Calibri"/>
                <a:ea typeface="Helvetica" charset="0"/>
                <a:cs typeface="Calibri"/>
              </a:rPr>
              <a:t>96,5% av världens befolkning har tillgång till mobilnät, men betydligt färre har råd att använda det.</a:t>
            </a:r>
            <a:endParaRPr lang="sv-SE" sz="2000" b="1" dirty="0">
              <a:latin typeface="Calibri" panose="020F0502020204030204" pitchFamily="34" charset="0"/>
              <a:ea typeface="Helvetica" charset="0"/>
              <a:cs typeface="Calibri" panose="020F0502020204030204" pitchFamily="34" charset="0"/>
            </a:endParaRPr>
          </a:p>
        </p:txBody>
      </p:sp>
      <p:pic>
        <p:nvPicPr>
          <p:cNvPr id="13314" name="Picture 2" descr="https://lh4.googleusercontent.com/CcCVemrOyrBsRbArpenSEN6kPh0bXlJP2xTZ1x7y-pQq9fo2dQan6NXk2MC6MzmDbdD8Vla5F2PB2YolKfDgar51RMY-GWPe4PlR_TmuLtxG1nuPfNpEK22PatBXLvm6Yx4LsRtWJy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491" y="2200088"/>
            <a:ext cx="1643299" cy="1643299"/>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419478" y="362355"/>
            <a:ext cx="10271342" cy="1446550"/>
          </a:xfrm>
          <a:prstGeom prst="rect">
            <a:avLst/>
          </a:prstGeom>
        </p:spPr>
        <p:txBody>
          <a:bodyPr wrap="square">
            <a:spAutoFit/>
          </a:bodyPr>
          <a:lstStyle/>
          <a:p>
            <a:pPr>
              <a:defRPr/>
            </a:pPr>
            <a:r>
              <a:rPr lang="sv-SE" sz="4400" b="1">
                <a:solidFill>
                  <a:prstClr val="white"/>
                </a:solidFill>
                <a:latin typeface="Calibri" panose="020F0502020204030204" pitchFamily="34" charset="0"/>
                <a:ea typeface="Helvetica" charset="0"/>
                <a:cs typeface="Calibri" panose="020F0502020204030204" pitchFamily="34" charset="0"/>
              </a:rPr>
              <a:t>9: Hållbar industri, innovationer och infrastruktur</a:t>
            </a:r>
          </a:p>
        </p:txBody>
      </p:sp>
      <p:sp>
        <p:nvSpPr>
          <p:cNvPr id="7" name="Rektangel 6">
            <a:extLst>
              <a:ext uri="{FF2B5EF4-FFF2-40B4-BE49-F238E27FC236}">
                <a16:creationId xmlns:a16="http://schemas.microsoft.com/office/drawing/2014/main" id="{3EBBF7B4-3586-4AD2-9704-3376CDAA1F03}"/>
              </a:ext>
            </a:extLst>
          </p:cNvPr>
          <p:cNvSpPr/>
          <p:nvPr/>
        </p:nvSpPr>
        <p:spPr>
          <a:xfrm>
            <a:off x="1845556" y="6368488"/>
            <a:ext cx="4278544"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a:t>
            </a:r>
            <a:r>
              <a:rPr lang="sv-SE" err="1">
                <a:solidFill>
                  <a:schemeClr val="bg1"/>
                </a:solidFill>
                <a:latin typeface="Calibri" panose="020F0502020204030204" pitchFamily="34" charset="0"/>
                <a:cs typeface="Calibri" panose="020F0502020204030204" pitchFamily="34" charset="0"/>
              </a:rPr>
              <a:t>Peerapon</a:t>
            </a:r>
            <a:r>
              <a:rPr lang="sv-SE">
                <a:solidFill>
                  <a:schemeClr val="bg1"/>
                </a:solidFill>
                <a:latin typeface="Calibri" panose="020F0502020204030204" pitchFamily="34" charset="0"/>
                <a:cs typeface="Calibri" panose="020F0502020204030204" pitchFamily="34" charset="0"/>
              </a:rPr>
              <a:t> </a:t>
            </a:r>
            <a:r>
              <a:rPr lang="sv-SE" err="1">
                <a:solidFill>
                  <a:schemeClr val="bg1"/>
                </a:solidFill>
                <a:latin typeface="Calibri" panose="020F0502020204030204" pitchFamily="34" charset="0"/>
                <a:cs typeface="Calibri" panose="020F0502020204030204" pitchFamily="34" charset="0"/>
              </a:rPr>
              <a:t>Chantharainthron</a:t>
            </a:r>
            <a:r>
              <a:rPr lang="sv-SE">
                <a:solidFill>
                  <a:schemeClr val="bg1"/>
                </a:solidFill>
                <a:latin typeface="Calibri" panose="020F0502020204030204" pitchFamily="34" charset="0"/>
                <a:cs typeface="Calibri" panose="020F0502020204030204" pitchFamily="34" charset="0"/>
              </a:rPr>
              <a:t>/</a:t>
            </a:r>
            <a:r>
              <a:rPr lang="sv-SE" err="1">
                <a:solidFill>
                  <a:schemeClr val="bg1"/>
                </a:solidFill>
                <a:latin typeface="Calibri" panose="020F0502020204030204" pitchFamily="34" charset="0"/>
                <a:cs typeface="Calibri" panose="020F0502020204030204" pitchFamily="34" charset="0"/>
              </a:rPr>
              <a:t>Unsplash</a:t>
            </a:r>
            <a:endParaRPr lang="sv-S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8396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stängsel, byggnad, djur&#10;&#10;Automatiskt genererad beskrivning">
            <a:extLst>
              <a:ext uri="{FF2B5EF4-FFF2-40B4-BE49-F238E27FC236}">
                <a16:creationId xmlns:a16="http://schemas.microsoft.com/office/drawing/2014/main" id="{D47333EC-10E6-433F-A81A-D5429B2C16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7"/>
          <a:stretch/>
        </p:blipFill>
        <p:spPr>
          <a:xfrm>
            <a:off x="-84703" y="1820916"/>
            <a:ext cx="6291650" cy="5044939"/>
          </a:xfrm>
          <a:prstGeom prst="rect">
            <a:avLst/>
          </a:prstGeom>
        </p:spPr>
      </p:pic>
      <p:sp>
        <p:nvSpPr>
          <p:cNvPr id="2" name="Rubrik 1"/>
          <p:cNvSpPr>
            <a:spLocks noGrp="1"/>
          </p:cNvSpPr>
          <p:nvPr>
            <p:ph type="title"/>
          </p:nvPr>
        </p:nvSpPr>
        <p:spPr>
          <a:xfrm>
            <a:off x="775971" y="577184"/>
            <a:ext cx="8586191" cy="857250"/>
          </a:xfrm>
        </p:spPr>
        <p:txBody>
          <a:bodyPr>
            <a:normAutofit fontScale="90000"/>
          </a:bodyPr>
          <a:lstStyle/>
          <a:p>
            <a:r>
              <a:rPr lang="sv-SE" sz="4900">
                <a:latin typeface="Calibri" panose="020F0502020204030204" pitchFamily="34" charset="0"/>
                <a:ea typeface="Helvetica" charset="0"/>
                <a:cs typeface="Calibri" panose="020F0502020204030204" pitchFamily="34" charset="0"/>
              </a:rPr>
              <a:t>10: Minskad ojämlikhet </a:t>
            </a:r>
            <a:r>
              <a:rPr lang="sv-SE" sz="2700">
                <a:latin typeface="Calibri" panose="020F0502020204030204" pitchFamily="34" charset="0"/>
                <a:ea typeface="Helvetica" charset="0"/>
                <a:cs typeface="Calibri" panose="020F0502020204030204" pitchFamily="34" charset="0"/>
              </a:rPr>
              <a:t>(i och mellan länder)</a:t>
            </a:r>
          </a:p>
        </p:txBody>
      </p:sp>
      <p:sp>
        <p:nvSpPr>
          <p:cNvPr id="5" name="Rektangel 4"/>
          <p:cNvSpPr/>
          <p:nvPr/>
        </p:nvSpPr>
        <p:spPr>
          <a:xfrm>
            <a:off x="6588739" y="2206167"/>
            <a:ext cx="4679830" cy="3754874"/>
          </a:xfrm>
          <a:prstGeom prst="rect">
            <a:avLst/>
          </a:prstGeom>
          <a:solidFill>
            <a:schemeClr val="bg1">
              <a:alpha val="94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10 handlar om att minska ojämlikheten inom och mellan länder.</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En av fem har drabbats av diskriminering. Kvinnor är dubbelt så utsatta som män, personer med funktionsnedsättning är tre gånger så utsatta.</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Inkomstklyftan ökar för första gången på flera decennier.</a:t>
            </a:r>
          </a:p>
          <a:p>
            <a:pPr marL="285750" indent="-285750">
              <a:buFont typeface="Arial"/>
              <a:buChar char="•"/>
              <a:defRPr/>
            </a:pPr>
            <a:endParaRPr lang="sv-SE" b="1">
              <a:solidFill>
                <a:srgbClr val="E45381"/>
              </a:solidFill>
              <a:latin typeface="Calibri"/>
              <a:ea typeface="Helvetica" charset="0"/>
              <a:cs typeface="Calibri"/>
            </a:endParaRPr>
          </a:p>
        </p:txBody>
      </p:sp>
      <p:pic>
        <p:nvPicPr>
          <p:cNvPr id="14338" name="Picture 2" descr="https://lh6.googleusercontent.com/I3KrT8PE6NnCL18cO0_AkeI5kBpxh-OHQZhXG0eamzpaCc8WW4DLzf_jbV9TIFcsvbU_E9Yf_mnnO-n2u61IrlHt20d0NWb5RJo-AwugspeACiKp6IPk00kWC-j0Opj7ILPHJf_Z8Z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522" y="2199916"/>
            <a:ext cx="1700808" cy="1700808"/>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6AA5FD27-776A-4FCC-9181-FD5374EEBD15}"/>
              </a:ext>
            </a:extLst>
          </p:cNvPr>
          <p:cNvSpPr/>
          <p:nvPr/>
        </p:nvSpPr>
        <p:spPr>
          <a:xfrm>
            <a:off x="2956489" y="6373649"/>
            <a:ext cx="3135602"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a:t>
            </a:r>
            <a:r>
              <a:rPr lang="sv-SE" err="1">
                <a:solidFill>
                  <a:schemeClr val="bg1"/>
                </a:solidFill>
                <a:latin typeface="Calibri" panose="020F0502020204030204" pitchFamily="34" charset="0"/>
                <a:cs typeface="Calibri" panose="020F0502020204030204" pitchFamily="34" charset="0"/>
              </a:rPr>
              <a:t>Mitchel</a:t>
            </a:r>
            <a:r>
              <a:rPr lang="sv-SE">
                <a:solidFill>
                  <a:schemeClr val="bg1"/>
                </a:solidFill>
                <a:latin typeface="Calibri" panose="020F0502020204030204" pitchFamily="34" charset="0"/>
                <a:cs typeface="Calibri" panose="020F0502020204030204" pitchFamily="34" charset="0"/>
              </a:rPr>
              <a:t> </a:t>
            </a:r>
            <a:r>
              <a:rPr lang="sv-SE" err="1">
                <a:solidFill>
                  <a:schemeClr val="bg1"/>
                </a:solidFill>
                <a:latin typeface="Calibri" panose="020F0502020204030204" pitchFamily="34" charset="0"/>
                <a:cs typeface="Calibri" panose="020F0502020204030204" pitchFamily="34" charset="0"/>
              </a:rPr>
              <a:t>Lensink</a:t>
            </a:r>
            <a:r>
              <a:rPr lang="sv-SE">
                <a:solidFill>
                  <a:schemeClr val="bg1"/>
                </a:solidFill>
                <a:latin typeface="Calibri" panose="020F0502020204030204" pitchFamily="34" charset="0"/>
                <a:cs typeface="Calibri" panose="020F0502020204030204" pitchFamily="34" charset="0"/>
              </a:rPr>
              <a:t>/</a:t>
            </a:r>
            <a:r>
              <a:rPr lang="sv-SE" err="1">
                <a:solidFill>
                  <a:schemeClr val="bg1"/>
                </a:solidFill>
                <a:latin typeface="Calibri" panose="020F0502020204030204" pitchFamily="34" charset="0"/>
                <a:cs typeface="Calibri" panose="020F0502020204030204" pitchFamily="34" charset="0"/>
              </a:rPr>
              <a:t>Unsplash</a:t>
            </a:r>
            <a:endParaRPr lang="sv-S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3909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11FBF16-117B-4EBA-ABCD-FA88DD4A64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8768"/>
            <a:ext cx="6124755" cy="5009232"/>
          </a:xfrm>
          <a:prstGeom prst="rect">
            <a:avLst/>
          </a:prstGeom>
        </p:spPr>
      </p:pic>
      <p:sp>
        <p:nvSpPr>
          <p:cNvPr id="2" name="Rubrik 1"/>
          <p:cNvSpPr>
            <a:spLocks noGrp="1"/>
          </p:cNvSpPr>
          <p:nvPr>
            <p:ph type="title"/>
          </p:nvPr>
        </p:nvSpPr>
        <p:spPr>
          <a:xfrm>
            <a:off x="751562" y="404664"/>
            <a:ext cx="8507668" cy="857250"/>
          </a:xfrm>
        </p:spPr>
        <p:txBody>
          <a:bodyPr>
            <a:noAutofit/>
          </a:bodyPr>
          <a:lstStyle/>
          <a:p>
            <a:r>
              <a:rPr lang="sv-SE">
                <a:solidFill>
                  <a:schemeClr val="bg1"/>
                </a:solidFill>
                <a:latin typeface="Calibri" panose="020F0502020204030204" pitchFamily="34" charset="0"/>
                <a:ea typeface="Helvetica" charset="0"/>
                <a:cs typeface="Calibri" panose="020F0502020204030204" pitchFamily="34" charset="0"/>
              </a:rPr>
              <a:t>11: Hållbara städer och samhällen</a:t>
            </a:r>
          </a:p>
        </p:txBody>
      </p:sp>
      <p:sp>
        <p:nvSpPr>
          <p:cNvPr id="5" name="Rektangel 4"/>
          <p:cNvSpPr/>
          <p:nvPr/>
        </p:nvSpPr>
        <p:spPr>
          <a:xfrm>
            <a:off x="6527785" y="2103425"/>
            <a:ext cx="5036511" cy="4093428"/>
          </a:xfrm>
          <a:prstGeom prst="rect">
            <a:avLst/>
          </a:prstGeom>
          <a:solidFill>
            <a:schemeClr val="bg1">
              <a:alpha val="94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11 handlar om att göra städer och bosättningar inkluderande, säkra, motståndskraftiga och hållbara.</a:t>
            </a:r>
            <a:endParaRPr lang="sv-SE" sz="2000" b="1" dirty="0">
              <a:latin typeface="Calibri" panose="020F0502020204030204" pitchFamily="34" charset="0"/>
              <a:ea typeface="Helvetica" charset="0"/>
              <a:cs typeface="Calibri" panose="020F0502020204030204" pitchFamily="34" charset="0"/>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2018 bodde en miljard människor i slumområden.</a:t>
            </a:r>
            <a:endParaRPr lang="sv-SE" sz="2000" b="1" dirty="0">
              <a:latin typeface="Helvetica"/>
              <a:ea typeface="Helvetica" charset="0"/>
              <a:cs typeface="Helvetica" charset="0"/>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År 2050 väntas andelen som bor i städer ha stigit till 70 procent.</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 91% av alla dödsfall till följd av luftföroreningar sker i låg- och medelinkomstländer.</a:t>
            </a:r>
            <a:endParaRPr lang="sv-SE" sz="2000" b="1" dirty="0">
              <a:latin typeface="Helvetica"/>
              <a:ea typeface="Helvetica" charset="0"/>
              <a:cs typeface="Helvetica" charset="0"/>
            </a:endParaRPr>
          </a:p>
        </p:txBody>
      </p:sp>
      <p:pic>
        <p:nvPicPr>
          <p:cNvPr id="15362" name="Picture 2" descr="https://lh4.googleusercontent.com/2toHKeB1DOE4fuCljSUWecKrCquR9zCEkFcO96TOH4zlRtjkvQEEtGRqcAIjCwKnZuif78fZi6yc3KwiWlZL4rEDoLVdW1pEZpmI7vKWH4hsxzE8eDJG8TNnglCP7pINw7aZpV4IXC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6796" y="2105307"/>
            <a:ext cx="1566174" cy="156617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465F3A05-BE84-4FDB-98DB-E9651CBA2374}"/>
              </a:ext>
            </a:extLst>
          </p:cNvPr>
          <p:cNvSpPr/>
          <p:nvPr/>
        </p:nvSpPr>
        <p:spPr>
          <a:xfrm>
            <a:off x="3060169" y="6268670"/>
            <a:ext cx="2958887"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Chris Barbaris/</a:t>
            </a:r>
            <a:r>
              <a:rPr lang="sv-SE" err="1">
                <a:solidFill>
                  <a:schemeClr val="bg1"/>
                </a:solidFill>
                <a:latin typeface="Calibri" panose="020F0502020204030204" pitchFamily="34" charset="0"/>
                <a:cs typeface="Calibri" panose="020F0502020204030204" pitchFamily="34" charset="0"/>
              </a:rPr>
              <a:t>Unsplash</a:t>
            </a:r>
            <a:endParaRPr lang="sv-S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900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byggnad, täckt, tårta, snö&#10;&#10;Automatiskt genererad beskrivning">
            <a:extLst>
              <a:ext uri="{FF2B5EF4-FFF2-40B4-BE49-F238E27FC236}">
                <a16:creationId xmlns:a16="http://schemas.microsoft.com/office/drawing/2014/main" id="{B573116B-9EC1-4902-A1B3-0444367713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1991"/>
            <a:ext cx="6124756" cy="5040355"/>
          </a:xfrm>
          <a:prstGeom prst="rect">
            <a:avLst/>
          </a:prstGeom>
        </p:spPr>
      </p:pic>
      <p:sp>
        <p:nvSpPr>
          <p:cNvPr id="2" name="Rubrik 1"/>
          <p:cNvSpPr>
            <a:spLocks noGrp="1"/>
          </p:cNvSpPr>
          <p:nvPr>
            <p:ph type="title"/>
          </p:nvPr>
        </p:nvSpPr>
        <p:spPr/>
        <p:txBody>
          <a:bodyPr>
            <a:noAutofit/>
          </a:bodyPr>
          <a:lstStyle/>
          <a:p>
            <a:r>
              <a:rPr lang="sv-SE">
                <a:solidFill>
                  <a:schemeClr val="bg1"/>
                </a:solidFill>
                <a:latin typeface="Calibri" panose="020F0502020204030204" pitchFamily="34" charset="0"/>
                <a:ea typeface="Helvetica" charset="0"/>
                <a:cs typeface="Calibri" panose="020F0502020204030204" pitchFamily="34" charset="0"/>
              </a:rPr>
              <a:t>12: Hållbar konsumtion och produktion</a:t>
            </a:r>
          </a:p>
        </p:txBody>
      </p:sp>
      <p:sp>
        <p:nvSpPr>
          <p:cNvPr id="6" name="Rektangel 5"/>
          <p:cNvSpPr/>
          <p:nvPr/>
        </p:nvSpPr>
        <p:spPr>
          <a:xfrm>
            <a:off x="6371131" y="2128707"/>
            <a:ext cx="5401581" cy="4093428"/>
          </a:xfrm>
          <a:prstGeom prst="rect">
            <a:avLst/>
          </a:prstGeom>
          <a:solidFill>
            <a:schemeClr val="bg1">
              <a:alpha val="99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12 handlar om att säkerställa hållbara konsumtions- och produktionsmönster.</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Fotavtrycket för konsumtion är högre i rikare länder.</a:t>
            </a:r>
            <a:endParaRPr lang="en-US" sz="2000" dirty="0">
              <a:latin typeface="Calibri"/>
              <a:ea typeface="Helvetica" charset="0"/>
              <a:cs typeface="Calibri"/>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Fotavtrycket för produktion är högre i utvecklingsländer.</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Globalt elektroniskt avfall ökade från 5,3kg/capita till 7,3kg/capita mellan 2010-2019.</a:t>
            </a:r>
          </a:p>
          <a:p>
            <a:pPr>
              <a:defRPr/>
            </a:pPr>
            <a:endParaRPr lang="sv-SE" sz="2000" b="1">
              <a:solidFill>
                <a:srgbClr val="DBA601"/>
              </a:solidFill>
              <a:latin typeface="Calibri"/>
              <a:ea typeface="Helvetica" charset="0"/>
              <a:cs typeface="Calibri"/>
            </a:endParaRPr>
          </a:p>
        </p:txBody>
      </p:sp>
      <p:pic>
        <p:nvPicPr>
          <p:cNvPr id="16388" name="Picture 4" descr="https://lh5.googleusercontent.com/Kk8nbgTp3hoA5gyaZ2mDTeNi7nj_stF8ntyNRliyY7BQaqwLK2XRw-sdv6w2m5uxiK1gGWYzw3y8S4-AXYZ-t6cpAcAvON90cA4T2VRmvW8rqz9bkzALg1AueNUx5bix__8m6M63W3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11" y="2125065"/>
            <a:ext cx="1620180" cy="163151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2DF7B505-43E3-493A-B9D0-BBB043143CC3}"/>
              </a:ext>
            </a:extLst>
          </p:cNvPr>
          <p:cNvSpPr/>
          <p:nvPr/>
        </p:nvSpPr>
        <p:spPr>
          <a:xfrm>
            <a:off x="3332679" y="6338671"/>
            <a:ext cx="2763321"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Bas </a:t>
            </a:r>
            <a:r>
              <a:rPr lang="sv-SE" err="1">
                <a:solidFill>
                  <a:schemeClr val="bg1"/>
                </a:solidFill>
                <a:latin typeface="Calibri" panose="020F0502020204030204" pitchFamily="34" charset="0"/>
                <a:cs typeface="Calibri" panose="020F0502020204030204" pitchFamily="34" charset="0"/>
              </a:rPr>
              <a:t>Emmen</a:t>
            </a:r>
            <a:r>
              <a:rPr lang="sv-SE">
                <a:solidFill>
                  <a:schemeClr val="bg1"/>
                </a:solidFill>
                <a:latin typeface="Calibri" panose="020F0502020204030204" pitchFamily="34" charset="0"/>
                <a:cs typeface="Calibri" panose="020F0502020204030204" pitchFamily="34" charset="0"/>
              </a:rPr>
              <a:t>/</a:t>
            </a:r>
            <a:r>
              <a:rPr lang="sv-SE" err="1">
                <a:solidFill>
                  <a:schemeClr val="bg1"/>
                </a:solidFill>
                <a:latin typeface="Calibri" panose="020F0502020204030204" pitchFamily="34" charset="0"/>
                <a:cs typeface="Calibri" panose="020F0502020204030204" pitchFamily="34" charset="0"/>
              </a:rPr>
              <a:t>Unsplash</a:t>
            </a:r>
            <a:endParaRPr lang="sv-S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845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natur, is, berg, utomhus&#10;&#10;Automatiskt genererad beskrivning">
            <a:extLst>
              <a:ext uri="{FF2B5EF4-FFF2-40B4-BE49-F238E27FC236}">
                <a16:creationId xmlns:a16="http://schemas.microsoft.com/office/drawing/2014/main" id="{13AA93A4-2707-44A6-8A5D-E5AA647EC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50993"/>
            <a:ext cx="6196642" cy="5118340"/>
          </a:xfrm>
          <a:prstGeom prst="rect">
            <a:avLst/>
          </a:prstGeom>
        </p:spPr>
      </p:pic>
      <p:sp>
        <p:nvSpPr>
          <p:cNvPr id="2" name="Rubrik 1"/>
          <p:cNvSpPr>
            <a:spLocks noGrp="1"/>
          </p:cNvSpPr>
          <p:nvPr>
            <p:ph type="title"/>
          </p:nvPr>
        </p:nvSpPr>
        <p:spPr>
          <a:xfrm>
            <a:off x="787753" y="97345"/>
            <a:ext cx="9381994" cy="1653648"/>
          </a:xfrm>
        </p:spPr>
        <p:txBody>
          <a:bodyPr>
            <a:normAutofit/>
          </a:bodyPr>
          <a:lstStyle/>
          <a:p>
            <a:r>
              <a:rPr lang="sv-SE">
                <a:solidFill>
                  <a:schemeClr val="bg1"/>
                </a:solidFill>
                <a:latin typeface="Calibri" panose="020F0502020204030204" pitchFamily="34" charset="0"/>
                <a:ea typeface="Helvetica" charset="0"/>
                <a:cs typeface="Calibri" panose="020F0502020204030204" pitchFamily="34" charset="0"/>
              </a:rPr>
              <a:t>13: Bekämpa klimatförändringar</a:t>
            </a:r>
          </a:p>
        </p:txBody>
      </p:sp>
      <p:sp>
        <p:nvSpPr>
          <p:cNvPr id="5" name="Rektangel 4"/>
          <p:cNvSpPr/>
          <p:nvPr/>
        </p:nvSpPr>
        <p:spPr>
          <a:xfrm>
            <a:off x="6587502" y="2177412"/>
            <a:ext cx="4765474" cy="3785652"/>
          </a:xfrm>
          <a:prstGeom prst="rect">
            <a:avLst/>
          </a:prstGeom>
          <a:solidFill>
            <a:schemeClr val="bg1">
              <a:alpha val="97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13 handlar om att vidta åtgärder för att bekämpa klimatförändringarna.   </a:t>
            </a:r>
            <a:endParaRPr lang="en-US" sz="2000" dirty="0">
              <a:latin typeface="Calibri"/>
              <a:ea typeface="Helvetica" charset="0"/>
              <a:cs typeface="Calibri"/>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2020 var planeten var 1.1 grader varmare än innan den industriella revolutionen. </a:t>
            </a:r>
          </a:p>
          <a:p>
            <a:pPr>
              <a:defRPr/>
            </a:pPr>
            <a:endParaRPr lang="sv-SE" sz="2000" b="1" dirty="0">
              <a:latin typeface="Calibri"/>
              <a:cs typeface="Calibri"/>
            </a:endParaRPr>
          </a:p>
          <a:p>
            <a:pPr marL="285750" indent="-285750">
              <a:buFont typeface="Arial"/>
              <a:buChar char="•"/>
              <a:defRPr/>
            </a:pPr>
            <a:r>
              <a:rPr lang="sv-SE" sz="2000" b="1" dirty="0">
                <a:latin typeface="Calibri"/>
                <a:cs typeface="Calibri"/>
              </a:rPr>
              <a:t>100 miljoner människor riskerar att tvingas in i extrem fattigdom.</a:t>
            </a:r>
          </a:p>
          <a:p>
            <a:pPr>
              <a:defRPr/>
            </a:pPr>
            <a:endParaRPr lang="sv-SE" sz="2000" b="1" dirty="0">
              <a:latin typeface="Calibri"/>
              <a:cs typeface="Calibri"/>
            </a:endParaRPr>
          </a:p>
          <a:p>
            <a:pPr marL="285750" indent="-285750">
              <a:buFont typeface="Arial"/>
              <a:buChar char="•"/>
              <a:defRPr/>
            </a:pPr>
            <a:r>
              <a:rPr lang="sv-SE" sz="2000" b="1" dirty="0">
                <a:latin typeface="Calibri"/>
                <a:cs typeface="Calibri"/>
              </a:rPr>
              <a:t>Åtagandeplanerna räcker inte att nå Parisavtalets mål.</a:t>
            </a:r>
          </a:p>
        </p:txBody>
      </p:sp>
      <p:pic>
        <p:nvPicPr>
          <p:cNvPr id="17410" name="Picture 2" descr="https://lh4.googleusercontent.com/EO_qKI7gXlib-x5dsOrwvJHKbac3VtZaG31tyC7VLPDLaQ1lj49cgdLWmx_6LDyIxb6eh0j7JQlXI-cJKgBlLN-EhU7-WX59LmIHtP7Jt-4_ntcW9VE-wnoZS8sWbbVX_DaEstbvBB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383" y="2182870"/>
            <a:ext cx="1653648" cy="1653648"/>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0EE92875-3190-4CBE-8673-6916D0EA6124}"/>
              </a:ext>
            </a:extLst>
          </p:cNvPr>
          <p:cNvSpPr/>
          <p:nvPr/>
        </p:nvSpPr>
        <p:spPr>
          <a:xfrm>
            <a:off x="3511588" y="6402404"/>
            <a:ext cx="2582182" cy="369332"/>
          </a:xfrm>
          <a:prstGeom prst="rect">
            <a:avLst/>
          </a:prstGeom>
        </p:spPr>
        <p:txBody>
          <a:bodyPr wrap="none" lIns="91440" tIns="45720" rIns="91440" bIns="45720" anchor="t">
            <a:spAutoFit/>
          </a:bodyPr>
          <a:lstStyle/>
          <a:p>
            <a:r>
              <a:rPr lang="sv-SE" dirty="0">
                <a:solidFill>
                  <a:schemeClr val="bg1"/>
                </a:solidFill>
                <a:latin typeface="Calibri"/>
                <a:cs typeface="Calibri"/>
              </a:rPr>
              <a:t>Foto: Alto </a:t>
            </a:r>
            <a:r>
              <a:rPr lang="sv-SE" err="1">
                <a:solidFill>
                  <a:schemeClr val="bg1"/>
                </a:solidFill>
                <a:latin typeface="Calibri"/>
                <a:cs typeface="Calibri"/>
              </a:rPr>
              <a:t>Crew</a:t>
            </a:r>
            <a:r>
              <a:rPr lang="sv-SE" dirty="0">
                <a:solidFill>
                  <a:schemeClr val="bg1"/>
                </a:solidFill>
                <a:latin typeface="Calibri"/>
                <a:cs typeface="Calibri"/>
              </a:rPr>
              <a:t>/</a:t>
            </a:r>
            <a:r>
              <a:rPr lang="sv-SE" err="1">
                <a:solidFill>
                  <a:schemeClr val="bg1"/>
                </a:solidFill>
                <a:latin typeface="Calibri"/>
                <a:cs typeface="Calibri"/>
              </a:rPr>
              <a:t>Unsplash</a:t>
            </a:r>
            <a:endParaRPr lang="sv-SE">
              <a:solidFill>
                <a:schemeClr val="bg1"/>
              </a:solidFill>
              <a:latin typeface="Calibri"/>
              <a:cs typeface="Calibri"/>
            </a:endParaRPr>
          </a:p>
        </p:txBody>
      </p:sp>
    </p:spTree>
    <p:extLst>
      <p:ext uri="{BB962C8B-B14F-4D97-AF65-F5344CB8AC3E}">
        <p14:creationId xmlns:p14="http://schemas.microsoft.com/office/powerpoint/2010/main" val="1709347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99F1C8-C95A-4FC9-8C16-A022D172F797}"/>
              </a:ext>
            </a:extLst>
          </p:cNvPr>
          <p:cNvSpPr>
            <a:spLocks noGrp="1"/>
          </p:cNvSpPr>
          <p:nvPr>
            <p:ph type="title"/>
          </p:nvPr>
        </p:nvSpPr>
        <p:spPr>
          <a:xfrm>
            <a:off x="838200" y="457200"/>
            <a:ext cx="9363075" cy="1354791"/>
          </a:xfrm>
        </p:spPr>
        <p:txBody>
          <a:bodyPr anchor="ctr">
            <a:normAutofit/>
          </a:bodyPr>
          <a:lstStyle/>
          <a:p>
            <a:r>
              <a:rPr lang="sv-SE"/>
              <a:t>Agenda 2030 </a:t>
            </a:r>
          </a:p>
        </p:txBody>
      </p:sp>
      <p:pic>
        <p:nvPicPr>
          <p:cNvPr id="4" name="Picture 3">
            <a:extLst>
              <a:ext uri="{FF2B5EF4-FFF2-40B4-BE49-F238E27FC236}">
                <a16:creationId xmlns:a16="http://schemas.microsoft.com/office/drawing/2014/main" id="{5EA14037-8471-C3D7-0891-8A49D8EC7776}"/>
              </a:ext>
            </a:extLst>
          </p:cNvPr>
          <p:cNvPicPr>
            <a:picLocks noChangeAspect="1"/>
          </p:cNvPicPr>
          <p:nvPr/>
        </p:nvPicPr>
        <p:blipFill>
          <a:blip r:embed="rId3"/>
          <a:stretch>
            <a:fillRect/>
          </a:stretch>
        </p:blipFill>
        <p:spPr>
          <a:xfrm>
            <a:off x="2175456" y="2291713"/>
            <a:ext cx="7852985" cy="3854017"/>
          </a:xfrm>
          <a:prstGeom prst="rect">
            <a:avLst/>
          </a:prstGeom>
          <a:noFill/>
        </p:spPr>
      </p:pic>
    </p:spTree>
    <p:extLst>
      <p:ext uri="{BB962C8B-B14F-4D97-AF65-F5344CB8AC3E}">
        <p14:creationId xmlns:p14="http://schemas.microsoft.com/office/powerpoint/2010/main" val="442333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utomhus, gräs, sitter, klippa&#10;&#10;Automatiskt genererad beskrivning">
            <a:extLst>
              <a:ext uri="{FF2B5EF4-FFF2-40B4-BE49-F238E27FC236}">
                <a16:creationId xmlns:a16="http://schemas.microsoft.com/office/drawing/2014/main" id="{1C154F2E-CE57-4149-82CE-9234B26516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
          <a:stretch/>
        </p:blipFill>
        <p:spPr>
          <a:xfrm>
            <a:off x="-1" y="1849763"/>
            <a:ext cx="6096001" cy="5008237"/>
          </a:xfrm>
          <a:prstGeom prst="rect">
            <a:avLst/>
          </a:prstGeom>
        </p:spPr>
      </p:pic>
      <p:sp>
        <p:nvSpPr>
          <p:cNvPr id="2" name="Rubrik 1"/>
          <p:cNvSpPr>
            <a:spLocks noGrp="1"/>
          </p:cNvSpPr>
          <p:nvPr>
            <p:ph type="title"/>
          </p:nvPr>
        </p:nvSpPr>
        <p:spPr>
          <a:xfrm>
            <a:off x="842963" y="186534"/>
            <a:ext cx="8682037" cy="1320609"/>
          </a:xfrm>
        </p:spPr>
        <p:txBody>
          <a:bodyPr>
            <a:noAutofit/>
          </a:bodyPr>
          <a:lstStyle/>
          <a:p>
            <a:r>
              <a:rPr lang="sv-SE">
                <a:solidFill>
                  <a:schemeClr val="bg1"/>
                </a:solidFill>
                <a:latin typeface="Calibri" panose="020F0502020204030204" pitchFamily="34" charset="0"/>
                <a:ea typeface="Helvetica" charset="0"/>
                <a:cs typeface="Calibri" panose="020F0502020204030204" pitchFamily="34" charset="0"/>
              </a:rPr>
              <a:t>14: Hav och marina resurser</a:t>
            </a:r>
          </a:p>
        </p:txBody>
      </p:sp>
      <p:sp>
        <p:nvSpPr>
          <p:cNvPr id="5" name="Rektangel 4"/>
          <p:cNvSpPr/>
          <p:nvPr/>
        </p:nvSpPr>
        <p:spPr>
          <a:xfrm>
            <a:off x="6430841" y="2186180"/>
            <a:ext cx="4851738" cy="4093428"/>
          </a:xfrm>
          <a:prstGeom prst="rect">
            <a:avLst/>
          </a:prstGeom>
          <a:solidFill>
            <a:schemeClr val="bg1">
              <a:alpha val="97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14 handlar om att bevara och nyttja haven och de marina resurserna på ett hållbart sätt. </a:t>
            </a:r>
            <a:endParaRPr lang="en-US" sz="2000" dirty="0">
              <a:latin typeface="Trade Gothic LT Std Cn"/>
              <a:ea typeface="Helvetica" charset="0"/>
              <a:cs typeface="Calibri"/>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Över 3 miljarder människor är beroende av haven för sin försörjning.</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Marint skräp såsom mikroplaster hotar haven.</a:t>
            </a:r>
          </a:p>
          <a:p>
            <a:pPr>
              <a:defRPr/>
            </a:pPr>
            <a:endParaRPr lang="sv-SE" sz="2000" b="1" dirty="0">
              <a:latin typeface="Calibri"/>
              <a:ea typeface="Helvetica" charset="0"/>
              <a:cs typeface="Calibri"/>
            </a:endParaRPr>
          </a:p>
          <a:p>
            <a:pPr marL="285750" indent="-285750">
              <a:buFont typeface="Arial"/>
              <a:buChar char="•"/>
              <a:defRPr/>
            </a:pPr>
            <a:r>
              <a:rPr lang="sv-SE" sz="2000" b="1">
                <a:latin typeface="Calibri"/>
                <a:ea typeface="Helvetica" charset="0"/>
                <a:cs typeface="Calibri"/>
              </a:rPr>
              <a:t>Cirka 23% av CO2-utsläpp sugs upp av haven vilket ger en havsförsurning.</a:t>
            </a:r>
          </a:p>
          <a:p>
            <a:pPr marL="285750" indent="-285750">
              <a:buFont typeface="Arial"/>
              <a:buChar char="•"/>
              <a:defRPr/>
            </a:pPr>
            <a:endParaRPr lang="sv-SE" sz="2000" b="1">
              <a:solidFill>
                <a:srgbClr val="4F81BD"/>
              </a:solidFill>
              <a:latin typeface="Calibri"/>
              <a:ea typeface="Helvetica" charset="0"/>
              <a:cs typeface="Calibri"/>
            </a:endParaRPr>
          </a:p>
        </p:txBody>
      </p:sp>
      <p:pic>
        <p:nvPicPr>
          <p:cNvPr id="18434" name="Picture 2" descr="https://lh5.googleusercontent.com/jtw-pDUs4NyZajgGHeFwMuAQSqE-cxsu0o0dkajbpi9_1Gytmb4jRmJ8Qjxnv_kE5oHFm7peg0UDvGj0-2Yt1sQiaU0JxHMgpw9DaW7o_XAJ5UlsaXRs2RFZbLtcQuryPKq_nUD8M6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974" y="2192319"/>
            <a:ext cx="1620180" cy="162018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84510211-DBBF-444F-BDBD-F11DFED348F3}"/>
              </a:ext>
            </a:extLst>
          </p:cNvPr>
          <p:cNvSpPr/>
          <p:nvPr/>
        </p:nvSpPr>
        <p:spPr>
          <a:xfrm>
            <a:off x="2854022" y="6290084"/>
            <a:ext cx="3012876"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John Cameron/</a:t>
            </a:r>
            <a:r>
              <a:rPr lang="sv-SE" err="1">
                <a:solidFill>
                  <a:schemeClr val="bg1"/>
                </a:solidFill>
                <a:latin typeface="Calibri" panose="020F0502020204030204" pitchFamily="34" charset="0"/>
                <a:cs typeface="Calibri" panose="020F0502020204030204" pitchFamily="34" charset="0"/>
              </a:rPr>
              <a:t>Unsplash</a:t>
            </a:r>
            <a:endParaRPr lang="sv-S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377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gräs, utomhus, person, håller&#10;&#10;Automatiskt genererad beskrivning">
            <a:extLst>
              <a:ext uri="{FF2B5EF4-FFF2-40B4-BE49-F238E27FC236}">
                <a16:creationId xmlns:a16="http://schemas.microsoft.com/office/drawing/2014/main" id="{EFB476A8-D28E-4971-BE3B-25C9D180C3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34" y="1762454"/>
            <a:ext cx="6098544" cy="5111857"/>
          </a:xfrm>
          <a:prstGeom prst="rect">
            <a:avLst/>
          </a:prstGeom>
        </p:spPr>
      </p:pic>
      <p:sp>
        <p:nvSpPr>
          <p:cNvPr id="2" name="Rubrik 1"/>
          <p:cNvSpPr>
            <a:spLocks noGrp="1"/>
          </p:cNvSpPr>
          <p:nvPr>
            <p:ph type="title"/>
          </p:nvPr>
        </p:nvSpPr>
        <p:spPr>
          <a:xfrm>
            <a:off x="770223" y="1"/>
            <a:ext cx="8770223" cy="1731839"/>
          </a:xfrm>
        </p:spPr>
        <p:txBody>
          <a:bodyPr>
            <a:normAutofit/>
          </a:bodyPr>
          <a:lstStyle/>
          <a:p>
            <a:r>
              <a:rPr lang="sv-SE">
                <a:solidFill>
                  <a:schemeClr val="bg1"/>
                </a:solidFill>
                <a:latin typeface="Calibri" panose="020F0502020204030204" pitchFamily="34" charset="0"/>
                <a:ea typeface="Helvetica" charset="0"/>
                <a:cs typeface="Calibri" panose="020F0502020204030204" pitchFamily="34" charset="0"/>
              </a:rPr>
              <a:t>15: Ekosystem och biologisk mångfald </a:t>
            </a:r>
            <a:r>
              <a:rPr lang="sv-SE">
                <a:latin typeface="Calibri" panose="020F0502020204030204" pitchFamily="34" charset="0"/>
                <a:cs typeface="Calibri" panose="020F0502020204030204" pitchFamily="34" charset="0"/>
              </a:rPr>
              <a:t> </a:t>
            </a:r>
          </a:p>
        </p:txBody>
      </p:sp>
      <p:sp>
        <p:nvSpPr>
          <p:cNvPr id="5" name="Rektangel 4"/>
          <p:cNvSpPr/>
          <p:nvPr/>
        </p:nvSpPr>
        <p:spPr>
          <a:xfrm>
            <a:off x="6434902" y="2268019"/>
            <a:ext cx="5280966" cy="4093428"/>
          </a:xfrm>
          <a:prstGeom prst="rect">
            <a:avLst/>
          </a:prstGeom>
          <a:solidFill>
            <a:schemeClr val="bg1">
              <a:alpha val="91000"/>
            </a:schemeClr>
          </a:solidFill>
        </p:spPr>
        <p:txBody>
          <a:bodyPr wrap="square" lIns="91440" tIns="45720" rIns="91440" bIns="45720" anchor="t">
            <a:spAutoFit/>
          </a:bodyPr>
          <a:lstStyle/>
          <a:p>
            <a:pPr marL="342900" indent="-342900" fontAlgn="base">
              <a:buFont typeface="Arial"/>
              <a:buChar char="•"/>
              <a:defRPr/>
            </a:pPr>
            <a:r>
              <a:rPr lang="sv-SE" sz="2000" b="1" dirty="0">
                <a:latin typeface="Calibri"/>
                <a:ea typeface="Helvetica" charset="0"/>
                <a:cs typeface="Calibri"/>
              </a:rPr>
              <a:t>Mål 15 handlar om att skydda och främja ett hållbart nyttjande av ekosystem och skogar, samt hejda förlusten av biologisk mångfald och markförstöring. </a:t>
            </a:r>
            <a:br>
              <a:rPr lang="sv-SE" sz="2000" b="1" dirty="0">
                <a:latin typeface="Calibri" panose="020F0502020204030204" pitchFamily="34" charset="0"/>
                <a:ea typeface="Helvetica" charset="0"/>
                <a:cs typeface="Calibri" panose="020F0502020204030204" pitchFamily="34" charset="0"/>
              </a:rPr>
            </a:br>
            <a:endParaRPr lang="sv-SE" sz="2000" b="1">
              <a:latin typeface="Calibri" panose="020F0502020204030204" pitchFamily="34" charset="0"/>
              <a:ea typeface="Helvetica" charset="0"/>
              <a:cs typeface="Calibri" panose="020F0502020204030204" pitchFamily="34" charset="0"/>
            </a:endParaRPr>
          </a:p>
          <a:p>
            <a:pPr marL="342900" indent="-342900" fontAlgn="base">
              <a:buFont typeface="Arial"/>
              <a:buChar char="•"/>
              <a:defRPr/>
            </a:pPr>
            <a:r>
              <a:rPr lang="sv-SE" sz="2000" b="1" dirty="0">
                <a:latin typeface="Calibri"/>
                <a:ea typeface="Helvetica" charset="0"/>
                <a:cs typeface="Calibri"/>
              </a:rPr>
              <a:t>100 miljoner hektar skog omvandlades mellan år 2000-2020 till jordbruksmark. </a:t>
            </a:r>
          </a:p>
          <a:p>
            <a:pPr>
              <a:defRPr/>
            </a:pPr>
            <a:endParaRPr lang="sv-SE" sz="2000" b="1" dirty="0">
              <a:latin typeface="Calibri"/>
              <a:ea typeface="Helvetica" charset="0"/>
              <a:cs typeface="Calibri"/>
            </a:endParaRPr>
          </a:p>
          <a:p>
            <a:pPr marL="342900" indent="-342900">
              <a:buFont typeface="Arial"/>
              <a:buChar char="•"/>
              <a:defRPr/>
            </a:pPr>
            <a:r>
              <a:rPr lang="sv-SE" sz="2000" b="1" dirty="0">
                <a:latin typeface="Calibri"/>
                <a:ea typeface="Helvetica" charset="0"/>
                <a:cs typeface="Calibri"/>
              </a:rPr>
              <a:t>750 miljoner människor bor i skogen.</a:t>
            </a:r>
            <a:endParaRPr lang="sv-SE" sz="2000" b="1" dirty="0">
              <a:latin typeface="Calibri" panose="020F0502020204030204" pitchFamily="34" charset="0"/>
              <a:ea typeface="Helvetica" charset="0"/>
              <a:cs typeface="Calibri" panose="020F0502020204030204" pitchFamily="34" charset="0"/>
            </a:endParaRPr>
          </a:p>
          <a:p>
            <a:pPr marL="342900" indent="-342900">
              <a:buFont typeface="Arial"/>
              <a:buChar char="•"/>
              <a:defRPr/>
            </a:pPr>
            <a:r>
              <a:rPr lang="sv-SE" sz="2000" b="1" dirty="0">
                <a:latin typeface="Calibri"/>
                <a:ea typeface="Helvetica" charset="0"/>
                <a:cs typeface="Calibri"/>
              </a:rPr>
              <a:t>Antal arter som hotas av utrotning har ökat med 10% under de senaste 30 åren.</a:t>
            </a:r>
            <a:endParaRPr lang="sv-SE" sz="2000" b="1" dirty="0">
              <a:latin typeface="Calibri" panose="020F0502020204030204" pitchFamily="34" charset="0"/>
              <a:ea typeface="Helvetica" charset="0"/>
              <a:cs typeface="Calibri" panose="020F0502020204030204" pitchFamily="34" charset="0"/>
            </a:endParaRPr>
          </a:p>
          <a:p>
            <a:pPr marL="342900" indent="-342900">
              <a:buFont typeface="Arial"/>
              <a:buChar char="•"/>
              <a:defRPr/>
            </a:pPr>
            <a:endParaRPr lang="sv-SE" sz="2000" b="1">
              <a:solidFill>
                <a:srgbClr val="525D00"/>
              </a:solidFill>
              <a:latin typeface="Calibri" panose="020F0502020204030204" pitchFamily="34" charset="0"/>
              <a:ea typeface="Helvetica" charset="0"/>
              <a:cs typeface="Calibri" panose="020F0502020204030204" pitchFamily="34" charset="0"/>
            </a:endParaRPr>
          </a:p>
        </p:txBody>
      </p:sp>
      <p:pic>
        <p:nvPicPr>
          <p:cNvPr id="19458" name="Picture 2" descr="https://lh4.googleusercontent.com/-bvdWEh_GNcmN3E2tezWv8U3QPNda619biZxpaEhFez3YmJIbovB2hFt9iU4qxcLhQtgU7XzipmNG0e7qO-bCnwGumpSOzBToLkiJ7TeEaFEw081K21LKv05CETVuB-nCXLRYM8h_T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0131" y="2137768"/>
            <a:ext cx="1674186" cy="1674186"/>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2E2DB850-0A55-414C-A757-E2FF8987D2D8}"/>
              </a:ext>
            </a:extLst>
          </p:cNvPr>
          <p:cNvSpPr/>
          <p:nvPr/>
        </p:nvSpPr>
        <p:spPr>
          <a:xfrm>
            <a:off x="3055854" y="6434852"/>
            <a:ext cx="3036857"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a:t>
            </a:r>
            <a:r>
              <a:rPr lang="sv-SE" err="1">
                <a:solidFill>
                  <a:schemeClr val="bg1"/>
                </a:solidFill>
                <a:latin typeface="Calibri" panose="020F0502020204030204" pitchFamily="34" charset="0"/>
                <a:cs typeface="Calibri" panose="020F0502020204030204" pitchFamily="34" charset="0"/>
              </a:rPr>
              <a:t>Danika</a:t>
            </a:r>
            <a:r>
              <a:rPr lang="sv-SE">
                <a:solidFill>
                  <a:schemeClr val="bg1"/>
                </a:solidFill>
                <a:latin typeface="Calibri" panose="020F0502020204030204" pitchFamily="34" charset="0"/>
                <a:cs typeface="Calibri" panose="020F0502020204030204" pitchFamily="34" charset="0"/>
              </a:rPr>
              <a:t> Perkins/</a:t>
            </a:r>
            <a:r>
              <a:rPr lang="sv-SE" err="1">
                <a:solidFill>
                  <a:schemeClr val="bg1"/>
                </a:solidFill>
                <a:latin typeface="Calibri" panose="020F0502020204030204" pitchFamily="34" charset="0"/>
                <a:cs typeface="Calibri" panose="020F0502020204030204" pitchFamily="34" charset="0"/>
              </a:rPr>
              <a:t>Unsplash</a:t>
            </a:r>
            <a:endParaRPr lang="sv-S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859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utomhus, fågel, flock, djur&#10;&#10;Automatiskt genererad beskrivning">
            <a:extLst>
              <a:ext uri="{FF2B5EF4-FFF2-40B4-BE49-F238E27FC236}">
                <a16:creationId xmlns:a16="http://schemas.microsoft.com/office/drawing/2014/main" id="{4A77CC71-D310-4051-A7B2-4A547543EE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20269"/>
            <a:ext cx="6110379" cy="5058295"/>
          </a:xfrm>
          <a:prstGeom prst="rect">
            <a:avLst/>
          </a:prstGeom>
        </p:spPr>
      </p:pic>
      <p:sp>
        <p:nvSpPr>
          <p:cNvPr id="2" name="Rubrik 1"/>
          <p:cNvSpPr>
            <a:spLocks noGrp="1"/>
          </p:cNvSpPr>
          <p:nvPr>
            <p:ph type="title"/>
          </p:nvPr>
        </p:nvSpPr>
        <p:spPr>
          <a:xfrm>
            <a:off x="838200" y="246668"/>
            <a:ext cx="9372600" cy="1325563"/>
          </a:xfrm>
        </p:spPr>
        <p:txBody>
          <a:bodyPr>
            <a:noAutofit/>
          </a:bodyPr>
          <a:lstStyle/>
          <a:p>
            <a:r>
              <a:rPr lang="sv-SE">
                <a:solidFill>
                  <a:schemeClr val="bg1"/>
                </a:solidFill>
                <a:latin typeface="Calibri" panose="020F0502020204030204" pitchFamily="34" charset="0"/>
                <a:ea typeface="Helvetica" charset="0"/>
                <a:cs typeface="Calibri" panose="020F0502020204030204" pitchFamily="34" charset="0"/>
              </a:rPr>
              <a:t>16: Fredliga och inkluderande samhällen</a:t>
            </a:r>
          </a:p>
        </p:txBody>
      </p:sp>
      <p:sp>
        <p:nvSpPr>
          <p:cNvPr id="5" name="Rektangel 4"/>
          <p:cNvSpPr/>
          <p:nvPr/>
        </p:nvSpPr>
        <p:spPr>
          <a:xfrm>
            <a:off x="6295457" y="2263296"/>
            <a:ext cx="4958274" cy="4093428"/>
          </a:xfrm>
          <a:prstGeom prst="rect">
            <a:avLst/>
          </a:prstGeom>
          <a:solidFill>
            <a:schemeClr val="bg1">
              <a:alpha val="92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16 handlar om att främja fredliga och inkluderande samhällen för hållbar utveckling, tillgång till rättvisa för alla och bygga upp effektiva och inkluderande institutioner.  </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I maj 2022 tvingades över 100 miljoner människor att lämna sina hem p.g.a. våld, konflikt eller brott mot mänskliga rättigheter.</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Antal mord har minskat, men minskningen går inte tillräckligt fort för att nå delmålet.</a:t>
            </a:r>
          </a:p>
        </p:txBody>
      </p:sp>
      <p:pic>
        <p:nvPicPr>
          <p:cNvPr id="20482" name="Picture 2" descr="https://lh5.googleusercontent.com/OsDvLB-6mcVXSBu5uPIvxnRLleEiAh1oF_LZvX450tZO7QjvKX9-fpg_ADdPnYZP-TwDakjvloBJ41zREmycv_PZs5pjsKR6XVHtnywGivsMPyesKlcZaE_DFz9-ulLa7z3SKvsd_o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881" y="2261994"/>
            <a:ext cx="1646802" cy="1646802"/>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99847468-8955-4181-9031-C16779E41AB5}"/>
              </a:ext>
            </a:extLst>
          </p:cNvPr>
          <p:cNvSpPr/>
          <p:nvPr/>
        </p:nvSpPr>
        <p:spPr>
          <a:xfrm>
            <a:off x="2705076" y="6369157"/>
            <a:ext cx="3308278"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Helena </a:t>
            </a:r>
            <a:r>
              <a:rPr lang="sv-SE" err="1">
                <a:solidFill>
                  <a:schemeClr val="bg1"/>
                </a:solidFill>
                <a:latin typeface="Calibri" panose="020F0502020204030204" pitchFamily="34" charset="0"/>
                <a:cs typeface="Calibri" panose="020F0502020204030204" pitchFamily="34" charset="0"/>
              </a:rPr>
              <a:t>Mulkerns</a:t>
            </a:r>
            <a:r>
              <a:rPr lang="sv-SE">
                <a:solidFill>
                  <a:schemeClr val="bg1"/>
                </a:solidFill>
                <a:latin typeface="Calibri" panose="020F0502020204030204" pitchFamily="34" charset="0"/>
                <a:cs typeface="Calibri" panose="020F0502020204030204" pitchFamily="34" charset="0"/>
              </a:rPr>
              <a:t>/ </a:t>
            </a:r>
            <a:r>
              <a:rPr lang="sv-SE" err="1">
                <a:solidFill>
                  <a:schemeClr val="bg1"/>
                </a:solidFill>
                <a:latin typeface="Calibri" panose="020F0502020204030204" pitchFamily="34" charset="0"/>
                <a:cs typeface="Calibri" panose="020F0502020204030204" pitchFamily="34" charset="0"/>
              </a:rPr>
              <a:t>UNPhoto</a:t>
            </a:r>
            <a:endParaRPr lang="sv-S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3978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baby, inomhus, sitter&#10;&#10;Automatiskt genererad beskrivning">
            <a:extLst>
              <a:ext uri="{FF2B5EF4-FFF2-40B4-BE49-F238E27FC236}">
                <a16:creationId xmlns:a16="http://schemas.microsoft.com/office/drawing/2014/main" id="{76A29401-D590-4A84-B528-3C595D4D04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27662"/>
            <a:ext cx="6111372" cy="5030337"/>
          </a:xfrm>
          <a:prstGeom prst="rect">
            <a:avLst/>
          </a:prstGeom>
        </p:spPr>
      </p:pic>
      <p:sp>
        <p:nvSpPr>
          <p:cNvPr id="2" name="Rubrik 1"/>
          <p:cNvSpPr>
            <a:spLocks noGrp="1"/>
          </p:cNvSpPr>
          <p:nvPr>
            <p:ph type="title"/>
          </p:nvPr>
        </p:nvSpPr>
        <p:spPr>
          <a:xfrm>
            <a:off x="623245" y="390844"/>
            <a:ext cx="10002482" cy="1043409"/>
          </a:xfrm>
        </p:spPr>
        <p:txBody>
          <a:bodyPr>
            <a:noAutofit/>
          </a:bodyPr>
          <a:lstStyle/>
          <a:p>
            <a:r>
              <a:rPr lang="sv-SE">
                <a:solidFill>
                  <a:schemeClr val="bg1"/>
                </a:solidFill>
                <a:latin typeface="Calibri" panose="020F0502020204030204" pitchFamily="34" charset="0"/>
                <a:ea typeface="Helvetica" charset="0"/>
                <a:cs typeface="Calibri" panose="020F0502020204030204" pitchFamily="34" charset="0"/>
              </a:rPr>
              <a:t>17: Genomförande och globalt partnerskap</a:t>
            </a:r>
          </a:p>
        </p:txBody>
      </p:sp>
      <p:sp>
        <p:nvSpPr>
          <p:cNvPr id="5" name="Rektangel 4"/>
          <p:cNvSpPr/>
          <p:nvPr/>
        </p:nvSpPr>
        <p:spPr>
          <a:xfrm>
            <a:off x="6387178" y="2203511"/>
            <a:ext cx="5195315" cy="4122182"/>
          </a:xfrm>
          <a:prstGeom prst="rect">
            <a:avLst/>
          </a:prstGeom>
          <a:solidFill>
            <a:schemeClr val="bg1">
              <a:alpha val="93000"/>
            </a:schemeClr>
          </a:solidFill>
        </p:spPr>
        <p:txBody>
          <a:bodyPr wrap="square" lIns="91440" tIns="45720" rIns="91440" bIns="45720" anchor="t">
            <a:spAutoFit/>
          </a:bodyPr>
          <a:lstStyle/>
          <a:p>
            <a:pPr marL="285750" indent="-285750" fontAlgn="base">
              <a:buFont typeface="Arial"/>
              <a:buChar char="•"/>
              <a:defRPr/>
            </a:pPr>
            <a:r>
              <a:rPr lang="sv-SE" sz="2000" b="1">
                <a:latin typeface="Calibri"/>
                <a:ea typeface="Helvetica" charset="0"/>
                <a:cs typeface="Calibri"/>
              </a:rPr>
              <a:t>Mål 17 handlar om att stärka genomförandet och återvitalisera det globala partnerskapet för hållbar utveckling. </a:t>
            </a:r>
            <a:endParaRPr lang="en-US" sz="2000"/>
          </a:p>
          <a:p>
            <a:pPr>
              <a:defRPr/>
            </a:pPr>
            <a:endParaRPr lang="sv-SE" sz="2000" b="1" dirty="0">
              <a:latin typeface="Calibri"/>
              <a:ea typeface="Helvetica" charset="0"/>
              <a:cs typeface="Calibri"/>
            </a:endParaRPr>
          </a:p>
          <a:p>
            <a:pPr marL="285750" indent="-285750">
              <a:buFont typeface="Arial"/>
              <a:buChar char="•"/>
              <a:defRPr/>
            </a:pPr>
            <a:r>
              <a:rPr lang="sv-SE" sz="2000" b="1">
                <a:latin typeface="Calibri"/>
                <a:ea typeface="Helvetica" charset="0"/>
                <a:cs typeface="Calibri"/>
              </a:rPr>
              <a:t>Internationellt bistånd till låg- och medelinkomstländer ökade med 13,6% under 2022.</a:t>
            </a:r>
            <a:endParaRPr lang="sv-SE" sz="2000" b="1" dirty="0">
              <a:latin typeface="Calibri"/>
              <a:ea typeface="Helvetica" charset="0"/>
              <a:cs typeface="Calibri"/>
            </a:endParaRPr>
          </a:p>
          <a:p>
            <a:pPr>
              <a:defRPr/>
            </a:pPr>
            <a:endParaRPr lang="sv-SE" sz="2000" b="1" dirty="0">
              <a:latin typeface="Calibri"/>
              <a:ea typeface="Helvetica" charset="0"/>
              <a:cs typeface="Calibri"/>
            </a:endParaRPr>
          </a:p>
          <a:p>
            <a:pPr marL="285750" indent="-285750">
              <a:buFont typeface="Arial"/>
              <a:buChar char="•"/>
              <a:defRPr/>
            </a:pPr>
            <a:r>
              <a:rPr lang="sv-SE" sz="2000" b="1">
                <a:latin typeface="Calibri"/>
                <a:ea typeface="Helvetica" charset="0"/>
                <a:cs typeface="Calibri"/>
              </a:rPr>
              <a:t>Uppgick till 0,36% av givarländernas kombinerade BNI. Löfte om att ge 0,7% av BNI.</a:t>
            </a:r>
          </a:p>
          <a:p>
            <a:pPr marL="285750" indent="-285750" fontAlgn="base">
              <a:buFont typeface="Arial"/>
              <a:buChar char="•"/>
              <a:defRPr/>
            </a:pPr>
            <a:endParaRPr lang="sv-SE" sz="2000" b="1">
              <a:solidFill>
                <a:srgbClr val="0070C0"/>
              </a:solidFill>
              <a:latin typeface="Calibri"/>
              <a:ea typeface="Helvetica" charset="0"/>
              <a:cs typeface="Calibri"/>
            </a:endParaRPr>
          </a:p>
        </p:txBody>
      </p:sp>
      <p:pic>
        <p:nvPicPr>
          <p:cNvPr id="21506" name="Picture 2" descr="https://lh6.googleusercontent.com/5LfGg3HFQqv67oN1GwNkEVM-IAWgcAuOkNIDshUU6S3OyvI8D6Q7x1q7FVKemLIwb-gk7hRnycOnUlRp4wIhTEJXb9lrW0yUhojG9oT0BUadelOCQlqhyGErqLL04S38bHiLq2JL6y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2520" y="2204480"/>
            <a:ext cx="1656362" cy="1643908"/>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CD1AA621-5EE4-44A4-8FEF-65778519E8EF}"/>
              </a:ext>
            </a:extLst>
          </p:cNvPr>
          <p:cNvSpPr/>
          <p:nvPr/>
        </p:nvSpPr>
        <p:spPr>
          <a:xfrm>
            <a:off x="2942055" y="6368754"/>
            <a:ext cx="3079305" cy="369332"/>
          </a:xfrm>
          <a:prstGeom prst="rect">
            <a:avLst/>
          </a:prstGeom>
        </p:spPr>
        <p:txBody>
          <a:bodyPr wrap="none">
            <a:spAutoFit/>
          </a:bodyPr>
          <a:lstStyle/>
          <a:p>
            <a:r>
              <a:rPr lang="sv-SE">
                <a:solidFill>
                  <a:schemeClr val="bg1"/>
                </a:solidFill>
                <a:latin typeface="Calibri" panose="020F0502020204030204" pitchFamily="34" charset="0"/>
                <a:cs typeface="Calibri" panose="020F0502020204030204" pitchFamily="34" charset="0"/>
              </a:rPr>
              <a:t>Foto: Hannah </a:t>
            </a:r>
            <a:r>
              <a:rPr lang="sv-SE" err="1">
                <a:solidFill>
                  <a:schemeClr val="bg1"/>
                </a:solidFill>
                <a:latin typeface="Calibri" panose="020F0502020204030204" pitchFamily="34" charset="0"/>
                <a:cs typeface="Calibri" panose="020F0502020204030204" pitchFamily="34" charset="0"/>
              </a:rPr>
              <a:t>Busing</a:t>
            </a:r>
            <a:r>
              <a:rPr lang="sv-SE">
                <a:solidFill>
                  <a:schemeClr val="bg1"/>
                </a:solidFill>
                <a:latin typeface="Calibri" panose="020F0502020204030204" pitchFamily="34" charset="0"/>
                <a:cs typeface="Calibri" panose="020F0502020204030204" pitchFamily="34" charset="0"/>
              </a:rPr>
              <a:t>/</a:t>
            </a:r>
            <a:r>
              <a:rPr lang="sv-SE" err="1">
                <a:solidFill>
                  <a:schemeClr val="bg1"/>
                </a:solidFill>
                <a:latin typeface="Calibri" panose="020F0502020204030204" pitchFamily="34" charset="0"/>
                <a:cs typeface="Calibri" panose="020F0502020204030204" pitchFamily="34" charset="0"/>
              </a:rPr>
              <a:t>Unsplash</a:t>
            </a:r>
            <a:endParaRPr lang="sv-SE">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416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DD8AB6-D2DD-4320-A4C3-5958A64F2AC9}"/>
              </a:ext>
            </a:extLst>
          </p:cNvPr>
          <p:cNvSpPr>
            <a:spLocks noGrp="1"/>
          </p:cNvSpPr>
          <p:nvPr>
            <p:ph type="title"/>
          </p:nvPr>
        </p:nvSpPr>
        <p:spPr/>
        <p:txBody>
          <a:bodyPr/>
          <a:lstStyle/>
          <a:p>
            <a:r>
              <a:rPr lang="sv-SE">
                <a:latin typeface="Calibri" panose="020F0502020204030204" pitchFamily="34" charset="0"/>
                <a:cs typeface="Calibri" panose="020F0502020204030204" pitchFamily="34" charset="0"/>
              </a:rPr>
              <a:t>Hur går det för Sverige?</a:t>
            </a:r>
          </a:p>
        </p:txBody>
      </p:sp>
      <p:sp>
        <p:nvSpPr>
          <p:cNvPr id="4" name="Rektangel 3">
            <a:extLst>
              <a:ext uri="{FF2B5EF4-FFF2-40B4-BE49-F238E27FC236}">
                <a16:creationId xmlns:a16="http://schemas.microsoft.com/office/drawing/2014/main" id="{9B61B1C8-D0E5-4921-8789-7F0898F8B002}"/>
              </a:ext>
            </a:extLst>
          </p:cNvPr>
          <p:cNvSpPr/>
          <p:nvPr/>
        </p:nvSpPr>
        <p:spPr>
          <a:xfrm>
            <a:off x="838200" y="2432032"/>
            <a:ext cx="3862754" cy="3871829"/>
          </a:xfrm>
          <a:prstGeom prst="rect">
            <a:avLst/>
          </a:prstGeom>
        </p:spPr>
        <p:txBody>
          <a:bodyPr wrap="square">
            <a:spAutoFit/>
          </a:bodyPr>
          <a:lstStyle/>
          <a:p>
            <a:r>
              <a:rPr lang="sv-SE" sz="2400" b="1">
                <a:latin typeface="Calibri" panose="020F0502020204030204" pitchFamily="34" charset="0"/>
                <a:cs typeface="Calibri" panose="020F0502020204030204" pitchFamily="34" charset="0"/>
              </a:rPr>
              <a:t>5 i topp 2022:</a:t>
            </a:r>
          </a:p>
          <a:p>
            <a:pPr>
              <a:lnSpc>
                <a:spcPct val="90000"/>
              </a:lnSpc>
              <a:spcAft>
                <a:spcPts val="600"/>
              </a:spcAft>
            </a:pPr>
            <a:endParaRPr lang="sv-SE" sz="2400" b="1"/>
          </a:p>
          <a:p>
            <a:pPr marL="342900" indent="-228600">
              <a:lnSpc>
                <a:spcPct val="90000"/>
              </a:lnSpc>
              <a:spcAft>
                <a:spcPts val="600"/>
              </a:spcAft>
              <a:buFont typeface="Arial" panose="020B0604020202020204" pitchFamily="34" charset="0"/>
              <a:buChar char="•"/>
            </a:pPr>
            <a:r>
              <a:rPr lang="sv-SE" sz="2400">
                <a:latin typeface="Calibri" panose="020F0502020204030204" pitchFamily="34" charset="0"/>
                <a:cs typeface="Calibri" panose="020F0502020204030204" pitchFamily="34" charset="0"/>
              </a:rPr>
              <a:t>Finland</a:t>
            </a:r>
          </a:p>
          <a:p>
            <a:pPr marL="342900" indent="-228600">
              <a:lnSpc>
                <a:spcPct val="90000"/>
              </a:lnSpc>
              <a:spcAft>
                <a:spcPts val="600"/>
              </a:spcAft>
              <a:buFont typeface="Arial" panose="020B0604020202020204" pitchFamily="34" charset="0"/>
              <a:buChar char="•"/>
            </a:pPr>
            <a:r>
              <a:rPr lang="sv-SE" sz="2400">
                <a:latin typeface="Calibri" panose="020F0502020204030204" pitchFamily="34" charset="0"/>
                <a:cs typeface="Calibri" panose="020F0502020204030204" pitchFamily="34" charset="0"/>
              </a:rPr>
              <a:t>Danmark</a:t>
            </a:r>
          </a:p>
          <a:p>
            <a:pPr marL="342900" indent="-228600">
              <a:lnSpc>
                <a:spcPct val="90000"/>
              </a:lnSpc>
              <a:spcAft>
                <a:spcPts val="600"/>
              </a:spcAft>
              <a:buFont typeface="Arial" panose="020B0604020202020204" pitchFamily="34" charset="0"/>
              <a:buChar char="•"/>
            </a:pPr>
            <a:r>
              <a:rPr lang="sv-SE" sz="2400">
                <a:latin typeface="Calibri" panose="020F0502020204030204" pitchFamily="34" charset="0"/>
                <a:cs typeface="Calibri" panose="020F0502020204030204" pitchFamily="34" charset="0"/>
              </a:rPr>
              <a:t>Sverige</a:t>
            </a:r>
          </a:p>
          <a:p>
            <a:pPr marL="342900" indent="-228600">
              <a:lnSpc>
                <a:spcPct val="90000"/>
              </a:lnSpc>
              <a:spcAft>
                <a:spcPts val="600"/>
              </a:spcAft>
              <a:buFont typeface="Arial" panose="020B0604020202020204" pitchFamily="34" charset="0"/>
              <a:buChar char="•"/>
            </a:pPr>
            <a:r>
              <a:rPr lang="sv-SE" sz="2400">
                <a:latin typeface="Calibri" panose="020F0502020204030204" pitchFamily="34" charset="0"/>
                <a:cs typeface="Calibri" panose="020F0502020204030204" pitchFamily="34" charset="0"/>
              </a:rPr>
              <a:t>Norge</a:t>
            </a:r>
          </a:p>
          <a:p>
            <a:pPr marL="342900" indent="-228600">
              <a:lnSpc>
                <a:spcPct val="90000"/>
              </a:lnSpc>
              <a:spcAft>
                <a:spcPts val="600"/>
              </a:spcAft>
              <a:buFont typeface="Arial" panose="020B0604020202020204" pitchFamily="34" charset="0"/>
              <a:buChar char="•"/>
            </a:pPr>
            <a:r>
              <a:rPr lang="sv-SE" sz="2400">
                <a:latin typeface="Calibri" panose="020F0502020204030204" pitchFamily="34" charset="0"/>
                <a:cs typeface="Calibri" panose="020F0502020204030204" pitchFamily="34" charset="0"/>
              </a:rPr>
              <a:t>Österrike</a:t>
            </a:r>
          </a:p>
          <a:p>
            <a:endParaRPr lang="sv-SE" sz="2400"/>
          </a:p>
          <a:p>
            <a:pPr marL="342900" indent="-342900">
              <a:buFont typeface="+mj-lt"/>
              <a:buAutoNum type="arabicPeriod"/>
            </a:pPr>
            <a:endParaRPr lang="sv-SE" sz="2400"/>
          </a:p>
          <a:p>
            <a:r>
              <a:rPr lang="sv-SE" sz="1400">
                <a:latin typeface="Calibri" panose="020F0502020204030204" pitchFamily="34" charset="0"/>
                <a:cs typeface="Calibri" panose="020F0502020204030204" pitchFamily="34" charset="0"/>
              </a:rPr>
              <a:t>Källa: Sustainable </a:t>
            </a:r>
            <a:r>
              <a:rPr lang="sv-SE" sz="1400" err="1">
                <a:latin typeface="Calibri" panose="020F0502020204030204" pitchFamily="34" charset="0"/>
                <a:cs typeface="Calibri" panose="020F0502020204030204" pitchFamily="34" charset="0"/>
              </a:rPr>
              <a:t>development</a:t>
            </a:r>
            <a:r>
              <a:rPr lang="sv-SE" sz="1400">
                <a:latin typeface="Calibri" panose="020F0502020204030204" pitchFamily="34" charset="0"/>
                <a:cs typeface="Calibri" panose="020F0502020204030204" pitchFamily="34" charset="0"/>
              </a:rPr>
              <a:t> </a:t>
            </a:r>
            <a:r>
              <a:rPr lang="sv-SE" sz="1400" err="1">
                <a:latin typeface="Calibri" panose="020F0502020204030204" pitchFamily="34" charset="0"/>
                <a:cs typeface="Calibri" panose="020F0502020204030204" pitchFamily="34" charset="0"/>
              </a:rPr>
              <a:t>report</a:t>
            </a:r>
            <a:r>
              <a:rPr lang="sv-SE" sz="1400">
                <a:latin typeface="Calibri" panose="020F0502020204030204" pitchFamily="34" charset="0"/>
                <a:cs typeface="Calibri" panose="020F0502020204030204" pitchFamily="34" charset="0"/>
              </a:rPr>
              <a:t> 2022</a:t>
            </a:r>
          </a:p>
        </p:txBody>
      </p:sp>
      <p:pic>
        <p:nvPicPr>
          <p:cNvPr id="13" name="Bildobjekt 12" descr="En bild som visar fönster&#10;&#10;Automatiskt genererad beskrivning">
            <a:extLst>
              <a:ext uri="{FF2B5EF4-FFF2-40B4-BE49-F238E27FC236}">
                <a16:creationId xmlns:a16="http://schemas.microsoft.com/office/drawing/2014/main" id="{7033FAD9-B27E-4AFD-A900-0463B79BF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849" y="2261567"/>
            <a:ext cx="4159936" cy="4076092"/>
          </a:xfrm>
          <a:prstGeom prst="rect">
            <a:avLst/>
          </a:prstGeom>
        </p:spPr>
      </p:pic>
    </p:spTree>
    <p:extLst>
      <p:ext uri="{BB962C8B-B14F-4D97-AF65-F5344CB8AC3E}">
        <p14:creationId xmlns:p14="http://schemas.microsoft.com/office/powerpoint/2010/main" val="22761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C81AE8C-12D8-48DA-AA87-EC2F39F7B068}"/>
              </a:ext>
            </a:extLst>
          </p:cNvPr>
          <p:cNvSpPr>
            <a:spLocks noGrp="1"/>
          </p:cNvSpPr>
          <p:nvPr>
            <p:ph type="body" sz="quarter" idx="19"/>
          </p:nvPr>
        </p:nvSpPr>
        <p:spPr>
          <a:xfrm>
            <a:off x="1183219" y="675392"/>
            <a:ext cx="8580541" cy="1048373"/>
          </a:xfrm>
        </p:spPr>
        <p:txBody>
          <a:bodyPr/>
          <a:lstStyle/>
          <a:p>
            <a:r>
              <a:rPr lang="sv-SE" b="1">
                <a:solidFill>
                  <a:schemeClr val="bg1"/>
                </a:solidFill>
                <a:latin typeface="Calibri" panose="020F0502020204030204" pitchFamily="34" charset="0"/>
                <a:cs typeface="Calibri" panose="020F0502020204030204" pitchFamily="34" charset="0"/>
              </a:rPr>
              <a:t>Lägesbild 22 mars 2022</a:t>
            </a:r>
          </a:p>
        </p:txBody>
      </p:sp>
      <p:sp>
        <p:nvSpPr>
          <p:cNvPr id="4" name="Platshållare för text 3">
            <a:extLst>
              <a:ext uri="{FF2B5EF4-FFF2-40B4-BE49-F238E27FC236}">
                <a16:creationId xmlns:a16="http://schemas.microsoft.com/office/drawing/2014/main" id="{CA2E6D44-8DCD-47F1-9D11-E4CBB755905A}"/>
              </a:ext>
            </a:extLst>
          </p:cNvPr>
          <p:cNvSpPr>
            <a:spLocks noGrp="1"/>
          </p:cNvSpPr>
          <p:nvPr>
            <p:ph type="body" sz="quarter" idx="22"/>
          </p:nvPr>
        </p:nvSpPr>
        <p:spPr>
          <a:xfrm>
            <a:off x="438662" y="2210996"/>
            <a:ext cx="5652086" cy="2731229"/>
          </a:xfrm>
        </p:spPr>
        <p:txBody>
          <a:bodyPr vert="horz" lIns="91440" tIns="45720" rIns="91440" bIns="45720" rtlCol="0" anchor="t">
            <a:noAutofit/>
          </a:bodyPr>
          <a:lstStyle/>
          <a:p>
            <a:r>
              <a:rPr lang="sv-SE" sz="2400" b="1">
                <a:latin typeface="Calibri"/>
                <a:cs typeface="Calibri"/>
              </a:rPr>
              <a:t>Några positiva utvecklingar</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Kraftigt ökat utvecklingsbistånd inom många områden.</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Ökad andel ekologisk åkermark</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Minskade trafikolyckor</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Minskad dödlighet i cancer och hjärtsjukdomar</a:t>
            </a:r>
          </a:p>
          <a:p>
            <a:pPr marL="342900" indent="-342900">
              <a:buFont typeface="Arial" panose="020B0604020202020204" pitchFamily="34" charset="0"/>
              <a:buChar char="•"/>
            </a:pPr>
            <a:r>
              <a:rPr lang="sv-SE" sz="2400">
                <a:latin typeface="Calibri"/>
                <a:cs typeface="Calibri"/>
              </a:rPr>
              <a:t>Mer förnybar energi och minskade utsläpp av växthusgaser (både territoriellt och produktionsbaserade).</a:t>
            </a:r>
            <a:endParaRPr lang="sv-SE" sz="2400">
              <a:latin typeface="Calibri" panose="020F0502020204030204" pitchFamily="34" charset="0"/>
              <a:cs typeface="Calibri" panose="020F0502020204030204" pitchFamily="34" charset="0"/>
            </a:endParaRPr>
          </a:p>
        </p:txBody>
      </p:sp>
      <p:sp>
        <p:nvSpPr>
          <p:cNvPr id="5" name="Platshållare för text 3">
            <a:extLst>
              <a:ext uri="{FF2B5EF4-FFF2-40B4-BE49-F238E27FC236}">
                <a16:creationId xmlns:a16="http://schemas.microsoft.com/office/drawing/2014/main" id="{0222DCFE-B374-C992-665C-D69D099BC4B2}"/>
              </a:ext>
            </a:extLst>
          </p:cNvPr>
          <p:cNvSpPr txBox="1">
            <a:spLocks/>
          </p:cNvSpPr>
          <p:nvPr/>
        </p:nvSpPr>
        <p:spPr>
          <a:xfrm>
            <a:off x="6405267" y="2210995"/>
            <a:ext cx="5210674" cy="273122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67" kern="1200">
                <a:solidFill>
                  <a:schemeClr val="tx1"/>
                </a:solidFill>
                <a:latin typeface="Trade Gothic LT Std Cn"/>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b="1">
                <a:latin typeface="Calibri"/>
                <a:cs typeface="Calibri"/>
              </a:rPr>
              <a:t>Några negativa utvecklingar</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Ökad psykisk ohälsa</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Fler elever i alla åldrar som upplever mobbning</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Trångboddheten bland utrikesfödda har ökat</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Andelen fiskebestånd som fiskas hållbart har minskat</a:t>
            </a:r>
          </a:p>
          <a:p>
            <a:pPr marL="342900" indent="-342900">
              <a:buFont typeface="Arial" panose="020B0604020202020204" pitchFamily="34" charset="0"/>
              <a:buChar char="•"/>
            </a:pPr>
            <a:r>
              <a:rPr lang="sv-SE" sz="2400">
                <a:latin typeface="Calibri" panose="020F0502020204030204" pitchFamily="34" charset="0"/>
                <a:cs typeface="Calibri" panose="020F0502020204030204" pitchFamily="34" charset="0"/>
              </a:rPr>
              <a:t>Mängden hushållsavfall har ökat</a:t>
            </a:r>
          </a:p>
        </p:txBody>
      </p:sp>
    </p:spTree>
    <p:extLst>
      <p:ext uri="{BB962C8B-B14F-4D97-AF65-F5344CB8AC3E}">
        <p14:creationId xmlns:p14="http://schemas.microsoft.com/office/powerpoint/2010/main" val="382641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56ADFB77-6CCC-46FE-B259-FB21792C4CDA}"/>
              </a:ext>
            </a:extLst>
          </p:cNvPr>
          <p:cNvSpPr>
            <a:spLocks noGrp="1"/>
          </p:cNvSpPr>
          <p:nvPr>
            <p:ph type="title"/>
          </p:nvPr>
        </p:nvSpPr>
        <p:spPr>
          <a:xfrm>
            <a:off x="838200" y="486428"/>
            <a:ext cx="9372600" cy="1325563"/>
          </a:xfrm>
        </p:spPr>
        <p:txBody>
          <a:bodyPr anchor="ctr">
            <a:normAutofit/>
          </a:bodyPr>
          <a:lstStyle/>
          <a:p>
            <a:r>
              <a:rPr lang="sv-SE"/>
              <a:t>Du kan bidra!</a:t>
            </a:r>
          </a:p>
        </p:txBody>
      </p:sp>
      <p:pic>
        <p:nvPicPr>
          <p:cNvPr id="5" name="Platshållare för bild 7" descr="En bild som visar ritning&#10;&#10;Automatiskt genererad beskrivning">
            <a:extLst>
              <a:ext uri="{FF2B5EF4-FFF2-40B4-BE49-F238E27FC236}">
                <a16:creationId xmlns:a16="http://schemas.microsoft.com/office/drawing/2014/main" id="{3C971D6F-CC39-4C60-8E35-F478C8ED66FD}"/>
              </a:ext>
            </a:extLst>
          </p:cNvPr>
          <p:cNvPicPr>
            <a:picLocks noChangeAspect="1"/>
          </p:cNvPicPr>
          <p:nvPr/>
        </p:nvPicPr>
        <p:blipFill rotWithShape="1">
          <a:blip r:embed="rId3">
            <a:extLst>
              <a:ext uri="{28A0092B-C50C-407E-A947-70E740481C1C}">
                <a14:useLocalDpi xmlns:a14="http://schemas.microsoft.com/office/drawing/2010/main" val="0"/>
              </a:ext>
            </a:extLst>
          </a:blip>
          <a:srcRect l="-17668" r="-17668"/>
          <a:stretch/>
        </p:blipFill>
        <p:spPr>
          <a:xfrm>
            <a:off x="838200" y="2366534"/>
            <a:ext cx="5181600" cy="3469032"/>
          </a:xfrm>
          <a:prstGeom prst="rect">
            <a:avLst/>
          </a:prstGeom>
          <a:noFill/>
        </p:spPr>
      </p:pic>
      <p:sp>
        <p:nvSpPr>
          <p:cNvPr id="9" name="Content Placeholder 3">
            <a:extLst>
              <a:ext uri="{FF2B5EF4-FFF2-40B4-BE49-F238E27FC236}">
                <a16:creationId xmlns:a16="http://schemas.microsoft.com/office/drawing/2014/main" id="{D9E8F71E-0443-438B-8EEC-CEA0F9070DA6}"/>
              </a:ext>
            </a:extLst>
          </p:cNvPr>
          <p:cNvSpPr>
            <a:spLocks noGrp="1"/>
          </p:cNvSpPr>
          <p:nvPr>
            <p:ph sz="half" idx="2"/>
          </p:nvPr>
        </p:nvSpPr>
        <p:spPr>
          <a:xfrm>
            <a:off x="6172200" y="2302976"/>
            <a:ext cx="5181600" cy="3596148"/>
          </a:xfrm>
        </p:spPr>
        <p:txBody>
          <a:bodyPr vert="horz" lIns="91440" tIns="45720" rIns="91440" bIns="45720" rtlCol="0" anchor="t">
            <a:normAutofit/>
          </a:bodyPr>
          <a:lstStyle/>
          <a:p>
            <a:r>
              <a:rPr lang="en-US" b="1" dirty="0">
                <a:latin typeface="Calibri"/>
                <a:cs typeface="Calibri"/>
              </a:rPr>
              <a:t>Bli </a:t>
            </a:r>
            <a:r>
              <a:rPr lang="en-US" b="1" err="1">
                <a:latin typeface="Calibri"/>
                <a:cs typeface="Calibri"/>
              </a:rPr>
              <a:t>medlem</a:t>
            </a:r>
            <a:r>
              <a:rPr lang="en-US" b="1" dirty="0">
                <a:latin typeface="Calibri"/>
                <a:cs typeface="Calibri"/>
              </a:rPr>
              <a:t>! </a:t>
            </a:r>
          </a:p>
          <a:p>
            <a:r>
              <a:rPr lang="en-US" b="1" err="1">
                <a:latin typeface="Calibri"/>
                <a:cs typeface="Calibri"/>
              </a:rPr>
              <a:t>Engagera</a:t>
            </a:r>
            <a:r>
              <a:rPr lang="en-US" b="1" dirty="0">
                <a:latin typeface="Calibri"/>
                <a:cs typeface="Calibri"/>
              </a:rPr>
              <a:t> dig </a:t>
            </a:r>
            <a:r>
              <a:rPr lang="en-US" b="1" err="1">
                <a:latin typeface="Calibri"/>
                <a:cs typeface="Calibri"/>
              </a:rPr>
              <a:t>i</a:t>
            </a:r>
            <a:r>
              <a:rPr lang="en-US" b="1" dirty="0">
                <a:latin typeface="Calibri"/>
                <a:cs typeface="Calibri"/>
              </a:rPr>
              <a:t> din FN-</a:t>
            </a:r>
            <a:r>
              <a:rPr lang="en-US" b="1" err="1">
                <a:latin typeface="Calibri"/>
                <a:cs typeface="Calibri"/>
              </a:rPr>
              <a:t>elevförening</a:t>
            </a:r>
            <a:r>
              <a:rPr lang="en-US" b="1" dirty="0">
                <a:latin typeface="Calibri"/>
                <a:cs typeface="Calibri"/>
              </a:rPr>
              <a:t>/</a:t>
            </a:r>
            <a:r>
              <a:rPr lang="en-US" b="1" err="1">
                <a:latin typeface="Calibri"/>
                <a:cs typeface="Calibri"/>
              </a:rPr>
              <a:t>lokalförening</a:t>
            </a:r>
            <a:endParaRPr lang="en-US" b="1">
              <a:latin typeface="Calibri"/>
              <a:cs typeface="Calibri"/>
            </a:endParaRPr>
          </a:p>
          <a:p>
            <a:r>
              <a:rPr lang="en-US" b="1" dirty="0" err="1">
                <a:latin typeface="Calibri"/>
                <a:cs typeface="Calibri"/>
              </a:rPr>
              <a:t>Engagera</a:t>
            </a:r>
            <a:r>
              <a:rPr lang="en-US" b="1" dirty="0">
                <a:latin typeface="Calibri"/>
                <a:cs typeface="Calibri"/>
              </a:rPr>
              <a:t> dig för </a:t>
            </a:r>
            <a:r>
              <a:rPr lang="en-US" b="1" dirty="0" err="1">
                <a:latin typeface="Calibri"/>
                <a:cs typeface="Calibri"/>
              </a:rPr>
              <a:t>projektet</a:t>
            </a:r>
            <a:r>
              <a:rPr lang="en-US" b="1" dirty="0">
                <a:latin typeface="Calibri"/>
                <a:cs typeface="Calibri"/>
              </a:rPr>
              <a:t> Flicka</a:t>
            </a:r>
          </a:p>
          <a:p>
            <a:r>
              <a:rPr lang="en-US" b="1" err="1">
                <a:latin typeface="Calibri"/>
                <a:cs typeface="Calibri"/>
              </a:rPr>
              <a:t>Lär</a:t>
            </a:r>
            <a:r>
              <a:rPr lang="en-US" b="1" dirty="0">
                <a:latin typeface="Calibri"/>
                <a:cs typeface="Calibri"/>
              </a:rPr>
              <a:t> dig </a:t>
            </a:r>
            <a:r>
              <a:rPr lang="en-US" b="1" err="1">
                <a:latin typeface="Calibri"/>
                <a:cs typeface="Calibri"/>
              </a:rPr>
              <a:t>mer</a:t>
            </a:r>
            <a:r>
              <a:rPr lang="en-US" b="1" dirty="0">
                <a:latin typeface="Calibri"/>
                <a:cs typeface="Calibri"/>
              </a:rPr>
              <a:t> om Agenda 2030 </a:t>
            </a:r>
            <a:r>
              <a:rPr lang="en-US" b="1" err="1">
                <a:latin typeface="Calibri"/>
                <a:cs typeface="Calibri"/>
              </a:rPr>
              <a:t>och</a:t>
            </a:r>
            <a:r>
              <a:rPr lang="en-US" b="1" dirty="0">
                <a:latin typeface="Calibri"/>
                <a:cs typeface="Calibri"/>
              </a:rPr>
              <a:t> de </a:t>
            </a:r>
            <a:r>
              <a:rPr lang="en-US" b="1" err="1">
                <a:latin typeface="Calibri"/>
                <a:cs typeface="Calibri"/>
              </a:rPr>
              <a:t>globala</a:t>
            </a:r>
            <a:r>
              <a:rPr lang="en-US" b="1" dirty="0">
                <a:latin typeface="Calibri"/>
                <a:cs typeface="Calibri"/>
              </a:rPr>
              <a:t> </a:t>
            </a:r>
            <a:r>
              <a:rPr lang="en-US" b="1" err="1">
                <a:latin typeface="Calibri"/>
                <a:cs typeface="Calibri"/>
              </a:rPr>
              <a:t>målen</a:t>
            </a:r>
            <a:endParaRPr lang="en-US">
              <a:latin typeface="Calibri"/>
              <a:cs typeface="Calibri"/>
            </a:endParaRPr>
          </a:p>
          <a:p>
            <a:pPr marL="0" indent="0">
              <a:buNone/>
            </a:pPr>
            <a:endParaRPr lang="en-US"/>
          </a:p>
        </p:txBody>
      </p:sp>
    </p:spTree>
    <p:extLst>
      <p:ext uri="{BB962C8B-B14F-4D97-AF65-F5344CB8AC3E}">
        <p14:creationId xmlns:p14="http://schemas.microsoft.com/office/powerpoint/2010/main" val="25493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303A-E55A-166D-70DA-0E9C768BAEF7}"/>
              </a:ext>
            </a:extLst>
          </p:cNvPr>
          <p:cNvSpPr>
            <a:spLocks noGrp="1"/>
          </p:cNvSpPr>
          <p:nvPr>
            <p:ph type="title"/>
          </p:nvPr>
        </p:nvSpPr>
        <p:spPr>
          <a:xfrm>
            <a:off x="838200" y="486428"/>
            <a:ext cx="9372600" cy="1325563"/>
          </a:xfrm>
        </p:spPr>
        <p:txBody>
          <a:bodyPr anchor="ctr">
            <a:normAutofit/>
          </a:bodyPr>
          <a:lstStyle/>
          <a:p>
            <a:r>
              <a:rPr lang="en-US" dirty="0"/>
              <a:t>Leave No One Behind</a:t>
            </a:r>
          </a:p>
        </p:txBody>
      </p:sp>
      <p:pic>
        <p:nvPicPr>
          <p:cNvPr id="3" name="Picture 2">
            <a:extLst>
              <a:ext uri="{FF2B5EF4-FFF2-40B4-BE49-F238E27FC236}">
                <a16:creationId xmlns:a16="http://schemas.microsoft.com/office/drawing/2014/main" id="{1942C499-0B20-B74F-754D-DAD8FD6B6D21}"/>
              </a:ext>
            </a:extLst>
          </p:cNvPr>
          <p:cNvPicPr>
            <a:picLocks noChangeAspect="1"/>
          </p:cNvPicPr>
          <p:nvPr/>
        </p:nvPicPr>
        <p:blipFill>
          <a:blip r:embed="rId3"/>
          <a:stretch>
            <a:fillRect/>
          </a:stretch>
        </p:blipFill>
        <p:spPr>
          <a:xfrm>
            <a:off x="838200" y="2371691"/>
            <a:ext cx="5181600" cy="3458718"/>
          </a:xfrm>
          <a:prstGeom prst="rect">
            <a:avLst/>
          </a:prstGeom>
          <a:noFill/>
        </p:spPr>
      </p:pic>
      <p:sp>
        <p:nvSpPr>
          <p:cNvPr id="8" name="Content Placeholder 3">
            <a:extLst>
              <a:ext uri="{FF2B5EF4-FFF2-40B4-BE49-F238E27FC236}">
                <a16:creationId xmlns:a16="http://schemas.microsoft.com/office/drawing/2014/main" id="{BF8BC626-1416-FA24-2133-644E4E669F8C}"/>
              </a:ext>
            </a:extLst>
          </p:cNvPr>
          <p:cNvSpPr>
            <a:spLocks noGrp="1"/>
          </p:cNvSpPr>
          <p:nvPr>
            <p:ph sz="half" idx="2"/>
          </p:nvPr>
        </p:nvSpPr>
        <p:spPr>
          <a:xfrm>
            <a:off x="6172200" y="2302976"/>
            <a:ext cx="5181600" cy="3596148"/>
          </a:xfrm>
        </p:spPr>
        <p:txBody>
          <a:bodyPr vert="horz" lIns="91440" tIns="45720" rIns="91440" bIns="45720" rtlCol="0" anchor="t">
            <a:normAutofit/>
          </a:bodyPr>
          <a:lstStyle/>
          <a:p>
            <a:r>
              <a:rPr lang="sv-SE" sz="2000" err="1">
                <a:latin typeface="Calibri"/>
                <a:cs typeface="Calibri"/>
              </a:rPr>
              <a:t>Leave</a:t>
            </a:r>
            <a:r>
              <a:rPr lang="sv-SE" sz="2000" dirty="0">
                <a:latin typeface="Calibri"/>
                <a:cs typeface="Calibri"/>
              </a:rPr>
              <a:t> No </a:t>
            </a:r>
            <a:r>
              <a:rPr lang="sv-SE" sz="2000" err="1">
                <a:latin typeface="Calibri"/>
                <a:cs typeface="Calibri"/>
              </a:rPr>
              <a:t>One</a:t>
            </a:r>
            <a:r>
              <a:rPr lang="sv-SE" sz="2000" dirty="0">
                <a:latin typeface="Calibri"/>
                <a:cs typeface="Calibri"/>
              </a:rPr>
              <a:t> </a:t>
            </a:r>
            <a:r>
              <a:rPr lang="sv-SE" sz="2000" err="1">
                <a:latin typeface="Calibri"/>
                <a:cs typeface="Calibri"/>
              </a:rPr>
              <a:t>Behind</a:t>
            </a:r>
            <a:r>
              <a:rPr lang="sv-SE" sz="2000" dirty="0">
                <a:latin typeface="Calibri"/>
                <a:cs typeface="Calibri"/>
              </a:rPr>
              <a:t> är en av de centrala principerna för Agenda 2030.</a:t>
            </a:r>
          </a:p>
          <a:p>
            <a:r>
              <a:rPr lang="sv-SE" sz="2000" dirty="0">
                <a:latin typeface="Calibri"/>
                <a:cs typeface="Calibri"/>
              </a:rPr>
              <a:t>Alla FN-medlemsstater ska utrota fattigdom i alla dess former, få ett slut på diskriminering och exkludering samt minska de ojämlikheter som gör att människor lämnas i utanför. </a:t>
            </a:r>
          </a:p>
          <a:p>
            <a:r>
              <a:rPr lang="sv-SE" sz="2000" dirty="0">
                <a:latin typeface="Calibri"/>
                <a:cs typeface="Calibri"/>
              </a:rPr>
              <a:t>Om inte målen I Agenda 2030 blivit uppfyllda för </a:t>
            </a:r>
            <a:r>
              <a:rPr lang="sv-SE" sz="2000" i="1" dirty="0">
                <a:latin typeface="Calibri"/>
                <a:cs typeface="Calibri"/>
              </a:rPr>
              <a:t>alla</a:t>
            </a:r>
            <a:r>
              <a:rPr lang="sv-SE" sz="2000" dirty="0">
                <a:latin typeface="Calibri"/>
                <a:cs typeface="Calibri"/>
              </a:rPr>
              <a:t>, kan vi inte säga att de har uppfyllts. </a:t>
            </a:r>
          </a:p>
          <a:p>
            <a:r>
              <a:rPr lang="sv-SE" sz="2000" dirty="0">
                <a:latin typeface="Calibri"/>
                <a:cs typeface="Calibri"/>
              </a:rPr>
              <a:t>Detta gäller på såväl nationell som global nivå. </a:t>
            </a:r>
          </a:p>
        </p:txBody>
      </p:sp>
    </p:spTree>
    <p:extLst>
      <p:ext uri="{BB962C8B-B14F-4D97-AF65-F5344CB8AC3E}">
        <p14:creationId xmlns:p14="http://schemas.microsoft.com/office/powerpoint/2010/main" val="4038836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CAA024-560A-173F-D57A-CD7A4F1F4F7D}"/>
              </a:ext>
            </a:extLst>
          </p:cNvPr>
          <p:cNvSpPr>
            <a:spLocks noGrp="1"/>
          </p:cNvSpPr>
          <p:nvPr>
            <p:ph type="title"/>
          </p:nvPr>
        </p:nvSpPr>
        <p:spPr/>
        <p:txBody>
          <a:bodyPr/>
          <a:lstStyle/>
          <a:p>
            <a:r>
              <a:rPr lang="sv-SE" dirty="0" err="1"/>
              <a:t>Leave</a:t>
            </a:r>
            <a:r>
              <a:rPr lang="sv-SE" dirty="0"/>
              <a:t> No </a:t>
            </a:r>
            <a:r>
              <a:rPr lang="sv-SE" dirty="0" err="1"/>
              <a:t>One</a:t>
            </a:r>
            <a:r>
              <a:rPr lang="sv-SE" dirty="0"/>
              <a:t> </a:t>
            </a:r>
            <a:r>
              <a:rPr lang="sv-SE" dirty="0" err="1"/>
              <a:t>Behind</a:t>
            </a:r>
            <a:r>
              <a:rPr lang="sv-SE" dirty="0"/>
              <a:t> forts </a:t>
            </a:r>
            <a:endParaRPr lang="sv-SE"/>
          </a:p>
        </p:txBody>
      </p:sp>
      <p:pic>
        <p:nvPicPr>
          <p:cNvPr id="5" name="Content Placeholder 4" descr="a group of people standing in a tunnel">
            <a:extLst>
              <a:ext uri="{FF2B5EF4-FFF2-40B4-BE49-F238E27FC236}">
                <a16:creationId xmlns:a16="http://schemas.microsoft.com/office/drawing/2014/main" id="{60413C65-D236-C6EE-B788-A4BEDF83512A}"/>
              </a:ext>
            </a:extLst>
          </p:cNvPr>
          <p:cNvPicPr>
            <a:picLocks noGrp="1" noChangeAspect="1"/>
          </p:cNvPicPr>
          <p:nvPr>
            <p:ph sz="half" idx="1"/>
          </p:nvPr>
        </p:nvPicPr>
        <p:blipFill>
          <a:blip r:embed="rId3"/>
          <a:stretch>
            <a:fillRect/>
          </a:stretch>
        </p:blipFill>
        <p:spPr>
          <a:xfrm>
            <a:off x="838200" y="2372986"/>
            <a:ext cx="5181600" cy="3456127"/>
          </a:xfrm>
        </p:spPr>
      </p:pic>
      <p:sp>
        <p:nvSpPr>
          <p:cNvPr id="4" name="Platshållare för innehåll 3">
            <a:extLst>
              <a:ext uri="{FF2B5EF4-FFF2-40B4-BE49-F238E27FC236}">
                <a16:creationId xmlns:a16="http://schemas.microsoft.com/office/drawing/2014/main" id="{C0ED228C-96F4-C4FD-42AB-6EAB86D989B0}"/>
              </a:ext>
            </a:extLst>
          </p:cNvPr>
          <p:cNvSpPr>
            <a:spLocks noGrp="1"/>
          </p:cNvSpPr>
          <p:nvPr>
            <p:ph sz="half" idx="2"/>
          </p:nvPr>
        </p:nvSpPr>
        <p:spPr>
          <a:xfrm>
            <a:off x="6172200" y="2302976"/>
            <a:ext cx="5649494" cy="4188814"/>
          </a:xfrm>
        </p:spPr>
        <p:txBody>
          <a:bodyPr vert="horz" lIns="91440" tIns="45720" rIns="91440" bIns="45720" rtlCol="0" anchor="t">
            <a:normAutofit lnSpcReduction="10000"/>
          </a:bodyPr>
          <a:lstStyle/>
          <a:p>
            <a:pPr marL="0" indent="0">
              <a:buNone/>
            </a:pPr>
            <a:r>
              <a:rPr lang="sv-SE" sz="2000" b="1" dirty="0">
                <a:latin typeface="Calibri"/>
                <a:cs typeface="Calibri"/>
              </a:rPr>
              <a:t>Exempel</a:t>
            </a:r>
          </a:p>
          <a:p>
            <a:pPr marL="285750" indent="-285750"/>
            <a:r>
              <a:rPr lang="sv-SE" sz="1800" b="1" dirty="0">
                <a:latin typeface="Calibri"/>
                <a:cs typeface="Calibri"/>
              </a:rPr>
              <a:t> </a:t>
            </a:r>
            <a:r>
              <a:rPr lang="sv-SE" sz="1800" dirty="0">
                <a:latin typeface="Calibri"/>
                <a:cs typeface="Calibri"/>
              </a:rPr>
              <a:t>I Sverige ses inte fattigdom som ett akut stort problem. Trots detta lever 4% av landets befolkning i materiell och social fattigdom. Även om Sverige ligger bra till globalt sett, har vi mycket arbete kvar för att uppnå Mål 1: Ingen fattigdom.</a:t>
            </a:r>
            <a:endParaRPr lang="sv-SE">
              <a:latin typeface="Calibri"/>
              <a:cs typeface="Calibri"/>
            </a:endParaRPr>
          </a:p>
          <a:p>
            <a:pPr marL="285750" indent="-285750"/>
            <a:r>
              <a:rPr lang="sv-SE" sz="1800" dirty="0">
                <a:latin typeface="Calibri"/>
                <a:ea typeface="+mn-lt"/>
                <a:cs typeface="+mn-lt"/>
              </a:rPr>
              <a:t>För att förverkliga LNOB på nationell nivå behöver man identifiera vilka som lämnas utanför och varför. </a:t>
            </a:r>
          </a:p>
          <a:p>
            <a:pPr marL="285750" indent="-285750"/>
            <a:r>
              <a:rPr lang="sv-SE" sz="1800" dirty="0">
                <a:latin typeface="Calibri"/>
                <a:cs typeface="Calibri"/>
              </a:rPr>
              <a:t>I Sverige är de mest ekonomiskt utsatta: </a:t>
            </a:r>
            <a:r>
              <a:rPr lang="sv-SE" sz="1800" dirty="0">
                <a:latin typeface="Calibri"/>
                <a:ea typeface="+mn-lt"/>
                <a:cs typeface="+mn-lt"/>
              </a:rPr>
              <a:t>utrikes födda, arbetslösa, personer med funktionsnedsättning och ensamstående kvinnor med barn.</a:t>
            </a:r>
          </a:p>
          <a:p>
            <a:pPr marL="285750" indent="-285750"/>
            <a:r>
              <a:rPr lang="sv-SE" sz="1800" dirty="0">
                <a:latin typeface="Calibri"/>
                <a:ea typeface="+mn-lt"/>
                <a:cs typeface="+mn-lt"/>
              </a:rPr>
              <a:t>För att Sverige ska kunna nå Mål 1 behöver dessa grupper tas hänsyn till i större utsträckning i arbetet för att utrota fattigdomen i Sverige. Först när </a:t>
            </a:r>
            <a:r>
              <a:rPr lang="sv-SE" sz="1800" u="sng" dirty="0">
                <a:latin typeface="Calibri"/>
                <a:ea typeface="+mn-lt"/>
                <a:cs typeface="+mn-lt"/>
              </a:rPr>
              <a:t>ingen</a:t>
            </a:r>
            <a:r>
              <a:rPr lang="sv-SE" sz="1800" dirty="0">
                <a:latin typeface="Calibri"/>
                <a:ea typeface="+mn-lt"/>
                <a:cs typeface="+mn-lt"/>
              </a:rPr>
              <a:t> lever under fattigdomsgränsen är målet uppnått.</a:t>
            </a:r>
          </a:p>
          <a:p>
            <a:pPr marL="0" indent="0">
              <a:buNone/>
            </a:pPr>
            <a:endParaRPr lang="sv-SE" sz="1800" dirty="0">
              <a:latin typeface="Trade Gothic LT Std Cn"/>
              <a:ea typeface="+mn-lt"/>
              <a:cs typeface="+mn-lt"/>
            </a:endParaRPr>
          </a:p>
          <a:p>
            <a:pPr marL="0" indent="0">
              <a:buNone/>
            </a:pPr>
            <a:endParaRPr lang="sv-SE" sz="1800" dirty="0">
              <a:latin typeface="Calibri"/>
            </a:endParaRPr>
          </a:p>
        </p:txBody>
      </p:sp>
    </p:spTree>
    <p:extLst>
      <p:ext uri="{BB962C8B-B14F-4D97-AF65-F5344CB8AC3E}">
        <p14:creationId xmlns:p14="http://schemas.microsoft.com/office/powerpoint/2010/main" val="402767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42046-1E74-4A63-AC30-15D5BBDA3540}"/>
              </a:ext>
            </a:extLst>
          </p:cNvPr>
          <p:cNvSpPr>
            <a:spLocks noGrp="1"/>
          </p:cNvSpPr>
          <p:nvPr>
            <p:ph type="title"/>
          </p:nvPr>
        </p:nvSpPr>
        <p:spPr/>
        <p:txBody>
          <a:bodyPr/>
          <a:lstStyle/>
          <a:p>
            <a:r>
              <a:rPr lang="sv-SE">
                <a:latin typeface="Calibri" panose="020F0502020204030204" pitchFamily="34" charset="0"/>
                <a:cs typeface="Calibri" panose="020F0502020204030204" pitchFamily="34" charset="0"/>
              </a:rPr>
              <a:t>Delmål, indikatorer och uppföljning</a:t>
            </a:r>
          </a:p>
        </p:txBody>
      </p:sp>
      <p:pic>
        <p:nvPicPr>
          <p:cNvPr id="3" name="Bildobjekt 2">
            <a:extLst>
              <a:ext uri="{FF2B5EF4-FFF2-40B4-BE49-F238E27FC236}">
                <a16:creationId xmlns:a16="http://schemas.microsoft.com/office/drawing/2014/main" id="{CA503C75-82EF-4B78-975E-6A0ABF74FF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0589" y="2378210"/>
            <a:ext cx="7850821" cy="4093570"/>
          </a:xfrm>
          <a:prstGeom prst="rect">
            <a:avLst/>
          </a:prstGeom>
        </p:spPr>
      </p:pic>
    </p:spTree>
    <p:extLst>
      <p:ext uri="{BB962C8B-B14F-4D97-AF65-F5344CB8AC3E}">
        <p14:creationId xmlns:p14="http://schemas.microsoft.com/office/powerpoint/2010/main" val="136093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457200"/>
            <a:ext cx="9363075" cy="1354791"/>
          </a:xfrm>
        </p:spPr>
        <p:txBody>
          <a:bodyPr anchor="ctr">
            <a:normAutofit/>
          </a:bodyPr>
          <a:lstStyle/>
          <a:p>
            <a:r>
              <a:rPr lang="sv-SE">
                <a:latin typeface="Calibri" panose="020F0502020204030204" pitchFamily="34" charset="0"/>
                <a:cs typeface="Calibri" panose="020F0502020204030204" pitchFamily="34" charset="0"/>
              </a:rPr>
              <a:t>De globala målen</a:t>
            </a:r>
          </a:p>
        </p:txBody>
      </p:sp>
      <p:pic>
        <p:nvPicPr>
          <p:cNvPr id="7" name="Bildobjekt 6" descr="En bild som visar byggnad, sitter, stor, blå&#10;&#10;Automatiskt genererad beskrivning">
            <a:extLst>
              <a:ext uri="{FF2B5EF4-FFF2-40B4-BE49-F238E27FC236}">
                <a16:creationId xmlns:a16="http://schemas.microsoft.com/office/drawing/2014/main" id="{3A971EDE-F311-44BF-A52E-AD1B464492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3940" y="1811991"/>
            <a:ext cx="8764120" cy="5046009"/>
          </a:xfrm>
          <a:prstGeom prst="rect">
            <a:avLst/>
          </a:prstGeom>
        </p:spPr>
      </p:pic>
      <p:sp>
        <p:nvSpPr>
          <p:cNvPr id="8" name="textruta 7">
            <a:extLst>
              <a:ext uri="{FF2B5EF4-FFF2-40B4-BE49-F238E27FC236}">
                <a16:creationId xmlns:a16="http://schemas.microsoft.com/office/drawing/2014/main" id="{AA3BF69C-D796-4091-9A32-DCC3466B2FC3}"/>
              </a:ext>
            </a:extLst>
          </p:cNvPr>
          <p:cNvSpPr txBox="1"/>
          <p:nvPr/>
        </p:nvSpPr>
        <p:spPr>
          <a:xfrm>
            <a:off x="8344460" y="6400800"/>
            <a:ext cx="2133600" cy="307777"/>
          </a:xfrm>
          <a:prstGeom prst="rect">
            <a:avLst/>
          </a:prstGeom>
          <a:noFill/>
        </p:spPr>
        <p:txBody>
          <a:bodyPr wrap="square" rtlCol="0">
            <a:spAutoFit/>
          </a:bodyPr>
          <a:lstStyle/>
          <a:p>
            <a:r>
              <a:rPr lang="sv-SE" sz="1400">
                <a:solidFill>
                  <a:schemeClr val="bg1"/>
                </a:solidFill>
              </a:rPr>
              <a:t>Foto: </a:t>
            </a:r>
            <a:r>
              <a:rPr lang="sv-SE" sz="1400" err="1">
                <a:solidFill>
                  <a:schemeClr val="bg1"/>
                </a:solidFill>
              </a:rPr>
              <a:t>Romain</a:t>
            </a:r>
            <a:r>
              <a:rPr lang="sv-SE" sz="1400">
                <a:solidFill>
                  <a:schemeClr val="bg1"/>
                </a:solidFill>
              </a:rPr>
              <a:t> </a:t>
            </a:r>
            <a:r>
              <a:rPr lang="sv-SE" sz="1400" err="1">
                <a:solidFill>
                  <a:schemeClr val="bg1"/>
                </a:solidFill>
              </a:rPr>
              <a:t>Tordo</a:t>
            </a:r>
            <a:r>
              <a:rPr lang="sv-SE" sz="1400">
                <a:solidFill>
                  <a:schemeClr val="bg1"/>
                </a:solidFill>
              </a:rPr>
              <a:t>/</a:t>
            </a:r>
            <a:r>
              <a:rPr lang="sv-SE" sz="1400" err="1">
                <a:solidFill>
                  <a:schemeClr val="bg1"/>
                </a:solidFill>
              </a:rPr>
              <a:t>Unsplash</a:t>
            </a:r>
            <a:endParaRPr lang="sv-SE" sz="1400">
              <a:solidFill>
                <a:schemeClr val="bg1"/>
              </a:solidFill>
            </a:endParaRPr>
          </a:p>
        </p:txBody>
      </p:sp>
    </p:spTree>
    <p:extLst>
      <p:ext uri="{BB962C8B-B14F-4D97-AF65-F5344CB8AC3E}">
        <p14:creationId xmlns:p14="http://schemas.microsoft.com/office/powerpoint/2010/main" val="425983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hand&#10;&#10;Automatiskt genererad beskrivning">
            <a:extLst>
              <a:ext uri="{FF2B5EF4-FFF2-40B4-BE49-F238E27FC236}">
                <a16:creationId xmlns:a16="http://schemas.microsoft.com/office/drawing/2014/main" id="{453E297E-2FAE-44AD-A45B-6A6FA3F7F3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3"/>
          <a:stretch/>
        </p:blipFill>
        <p:spPr>
          <a:xfrm>
            <a:off x="-8541" y="1811990"/>
            <a:ext cx="6262692" cy="5046009"/>
          </a:xfrm>
          <a:prstGeom prst="rect">
            <a:avLst/>
          </a:prstGeom>
        </p:spPr>
      </p:pic>
      <p:sp>
        <p:nvSpPr>
          <p:cNvPr id="2" name="Rubrik 1"/>
          <p:cNvSpPr>
            <a:spLocks noGrp="1"/>
          </p:cNvSpPr>
          <p:nvPr>
            <p:ph type="title"/>
          </p:nvPr>
        </p:nvSpPr>
        <p:spPr/>
        <p:txBody>
          <a:bodyPr/>
          <a:lstStyle/>
          <a:p>
            <a:r>
              <a:rPr lang="sv-SE">
                <a:latin typeface="Calibri" panose="020F0502020204030204" pitchFamily="34" charset="0"/>
                <a:cs typeface="Calibri" panose="020F0502020204030204" pitchFamily="34" charset="0"/>
              </a:rPr>
              <a:t>1: Ingen fattigdom</a:t>
            </a:r>
          </a:p>
        </p:txBody>
      </p:sp>
      <p:pic>
        <p:nvPicPr>
          <p:cNvPr id="4098" name="Picture 2" descr="https://lh5.googleusercontent.com/8sJe0HecJxOn2hl2nI5remBVbg4XVue0pXOh9YByDD79igP1qUVTPSN9bTmN7e2IDQAJgbx_9_Eirs3N7wcOCUp6Vw7TuWUAs1wTeAidkhLGbgs50YDYvLXeajugz98zUwlXRq6z1TU"/>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156" y="2081102"/>
            <a:ext cx="1825358" cy="1825358"/>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719161" y="2284836"/>
            <a:ext cx="4882155" cy="3785652"/>
          </a:xfrm>
          <a:prstGeom prst="rect">
            <a:avLst/>
          </a:prstGeom>
          <a:solidFill>
            <a:schemeClr val="bg1">
              <a:alpha val="84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1 handlar om att avskaffa fattigdom i alla dess former överallt. Att utrota fattigdom är en grund för en hållbar utveckling.</a:t>
            </a:r>
            <a:endParaRPr lang="sv-SE" sz="2000" b="1" dirty="0">
              <a:latin typeface="Calibri"/>
              <a:cs typeface="Calibri"/>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Den extrema fattigdomen har minskat kraftigt sedan 1990. </a:t>
            </a:r>
          </a:p>
          <a:p>
            <a:pPr marL="285750" indent="-285750">
              <a:buFont typeface="Arial"/>
              <a:buChar char="•"/>
              <a:defRPr/>
            </a:pPr>
            <a:r>
              <a:rPr lang="sv-SE" sz="2000" b="1" dirty="0">
                <a:latin typeface="Calibri"/>
                <a:ea typeface="Helvetica" charset="0"/>
                <a:cs typeface="Calibri"/>
              </a:rPr>
              <a:t>Extrem fattigdom: lever under 2,15 dollar/dag. </a:t>
            </a: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Pandemin har inneburit att den extrema fattigdomen har ökat.</a:t>
            </a:r>
            <a:endParaRPr lang="en-US" sz="2000" b="1" dirty="0"/>
          </a:p>
        </p:txBody>
      </p:sp>
      <p:sp>
        <p:nvSpPr>
          <p:cNvPr id="8" name="textruta 7">
            <a:extLst>
              <a:ext uri="{FF2B5EF4-FFF2-40B4-BE49-F238E27FC236}">
                <a16:creationId xmlns:a16="http://schemas.microsoft.com/office/drawing/2014/main" id="{B6480613-EED0-48CB-9AF1-FBB9C19D8215}"/>
              </a:ext>
            </a:extLst>
          </p:cNvPr>
          <p:cNvSpPr txBox="1"/>
          <p:nvPr/>
        </p:nvSpPr>
        <p:spPr>
          <a:xfrm>
            <a:off x="2593516" y="6395907"/>
            <a:ext cx="3497549" cy="307777"/>
          </a:xfrm>
          <a:prstGeom prst="rect">
            <a:avLst/>
          </a:prstGeom>
          <a:noFill/>
        </p:spPr>
        <p:txBody>
          <a:bodyPr wrap="square" rtlCol="0">
            <a:spAutoFit/>
          </a:bodyPr>
          <a:lstStyle/>
          <a:p>
            <a:pPr algn="r"/>
            <a:r>
              <a:rPr lang="sv-SE" sz="1400">
                <a:solidFill>
                  <a:schemeClr val="bg1"/>
                </a:solidFill>
                <a:latin typeface="Calibri" panose="020F0502020204030204" pitchFamily="34" charset="0"/>
                <a:cs typeface="Calibri" panose="020F0502020204030204" pitchFamily="34" charset="0"/>
              </a:rPr>
              <a:t>Foto: Jordan Rowland/</a:t>
            </a:r>
            <a:r>
              <a:rPr lang="sv-SE" sz="1400" err="1">
                <a:solidFill>
                  <a:schemeClr val="bg1"/>
                </a:solidFill>
                <a:latin typeface="Calibri" panose="020F0502020204030204" pitchFamily="34" charset="0"/>
                <a:cs typeface="Calibri" panose="020F0502020204030204" pitchFamily="34" charset="0"/>
              </a:rPr>
              <a:t>Unsplash</a:t>
            </a:r>
            <a:endParaRPr lang="sv-SE" sz="14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646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inomhus, bord, tårta, sitter&#10;&#10;Automatiskt genererad beskrivning">
            <a:extLst>
              <a:ext uri="{FF2B5EF4-FFF2-40B4-BE49-F238E27FC236}">
                <a16:creationId xmlns:a16="http://schemas.microsoft.com/office/drawing/2014/main" id="{E81A6382-F355-485B-9094-5BF3129D20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29168"/>
            <a:ext cx="6268528" cy="5028832"/>
          </a:xfrm>
          <a:prstGeom prst="rect">
            <a:avLst/>
          </a:prstGeom>
        </p:spPr>
      </p:pic>
      <p:sp>
        <p:nvSpPr>
          <p:cNvPr id="2" name="Rubrik 1"/>
          <p:cNvSpPr>
            <a:spLocks noGrp="1"/>
          </p:cNvSpPr>
          <p:nvPr>
            <p:ph type="title"/>
          </p:nvPr>
        </p:nvSpPr>
        <p:spPr>
          <a:xfrm>
            <a:off x="613775" y="565808"/>
            <a:ext cx="8568325" cy="857250"/>
          </a:xfrm>
        </p:spPr>
        <p:txBody>
          <a:bodyPr>
            <a:normAutofit/>
          </a:bodyPr>
          <a:lstStyle/>
          <a:p>
            <a:r>
              <a:rPr lang="sv-SE">
                <a:solidFill>
                  <a:schemeClr val="bg1"/>
                </a:solidFill>
                <a:latin typeface="Calibri" panose="020F0502020204030204" pitchFamily="34" charset="0"/>
                <a:ea typeface="Helvetica" charset="0"/>
                <a:cs typeface="Calibri" panose="020F0502020204030204" pitchFamily="34" charset="0"/>
              </a:rPr>
              <a:t>2: Ingen hunger </a:t>
            </a:r>
          </a:p>
        </p:txBody>
      </p:sp>
      <p:sp>
        <p:nvSpPr>
          <p:cNvPr id="5" name="Rektangel 4"/>
          <p:cNvSpPr/>
          <p:nvPr/>
        </p:nvSpPr>
        <p:spPr>
          <a:xfrm>
            <a:off x="6681020" y="2257718"/>
            <a:ext cx="5021884" cy="4093428"/>
          </a:xfrm>
          <a:prstGeom prst="rect">
            <a:avLst/>
          </a:prstGeom>
          <a:solidFill>
            <a:schemeClr val="bg1">
              <a:alpha val="96000"/>
            </a:schemeClr>
          </a:solidFill>
        </p:spPr>
        <p:txBody>
          <a:bodyPr wrap="square" lIns="91440" tIns="45720" rIns="91440" bIns="45720" anchor="t">
            <a:spAutoFit/>
          </a:bodyPr>
          <a:lstStyle/>
          <a:p>
            <a:pPr marL="342900" indent="-342900" fontAlgn="base">
              <a:buFont typeface="Arial"/>
              <a:buChar char="•"/>
              <a:defRPr/>
            </a:pPr>
            <a:r>
              <a:rPr lang="sv-SE" sz="2000" b="1" dirty="0">
                <a:latin typeface="Calibri"/>
                <a:ea typeface="Helvetica" charset="0"/>
                <a:cs typeface="Calibri"/>
              </a:rPr>
              <a:t>Mål 2 handlar om att avskaffa hunger och uppnå en trygg livsmedelsförsörjning.</a:t>
            </a:r>
            <a:endParaRPr lang="sv-SE" sz="2000" b="1" dirty="0">
              <a:latin typeface="Calibri" panose="020F0502020204030204" pitchFamily="34" charset="0"/>
              <a:ea typeface="Helvetica" charset="0"/>
              <a:cs typeface="Calibri" panose="020F0502020204030204" pitchFamily="34" charset="0"/>
            </a:endParaRPr>
          </a:p>
          <a:p>
            <a:pPr>
              <a:defRPr/>
            </a:pPr>
            <a:endParaRPr lang="sv-SE" sz="2000" b="1" dirty="0">
              <a:latin typeface="Calibri"/>
              <a:ea typeface="Helvetica" charset="0"/>
              <a:cs typeface="Calibri"/>
            </a:endParaRPr>
          </a:p>
          <a:p>
            <a:pPr marL="342900" indent="-342900">
              <a:buFont typeface="Arial"/>
              <a:buChar char="•"/>
              <a:defRPr/>
            </a:pPr>
            <a:r>
              <a:rPr lang="sv-SE" sz="2000" b="1" dirty="0">
                <a:latin typeface="Calibri"/>
                <a:ea typeface="Helvetica" charset="0"/>
                <a:cs typeface="Calibri"/>
              </a:rPr>
              <a:t>Över 800 miljoner människor led av hunger 2021. </a:t>
            </a:r>
          </a:p>
          <a:p>
            <a:pPr>
              <a:defRPr/>
            </a:pPr>
            <a:endParaRPr lang="sv-SE" sz="2000" b="1" dirty="0">
              <a:latin typeface="Calibri"/>
              <a:ea typeface="Helvetica" charset="0"/>
              <a:cs typeface="Calibri"/>
            </a:endParaRPr>
          </a:p>
          <a:p>
            <a:pPr marL="342900" indent="-342900">
              <a:buFont typeface="Arial"/>
              <a:buChar char="•"/>
              <a:defRPr/>
            </a:pPr>
            <a:r>
              <a:rPr lang="sv-SE" sz="2000" b="1" dirty="0">
                <a:latin typeface="Calibri"/>
                <a:ea typeface="Helvetica" charset="0"/>
                <a:cs typeface="Calibri"/>
              </a:rPr>
              <a:t>Närmare 200 miljoner barn under fem år led 2020 av någon form av undernäring. Samtidigt led 39 miljoner barn under fem år av övervikt.</a:t>
            </a:r>
          </a:p>
          <a:p>
            <a:pPr marL="342900" indent="-342900">
              <a:buFont typeface="Arial"/>
              <a:buChar char="•"/>
              <a:defRPr/>
            </a:pPr>
            <a:r>
              <a:rPr lang="sv-SE" sz="2000" b="1" dirty="0">
                <a:latin typeface="Calibri"/>
                <a:ea typeface="Helvetica" charset="0"/>
                <a:cs typeface="Calibri"/>
              </a:rPr>
              <a:t>Ökning av matpriserna har påverkat tillgången till mat negativt.</a:t>
            </a:r>
            <a:endParaRPr lang="sv-SE" sz="2000" b="1" dirty="0">
              <a:latin typeface="Calibri" panose="020F0502020204030204" pitchFamily="34" charset="0"/>
              <a:ea typeface="Helvetica" charset="0"/>
              <a:cs typeface="Calibri" panose="020F0502020204030204" pitchFamily="34" charset="0"/>
            </a:endParaRPr>
          </a:p>
          <a:p>
            <a:pPr marL="342900" indent="-342900">
              <a:buFont typeface="Arial"/>
              <a:buChar char="•"/>
              <a:defRPr/>
            </a:pPr>
            <a:endParaRPr lang="sv-SE" sz="2000">
              <a:solidFill>
                <a:srgbClr val="DBA601"/>
              </a:solidFill>
              <a:latin typeface="Calibri" panose="020F0502020204030204" pitchFamily="34" charset="0"/>
              <a:ea typeface="Helvetica" charset="0"/>
              <a:cs typeface="Calibri" panose="020F0502020204030204" pitchFamily="34" charset="0"/>
            </a:endParaRPr>
          </a:p>
        </p:txBody>
      </p:sp>
      <p:pic>
        <p:nvPicPr>
          <p:cNvPr id="5122" name="Picture 2" descr="https://lh4.googleusercontent.com/gfJGwqSsuRuotBSEOV65ZkY6FaOyrLxb0ahPc9rPngiDctKv0NwqEz9spit0JMFbE-vCo4pCoHnxZSp1oi9_uHzCQvIfXbEZmHWihPPG3rfXnldrKwHbdRk7wRabbArXkREbLyG0f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50" y="2052102"/>
            <a:ext cx="1753065" cy="1753065"/>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37FF234C-2909-4C7C-8A4D-27C522B64D7A}"/>
              </a:ext>
            </a:extLst>
          </p:cNvPr>
          <p:cNvSpPr txBox="1"/>
          <p:nvPr/>
        </p:nvSpPr>
        <p:spPr>
          <a:xfrm>
            <a:off x="2564762" y="6349701"/>
            <a:ext cx="3529092" cy="307777"/>
          </a:xfrm>
          <a:prstGeom prst="rect">
            <a:avLst/>
          </a:prstGeom>
          <a:noFill/>
        </p:spPr>
        <p:txBody>
          <a:bodyPr wrap="square" rtlCol="0">
            <a:spAutoFit/>
          </a:bodyPr>
          <a:lstStyle/>
          <a:p>
            <a:pPr algn="r"/>
            <a:r>
              <a:rPr lang="sv-SE" sz="1400">
                <a:solidFill>
                  <a:schemeClr val="bg1"/>
                </a:solidFill>
              </a:rPr>
              <a:t>Foto: v2osk/</a:t>
            </a:r>
            <a:r>
              <a:rPr lang="sv-SE" sz="1400" err="1">
                <a:solidFill>
                  <a:schemeClr val="bg1"/>
                </a:solidFill>
              </a:rPr>
              <a:t>Unsplash</a:t>
            </a:r>
            <a:endParaRPr lang="sv-SE" sz="1400">
              <a:solidFill>
                <a:schemeClr val="bg1"/>
              </a:solidFill>
            </a:endParaRPr>
          </a:p>
        </p:txBody>
      </p:sp>
    </p:spTree>
    <p:extLst>
      <p:ext uri="{BB962C8B-B14F-4D97-AF65-F5344CB8AC3E}">
        <p14:creationId xmlns:p14="http://schemas.microsoft.com/office/powerpoint/2010/main" val="2208564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hund, man, mat&#10;&#10;Automatiskt genererad beskrivning">
            <a:extLst>
              <a:ext uri="{FF2B5EF4-FFF2-40B4-BE49-F238E27FC236}">
                <a16:creationId xmlns:a16="http://schemas.microsoft.com/office/drawing/2014/main" id="{C412DE8E-8DF0-44A3-98E1-ABF45FE556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87856"/>
            <a:ext cx="6282906" cy="5080230"/>
          </a:xfrm>
          <a:prstGeom prst="rect">
            <a:avLst/>
          </a:prstGeom>
        </p:spPr>
      </p:pic>
      <p:sp>
        <p:nvSpPr>
          <p:cNvPr id="2" name="Rubrik 1"/>
          <p:cNvSpPr>
            <a:spLocks noGrp="1"/>
          </p:cNvSpPr>
          <p:nvPr>
            <p:ph type="title"/>
          </p:nvPr>
        </p:nvSpPr>
        <p:spPr>
          <a:xfrm>
            <a:off x="826718" y="0"/>
            <a:ext cx="9384082" cy="1672948"/>
          </a:xfrm>
        </p:spPr>
        <p:txBody>
          <a:bodyPr>
            <a:normAutofit/>
          </a:bodyPr>
          <a:lstStyle/>
          <a:p>
            <a:r>
              <a:rPr lang="sv-SE">
                <a:solidFill>
                  <a:schemeClr val="bg1"/>
                </a:solidFill>
                <a:latin typeface="Calibri" panose="020F0502020204030204" pitchFamily="34" charset="0"/>
                <a:ea typeface="Helvetica" charset="0"/>
                <a:cs typeface="Calibri" panose="020F0502020204030204" pitchFamily="34" charset="0"/>
              </a:rPr>
              <a:t>3: God hälsa och välbefinnande</a:t>
            </a:r>
          </a:p>
        </p:txBody>
      </p:sp>
      <p:sp>
        <p:nvSpPr>
          <p:cNvPr id="5" name="Rektangel 4"/>
          <p:cNvSpPr/>
          <p:nvPr/>
        </p:nvSpPr>
        <p:spPr>
          <a:xfrm>
            <a:off x="6797929" y="2141130"/>
            <a:ext cx="4622320" cy="4370427"/>
          </a:xfrm>
          <a:prstGeom prst="rect">
            <a:avLst/>
          </a:prstGeom>
          <a:solidFill>
            <a:schemeClr val="bg1">
              <a:alpha val="88000"/>
            </a:schemeClr>
          </a:solidFill>
        </p:spPr>
        <p:txBody>
          <a:bodyPr wrap="square" lIns="91440" tIns="45720" rIns="91440" bIns="45720" anchor="t">
            <a:spAutoFit/>
          </a:bodyPr>
          <a:lstStyle/>
          <a:p>
            <a:pPr marL="285750" indent="-285750" fontAlgn="base">
              <a:buFont typeface="Arial"/>
              <a:buChar char="•"/>
              <a:defRPr/>
            </a:pPr>
            <a:r>
              <a:rPr lang="sv-SE" sz="2000" b="1" dirty="0">
                <a:latin typeface="Calibri"/>
                <a:ea typeface="Helvetica" charset="0"/>
                <a:cs typeface="Calibri"/>
              </a:rPr>
              <a:t>Mål 3 handlar om att säkerställa god hälsa och hälsosamma liv för alla.</a:t>
            </a:r>
            <a:endParaRPr lang="sv-SE" sz="2000" b="1" dirty="0">
              <a:latin typeface="Calibri" panose="020F0502020204030204" pitchFamily="34" charset="0"/>
              <a:ea typeface="Helvetica" charset="0"/>
              <a:cs typeface="Calibri" panose="020F0502020204030204" pitchFamily="34" charset="0"/>
            </a:endParaRPr>
          </a:p>
          <a:p>
            <a:pPr>
              <a:defRPr/>
            </a:pPr>
            <a:endParaRPr lang="sv-SE" sz="2000" b="1" dirty="0">
              <a:latin typeface="Calibri"/>
              <a:ea typeface="Helvetica" charset="0"/>
              <a:cs typeface="Calibri"/>
            </a:endParaRPr>
          </a:p>
          <a:p>
            <a:pPr marL="285750" indent="-285750">
              <a:buFont typeface="Arial,Sans-Serif"/>
              <a:buChar char="•"/>
              <a:defRPr/>
            </a:pPr>
            <a:r>
              <a:rPr lang="sv-SE" sz="2000" b="1" dirty="0">
                <a:latin typeface="Calibri"/>
                <a:ea typeface="Helvetica" charset="0"/>
                <a:cs typeface="Calibri"/>
              </a:rPr>
              <a:t>Minst 500 miljoner har smittats av Covid-19 och 15 miljoner dog fram till 2021.</a:t>
            </a:r>
          </a:p>
          <a:p>
            <a:pPr marL="285750" indent="-285750">
              <a:buFont typeface="Arial"/>
              <a:buChar cha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Mödradödligheten minskade med 38% mellan 2000 – 2017. </a:t>
            </a:r>
            <a:endParaRPr lang="sv-SE" sz="2000" b="1" dirty="0">
              <a:latin typeface="Calibri" panose="020F0502020204030204" pitchFamily="34" charset="0"/>
              <a:ea typeface="Helvetica" charset="0"/>
              <a:cs typeface="Calibri" panose="020F0502020204030204" pitchFamily="34" charset="0"/>
            </a:endParaRPr>
          </a:p>
          <a:p>
            <a:pPr>
              <a:defRPr/>
            </a:pPr>
            <a:endParaRPr lang="sv-SE" sz="2000" b="1" dirty="0">
              <a:latin typeface="Calibri"/>
              <a:ea typeface="Helvetica" charset="0"/>
              <a:cs typeface="Calibri"/>
            </a:endParaRPr>
          </a:p>
          <a:p>
            <a:pPr marL="285750" indent="-285750">
              <a:buFont typeface="Arial"/>
              <a:buChar char="•"/>
              <a:defRPr/>
            </a:pPr>
            <a:r>
              <a:rPr lang="sv-SE" sz="2000" b="1" dirty="0">
                <a:latin typeface="Calibri"/>
                <a:ea typeface="Helvetica" charset="0"/>
                <a:cs typeface="Calibri"/>
              </a:rPr>
              <a:t>Endast 30% av världens befolkning har tillgång till grundläggande hälso- och sjukvård!</a:t>
            </a:r>
            <a:endParaRPr lang="sv-SE" sz="2000" b="1" dirty="0">
              <a:latin typeface="Calibri" panose="020F0502020204030204" pitchFamily="34" charset="0"/>
              <a:ea typeface="Helvetica" charset="0"/>
              <a:cs typeface="Calibri" panose="020F0502020204030204" pitchFamily="34" charset="0"/>
            </a:endParaRPr>
          </a:p>
          <a:p>
            <a:pPr marL="285750" indent="-285750">
              <a:buFont typeface="Arial"/>
              <a:buChar char="•"/>
              <a:defRPr/>
            </a:pPr>
            <a:endParaRPr lang="sv-SE" b="1">
              <a:solidFill>
                <a:srgbClr val="9BBB59"/>
              </a:solidFill>
              <a:latin typeface="Calibri" panose="020F0502020204030204" pitchFamily="34" charset="0"/>
              <a:ea typeface="Helvetica" charset="0"/>
              <a:cs typeface="Calibri" panose="020F0502020204030204" pitchFamily="34" charset="0"/>
            </a:endParaRPr>
          </a:p>
        </p:txBody>
      </p:sp>
      <p:pic>
        <p:nvPicPr>
          <p:cNvPr id="6146" name="Picture 2" descr="https://lh5.googleusercontent.com/JCDsXMDpAw59fWk_IiwRd2pwtizLrMoSFLQoTCwg0CQE1VlbIbZdTHUr_5t4Lwl7fawTpZZZuuPBbJQW5aXuFLG7FL_9Q21MyXX5xeOSRYnpiGMo3KIXITzsx3h5gHjpKQIrYo27Rc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197" y="2047956"/>
            <a:ext cx="1672948" cy="1672948"/>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25FF7686-8F8F-41C5-BAB7-6834AA062261}"/>
              </a:ext>
            </a:extLst>
          </p:cNvPr>
          <p:cNvSpPr/>
          <p:nvPr/>
        </p:nvSpPr>
        <p:spPr>
          <a:xfrm>
            <a:off x="3253315" y="6324282"/>
            <a:ext cx="2839080" cy="369332"/>
          </a:xfrm>
          <a:prstGeom prst="rect">
            <a:avLst/>
          </a:prstGeom>
        </p:spPr>
        <p:txBody>
          <a:bodyPr wrap="square">
            <a:spAutoFit/>
          </a:bodyPr>
          <a:lstStyle/>
          <a:p>
            <a:pPr algn="r"/>
            <a:r>
              <a:rPr lang="sv-SE">
                <a:solidFill>
                  <a:schemeClr val="bg1"/>
                </a:solidFill>
                <a:latin typeface="Calibri" panose="020F0502020204030204" pitchFamily="34" charset="0"/>
                <a:cs typeface="Calibri" panose="020F0502020204030204" pitchFamily="34" charset="0"/>
              </a:rPr>
              <a:t>Foto: NDC/</a:t>
            </a:r>
            <a:r>
              <a:rPr lang="sv-SE" err="1">
                <a:solidFill>
                  <a:schemeClr val="bg1"/>
                </a:solidFill>
                <a:latin typeface="Calibri" panose="020F0502020204030204" pitchFamily="34" charset="0"/>
                <a:cs typeface="Calibri" panose="020F0502020204030204" pitchFamily="34" charset="0"/>
              </a:rPr>
              <a:t>Unsplash</a:t>
            </a:r>
            <a:endParaRPr lang="sv-S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2266484"/>
      </p:ext>
    </p:extLst>
  </p:cSld>
  <p:clrMapOvr>
    <a:masterClrMapping/>
  </p:clrMapOvr>
</p:sld>
</file>

<file path=ppt/theme/theme1.xml><?xml version="1.0" encoding="utf-8"?>
<a:theme xmlns:a="http://schemas.openxmlformats.org/drawingml/2006/main" name="SFN Office TG-tema">
  <a:themeElements>
    <a:clrScheme name="SFN Färger">
      <a:dk1>
        <a:srgbClr val="151515"/>
      </a:dk1>
      <a:lt1>
        <a:srgbClr val="FFFFFF"/>
      </a:lt1>
      <a:dk2>
        <a:srgbClr val="008FD5"/>
      </a:dk2>
      <a:lt2>
        <a:srgbClr val="FFFFFF"/>
      </a:lt2>
      <a:accent1>
        <a:srgbClr val="008FD5"/>
      </a:accent1>
      <a:accent2>
        <a:srgbClr val="E2007A"/>
      </a:accent2>
      <a:accent3>
        <a:srgbClr val="A4BA00"/>
      </a:accent3>
      <a:accent4>
        <a:srgbClr val="E6A300"/>
      </a:accent4>
      <a:accent5>
        <a:srgbClr val="D8D8D8"/>
      </a:accent5>
      <a:accent6>
        <a:srgbClr val="7F7F7F"/>
      </a:accent6>
      <a:hlink>
        <a:srgbClr val="008FD5"/>
      </a:hlink>
      <a:folHlink>
        <a:srgbClr val="954F72"/>
      </a:folHlink>
    </a:clrScheme>
    <a:fontScheme name="SFN enbart trade gothic">
      <a:majorFont>
        <a:latin typeface="Trade Gothic LT Std Cn"/>
        <a:ea typeface=""/>
        <a:cs typeface=""/>
      </a:majorFont>
      <a:minorFont>
        <a:latin typeface="Trade Gothic LT Std Cn"/>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FN-mall-2019-ny.potx" id="{17586EFF-24FC-463D-BF74-384035EEA639}" vid="{4A6E2694-F96A-4213-AC26-33C53C74A71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6605FD30484444DAE75A381AEDB07BF" ma:contentTypeVersion="18" ma:contentTypeDescription="Skapa ett nytt dokument." ma:contentTypeScope="" ma:versionID="31db7f4836c1c18ea62da92892166194">
  <xsd:schema xmlns:xsd="http://www.w3.org/2001/XMLSchema" xmlns:xs="http://www.w3.org/2001/XMLSchema" xmlns:p="http://schemas.microsoft.com/office/2006/metadata/properties" xmlns:ns2="9a900101-d6ac-4793-8c2c-7395c524be11" xmlns:ns4="f85e7af3-38a1-497c-9864-88e5057667a1" targetNamespace="http://schemas.microsoft.com/office/2006/metadata/properties" ma:root="true" ma:fieldsID="215d8889b0a8c558973cb67c8aa816f8" ns2:_="" ns4:_="">
    <xsd:import namespace="9a900101-d6ac-4793-8c2c-7395c524be11"/>
    <xsd:import namespace="f85e7af3-38a1-497c-9864-88e5057667a1"/>
    <xsd:element name="properties">
      <xsd:complexType>
        <xsd:sequence>
          <xsd:element name="documentManagement">
            <xsd:complexType>
              <xsd:all>
                <xsd:element ref="ns2:d2ab7631914f40ed8b1d89c864e4d218" minOccurs="0"/>
                <xsd:element ref="ns2:TaxCatchAll" minOccurs="0"/>
                <xsd:element ref="ns4:MediaServiceMetadata" minOccurs="0"/>
                <xsd:element ref="ns4:MediaServiceFastMetadata" minOccurs="0"/>
                <xsd:element ref="ns4:MediaLengthInSeconds" minOccurs="0"/>
                <xsd:element ref="ns4:MediaServiceDateTaken" minOccurs="0"/>
                <xsd:element ref="ns4:lcf76f155ced4ddcb4097134ff3c332f" minOccurs="0"/>
                <xsd:element ref="ns4:MediaServiceGenerationTime" minOccurs="0"/>
                <xsd:element ref="ns4:MediaServiceEventHashCode" minOccurs="0"/>
                <xsd:element ref="ns4:MediaServiceOCR" minOccurs="0"/>
                <xsd:element ref="ns2:SharedWithUsers" minOccurs="0"/>
                <xsd:element ref="ns2:SharedWithDetails" minOccurs="0"/>
                <xsd:element ref="ns4:MediaServiceLoca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00101-d6ac-4793-8c2c-7395c524be11" elementFormDefault="qualified">
    <xsd:import namespace="http://schemas.microsoft.com/office/2006/documentManagement/types"/>
    <xsd:import namespace="http://schemas.microsoft.com/office/infopath/2007/PartnerControls"/>
    <xsd:element name="d2ab7631914f40ed8b1d89c864e4d218" ma:index="9" nillable="true" ma:taxonomy="true" ma:internalName="d2ab7631914f40ed8b1d89c864e4d218" ma:taxonomyFieldName="Dokumentkategori" ma:displayName="Dokumentkategori" ma:default="" ma:fieldId="{d2ab7631-914f-40ed-8b1d-89c864e4d218}" ma:taxonomyMulti="true" ma:sspId="f38b39c3-ecf8-4982-925a-9c875ff0d6d0" ma:termSetId="738e1ad4-6648-4193-8e90-5432e38dc98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5a91cb1c-47c4-4336-b9d8-d1a047cfa3a4}" ma:internalName="TaxCatchAll" ma:showField="CatchAllData" ma:web="9a900101-d6ac-4793-8c2c-7395c524be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5e7af3-38a1-497c-9864-88e5057667a1"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eringar" ma:readOnly="false" ma:fieldId="{5cf76f15-5ced-4ddc-b409-7134ff3c332f}" ma:taxonomyMulti="true" ma:sspId="f38b39c3-ecf8-4982-925a-9c875ff0d6d0"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ma:index="11" ma:displayName="Ämne"/>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5e7af3-38a1-497c-9864-88e5057667a1">
      <Terms xmlns="http://schemas.microsoft.com/office/infopath/2007/PartnerControls"/>
    </lcf76f155ced4ddcb4097134ff3c332f>
    <TaxCatchAll xmlns="9a900101-d6ac-4793-8c2c-7395c524be11" xsi:nil="true"/>
    <MediaLengthInSeconds xmlns="f85e7af3-38a1-497c-9864-88e5057667a1" xsi:nil="true"/>
    <d2ab7631914f40ed8b1d89c864e4d218 xmlns="9a900101-d6ac-4793-8c2c-7395c524be11">
      <Terms xmlns="http://schemas.microsoft.com/office/infopath/2007/PartnerControls"/>
    </d2ab7631914f40ed8b1d89c864e4d218>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1D2B71-25D4-45F9-813A-2E98CD241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900101-d6ac-4793-8c2c-7395c524be11"/>
    <ds:schemaRef ds:uri="f85e7af3-38a1-497c-9864-88e505766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075446-1CE7-41FC-A1D1-56470D8C5FB1}">
  <ds:schemaRefs>
    <ds:schemaRef ds:uri="9a900101-d6ac-4793-8c2c-7395c524be11"/>
    <ds:schemaRef ds:uri="f85e7af3-38a1-497c-9864-88e5057667a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2BC7C63-582B-4DA3-B3BE-8974F7DA61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4709</Words>
  <Application>Microsoft Office PowerPoint</Application>
  <PresentationFormat>Bredbild</PresentationFormat>
  <Paragraphs>347</Paragraphs>
  <Slides>26</Slides>
  <Notes>26</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26</vt:i4>
      </vt:variant>
    </vt:vector>
  </HeadingPairs>
  <TitlesOfParts>
    <vt:vector size="33" baseType="lpstr">
      <vt:lpstr>Arial</vt:lpstr>
      <vt:lpstr>Arial,Sans-Serif</vt:lpstr>
      <vt:lpstr>Calibri</vt:lpstr>
      <vt:lpstr>Helvetica</vt:lpstr>
      <vt:lpstr>Trade Gothic Bold Condensed No. 20</vt:lpstr>
      <vt:lpstr>Trade Gothic LT Std Cn</vt:lpstr>
      <vt:lpstr>SFN Office TG-tema</vt:lpstr>
      <vt:lpstr>Agenda 2030 –  17 globala mål för hållbar utveckling</vt:lpstr>
      <vt:lpstr>Agenda 2030 </vt:lpstr>
      <vt:lpstr>Leave No One Behind</vt:lpstr>
      <vt:lpstr>Leave No One Behind forts </vt:lpstr>
      <vt:lpstr>Delmål, indikatorer och uppföljning</vt:lpstr>
      <vt:lpstr>De globala målen</vt:lpstr>
      <vt:lpstr>1: Ingen fattigdom</vt:lpstr>
      <vt:lpstr>2: Ingen hunger </vt:lpstr>
      <vt:lpstr>3: God hälsa och välbefinnande</vt:lpstr>
      <vt:lpstr>4: God utbildning för alla </vt:lpstr>
      <vt:lpstr>5: Jämställdhet </vt:lpstr>
      <vt:lpstr>6: Rent vatten och sanitet för alla</vt:lpstr>
      <vt:lpstr>7: Hållbar energi för alla</vt:lpstr>
      <vt:lpstr>PowerPoint-presentation</vt:lpstr>
      <vt:lpstr>PowerPoint-presentation</vt:lpstr>
      <vt:lpstr>10: Minskad ojämlikhet (i och mellan länder)</vt:lpstr>
      <vt:lpstr>11: Hållbara städer och samhällen</vt:lpstr>
      <vt:lpstr>12: Hållbar konsumtion och produktion</vt:lpstr>
      <vt:lpstr>13: Bekämpa klimatförändringar</vt:lpstr>
      <vt:lpstr>14: Hav och marina resurser</vt:lpstr>
      <vt:lpstr>15: Ekosystem och biologisk mångfald  </vt:lpstr>
      <vt:lpstr>16: Fredliga och inkluderande samhällen</vt:lpstr>
      <vt:lpstr>17: Genomförande och globalt partnerskap</vt:lpstr>
      <vt:lpstr>Hur går det för Sverige?</vt:lpstr>
      <vt:lpstr>PowerPoint-presentation</vt:lpstr>
      <vt:lpstr>Du kan bidra!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2030 –  17 globala mål för hållbar utveckling</dc:title>
  <dc:creator>Clara Melander</dc:creator>
  <cp:lastModifiedBy>Terese Johansson</cp:lastModifiedBy>
  <cp:revision>199</cp:revision>
  <dcterms:created xsi:type="dcterms:W3CDTF">2020-09-29T09:46:05Z</dcterms:created>
  <dcterms:modified xsi:type="dcterms:W3CDTF">2024-02-01T07:30:27Z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0x01010066605FD30484444DAE75A381AEDB07BF</vt:lpwstr>
  </property>
  <property fmtid="{D5CDD505-2E9C-101B-9397-08002B2CF9AE}" pid="3" name="Order">
    <vt:r8>11025900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y fmtid="{D5CDD505-2E9C-101B-9397-08002B2CF9AE}" pid="13" name="Dokumentkategori">
    <vt:lpwstr/>
  </property>
</Properties>
</file>