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7" r:id="rId5"/>
  </p:sldMasterIdLst>
  <p:notesMasterIdLst>
    <p:notesMasterId r:id="rId32"/>
  </p:notesMasterIdLst>
  <p:handoutMasterIdLst>
    <p:handoutMasterId r:id="rId33"/>
  </p:handoutMasterIdLst>
  <p:sldIdLst>
    <p:sldId id="386" r:id="rId6"/>
    <p:sldId id="1435" r:id="rId7"/>
    <p:sldId id="1436" r:id="rId8"/>
    <p:sldId id="1437" r:id="rId9"/>
    <p:sldId id="1438" r:id="rId10"/>
    <p:sldId id="374" r:id="rId11"/>
    <p:sldId id="373" r:id="rId12"/>
    <p:sldId id="1440" r:id="rId13"/>
    <p:sldId id="1449" r:id="rId14"/>
    <p:sldId id="1441" r:id="rId15"/>
    <p:sldId id="342" r:id="rId16"/>
    <p:sldId id="1452" r:id="rId17"/>
    <p:sldId id="1442" r:id="rId18"/>
    <p:sldId id="1450" r:id="rId19"/>
    <p:sldId id="1451" r:id="rId20"/>
    <p:sldId id="1457" r:id="rId21"/>
    <p:sldId id="1454" r:id="rId22"/>
    <p:sldId id="1453" r:id="rId23"/>
    <p:sldId id="1456" r:id="rId24"/>
    <p:sldId id="1443" r:id="rId25"/>
    <p:sldId id="1445" r:id="rId26"/>
    <p:sldId id="1446" r:id="rId27"/>
    <p:sldId id="1447" r:id="rId28"/>
    <p:sldId id="355" r:id="rId29"/>
    <p:sldId id="1448" r:id="rId30"/>
    <p:sldId id="262" r:id="rId31"/>
  </p:sldIdLst>
  <p:sldSz cx="9144000" cy="6858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795D35-C901-212D-CFA8-DA620A82B85E}" name="Oskar Sjöstedt" initials="OS" userId="S::oskar.sjostedt@fn.se::2ce3384e-143b-4283-8ff7-e79ef6a58297" providerId="AD"/>
  <p188:author id="{FDB4744F-81E4-B5B1-9B3E-F408700547A6}" name="Christoffer Wisberg" initials="CW" userId="S::christoffer.wisberg@fn.se::f6337bb2-8c8f-4c18-bcfd-a20edc441de9" providerId="AD"/>
  <p188:author id="{8397E152-D58A-B5D6-E35C-68865D28A834}" name="Jens Petersson" initials="JP" userId="S::jens.petersson@fn.se::291593a1-38d8-4d7a-859e-1d9610019c83"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800E57-4728-4C00-B2E1-5F0FB5AEDCA1}" v="956" dt="2023-10-02T09:13:46.877"/>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715" autoAdjust="0"/>
  </p:normalViewPr>
  <p:slideViewPr>
    <p:cSldViewPr snapToGrid="0">
      <p:cViewPr varScale="1">
        <p:scale>
          <a:sx n="47" d="100"/>
          <a:sy n="47" d="100"/>
        </p:scale>
        <p:origin x="1840" y="2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EB8814E-6DD3-41DF-AE3F-C4BC5B220E11}" type="datetimeFigureOut">
              <a:rPr lang="sv-SE" smtClean="0"/>
              <a:pPr/>
              <a:t>2023-10-11</a:t>
            </a:fld>
            <a:endParaRPr lang="sv-SE"/>
          </a:p>
        </p:txBody>
      </p:sp>
      <p:sp>
        <p:nvSpPr>
          <p:cNvPr id="4" name="Platshållare för sidfo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E1C17F7D-CD19-444D-A65E-98E2136B75F4}" type="slidenum">
              <a:rPr lang="sv-SE" smtClean="0"/>
              <a:pPr/>
              <a:t>‹#›</a:t>
            </a:fld>
            <a:endParaRPr lang="sv-SE"/>
          </a:p>
        </p:txBody>
      </p:sp>
    </p:spTree>
    <p:extLst>
      <p:ext uri="{BB962C8B-B14F-4D97-AF65-F5344CB8AC3E}">
        <p14:creationId xmlns:p14="http://schemas.microsoft.com/office/powerpoint/2010/main" val="3242937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2"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5" y="0"/>
            <a:ext cx="2945659" cy="496332"/>
          </a:xfrm>
          <a:prstGeom prst="rect">
            <a:avLst/>
          </a:prstGeom>
        </p:spPr>
        <p:txBody>
          <a:bodyPr vert="horz" lIns="91440" tIns="45720" rIns="91440" bIns="45720" rtlCol="0"/>
          <a:lstStyle>
            <a:lvl1pPr algn="r">
              <a:defRPr sz="1200"/>
            </a:lvl1pPr>
          </a:lstStyle>
          <a:p>
            <a:fld id="{544F3A54-DF38-496B-A833-C66B13E1D13D}" type="datetimeFigureOut">
              <a:rPr lang="sv-SE" smtClean="0"/>
              <a:pPr/>
              <a:t>2023-10-11</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2" y="9428584"/>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5" y="9428584"/>
            <a:ext cx="2945659" cy="496332"/>
          </a:xfrm>
          <a:prstGeom prst="rect">
            <a:avLst/>
          </a:prstGeom>
        </p:spPr>
        <p:txBody>
          <a:bodyPr vert="horz" lIns="91440" tIns="45720" rIns="91440" bIns="45720" rtlCol="0" anchor="b"/>
          <a:lstStyle>
            <a:lvl1pPr algn="r">
              <a:defRPr sz="1200"/>
            </a:lvl1pPr>
          </a:lstStyle>
          <a:p>
            <a:fld id="{0B9926B2-536C-4358-B87F-E1ECBB36F249}" type="slidenum">
              <a:rPr lang="sv-SE" smtClean="0"/>
              <a:pPr/>
              <a:t>‹#›</a:t>
            </a:fld>
            <a:endParaRPr lang="sv-SE"/>
          </a:p>
        </p:txBody>
      </p:sp>
    </p:spTree>
    <p:extLst>
      <p:ext uri="{BB962C8B-B14F-4D97-AF65-F5344CB8AC3E}">
        <p14:creationId xmlns:p14="http://schemas.microsoft.com/office/powerpoint/2010/main" val="3955316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i="0" dirty="0">
                <a:latin typeface="Arial Narrow" panose="020B0606020202030204" pitchFamily="34" charset="0"/>
              </a:rPr>
              <a:t>Detta är en presentation om de mänskliga rättigheterna och FN-systemets olika organ och funktioner för att skydda dessa. Tidsåtgång ca </a:t>
            </a:r>
            <a:r>
              <a:rPr lang="sv-SE" i="0" dirty="0"/>
              <a:t>40 min i sin kortare version (t o m bild 15), med därefter möjliga tilläggsavsnitt.</a:t>
            </a:r>
          </a:p>
        </p:txBody>
      </p:sp>
      <p:sp>
        <p:nvSpPr>
          <p:cNvPr id="4" name="Platshållare för bildnummer 3"/>
          <p:cNvSpPr>
            <a:spLocks noGrp="1"/>
          </p:cNvSpPr>
          <p:nvPr>
            <p:ph type="sldNum" sz="quarter" idx="5"/>
          </p:nvPr>
        </p:nvSpPr>
        <p:spPr/>
        <p:txBody>
          <a:bodyPr/>
          <a:lstStyle/>
          <a:p>
            <a:fld id="{0B9926B2-536C-4358-B87F-E1ECBB36F249}" type="slidenum">
              <a:rPr lang="sv-SE" smtClean="0"/>
              <a:pPr/>
              <a:t>1</a:t>
            </a:fld>
            <a:endParaRPr lang="sv-SE"/>
          </a:p>
        </p:txBody>
      </p:sp>
    </p:spTree>
    <p:extLst>
      <p:ext uri="{BB962C8B-B14F-4D97-AF65-F5344CB8AC3E}">
        <p14:creationId xmlns:p14="http://schemas.microsoft.com/office/powerpoint/2010/main" val="2438220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lnSpcReduction="20000"/>
          </a:bodyPr>
          <a:lstStyle/>
          <a:p>
            <a:r>
              <a:rPr lang="sv-SE" sz="1200" b="0" i="0" kern="1200" dirty="0">
                <a:solidFill>
                  <a:schemeClr val="tx1"/>
                </a:solidFill>
                <a:latin typeface="+mn-lt"/>
                <a:ea typeface="+mn-ea"/>
                <a:cs typeface="+mn-cs"/>
              </a:rPr>
              <a:t>Tanken var från början att man sedan utifrån denna deklaration skulle arbeta fram en juridiskt bindande konvention.</a:t>
            </a:r>
          </a:p>
          <a:p>
            <a:endParaRPr lang="sv-SE" sz="1200" b="0" i="0" kern="1200" dirty="0">
              <a:solidFill>
                <a:schemeClr val="tx1"/>
              </a:solidFill>
              <a:latin typeface="+mn-lt"/>
              <a:ea typeface="+mn-ea"/>
              <a:cs typeface="+mn-cs"/>
            </a:endParaRPr>
          </a:p>
          <a:p>
            <a:r>
              <a:rPr lang="sv-SE" sz="1200" b="0" i="0" kern="1200" dirty="0">
                <a:solidFill>
                  <a:schemeClr val="tx1"/>
                </a:solidFill>
                <a:latin typeface="+mn-lt"/>
                <a:ea typeface="+mn-ea"/>
                <a:cs typeface="+mn-cs"/>
              </a:rPr>
              <a:t>Det var dock från start uppenbart att vissa stater hade problem med delar av de medborgerliga och politiska rättigheterna. Sovjetunionen röstade t ex inte för antagandet av den allmänna förklaringen.</a:t>
            </a:r>
            <a:endParaRPr lang="sv-SE" sz="1200" b="0" i="0" kern="1200" dirty="0">
              <a:solidFill>
                <a:schemeClr val="tx1"/>
              </a:solidFill>
              <a:latin typeface="+mn-lt"/>
              <a:ea typeface="Calibri"/>
              <a:cs typeface="Calibri"/>
            </a:endParaRPr>
          </a:p>
          <a:p>
            <a:endParaRPr lang="sv-SE" sz="1200" b="0" i="0" kern="1200" dirty="0">
              <a:solidFill>
                <a:schemeClr val="tx1"/>
              </a:solidFill>
              <a:latin typeface="+mn-lt"/>
              <a:ea typeface="+mn-ea"/>
              <a:cs typeface="+mn-cs"/>
            </a:endParaRPr>
          </a:p>
          <a:p>
            <a:r>
              <a:rPr lang="sv-SE" sz="1200" b="0" i="0" kern="1200" dirty="0">
                <a:solidFill>
                  <a:schemeClr val="tx1"/>
                </a:solidFill>
                <a:latin typeface="+mn-lt"/>
                <a:ea typeface="+mn-ea"/>
                <a:cs typeface="+mn-cs"/>
              </a:rPr>
              <a:t>Vid framtagandet av konventionen valde man att dela upp en konvention byggd på förklaringen i två olika konventioner. Konventionen om ekonomiska, sociala och kulturella rättigheter, som var lättare att svälja också för Sovjetblocket och Konventionen om medborgerliga och politiska rättigheter. När de väl antogs 1966 så hade alltså redan 18 år gått sedan förklaringen antagits, vilket kanske är ett tecken på hur svårt det var att ta steg från moraliskt förbindande deklaration till juridiskt bindande konventionstexter.</a:t>
            </a:r>
            <a:endParaRPr lang="sv-SE" sz="1200" b="0" i="0" kern="1200" dirty="0">
              <a:solidFill>
                <a:schemeClr val="tx1"/>
              </a:solidFill>
              <a:latin typeface="+mn-lt"/>
              <a:ea typeface="Calibri"/>
              <a:cs typeface="Calibri"/>
            </a:endParaRPr>
          </a:p>
          <a:p>
            <a:endParaRPr lang="sv-SE" sz="1200" b="0" i="0" kern="1200" dirty="0">
              <a:solidFill>
                <a:schemeClr val="tx1"/>
              </a:solidFill>
              <a:latin typeface="+mn-lt"/>
              <a:ea typeface="+mn-ea"/>
              <a:cs typeface="+mn-cs"/>
            </a:endParaRPr>
          </a:p>
          <a:p>
            <a:r>
              <a:rPr lang="sv-SE" u="sng" dirty="0"/>
              <a:t>Internationella konventionen om medborgerliga och politiska rättigheter (ICCPR) </a:t>
            </a:r>
            <a:endParaRPr lang="sv-SE" u="sng" dirty="0">
              <a:ea typeface="Calibri"/>
              <a:cs typeface="Calibri"/>
            </a:endParaRPr>
          </a:p>
          <a:p>
            <a:r>
              <a:rPr lang="sv-SE" dirty="0"/>
              <a:t>skyddar individer från ingrepp i sådant som</a:t>
            </a:r>
            <a:endParaRPr lang="sv-SE" dirty="0">
              <a:cs typeface="Calibri"/>
            </a:endParaRPr>
          </a:p>
          <a:p>
            <a:pPr marL="171450" indent="-171450">
              <a:buFont typeface="Arial"/>
              <a:buChar char="•"/>
            </a:pPr>
            <a:r>
              <a:rPr lang="sv-SE" dirty="0"/>
              <a:t>Rätten till liv</a:t>
            </a:r>
            <a:endParaRPr lang="sv-SE" dirty="0">
              <a:cs typeface="Calibri" panose="020F0502020204030204"/>
            </a:endParaRPr>
          </a:p>
          <a:p>
            <a:pPr marL="171450" indent="-171450">
              <a:buFont typeface="Arial"/>
              <a:buChar char="•"/>
            </a:pPr>
            <a:r>
              <a:rPr lang="sv-SE" dirty="0">
                <a:cs typeface="Calibri" panose="020F0502020204030204"/>
              </a:rPr>
              <a:t>Rätten att rösta i demokratiska val</a:t>
            </a:r>
            <a:endParaRPr lang="sv-SE" dirty="0">
              <a:ea typeface="Calibri"/>
              <a:cs typeface="Calibri" panose="020F0502020204030204"/>
            </a:endParaRPr>
          </a:p>
          <a:p>
            <a:pPr marL="171450" indent="-171450">
              <a:buFont typeface="Arial"/>
              <a:buChar char="•"/>
            </a:pPr>
            <a:r>
              <a:rPr lang="sv-SE" dirty="0">
                <a:cs typeface="Calibri" panose="020F0502020204030204"/>
              </a:rPr>
              <a:t>Yttrandefrihet</a:t>
            </a:r>
            <a:endParaRPr lang="sv-SE" dirty="0"/>
          </a:p>
          <a:p>
            <a:pPr marL="171450" indent="-171450">
              <a:buFont typeface="Arial"/>
              <a:buChar char="•"/>
            </a:pPr>
            <a:r>
              <a:rPr lang="sv-SE" dirty="0">
                <a:cs typeface="Calibri"/>
              </a:rPr>
              <a:t>Rättssäkerhet</a:t>
            </a:r>
            <a:endParaRPr lang="sv-SE" dirty="0">
              <a:ea typeface="Calibri"/>
              <a:cs typeface="Calibri"/>
            </a:endParaRPr>
          </a:p>
          <a:p>
            <a:endParaRPr lang="sv-SE" u="sng" dirty="0"/>
          </a:p>
          <a:p>
            <a:r>
              <a:rPr lang="sv-SE" u="sng" dirty="0"/>
              <a:t>Internationella konventionen om ekonomiska, sociala och kulturella rättigheter (ICESCR)</a:t>
            </a:r>
            <a:br>
              <a:rPr lang="sv-SE" u="sng" dirty="0">
                <a:cs typeface="+mn-lt"/>
              </a:rPr>
            </a:br>
            <a:r>
              <a:rPr lang="sv-SE" dirty="0"/>
              <a:t>ger varje person rätt till exempelvis</a:t>
            </a:r>
            <a:endParaRPr lang="sv-SE" dirty="0">
              <a:cs typeface="Calibri"/>
            </a:endParaRPr>
          </a:p>
          <a:p>
            <a:pPr marL="171450" indent="-171450">
              <a:buFont typeface="Arial"/>
              <a:buChar char="•"/>
            </a:pPr>
            <a:r>
              <a:rPr lang="sv-SE" dirty="0">
                <a:cs typeface="Calibri"/>
              </a:rPr>
              <a:t>Utbildning</a:t>
            </a:r>
            <a:endParaRPr lang="sv-SE" dirty="0">
              <a:ea typeface="Calibri"/>
              <a:cs typeface="Calibri"/>
            </a:endParaRPr>
          </a:p>
          <a:p>
            <a:pPr marL="171450" indent="-171450">
              <a:buFont typeface="Arial"/>
              <a:buChar char="•"/>
            </a:pPr>
            <a:r>
              <a:rPr lang="sv-SE" dirty="0">
                <a:cs typeface="Calibri"/>
              </a:rPr>
              <a:t>Hälsa</a:t>
            </a:r>
            <a:endParaRPr lang="sv-SE" dirty="0">
              <a:ea typeface="Calibri"/>
              <a:cs typeface="Calibri"/>
            </a:endParaRPr>
          </a:p>
          <a:p>
            <a:pPr marL="171450" indent="-171450">
              <a:buFont typeface="Arial"/>
              <a:buChar char="•"/>
            </a:pPr>
            <a:r>
              <a:rPr lang="sv-SE" dirty="0">
                <a:cs typeface="Calibri"/>
              </a:rPr>
              <a:t>Mat och bostad</a:t>
            </a:r>
            <a:endParaRPr lang="sv-SE" dirty="0">
              <a:ea typeface="Calibri"/>
              <a:cs typeface="Calibri"/>
            </a:endParaRPr>
          </a:p>
          <a:p>
            <a:endParaRPr lang="sv-SE" sz="1200" b="0" i="0" kern="1200" dirty="0">
              <a:solidFill>
                <a:schemeClr val="tx1"/>
              </a:solidFill>
              <a:latin typeface="+mn-lt"/>
              <a:ea typeface="+mn-ea"/>
              <a:cs typeface="+mn-cs"/>
            </a:endParaRPr>
          </a:p>
          <a:p>
            <a:r>
              <a:rPr lang="sv-SE" sz="1200" b="0" i="0" kern="1200" dirty="0">
                <a:solidFill>
                  <a:schemeClr val="tx1"/>
                </a:solidFill>
                <a:latin typeface="+mn-lt"/>
                <a:ea typeface="+mn-ea"/>
                <a:cs typeface="+mn-cs"/>
              </a:rPr>
              <a:t>FN:s allmänna förklaring och dessa två </a:t>
            </a:r>
            <a:r>
              <a:rPr lang="sv-SE" dirty="0"/>
              <a:t>FN-konventioner</a:t>
            </a:r>
            <a:r>
              <a:rPr lang="sv-SE" sz="1200" b="0" i="0" kern="1200" dirty="0">
                <a:solidFill>
                  <a:schemeClr val="tx1"/>
                </a:solidFill>
                <a:latin typeface="+mn-lt"/>
                <a:ea typeface="+mn-ea"/>
                <a:cs typeface="+mn-cs"/>
              </a:rPr>
              <a:t> från 1966 innehåller tillsammans med en del regionala konventioner en lång rad rättigheter och grundläggande friheter, bl.a. rätten till skydd mot övergrepp och rättigheter för att tillgodose de mest grundläggande behoven. De två konventionerna är också två av FN:s nio kärnkonventioner.</a:t>
            </a:r>
            <a:endParaRPr lang="sv-SE" dirty="0">
              <a:ea typeface="Calibri"/>
              <a:cs typeface="Calibri"/>
            </a:endParaRPr>
          </a:p>
        </p:txBody>
      </p:sp>
      <p:sp>
        <p:nvSpPr>
          <p:cNvPr id="4" name="Platshållare för bildnummer 3"/>
          <p:cNvSpPr>
            <a:spLocks noGrp="1"/>
          </p:cNvSpPr>
          <p:nvPr>
            <p:ph type="sldNum" sz="quarter" idx="10"/>
          </p:nvPr>
        </p:nvSpPr>
        <p:spPr/>
        <p:txBody>
          <a:bodyPr/>
          <a:lstStyle/>
          <a:p>
            <a:fld id="{0B9926B2-536C-4358-B87F-E1ECBB36F249}" type="slidenum">
              <a:rPr lang="sv-SE" smtClean="0"/>
              <a:pPr/>
              <a:t>10</a:t>
            </a:fld>
            <a:endParaRPr lang="sv-S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lnSpcReduction="10000"/>
          </a:bodyPr>
          <a:lstStyle/>
          <a:p>
            <a:r>
              <a:rPr lang="sv-SE" dirty="0"/>
              <a:t>Ett centralt redskap</a:t>
            </a:r>
            <a:r>
              <a:rPr lang="sv-SE" baseline="0" dirty="0"/>
              <a:t> för att skydda de mänskliga rättigheterna är konventioner.</a:t>
            </a:r>
            <a:r>
              <a:rPr lang="sv-SE" dirty="0"/>
              <a:t> </a:t>
            </a:r>
            <a:endParaRPr lang="sv-SE" baseline="0" dirty="0"/>
          </a:p>
          <a:p>
            <a:endParaRPr lang="sv-SE" baseline="0" dirty="0"/>
          </a:p>
          <a:p>
            <a:r>
              <a:rPr lang="sv-SE" baseline="0" dirty="0"/>
              <a:t>FN:s människorättskontor brukar säga att det finns nio kärnkonventioner när det gäller de mänskliga rättigheterna och det är de ni ser här på bilden. Till flera av dessa finns - och skapas också nya – tilläggsprotokoll.</a:t>
            </a:r>
          </a:p>
          <a:p>
            <a:endParaRPr lang="sv-SE" baseline="0" dirty="0">
              <a:ea typeface="Calibri"/>
              <a:cs typeface="Calibri"/>
            </a:endParaRPr>
          </a:p>
          <a:p>
            <a:r>
              <a:rPr lang="sv-SE" baseline="0" dirty="0">
                <a:ea typeface="Calibri"/>
                <a:cs typeface="Calibri"/>
              </a:rPr>
              <a:t>När det gäller hur många stater som valt att bli statsparter kan det noteras att:</a:t>
            </a:r>
            <a:br>
              <a:rPr lang="sv-SE" baseline="0" dirty="0">
                <a:ea typeface="Calibri"/>
                <a:cs typeface="Calibri"/>
              </a:rPr>
            </a:br>
            <a:r>
              <a:rPr lang="sv-SE" baseline="0" dirty="0">
                <a:ea typeface="Calibri"/>
                <a:cs typeface="Calibri"/>
              </a:rPr>
              <a:t>För konventionen om medborgerliga och politiska rättigheter har Kina valt att bara signera och inte ratificera konventionen.</a:t>
            </a:r>
            <a:br>
              <a:rPr lang="sv-SE" baseline="0" dirty="0">
                <a:ea typeface="Calibri"/>
                <a:cs typeface="Calibri"/>
              </a:rPr>
            </a:br>
            <a:r>
              <a:rPr lang="sv-SE" baseline="0" dirty="0">
                <a:ea typeface="Calibri"/>
                <a:cs typeface="Calibri"/>
              </a:rPr>
              <a:t>För konventionen om ekonomiska och sociala och kulturella rättigheter är det t ex USA som valt att bara signera och inte ratificera.</a:t>
            </a:r>
            <a:br>
              <a:rPr lang="sv-SE" baseline="0" dirty="0">
                <a:ea typeface="Calibri"/>
                <a:cs typeface="Calibri"/>
              </a:rPr>
            </a:br>
            <a:r>
              <a:rPr lang="sv-SE" baseline="0" dirty="0">
                <a:ea typeface="Calibri"/>
                <a:cs typeface="Calibri"/>
              </a:rPr>
              <a:t>Ett exempel på en stat som står utanför bägge dessa är Saudiarabien.</a:t>
            </a:r>
            <a:br>
              <a:rPr lang="sv-SE" baseline="0" dirty="0">
                <a:ea typeface="Calibri"/>
                <a:cs typeface="Calibri"/>
              </a:rPr>
            </a:br>
            <a:r>
              <a:rPr lang="sv-SE" baseline="0" dirty="0">
                <a:ea typeface="Calibri"/>
                <a:cs typeface="Calibri"/>
              </a:rPr>
              <a:t>Kvinnokonventionen saknar </a:t>
            </a:r>
            <a:r>
              <a:rPr lang="sv-SE" baseline="0" dirty="0" err="1">
                <a:ea typeface="Calibri"/>
                <a:cs typeface="Calibri"/>
              </a:rPr>
              <a:t>bl</a:t>
            </a:r>
            <a:r>
              <a:rPr lang="sv-SE" baseline="0" dirty="0">
                <a:ea typeface="Calibri"/>
                <a:cs typeface="Calibri"/>
              </a:rPr>
              <a:t> a anslutning från länder som Iran och Sudan.</a:t>
            </a:r>
            <a:br>
              <a:rPr lang="sv-SE" baseline="0" dirty="0">
                <a:ea typeface="Calibri"/>
                <a:cs typeface="Calibri"/>
              </a:rPr>
            </a:br>
            <a:r>
              <a:rPr lang="sv-SE" baseline="0" dirty="0">
                <a:ea typeface="Calibri"/>
                <a:cs typeface="Calibri"/>
              </a:rPr>
              <a:t>Barnkonventionen stöds av alla 193 FN-medlemsstater utom USA, därutöver också av några statsbildningar som inte är medlemmar i FN (såsom Vatikanstaten, Palestina, Cooköarna).</a:t>
            </a:r>
            <a:br>
              <a:rPr lang="sv-SE" baseline="0" dirty="0">
                <a:ea typeface="Calibri"/>
                <a:cs typeface="Calibri"/>
              </a:rPr>
            </a:br>
            <a:r>
              <a:rPr lang="sv-SE" baseline="0" dirty="0">
                <a:ea typeface="Calibri"/>
                <a:cs typeface="Calibri"/>
              </a:rPr>
              <a:t>Konventionen för migrantarbetares rättigheter har lägst antal statsparter. Starkt stöd i Syd- och Centralamerika samt i </a:t>
            </a:r>
            <a:r>
              <a:rPr lang="sv-SE" baseline="0" dirty="0" err="1">
                <a:ea typeface="Calibri"/>
                <a:cs typeface="Calibri"/>
              </a:rPr>
              <a:t>nord-Afrika</a:t>
            </a:r>
            <a:r>
              <a:rPr lang="sv-SE" baseline="0" dirty="0">
                <a:ea typeface="Calibri"/>
                <a:cs typeface="Calibri"/>
              </a:rPr>
              <a:t>. Svagt stöd i västvärlden.</a:t>
            </a:r>
            <a:br>
              <a:rPr lang="sv-SE" baseline="0" dirty="0">
                <a:ea typeface="Calibri"/>
                <a:cs typeface="Calibri"/>
              </a:rPr>
            </a:br>
            <a:r>
              <a:rPr lang="sv-SE" baseline="0" dirty="0">
                <a:ea typeface="Calibri"/>
                <a:cs typeface="Calibri"/>
              </a:rPr>
              <a:t>Konventionen mot ofrivilliga försvinnanden kan t ex göra det svårare att föra terrorister till hemliga förhörsläger, svårare att adoptera bort barn kidnappade från krigszoner och svårare att låta politiska motståndare tappas bort i fångvården. Konventionen stöds inte av USA, Ryssland och Kina.  </a:t>
            </a:r>
          </a:p>
          <a:p>
            <a:endParaRPr lang="sv-SE" baseline="0" dirty="0"/>
          </a:p>
          <a:p>
            <a:r>
              <a:rPr lang="sv-SE" baseline="0" dirty="0"/>
              <a:t>Det är möjligt för stater att ansluta sig till konventioner med vissa reservationer. ”Vi accepterar den här konventionen, men inte just den här paragrafen.”, så att säga.</a:t>
            </a:r>
            <a:endParaRPr lang="sv-SE" baseline="0" dirty="0">
              <a:ea typeface="Calibri"/>
              <a:cs typeface="Calibri"/>
            </a:endParaRPr>
          </a:p>
          <a:p>
            <a:endParaRPr lang="sv-SE" baseline="0" dirty="0"/>
          </a:p>
          <a:p>
            <a:r>
              <a:rPr lang="sv-SE" dirty="0"/>
              <a:t>Konventionen med flest</a:t>
            </a:r>
            <a:r>
              <a:rPr lang="sv-SE" baseline="0" dirty="0"/>
              <a:t> reservationer är konventionen om avskaffande av all form av diskriminering av kvinnor där hela 60 stater reserverat sig på olika punkter.</a:t>
            </a:r>
            <a:endParaRPr lang="sv-SE" baseline="0" dirty="0">
              <a:ea typeface="Calibri"/>
              <a:cs typeface="Calibri"/>
            </a:endParaRPr>
          </a:p>
          <a:p>
            <a:endParaRPr lang="sv-SE" baseline="0" dirty="0"/>
          </a:p>
          <a:p>
            <a:r>
              <a:rPr lang="sv-SE" sz="1200" dirty="0"/>
              <a:t>Sverige är </a:t>
            </a:r>
            <a:r>
              <a:rPr lang="sv-SE" dirty="0"/>
              <a:t>anslutet</a:t>
            </a:r>
            <a:r>
              <a:rPr lang="sv-SE" sz="1200" dirty="0"/>
              <a:t> till sju av de nio konventionerna. De Sverige ännu valt att avstå är </a:t>
            </a:r>
            <a:r>
              <a:rPr lang="sv-SE" dirty="0"/>
              <a:t>konventionen</a:t>
            </a:r>
            <a:r>
              <a:rPr lang="sv-SE" sz="1200" dirty="0"/>
              <a:t> om migrantarbetares rättigheter, som Sverige varken har signerat eller ratificerat, och </a:t>
            </a:r>
            <a:r>
              <a:rPr lang="sv-SE" dirty="0"/>
              <a:t>konventionen</a:t>
            </a:r>
            <a:r>
              <a:rPr lang="sv-SE" sz="1200" dirty="0"/>
              <a:t> mot ofrivilliga försvinnanden som Sverige ej har ratificerat.</a:t>
            </a:r>
            <a:endParaRPr lang="sv-SE" sz="1200" dirty="0">
              <a:ea typeface="Calibri"/>
              <a:cs typeface="Calibri"/>
            </a:endParaRPr>
          </a:p>
          <a:p>
            <a:endParaRPr lang="sv-SE" sz="1200" dirty="0"/>
          </a:p>
          <a:p>
            <a:r>
              <a:rPr lang="sv-SE" sz="1200" dirty="0"/>
              <a:t>En fråga som ofta kommer upp är om Sverige inte borde ha reserverat sig mot den paragraf i ICERD som säger att stater ska förbjuda rasistiska organisationer. Sverige har organisationsfrihet och vill inte förbjuda organisationer utan anser </a:t>
            </a:r>
            <a:r>
              <a:rPr lang="sv-SE" dirty="0"/>
              <a:t>i stället</a:t>
            </a:r>
            <a:r>
              <a:rPr lang="sv-SE" sz="1200" dirty="0"/>
              <a:t> att det är visst agerande, som hets mot folkgrupp, som Sverige förbjuder.</a:t>
            </a:r>
            <a:endParaRPr lang="sv-SE" sz="1200" dirty="0">
              <a:ea typeface="Calibri"/>
              <a:cs typeface="Calibri"/>
            </a:endParaRPr>
          </a:p>
          <a:p>
            <a:endParaRPr lang="sv-SE" sz="1200" dirty="0"/>
          </a:p>
          <a:p>
            <a:r>
              <a:rPr lang="sv-SE" sz="1200" dirty="0"/>
              <a:t>Var och en av de nio kärnkonventionerna har till sig knuten en expertkommitté som granskar att staterna lever upp till sina förpliktelser. Stater granskas av kommittéerna med jämna mellanrum och såväl staterna själva som civilsamhällesorganisationer har då rätt att inkomma med rapporter om hur de </a:t>
            </a:r>
            <a:r>
              <a:rPr lang="sv-SE" dirty="0"/>
              <a:t>bedömer att</a:t>
            </a:r>
            <a:r>
              <a:rPr lang="sv-SE" sz="1200" dirty="0"/>
              <a:t> staterna sköter sig.</a:t>
            </a:r>
            <a:endParaRPr lang="sv-SE" sz="1200" dirty="0">
              <a:ea typeface="Calibri"/>
              <a:cs typeface="Calibri"/>
            </a:endParaRPr>
          </a:p>
          <a:p>
            <a:endParaRPr lang="sv-SE" dirty="0"/>
          </a:p>
        </p:txBody>
      </p:sp>
      <p:sp>
        <p:nvSpPr>
          <p:cNvPr id="4" name="Platshållare för bildnummer 3"/>
          <p:cNvSpPr>
            <a:spLocks noGrp="1"/>
          </p:cNvSpPr>
          <p:nvPr>
            <p:ph type="sldNum" sz="quarter" idx="10"/>
          </p:nvPr>
        </p:nvSpPr>
        <p:spPr/>
        <p:txBody>
          <a:bodyPr/>
          <a:lstStyle/>
          <a:p>
            <a:fld id="{0B9926B2-536C-4358-B87F-E1ECBB36F249}" type="slidenum">
              <a:rPr lang="sv-SE" smtClean="0"/>
              <a:pPr/>
              <a:t>11</a:t>
            </a:fld>
            <a:endParaRPr lang="sv-SE"/>
          </a:p>
        </p:txBody>
      </p:sp>
    </p:spTree>
    <p:extLst>
      <p:ext uri="{BB962C8B-B14F-4D97-AF65-F5344CB8AC3E}">
        <p14:creationId xmlns:p14="http://schemas.microsoft.com/office/powerpoint/2010/main" val="3503993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lnSpcReduction="10000"/>
          </a:bodyPr>
          <a:lstStyle/>
          <a:p>
            <a:pPr>
              <a:defRPr/>
            </a:pPr>
            <a:r>
              <a:rPr lang="sv-SE" b="0" i="0" dirty="0">
                <a:solidFill>
                  <a:srgbClr val="414040"/>
                </a:solidFill>
                <a:effectLst/>
                <a:latin typeface="+mn-lt"/>
                <a:ea typeface="Open Sans"/>
                <a:cs typeface="Open Sans"/>
              </a:rPr>
              <a:t>Jämförelsevis ligger Sverige på en hög nivå när det gäller skyddet av mänskliga rättigheter. Men det finns fortfarande en hel del utmaningar även här.</a:t>
            </a:r>
            <a:r>
              <a:rPr lang="sv-SE" dirty="0">
                <a:solidFill>
                  <a:srgbClr val="414040"/>
                </a:solidFill>
                <a:latin typeface="+mn-lt"/>
                <a:ea typeface="Open Sans"/>
                <a:cs typeface="Open Sans"/>
              </a:rPr>
              <a:t> </a:t>
            </a:r>
            <a:endParaRPr lang="sv-SE" b="1" i="0" dirty="0">
              <a:solidFill>
                <a:srgbClr val="414040"/>
              </a:solidFill>
              <a:effectLst/>
              <a:latin typeface="+mn-lt"/>
              <a:cs typeface="Times"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414040"/>
              </a:solidFill>
              <a:effectLst/>
              <a:latin typeface="+mn-lt"/>
            </a:endParaRPr>
          </a:p>
          <a:p>
            <a:pPr algn="l"/>
            <a:r>
              <a:rPr lang="sv-SE" b="0" i="0" dirty="0">
                <a:solidFill>
                  <a:srgbClr val="414040"/>
                </a:solidFill>
                <a:effectLst/>
                <a:latin typeface="+mn-lt"/>
                <a:ea typeface="Open Sans"/>
                <a:cs typeface="Open Sans"/>
              </a:rPr>
              <a:t>Tortyrkommittén har kritiserat Sverige flera gånger för att ha avvisat flyktingar trots att de löper risk att utsättas för tortyr när de återkommer till sitt hemland.</a:t>
            </a:r>
          </a:p>
          <a:p>
            <a:pPr algn="l"/>
            <a:endParaRPr lang="sv-SE" b="0" i="0" dirty="0">
              <a:solidFill>
                <a:srgbClr val="414040"/>
              </a:solidFill>
              <a:effectLst/>
              <a:latin typeface="+mn-lt"/>
            </a:endParaRPr>
          </a:p>
          <a:p>
            <a:r>
              <a:rPr lang="sv-SE" b="0" i="0" dirty="0">
                <a:solidFill>
                  <a:srgbClr val="414040"/>
                </a:solidFill>
                <a:effectLst/>
                <a:latin typeface="+mn-lt"/>
                <a:ea typeface="Open Sans"/>
                <a:cs typeface="Open Sans"/>
              </a:rPr>
              <a:t>Rasdiskrimineringskommittén har upprepade gånger riktat kritik mot Sverige </a:t>
            </a:r>
            <a:r>
              <a:rPr lang="sv-SE" dirty="0">
                <a:solidFill>
                  <a:srgbClr val="414040"/>
                </a:solidFill>
                <a:latin typeface="+mn-lt"/>
                <a:ea typeface="Open Sans"/>
                <a:cs typeface="Open Sans"/>
              </a:rPr>
              <a:t>för att</a:t>
            </a:r>
            <a:r>
              <a:rPr lang="sv-SE" b="0" i="0" dirty="0">
                <a:solidFill>
                  <a:srgbClr val="414040"/>
                </a:solidFill>
                <a:effectLst/>
                <a:latin typeface="+mn-lt"/>
                <a:ea typeface="Open Sans"/>
                <a:cs typeface="Open Sans"/>
              </a:rPr>
              <a:t> samer, romer och andra minoriteter diskrimineras, att hatbrott för sällan leder till åtal och </a:t>
            </a:r>
            <a:r>
              <a:rPr lang="sv-SE" dirty="0">
                <a:solidFill>
                  <a:srgbClr val="414040"/>
                </a:solidFill>
                <a:latin typeface="+mn-lt"/>
                <a:ea typeface="Open Sans"/>
                <a:cs typeface="Open Sans"/>
              </a:rPr>
              <a:t>för </a:t>
            </a:r>
            <a:r>
              <a:rPr lang="sv-SE" b="0" i="0" dirty="0">
                <a:solidFill>
                  <a:srgbClr val="414040"/>
                </a:solidFill>
                <a:effectLst/>
                <a:latin typeface="+mn-lt"/>
                <a:ea typeface="Open Sans"/>
                <a:cs typeface="Open Sans"/>
              </a:rPr>
              <a:t>att Sverige inte uppfyller kraven i konventionen beträffande förbud mot rasistiska organisationer.</a:t>
            </a:r>
          </a:p>
          <a:p>
            <a:pPr algn="l"/>
            <a:endParaRPr lang="sv-SE" b="0" i="0" dirty="0">
              <a:solidFill>
                <a:srgbClr val="414040"/>
              </a:solidFill>
              <a:effectLst/>
              <a:latin typeface="+mn-lt"/>
            </a:endParaRPr>
          </a:p>
          <a:p>
            <a:pPr algn="l"/>
            <a:r>
              <a:rPr lang="sv-SE" b="0" i="0" dirty="0">
                <a:solidFill>
                  <a:srgbClr val="414040"/>
                </a:solidFill>
                <a:effectLst/>
                <a:latin typeface="+mn-lt"/>
                <a:ea typeface="Open Sans"/>
                <a:cs typeface="Open Sans"/>
              </a:rPr>
              <a:t>Utöver kritiken ger också kommittéerna förslag på hur regeringen kan förbättra skyddet av de mänskliga rättigheter som omfattas av konventionen i fråga.</a:t>
            </a:r>
          </a:p>
          <a:p>
            <a:endParaRPr lang="sv-SE" dirty="0">
              <a:latin typeface="+mn-lt"/>
            </a:endParaRPr>
          </a:p>
          <a:p>
            <a:endParaRPr lang="sv-SE" dirty="0">
              <a:latin typeface="+mn-lt"/>
            </a:endParaRPr>
          </a:p>
          <a:p>
            <a:r>
              <a:rPr lang="sv-SE" b="1" dirty="0">
                <a:latin typeface="+mn-lt"/>
              </a:rPr>
              <a:t>Läs mer:</a:t>
            </a:r>
            <a:endParaRPr lang="sv-SE" b="1" dirty="0">
              <a:latin typeface="+mn-lt"/>
              <a:ea typeface="Calibri"/>
              <a:cs typeface="Calibri"/>
            </a:endParaRPr>
          </a:p>
          <a:p>
            <a:r>
              <a:rPr lang="sv-SE" dirty="0">
                <a:latin typeface="+mn-lt"/>
              </a:rPr>
              <a:t>https://fn.se/vi-gor/vi-utbildar-och-informerar/fn-info/vad-gor-fn/fns-arbete-med-manskliga-rattigheter/sa-skyddar-fn-de-manskliga-rattigheterna/ </a:t>
            </a:r>
            <a:endParaRPr lang="sv-SE" dirty="0">
              <a:latin typeface="+mn-lt"/>
              <a:ea typeface="Calibri"/>
              <a:cs typeface="Calibri"/>
            </a:endParaRPr>
          </a:p>
          <a:p>
            <a:endParaRPr lang="sv-SE" dirty="0">
              <a:latin typeface="+mn-lt"/>
            </a:endParaRPr>
          </a:p>
          <a:p>
            <a:r>
              <a:rPr lang="sv-SE" dirty="0">
                <a:latin typeface="+mn-lt"/>
              </a:rPr>
              <a:t>https://fn.se/aktuellt/varldshorisont/mycket-kvar-att-gora-for-manskliga-rattigheter-i-sverige/#:~:text=Stora%20utmaningar%20finns%20i%20Sverige%20idag&amp;text=Ut%C3%B6ver%20ett%20antal%20systemfr%C3%A5gor%20tar,mot%20folkgrupp%20och%20rasistisk%20organisering.</a:t>
            </a:r>
            <a:endParaRPr lang="sv-SE" dirty="0">
              <a:latin typeface="+mn-lt"/>
              <a:ea typeface="Calibri"/>
              <a:cs typeface="Calibri"/>
            </a:endParaRPr>
          </a:p>
          <a:p>
            <a:endParaRPr lang="sv-SE"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000000"/>
                </a:solidFill>
                <a:effectLst/>
                <a:latin typeface="+mn-lt"/>
              </a:rPr>
              <a:t>Vi passar på att här också tipsa om regeringens egen faktasida om MR:</a:t>
            </a:r>
            <a:endParaRPr lang="sv-SE" b="0" i="0" dirty="0">
              <a:solidFill>
                <a:srgbClr val="000000"/>
              </a:solidFill>
              <a:effectLst/>
              <a:latin typeface="+mn-lt"/>
              <a:ea typeface="Calibri"/>
              <a:cs typeface="Calibri"/>
            </a:endParaRPr>
          </a:p>
          <a:p>
            <a:pPr>
              <a:defRPr/>
            </a:pPr>
            <a:r>
              <a:rPr lang="sv-SE" b="0" i="0" dirty="0">
                <a:solidFill>
                  <a:srgbClr val="000000"/>
                </a:solidFill>
                <a:effectLst/>
                <a:latin typeface="+mn-lt"/>
              </a:rPr>
              <a:t>https://www.regeringen.se/regeringens-politik/demokrati-och-manskliga-rattigheter/fakta-om-manskliga-rattigheter/</a:t>
            </a:r>
            <a:r>
              <a:rPr lang="sv-SE" dirty="0">
                <a:solidFill>
                  <a:srgbClr val="000000"/>
                </a:solidFill>
                <a:latin typeface="+mn-lt"/>
              </a:rPr>
              <a:t> </a:t>
            </a:r>
            <a:endParaRPr lang="sv-SE" b="0" i="0" dirty="0">
              <a:solidFill>
                <a:srgbClr val="000000"/>
              </a:solidFill>
              <a:effectLst/>
              <a:latin typeface="+mn-lt"/>
              <a:ea typeface="Calibri"/>
              <a:cs typeface="Calibri"/>
            </a:endParaRPr>
          </a:p>
          <a:p>
            <a:endParaRPr lang="sv-SE" dirty="0">
              <a:latin typeface="+mn-lt"/>
            </a:endParaRPr>
          </a:p>
        </p:txBody>
      </p:sp>
      <p:sp>
        <p:nvSpPr>
          <p:cNvPr id="4" name="Platshållare för bildnummer 3"/>
          <p:cNvSpPr>
            <a:spLocks noGrp="1"/>
          </p:cNvSpPr>
          <p:nvPr>
            <p:ph type="sldNum" sz="quarter" idx="10"/>
          </p:nvPr>
        </p:nvSpPr>
        <p:spPr/>
        <p:txBody>
          <a:bodyPr/>
          <a:lstStyle/>
          <a:p>
            <a:fld id="{0B9926B2-536C-4358-B87F-E1ECBB36F249}" type="slidenum">
              <a:rPr lang="sv-SE" smtClean="0"/>
              <a:pPr/>
              <a:t>12</a:t>
            </a:fld>
            <a:endParaRPr lang="sv-SE"/>
          </a:p>
        </p:txBody>
      </p:sp>
    </p:spTree>
    <p:extLst>
      <p:ext uri="{BB962C8B-B14F-4D97-AF65-F5344CB8AC3E}">
        <p14:creationId xmlns:p14="http://schemas.microsoft.com/office/powerpoint/2010/main" val="2115608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77500" lnSpcReduction="20000"/>
          </a:bodyPr>
          <a:lstStyle/>
          <a:p>
            <a:r>
              <a:rPr lang="sv-SE" dirty="0"/>
              <a:t>De mänskliga rättigheterna granskas och främjas av FN på olika sätt. </a:t>
            </a:r>
            <a:br>
              <a:rPr lang="sv-SE" dirty="0"/>
            </a:br>
            <a:br>
              <a:rPr lang="sv-SE" dirty="0"/>
            </a:br>
            <a:r>
              <a:rPr lang="sv-SE" dirty="0"/>
              <a:t>Vi sammanfattar här några av de större och viktigare organen som jobbar direkt med MR, men MR berörs förstås också i t ex FN:s generalförsamling (vars tredje kommitté ansvarar för </a:t>
            </a:r>
            <a:r>
              <a:rPr lang="sv-SE" dirty="0" err="1"/>
              <a:t>bl</a:t>
            </a:r>
            <a:r>
              <a:rPr lang="sv-SE" dirty="0"/>
              <a:t> a dessa frågor) och FN:s säkerhetsråd (t ex när grova övergrepp görs under konflikter). Respekten för MR syns också praktiskt i flera fältorganisationers arbete, t ex FN:s flyktingkommissariats och FN:s barnfonds arbete.</a:t>
            </a:r>
          </a:p>
          <a:p>
            <a:endParaRPr lang="sv-SE" dirty="0"/>
          </a:p>
          <a:p>
            <a:r>
              <a:rPr lang="sv-SE" dirty="0"/>
              <a:t>FN:s kommitté för de mänskliga rättigheterna lade grunden för arbetet och tog som sagt fram FN:s MR-förklaring. Under kalla kriget blev dock arbetet i kommittén stundtals kritiserat för att det politiserats och missbrukat av vissa stater. 2006 omstöptes kommittén och FN:s råd för mänskliga rättigheter, eller MR-rådet såg dagens ljus. En viktig skillnad var att det skulle bli bättre konkurrens om platserna i rådet, att länder oftare skulle väljas in för deras goda insatser för de mänskliga rättigheterna. Länder som kraftigt bröt mot MR skulle också kunna uteslutas. Vi återkommer till MR-rådet i denna presentation strax.</a:t>
            </a:r>
            <a:endParaRPr lang="sv-SE" dirty="0">
              <a:ea typeface="Calibri"/>
              <a:cs typeface="Calibri"/>
            </a:endParaRPr>
          </a:p>
          <a:p>
            <a:endParaRPr lang="sv-SE" dirty="0"/>
          </a:p>
          <a:p>
            <a:pPr algn="l"/>
            <a:r>
              <a:rPr lang="sv-SE" dirty="0"/>
              <a:t>Kärnkonventionerna har vi ju redan berört och dessa har som sagt kommittéer knutna till sig. </a:t>
            </a:r>
            <a:r>
              <a:rPr lang="sv-SE" b="0" i="0" dirty="0">
                <a:solidFill>
                  <a:srgbClr val="414040"/>
                </a:solidFill>
                <a:effectLst/>
                <a:latin typeface="Open Sans"/>
                <a:ea typeface="Open Sans"/>
                <a:cs typeface="Open Sans"/>
              </a:rPr>
              <a:t>Dessa expertkommittéer ska övervaka staternas arbete med konventionen. Varje stat som har ratificerat en konvention är skyldig att lämna skriftliga rapporter till den aktuella kommittén. En regeringsrepresentant inbjuds att redogöra för rapporten och om kommittén anser att rapporten är oklar eller ofullständig får regeringen i fråga ta fram ett bättre underlag.</a:t>
            </a:r>
          </a:p>
          <a:p>
            <a:pPr algn="l"/>
            <a:r>
              <a:rPr lang="sv-SE" b="0" i="0" dirty="0">
                <a:solidFill>
                  <a:srgbClr val="414040"/>
                </a:solidFill>
                <a:effectLst/>
                <a:latin typeface="Open Sans"/>
                <a:ea typeface="Open Sans"/>
                <a:cs typeface="Open Sans"/>
              </a:rPr>
              <a:t>Därefter granskar kommittén rapporten och det hela utmynnar till slut i en kommentar om landet i fråga. </a:t>
            </a:r>
            <a:r>
              <a:rPr lang="sv-SE" dirty="0">
                <a:solidFill>
                  <a:srgbClr val="414040"/>
                </a:solidFill>
                <a:latin typeface="Open Sans"/>
                <a:ea typeface="Open Sans"/>
                <a:cs typeface="Open Sans"/>
              </a:rPr>
              <a:t>Kommittéerna</a:t>
            </a:r>
            <a:r>
              <a:rPr lang="sv-SE" b="0" i="0" dirty="0">
                <a:solidFill>
                  <a:srgbClr val="414040"/>
                </a:solidFill>
                <a:effectLst/>
                <a:latin typeface="Open Sans"/>
                <a:ea typeface="Open Sans"/>
                <a:cs typeface="Open Sans"/>
              </a:rPr>
              <a:t> kan i regel också inhämta annan information och s k skuggrapporter, där civilsamhällesorganisationer ger sin bild av läget i en MR-fråga i ett visst land, är vanliga.</a:t>
            </a:r>
          </a:p>
          <a:p>
            <a:pPr algn="l"/>
            <a:endParaRPr lang="sv-SE" b="0" i="0" dirty="0">
              <a:solidFill>
                <a:srgbClr val="414040"/>
              </a:solidFill>
              <a:effectLst/>
              <a:latin typeface="Open Sans" panose="020B0606030504020204" pitchFamily="34" charset="0"/>
            </a:endParaRPr>
          </a:p>
          <a:p>
            <a:r>
              <a:rPr lang="sv-SE" dirty="0">
                <a:solidFill>
                  <a:srgbClr val="414040"/>
                </a:solidFill>
                <a:latin typeface="Open Sans"/>
                <a:ea typeface="Open Sans"/>
                <a:cs typeface="Open Sans"/>
              </a:rPr>
              <a:t>Ledamöterna i kommittéerna</a:t>
            </a:r>
            <a:r>
              <a:rPr lang="sv-SE" b="0" i="0" dirty="0">
                <a:solidFill>
                  <a:srgbClr val="414040"/>
                </a:solidFill>
                <a:effectLst/>
                <a:latin typeface="Open Sans"/>
                <a:ea typeface="Open Sans"/>
                <a:cs typeface="Open Sans"/>
              </a:rPr>
              <a:t> väljs i egenskap av experter och inte som representanter för sitt land. Svenskar som tidigare suttit i kommittéerna är Lisbeth Palme (barnkommittén), Peter Nobel (rasdiskrimineringskommittén), Elisabeth Palm (kommittén för medborgerliga och politiska rättigheter), Göran Melander (kvinnokommittén) och Krister Thelin (kommittén för medborgerliga och politiska rättigheter).</a:t>
            </a:r>
          </a:p>
          <a:p>
            <a:pPr algn="l"/>
            <a:endParaRPr lang="sv-SE" b="0" i="0" dirty="0">
              <a:solidFill>
                <a:srgbClr val="414040"/>
              </a:solidFill>
              <a:effectLst/>
              <a:latin typeface="Open Sans" panose="020B0606030504020204" pitchFamily="34" charset="0"/>
            </a:endParaRPr>
          </a:p>
          <a:p>
            <a:pPr algn="l"/>
            <a:r>
              <a:rPr lang="sv-SE" b="0" i="0" dirty="0">
                <a:solidFill>
                  <a:srgbClr val="414040"/>
                </a:solidFill>
                <a:effectLst/>
                <a:latin typeface="Open Sans"/>
                <a:ea typeface="Open Sans"/>
                <a:cs typeface="Open Sans"/>
              </a:rPr>
              <a:t>FN:s kontor för mänskliga rättigheter ger stöd till kommittéerna och vad är då det för kontor? Jo, 1993 inrättades en post som FN:s högkommissarie för mänskliga rättigheter och till den posten finns en organisation knuten, OHCHR, Office of the </a:t>
            </a:r>
            <a:r>
              <a:rPr lang="sv-SE" b="0" i="0" dirty="0" err="1">
                <a:solidFill>
                  <a:srgbClr val="414040"/>
                </a:solidFill>
                <a:effectLst/>
                <a:latin typeface="Open Sans"/>
                <a:ea typeface="Open Sans"/>
                <a:cs typeface="Open Sans"/>
              </a:rPr>
              <a:t>High</a:t>
            </a:r>
            <a:r>
              <a:rPr lang="sv-SE" b="0" i="0" dirty="0">
                <a:solidFill>
                  <a:srgbClr val="414040"/>
                </a:solidFill>
                <a:effectLst/>
                <a:latin typeface="Open Sans"/>
                <a:ea typeface="Open Sans"/>
                <a:cs typeface="Open Sans"/>
              </a:rPr>
              <a:t> </a:t>
            </a:r>
            <a:r>
              <a:rPr lang="sv-SE" b="0" i="0" dirty="0" err="1">
                <a:solidFill>
                  <a:srgbClr val="414040"/>
                </a:solidFill>
                <a:effectLst/>
                <a:latin typeface="Open Sans"/>
                <a:ea typeface="Open Sans"/>
                <a:cs typeface="Open Sans"/>
              </a:rPr>
              <a:t>Commissioner</a:t>
            </a:r>
            <a:r>
              <a:rPr lang="sv-SE" b="0" i="0" dirty="0">
                <a:solidFill>
                  <a:srgbClr val="414040"/>
                </a:solidFill>
                <a:effectLst/>
                <a:latin typeface="Open Sans"/>
                <a:ea typeface="Open Sans"/>
                <a:cs typeface="Open Sans"/>
              </a:rPr>
              <a:t> for Human </a:t>
            </a:r>
            <a:r>
              <a:rPr lang="sv-SE" b="0" i="0" dirty="0" err="1">
                <a:solidFill>
                  <a:srgbClr val="414040"/>
                </a:solidFill>
                <a:effectLst/>
                <a:latin typeface="Open Sans"/>
                <a:ea typeface="Open Sans"/>
                <a:cs typeface="Open Sans"/>
              </a:rPr>
              <a:t>Rights</a:t>
            </a:r>
            <a:r>
              <a:rPr lang="sv-SE" b="0" i="0" dirty="0">
                <a:solidFill>
                  <a:srgbClr val="414040"/>
                </a:solidFill>
                <a:effectLst/>
                <a:latin typeface="Open Sans"/>
                <a:ea typeface="Open Sans"/>
                <a:cs typeface="Open Sans"/>
              </a:rPr>
              <a:t>.</a:t>
            </a:r>
          </a:p>
          <a:p>
            <a:endParaRPr lang="sv-SE" dirty="0"/>
          </a:p>
        </p:txBody>
      </p:sp>
      <p:sp>
        <p:nvSpPr>
          <p:cNvPr id="4" name="Platshållare för bildnummer 3"/>
          <p:cNvSpPr>
            <a:spLocks noGrp="1"/>
          </p:cNvSpPr>
          <p:nvPr>
            <p:ph type="sldNum" sz="quarter" idx="5"/>
          </p:nvPr>
        </p:nvSpPr>
        <p:spPr/>
        <p:txBody>
          <a:bodyPr/>
          <a:lstStyle/>
          <a:p>
            <a:fld id="{0B9926B2-536C-4358-B87F-E1ECBB36F249}" type="slidenum">
              <a:rPr lang="sv-SE" smtClean="0"/>
              <a:pPr/>
              <a:t>13</a:t>
            </a:fld>
            <a:endParaRPr lang="sv-SE"/>
          </a:p>
        </p:txBody>
      </p:sp>
    </p:spTree>
    <p:extLst>
      <p:ext uri="{BB962C8B-B14F-4D97-AF65-F5344CB8AC3E}">
        <p14:creationId xmlns:p14="http://schemas.microsoft.com/office/powerpoint/2010/main" val="2370939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77500" lnSpcReduction="20000"/>
          </a:bodyPr>
          <a:lstStyle/>
          <a:p>
            <a:r>
              <a:rPr lang="sv-SE" dirty="0"/>
              <a:t>Office of the </a:t>
            </a:r>
            <a:r>
              <a:rPr lang="sv-SE" dirty="0" err="1"/>
              <a:t>High</a:t>
            </a:r>
            <a:r>
              <a:rPr lang="sv-SE" dirty="0"/>
              <a:t> </a:t>
            </a:r>
            <a:r>
              <a:rPr lang="sv-SE" dirty="0" err="1"/>
              <a:t>Commissioner</a:t>
            </a:r>
            <a:r>
              <a:rPr lang="sv-SE" dirty="0"/>
              <a:t> for Human </a:t>
            </a:r>
            <a:r>
              <a:rPr lang="sv-SE" dirty="0" err="1"/>
              <a:t>Rights</a:t>
            </a:r>
            <a:r>
              <a:rPr lang="sv-SE" dirty="0"/>
              <a:t> (OHCHR) eller, som det ibland också kallas, United Nations Human </a:t>
            </a:r>
            <a:r>
              <a:rPr lang="sv-SE" dirty="0" err="1"/>
              <a:t>Rights</a:t>
            </a:r>
            <a:r>
              <a:rPr lang="sv-SE" dirty="0"/>
              <a:t> Office, FN:s MR-kontor, är en avdelning inom FN:s sekretariat som arbetar för att främja och skydda de </a:t>
            </a:r>
            <a:r>
              <a:rPr lang="sv-SE"/>
              <a:t>mänskliga rättigheterna </a:t>
            </a:r>
            <a:r>
              <a:rPr lang="sv-SE" dirty="0"/>
              <a:t>såsom garanterade utifrån internationell rätt och såsom de anges i den allmänna förklaringen om de mänskliga rättigheterna från 1948. </a:t>
            </a:r>
          </a:p>
          <a:p>
            <a:endParaRPr lang="sv-SE" dirty="0"/>
          </a:p>
          <a:p>
            <a:r>
              <a:rPr lang="sv-SE" dirty="0"/>
              <a:t>Kontoret inrättades av FN:s generalförsamling den 20 december 1993 i kölvattnet av 1993 års världskonferens om mänskliga rättigheter. </a:t>
            </a:r>
          </a:p>
          <a:p>
            <a:endParaRPr lang="sv-SE" dirty="0"/>
          </a:p>
          <a:p>
            <a:r>
              <a:rPr lang="sv-SE" dirty="0"/>
              <a:t>Kontoret samordnar människorättsaktiviteter i hela FN-systemet och fungerar som sekretariat för Rådet för mänskliga rättigheter (”MR-rådet”)</a:t>
            </a:r>
          </a:p>
          <a:p>
            <a:endParaRPr lang="sv-SE" dirty="0"/>
          </a:p>
          <a:p>
            <a:r>
              <a:rPr lang="sv-SE" dirty="0"/>
              <a:t>Kontoret leds av högkommissarien för mänskliga rättigheter. Den åttonde och nuvarande högkommissarien är Volker Türk från Österrike, som efterträdde Michelle </a:t>
            </a:r>
            <a:r>
              <a:rPr lang="sv-SE" dirty="0" err="1"/>
              <a:t>Bachelet</a:t>
            </a:r>
            <a:r>
              <a:rPr lang="sv-SE" dirty="0"/>
              <a:t> från Chile den 8 september 2022.</a:t>
            </a:r>
          </a:p>
          <a:p>
            <a:endParaRPr lang="sv-SE" dirty="0"/>
          </a:p>
          <a:p>
            <a:r>
              <a:rPr lang="sv-SE" dirty="0"/>
              <a:t>OHCHR har en budget på ca 200 miljoner dollar (cirka 3-4 procent av FN:s ordinarie budget) och har cirka 1 300 anställda baserade delvis i New York, men främst i Genève, där de sitter i Palais Wilson som förr var säte för FN:s föregångare Nationernas Förbund.</a:t>
            </a:r>
          </a:p>
          <a:p>
            <a:endParaRPr lang="sv-SE" dirty="0"/>
          </a:p>
          <a:p>
            <a:r>
              <a:rPr lang="sv-SE" dirty="0"/>
              <a:t>Högkommissariens kontor för mänskliga rättigheter skapades av FN:s generalförsamling 1993 och dess resolution 48/141 beskriver också dess mandat och arbetsuppgifter.</a:t>
            </a:r>
          </a:p>
          <a:p>
            <a:endParaRPr lang="sv-SE" dirty="0"/>
          </a:p>
          <a:p>
            <a:r>
              <a:rPr lang="sv-SE" dirty="0"/>
              <a:t>Kontoret ska:</a:t>
            </a:r>
          </a:p>
          <a:p>
            <a:pPr marL="171450" indent="-171450">
              <a:buFont typeface="Arial" panose="020B0604020202020204" pitchFamily="34" charset="0"/>
              <a:buChar char="•"/>
            </a:pPr>
            <a:r>
              <a:rPr lang="sv-SE" dirty="0"/>
              <a:t>Främja och skydda alla mänskliga rättigheter för alla</a:t>
            </a:r>
          </a:p>
          <a:p>
            <a:pPr marL="171450" indent="-171450">
              <a:buFont typeface="Arial" panose="020B0604020202020204" pitchFamily="34" charset="0"/>
              <a:buChar char="•"/>
            </a:pPr>
            <a:r>
              <a:rPr lang="sv-SE" dirty="0"/>
              <a:t>Rekommendera att organ i FN-systemet förbättrar sitt främjande och skydd av alla mänskliga rättigheter</a:t>
            </a:r>
          </a:p>
          <a:p>
            <a:pPr marL="171450" indent="-171450">
              <a:buFont typeface="Arial" panose="020B0604020202020204" pitchFamily="34" charset="0"/>
              <a:buChar char="•"/>
            </a:pPr>
            <a:r>
              <a:rPr lang="sv-SE" dirty="0"/>
              <a:t>Främja och skydda rätten till utveckling</a:t>
            </a:r>
          </a:p>
          <a:p>
            <a:pPr marL="171450" indent="-171450">
              <a:buFont typeface="Arial" panose="020B0604020202020204" pitchFamily="34" charset="0"/>
              <a:buChar char="•"/>
            </a:pPr>
            <a:r>
              <a:rPr lang="sv-SE" dirty="0"/>
              <a:t>Ge tekniskt bistånd till stater och regionala organisationer för insatser inom MR-området</a:t>
            </a:r>
          </a:p>
          <a:p>
            <a:pPr marL="171450" indent="-171450">
              <a:buFont typeface="Arial" panose="020B0604020202020204" pitchFamily="34" charset="0"/>
              <a:buChar char="•"/>
            </a:pPr>
            <a:r>
              <a:rPr lang="sv-SE" dirty="0"/>
              <a:t>Samordna FN:s utbildnings- och informationsprogram om mänskliga rättigheter</a:t>
            </a:r>
          </a:p>
          <a:p>
            <a:pPr marL="171450" indent="-171450">
              <a:buFont typeface="Arial" panose="020B0604020202020204" pitchFamily="34" charset="0"/>
              <a:buChar char="•"/>
            </a:pPr>
            <a:r>
              <a:rPr lang="sv-SE" dirty="0"/>
              <a:t>Arbeta aktivt för att undanröja hinder för förverkligandet av de mänskliga rättigheterna och för att förhindra kränkningar av mänskliga rättigheter</a:t>
            </a:r>
          </a:p>
          <a:p>
            <a:pPr marL="171450" indent="-171450">
              <a:buFont typeface="Arial" panose="020B0604020202020204" pitchFamily="34" charset="0"/>
              <a:buChar char="•"/>
            </a:pPr>
            <a:r>
              <a:rPr lang="sv-SE" dirty="0"/>
              <a:t>Föra dialog med regeringar för att säkerställa respekt för alla mänskliga rättigheter</a:t>
            </a:r>
          </a:p>
          <a:p>
            <a:pPr marL="171450" indent="-171450">
              <a:buFont typeface="Arial" panose="020B0604020202020204" pitchFamily="34" charset="0"/>
              <a:buChar char="•"/>
            </a:pPr>
            <a:r>
              <a:rPr lang="sv-SE" dirty="0"/>
              <a:t>Förbättra det internationella samarbetet för att främja och skydda alla mänskliga rättigheter</a:t>
            </a:r>
          </a:p>
          <a:p>
            <a:pPr marL="171450" indent="-171450">
              <a:buFont typeface="Arial" panose="020B0604020202020204" pitchFamily="34" charset="0"/>
              <a:buChar char="•"/>
            </a:pPr>
            <a:r>
              <a:rPr lang="sv-SE" dirty="0"/>
              <a:t>Samordna aktiviteter för främjande och skydd av mänskliga rättigheter i hela FN-systemet</a:t>
            </a:r>
          </a:p>
          <a:p>
            <a:pPr marL="171450" indent="-171450">
              <a:buFont typeface="Arial" panose="020B0604020202020204" pitchFamily="34" charset="0"/>
              <a:buChar char="•"/>
            </a:pPr>
            <a:r>
              <a:rPr lang="sv-SE" dirty="0"/>
              <a:t>Stärka och effektivisera FN:s mekanismer för mänskliga rättigheter</a:t>
            </a:r>
            <a:br>
              <a:rPr lang="sv-SE" dirty="0"/>
            </a:br>
            <a:endParaRPr lang="sv-SE" dirty="0"/>
          </a:p>
          <a:p>
            <a:r>
              <a:rPr lang="sv-SE" dirty="0"/>
              <a:t>Källa:</a:t>
            </a:r>
            <a:br>
              <a:rPr lang="sv-SE" dirty="0"/>
            </a:br>
            <a:r>
              <a:rPr lang="sv-SE" dirty="0"/>
              <a:t>Resolutionen finns att läsa på: https://digitallibrary.un.org/record/180226</a:t>
            </a:r>
          </a:p>
        </p:txBody>
      </p:sp>
      <p:sp>
        <p:nvSpPr>
          <p:cNvPr id="4" name="Platshållare för bildnummer 3"/>
          <p:cNvSpPr>
            <a:spLocks noGrp="1"/>
          </p:cNvSpPr>
          <p:nvPr>
            <p:ph type="sldNum" sz="quarter" idx="10"/>
          </p:nvPr>
        </p:nvSpPr>
        <p:spPr/>
        <p:txBody>
          <a:bodyPr/>
          <a:lstStyle/>
          <a:p>
            <a:fld id="{0B9926B2-536C-4358-B87F-E1ECBB36F249}" type="slidenum">
              <a:rPr lang="sv-SE" smtClean="0"/>
              <a:pPr/>
              <a:t>14</a:t>
            </a:fld>
            <a:endParaRPr lang="sv-SE"/>
          </a:p>
        </p:txBody>
      </p:sp>
    </p:spTree>
    <p:extLst>
      <p:ext uri="{BB962C8B-B14F-4D97-AF65-F5344CB8AC3E}">
        <p14:creationId xmlns:p14="http://schemas.microsoft.com/office/powerpoint/2010/main" val="3964342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47500" lnSpcReduction="20000"/>
          </a:bodyPr>
          <a:lstStyle/>
          <a:p>
            <a:pPr algn="l"/>
            <a:r>
              <a:rPr lang="sv-SE" b="0" i="0" dirty="0">
                <a:solidFill>
                  <a:srgbClr val="414040"/>
                </a:solidFill>
                <a:effectLst/>
                <a:latin typeface="+mn-lt"/>
                <a:ea typeface="Open Sans"/>
                <a:cs typeface="Open Sans"/>
              </a:rPr>
              <a:t>FN:s råd för mänskliga rättigheter bär ett stort ansvar för arbetet med mänskliga rättigheter inom FN. Rådet har existerat sedan 2006. Det ersatte den tidigare kommissionen för mänskliga rättigheter som under de föregående 30 åren hade mandat att följa upp tillämpningen av de mänskliga rättigheterna och som utvecklade ett övervakningssystem av brott mot de mänskliga rättigheterna.</a:t>
            </a:r>
          </a:p>
          <a:p>
            <a:pPr algn="l"/>
            <a:endParaRPr lang="sv-SE" b="0" i="0" dirty="0">
              <a:solidFill>
                <a:srgbClr val="414040"/>
              </a:solidFill>
              <a:effectLst/>
              <a:latin typeface="+mn-lt"/>
            </a:endParaRPr>
          </a:p>
          <a:p>
            <a:r>
              <a:rPr lang="sv-SE" b="0" i="0" dirty="0">
                <a:solidFill>
                  <a:srgbClr val="414040"/>
                </a:solidFill>
                <a:effectLst/>
                <a:latin typeface="+mn-lt"/>
                <a:ea typeface="Open Sans"/>
                <a:cs typeface="Open Sans"/>
              </a:rPr>
              <a:t>Även om kommissionens arbete innebar en rad framsteg för det internationella arbetet med mänskliga rättigheter var kommissionens möjligheter att snabbt reagera på kränkningar inte större än medlemsstaternas politiska intressen.</a:t>
            </a:r>
            <a:r>
              <a:rPr lang="sv-SE" dirty="0">
                <a:solidFill>
                  <a:srgbClr val="414040"/>
                </a:solidFill>
                <a:latin typeface="+mn-lt"/>
                <a:ea typeface="Open Sans"/>
                <a:cs typeface="Open Sans"/>
              </a:rPr>
              <a:t> </a:t>
            </a:r>
          </a:p>
          <a:p>
            <a:endParaRPr lang="sv-SE" dirty="0">
              <a:solidFill>
                <a:srgbClr val="414040"/>
              </a:solidFill>
              <a:latin typeface="+mn-lt"/>
              <a:ea typeface="Open Sans" panose="020B0606030504020204" pitchFamily="34" charset="0"/>
              <a:cs typeface="Open Sans" panose="020B0606030504020204" pitchFamily="34" charset="0"/>
            </a:endParaRPr>
          </a:p>
          <a:p>
            <a:pPr algn="l"/>
            <a:r>
              <a:rPr lang="sv-SE" b="0" i="0" dirty="0">
                <a:solidFill>
                  <a:srgbClr val="414040"/>
                </a:solidFill>
                <a:effectLst/>
                <a:latin typeface="+mn-lt"/>
                <a:ea typeface="Open Sans"/>
                <a:cs typeface="Open Sans"/>
              </a:rPr>
              <a:t>Mycket kritik riktades bland annat mot att länder som själva systematiskt kränkte mänskliga rättigheter satt som medlemmar i rådet och kunde hindra arbetet genom att forma olika allianser och övertalningskampanjer. Debatten var politiserad och fokuserad mer på meningsskiljaktigheter än på människorättsfrågor.</a:t>
            </a:r>
          </a:p>
          <a:p>
            <a:pPr algn="l"/>
            <a:endParaRPr lang="sv-SE" b="0" i="0" dirty="0">
              <a:solidFill>
                <a:srgbClr val="393939"/>
              </a:solidFill>
              <a:effectLst/>
              <a:latin typeface="+mn-lt"/>
            </a:endParaRPr>
          </a:p>
          <a:p>
            <a:r>
              <a:rPr lang="sv-SE" b="0" i="0" dirty="0">
                <a:solidFill>
                  <a:srgbClr val="414040"/>
                </a:solidFill>
                <a:effectLst/>
                <a:latin typeface="+mn-lt"/>
                <a:ea typeface="Open Sans"/>
                <a:cs typeface="Open Sans"/>
              </a:rPr>
              <a:t>För att göra arbetet mer effektivt beslutade man att göra om förutsättningarna för medlemskap, arbetsformer och att inrätta nya granskningsmöjligheter. Reformens syfte var att man skulle förbättra övervakandet av de mänskliga rättigheterna och undvika kommissionens misslyckanden.</a:t>
            </a:r>
            <a:r>
              <a:rPr lang="sv-SE" dirty="0">
                <a:solidFill>
                  <a:srgbClr val="414040"/>
                </a:solidFill>
                <a:latin typeface="+mn-lt"/>
                <a:ea typeface="Open Sans"/>
                <a:cs typeface="Open Sans"/>
              </a:rPr>
              <a:t> </a:t>
            </a:r>
            <a:endParaRPr lang="sv-SE" b="0" i="0" dirty="0">
              <a:solidFill>
                <a:srgbClr val="414040"/>
              </a:solidFill>
              <a:effectLst/>
              <a:latin typeface="+mn-lt"/>
              <a:ea typeface="Open Sans"/>
              <a:cs typeface="Open Sans"/>
            </a:endParaRPr>
          </a:p>
          <a:p>
            <a:br>
              <a:rPr lang="sv-SE" b="0" i="0" dirty="0">
                <a:effectLst/>
                <a:latin typeface="+mn-lt"/>
                <a:cs typeface="Open Sans"/>
              </a:rPr>
            </a:br>
            <a:r>
              <a:rPr lang="sv-SE" b="0" i="0" dirty="0">
                <a:solidFill>
                  <a:srgbClr val="414040"/>
                </a:solidFill>
                <a:effectLst/>
                <a:latin typeface="+mn-lt"/>
                <a:ea typeface="Open Sans"/>
                <a:cs typeface="Open Sans"/>
              </a:rPr>
              <a:t>Vid reformen byttes också namnet ”Human </a:t>
            </a:r>
            <a:r>
              <a:rPr lang="sv-SE" b="0" i="0" dirty="0" err="1">
                <a:solidFill>
                  <a:srgbClr val="414040"/>
                </a:solidFill>
                <a:effectLst/>
                <a:latin typeface="+mn-lt"/>
                <a:ea typeface="Open Sans"/>
                <a:cs typeface="Open Sans"/>
              </a:rPr>
              <a:t>rights</a:t>
            </a:r>
            <a:r>
              <a:rPr lang="sv-SE" b="0" i="0" dirty="0">
                <a:solidFill>
                  <a:srgbClr val="414040"/>
                </a:solidFill>
                <a:effectLst/>
                <a:latin typeface="+mn-lt"/>
                <a:ea typeface="Open Sans"/>
                <a:cs typeface="Open Sans"/>
              </a:rPr>
              <a:t> </a:t>
            </a:r>
            <a:r>
              <a:rPr lang="sv-SE" b="0" i="0" dirty="0" err="1">
                <a:solidFill>
                  <a:srgbClr val="414040"/>
                </a:solidFill>
                <a:effectLst/>
                <a:latin typeface="+mn-lt"/>
                <a:ea typeface="Open Sans"/>
                <a:cs typeface="Open Sans"/>
              </a:rPr>
              <a:t>commission</a:t>
            </a:r>
            <a:r>
              <a:rPr lang="sv-SE" b="0" i="0" dirty="0">
                <a:solidFill>
                  <a:srgbClr val="414040"/>
                </a:solidFill>
                <a:effectLst/>
                <a:latin typeface="+mn-lt"/>
                <a:ea typeface="Open Sans"/>
                <a:cs typeface="Open Sans"/>
              </a:rPr>
              <a:t>” </a:t>
            </a:r>
            <a:r>
              <a:rPr lang="sv-SE" dirty="0">
                <a:solidFill>
                  <a:srgbClr val="414040"/>
                </a:solidFill>
                <a:latin typeface="+mn-lt"/>
                <a:ea typeface="Open Sans"/>
                <a:cs typeface="Open Sans"/>
              </a:rPr>
              <a:t>till </a:t>
            </a:r>
            <a:r>
              <a:rPr lang="sv-SE" b="0" i="0" dirty="0">
                <a:solidFill>
                  <a:srgbClr val="414040"/>
                </a:solidFill>
                <a:effectLst/>
                <a:latin typeface="+mn-lt"/>
                <a:ea typeface="Open Sans"/>
                <a:cs typeface="Open Sans"/>
              </a:rPr>
              <a:t>”Human </a:t>
            </a:r>
            <a:r>
              <a:rPr lang="sv-SE" b="0" i="0" dirty="0" err="1">
                <a:solidFill>
                  <a:srgbClr val="414040"/>
                </a:solidFill>
                <a:effectLst/>
                <a:latin typeface="+mn-lt"/>
                <a:ea typeface="Open Sans"/>
                <a:cs typeface="Open Sans"/>
              </a:rPr>
              <a:t>rights</a:t>
            </a:r>
            <a:r>
              <a:rPr lang="sv-SE" b="0" i="0" dirty="0">
                <a:solidFill>
                  <a:srgbClr val="414040"/>
                </a:solidFill>
                <a:effectLst/>
                <a:latin typeface="+mn-lt"/>
                <a:ea typeface="Open Sans"/>
                <a:cs typeface="Open Sans"/>
              </a:rPr>
              <a:t> council” som ett tecken på nystarten 2006.</a:t>
            </a:r>
          </a:p>
          <a:p>
            <a:pPr algn="l"/>
            <a:endParaRPr lang="sv-SE" b="0" i="0" dirty="0">
              <a:solidFill>
                <a:srgbClr val="414040"/>
              </a:solidFill>
              <a:effectLst/>
              <a:latin typeface="+mn-lt"/>
            </a:endParaRPr>
          </a:p>
          <a:p>
            <a:r>
              <a:rPr lang="sv-SE" b="0" i="0" dirty="0">
                <a:solidFill>
                  <a:srgbClr val="414040"/>
                </a:solidFill>
                <a:effectLst/>
                <a:latin typeface="+mn-lt"/>
                <a:ea typeface="Open Sans"/>
                <a:cs typeface="Open Sans"/>
              </a:rPr>
              <a:t>En av de största innovationerna är den så kallade universella periodiska granskningen (UPR). </a:t>
            </a:r>
            <a:r>
              <a:rPr lang="sv-SE" dirty="0">
                <a:solidFill>
                  <a:srgbClr val="414040"/>
                </a:solidFill>
                <a:latin typeface="+mn-lt"/>
                <a:ea typeface="Open Sans"/>
                <a:cs typeface="Open Sans"/>
              </a:rPr>
              <a:t>I stället</a:t>
            </a:r>
            <a:r>
              <a:rPr lang="sv-SE" b="0" i="0" dirty="0">
                <a:solidFill>
                  <a:srgbClr val="414040"/>
                </a:solidFill>
                <a:effectLst/>
                <a:latin typeface="+mn-lt"/>
                <a:ea typeface="Open Sans"/>
                <a:cs typeface="Open Sans"/>
              </a:rPr>
              <a:t> för att utvalda länder skall pekas ut och kritiseras, som var situationen i kommissionen, </a:t>
            </a:r>
            <a:r>
              <a:rPr lang="sv-SE" dirty="0">
                <a:solidFill>
                  <a:srgbClr val="414040"/>
                </a:solidFill>
                <a:latin typeface="+mn-lt"/>
                <a:ea typeface="Open Sans"/>
                <a:cs typeface="Open Sans"/>
              </a:rPr>
              <a:t>ska alla</a:t>
            </a:r>
            <a:r>
              <a:rPr lang="sv-SE" b="0" i="0" dirty="0">
                <a:solidFill>
                  <a:srgbClr val="414040"/>
                </a:solidFill>
                <a:effectLst/>
                <a:latin typeface="+mn-lt"/>
                <a:ea typeface="Open Sans"/>
                <a:cs typeface="Open Sans"/>
              </a:rPr>
              <a:t> länder granskas rutinmässigt med ett intervall på cirka 4 år. Frivilligorganisationer kan lämna in skuggrapporter som komplement till staternas rapportering till rådet.</a:t>
            </a:r>
          </a:p>
          <a:p>
            <a:pPr algn="l"/>
            <a:endParaRPr lang="sv-SE" b="0" i="0" dirty="0">
              <a:solidFill>
                <a:srgbClr val="414040"/>
              </a:solidFill>
              <a:effectLst/>
              <a:latin typeface="+mn-lt"/>
            </a:endParaRPr>
          </a:p>
          <a:p>
            <a:pPr>
              <a:defRPr/>
            </a:pPr>
            <a:r>
              <a:rPr lang="sv-SE" b="0" i="0" dirty="0">
                <a:solidFill>
                  <a:srgbClr val="414040"/>
                </a:solidFill>
                <a:effectLst/>
                <a:latin typeface="+mn-lt"/>
                <a:ea typeface="Open Sans"/>
                <a:cs typeface="Open Sans"/>
              </a:rPr>
              <a:t>47 länder är medlemmar och sammanträder regelbundet, tre månadslånga sessioner per år, i Palais des Nations (bilden) i Genève.</a:t>
            </a:r>
            <a:r>
              <a:rPr lang="sv-SE" dirty="0">
                <a:solidFill>
                  <a:srgbClr val="414040"/>
                </a:solidFill>
                <a:latin typeface="+mn-lt"/>
                <a:ea typeface="Open Sans"/>
                <a:cs typeface="Open Sans"/>
              </a:rPr>
              <a:t> </a:t>
            </a:r>
            <a:endParaRPr lang="sv-SE" b="0" i="0" dirty="0">
              <a:solidFill>
                <a:srgbClr val="414040"/>
              </a:solidFill>
              <a:effectLst/>
              <a:latin typeface="+mn-lt"/>
              <a:ea typeface="Open Sans"/>
              <a:cs typeface="Open Sans"/>
            </a:endParaRPr>
          </a:p>
          <a:p>
            <a:pPr algn="l"/>
            <a:endParaRPr lang="sv-SE" b="0" i="0" dirty="0">
              <a:solidFill>
                <a:srgbClr val="414040"/>
              </a:solidFill>
              <a:effectLst/>
              <a:latin typeface="+mn-lt"/>
            </a:endParaRPr>
          </a:p>
          <a:p>
            <a:pPr algn="l"/>
            <a:r>
              <a:rPr lang="sv-SE" b="0" i="0" dirty="0">
                <a:solidFill>
                  <a:srgbClr val="414040"/>
                </a:solidFill>
                <a:effectLst/>
                <a:latin typeface="+mn-lt"/>
                <a:ea typeface="Open Sans"/>
                <a:cs typeface="Open Sans"/>
              </a:rPr>
              <a:t>På rådets möten antas resolutioner om olika MR-frågor och kritik riktas även mot enskilda länder som bryter mot mänskliga rättigheter inom ramen för den universella granskningsmekanismen UPR.</a:t>
            </a:r>
          </a:p>
          <a:p>
            <a:pPr algn="l"/>
            <a:endParaRPr lang="sv-SE" b="0" i="0" dirty="0">
              <a:solidFill>
                <a:srgbClr val="414040"/>
              </a:solidFill>
              <a:effectLst/>
              <a:latin typeface="+mn-lt"/>
            </a:endParaRPr>
          </a:p>
          <a:p>
            <a:r>
              <a:rPr lang="sv-SE" b="0" i="0" dirty="0">
                <a:solidFill>
                  <a:srgbClr val="414040"/>
                </a:solidFill>
                <a:effectLst/>
                <a:latin typeface="+mn-lt"/>
                <a:ea typeface="Open Sans"/>
                <a:cs typeface="Open Sans"/>
              </a:rPr>
              <a:t>Det finns även möjlighet att kalla till specialsessioner då kritiska MR-situationer behandlas separat.</a:t>
            </a:r>
            <a:r>
              <a:rPr lang="sv-SE" dirty="0">
                <a:solidFill>
                  <a:srgbClr val="414040"/>
                </a:solidFill>
                <a:latin typeface="+mn-lt"/>
                <a:ea typeface="Open Sans"/>
                <a:cs typeface="Open Sans"/>
              </a:rPr>
              <a:t> </a:t>
            </a:r>
            <a:endParaRPr lang="sv-SE" b="0" i="0" dirty="0">
              <a:solidFill>
                <a:srgbClr val="414040"/>
              </a:solidFill>
              <a:effectLst/>
              <a:latin typeface="+mn-lt"/>
              <a:ea typeface="Open Sans"/>
              <a:cs typeface="Open Sans"/>
            </a:endParaRPr>
          </a:p>
          <a:p>
            <a:pPr algn="l"/>
            <a:endParaRPr lang="sv-SE" b="0" i="0" dirty="0">
              <a:solidFill>
                <a:srgbClr val="414040"/>
              </a:solidFill>
              <a:effectLst/>
              <a:latin typeface="+mn-lt"/>
            </a:endParaRPr>
          </a:p>
          <a:p>
            <a:r>
              <a:rPr lang="sv-SE" b="0" i="0" dirty="0">
                <a:solidFill>
                  <a:srgbClr val="414040"/>
                </a:solidFill>
                <a:effectLst/>
                <a:latin typeface="+mn-lt"/>
                <a:ea typeface="Open Sans"/>
                <a:cs typeface="Open Sans"/>
              </a:rPr>
              <a:t>Sverige kandiderade för en ordinarie plats i rådet för perioden 2013-2015 men valdes inte in och har därmed aldrig kunnat delta i rådets omröstningar om olika frågor. </a:t>
            </a:r>
            <a:r>
              <a:rPr lang="sv-SE" dirty="0">
                <a:solidFill>
                  <a:srgbClr val="414040"/>
                </a:solidFill>
                <a:latin typeface="+mn-lt"/>
                <a:ea typeface="Open Sans"/>
                <a:cs typeface="Open Sans"/>
              </a:rPr>
              <a:t>I stället</a:t>
            </a:r>
            <a:r>
              <a:rPr lang="sv-SE" b="0" i="0" dirty="0">
                <a:solidFill>
                  <a:srgbClr val="414040"/>
                </a:solidFill>
                <a:effectLst/>
                <a:latin typeface="+mn-lt"/>
                <a:ea typeface="Open Sans"/>
                <a:cs typeface="Open Sans"/>
              </a:rPr>
              <a:t> har Sverige s k observatörsstatus vilket ger möjlighet att delta i diskussioner och föreslå frågor till dagordningen. Som exempel på en fråga som Sverige drivit och fått gehör för är tillsättandet av en </a:t>
            </a:r>
            <a:r>
              <a:rPr lang="sv-SE" b="0" i="0" dirty="0" err="1">
                <a:solidFill>
                  <a:srgbClr val="414040"/>
                </a:solidFill>
                <a:effectLst/>
                <a:latin typeface="+mn-lt"/>
                <a:ea typeface="Open Sans"/>
                <a:cs typeface="Open Sans"/>
              </a:rPr>
              <a:t>specialrapportör</a:t>
            </a:r>
            <a:r>
              <a:rPr lang="sv-SE" b="0" i="0" dirty="0">
                <a:solidFill>
                  <a:srgbClr val="414040"/>
                </a:solidFill>
                <a:effectLst/>
                <a:latin typeface="+mn-lt"/>
                <a:ea typeface="Open Sans"/>
                <a:cs typeface="Open Sans"/>
              </a:rPr>
              <a:t> för Iran.</a:t>
            </a:r>
          </a:p>
          <a:p>
            <a:pPr algn="l"/>
            <a:endParaRPr lang="sv-SE" b="0" i="0" dirty="0">
              <a:solidFill>
                <a:srgbClr val="414040"/>
              </a:solidFill>
              <a:effectLst/>
              <a:latin typeface="+mn-lt"/>
            </a:endParaRPr>
          </a:p>
          <a:p>
            <a:pPr algn="l"/>
            <a:r>
              <a:rPr lang="sv-SE" b="0" i="0" dirty="0">
                <a:solidFill>
                  <a:srgbClr val="414040"/>
                </a:solidFill>
                <a:effectLst/>
                <a:latin typeface="+mn-lt"/>
                <a:ea typeface="Open Sans"/>
                <a:cs typeface="Open Sans"/>
              </a:rPr>
              <a:t>Specialrapportörerna är oberoende människorättsexperter med mandat att rapportera och ge råd om mänskliga rättigheter utifrån ett tematiskt eller </a:t>
            </a:r>
            <a:r>
              <a:rPr lang="sv-SE" b="0" i="0" dirty="0" err="1">
                <a:solidFill>
                  <a:srgbClr val="414040"/>
                </a:solidFill>
                <a:effectLst/>
                <a:latin typeface="+mn-lt"/>
                <a:ea typeface="Open Sans"/>
                <a:cs typeface="Open Sans"/>
              </a:rPr>
              <a:t>landsspecifikt</a:t>
            </a:r>
            <a:r>
              <a:rPr lang="sv-SE" b="0" i="0" dirty="0">
                <a:solidFill>
                  <a:srgbClr val="414040"/>
                </a:solidFill>
                <a:effectLst/>
                <a:latin typeface="+mn-lt"/>
                <a:ea typeface="Open Sans"/>
                <a:cs typeface="Open Sans"/>
              </a:rPr>
              <a:t> perspektiv. De är oavlönade och valda för 3-åriga mandat som kan förlängas. Vid slutet av 2022 fanns det 45 tematiska och 14 landspecifika specialrapportörsuppdrag.</a:t>
            </a:r>
          </a:p>
          <a:p>
            <a:pPr algn="l"/>
            <a:endParaRPr lang="sv-SE" b="0" i="0" dirty="0">
              <a:solidFill>
                <a:srgbClr val="414040"/>
              </a:solidFill>
              <a:effectLst/>
              <a:latin typeface="+mn-lt"/>
            </a:endParaRPr>
          </a:p>
          <a:p>
            <a:pPr algn="l"/>
            <a:r>
              <a:rPr lang="sv-SE" b="0" i="0" dirty="0">
                <a:solidFill>
                  <a:srgbClr val="414040"/>
                </a:solidFill>
                <a:effectLst/>
                <a:latin typeface="+mn-lt"/>
                <a:ea typeface="Open Sans"/>
                <a:cs typeface="Open Sans"/>
              </a:rPr>
              <a:t>Med stöd av kontoret för FN:s högkommissarie för mänskliga rättigheter (OHCHR), kan specialrapportörerna </a:t>
            </a:r>
            <a:r>
              <a:rPr lang="sv-SE" b="0" i="0" dirty="0" err="1">
                <a:solidFill>
                  <a:srgbClr val="414040"/>
                </a:solidFill>
                <a:effectLst/>
                <a:latin typeface="+mn-lt"/>
                <a:ea typeface="Open Sans"/>
                <a:cs typeface="Open Sans"/>
              </a:rPr>
              <a:t>bl</a:t>
            </a:r>
            <a:r>
              <a:rPr lang="sv-SE" b="0" i="0" dirty="0">
                <a:solidFill>
                  <a:srgbClr val="414040"/>
                </a:solidFill>
                <a:effectLst/>
                <a:latin typeface="+mn-lt"/>
                <a:ea typeface="Open Sans"/>
                <a:cs typeface="Open Sans"/>
              </a:rPr>
              <a:t> a:</a:t>
            </a:r>
          </a:p>
          <a:p>
            <a:pPr algn="l"/>
            <a:r>
              <a:rPr lang="sv-SE" b="0" i="0" dirty="0">
                <a:solidFill>
                  <a:srgbClr val="414040"/>
                </a:solidFill>
                <a:effectLst/>
                <a:latin typeface="+mn-lt"/>
                <a:ea typeface="Open Sans"/>
                <a:cs typeface="Open Sans"/>
              </a:rPr>
              <a:t>* göra landsbesök,</a:t>
            </a:r>
          </a:p>
          <a:p>
            <a:pPr algn="l"/>
            <a:r>
              <a:rPr lang="sv-SE" b="0" i="0" dirty="0">
                <a:solidFill>
                  <a:srgbClr val="414040"/>
                </a:solidFill>
                <a:effectLst/>
                <a:latin typeface="+mn-lt"/>
                <a:ea typeface="Open Sans"/>
                <a:cs typeface="Open Sans"/>
              </a:rPr>
              <a:t>* agera vid enskilda fall av rapporterade kränkningar genom att skicka meddelanden till stater och andra aktörer,</a:t>
            </a:r>
          </a:p>
          <a:p>
            <a:pPr algn="l"/>
            <a:r>
              <a:rPr lang="sv-SE" b="0" i="0" dirty="0">
                <a:solidFill>
                  <a:srgbClr val="414040"/>
                </a:solidFill>
                <a:effectLst/>
                <a:latin typeface="+mn-lt"/>
                <a:ea typeface="Open Sans"/>
                <a:cs typeface="Open Sans"/>
              </a:rPr>
              <a:t>* bidra till utvecklingen av internationella människorättsstandarder och</a:t>
            </a:r>
          </a:p>
          <a:p>
            <a:pPr marL="0" indent="0" algn="l">
              <a:buFont typeface="Arial" panose="020B0604020202020204" pitchFamily="34" charset="0"/>
              <a:buNone/>
            </a:pPr>
            <a:r>
              <a:rPr lang="sv-SE" b="0" i="0" dirty="0">
                <a:solidFill>
                  <a:srgbClr val="414040"/>
                </a:solidFill>
                <a:effectLst/>
                <a:latin typeface="+mn-lt"/>
                <a:ea typeface="Open Sans"/>
                <a:cs typeface="Open Sans"/>
              </a:rPr>
              <a:t>* engagera sig i opinionsbildning samt öka allmänhetens medvetenhet.</a:t>
            </a:r>
            <a:br>
              <a:rPr lang="sv-SE" b="0" i="0" dirty="0">
                <a:effectLst/>
                <a:latin typeface="+mn-lt"/>
                <a:cs typeface="Open Sans"/>
              </a:rPr>
            </a:br>
            <a:endParaRPr lang="sv-SE" b="0" i="0" dirty="0">
              <a:solidFill>
                <a:srgbClr val="414040"/>
              </a:solidFill>
              <a:effectLst/>
              <a:latin typeface="+mn-lt"/>
            </a:endParaRPr>
          </a:p>
          <a:p>
            <a:pPr marL="0" indent="0" algn="l">
              <a:buFont typeface="Arial" panose="020B0604020202020204" pitchFamily="34" charset="0"/>
              <a:buNone/>
            </a:pPr>
            <a:r>
              <a:rPr lang="sv-SE" b="0" i="0" dirty="0">
                <a:solidFill>
                  <a:srgbClr val="414040"/>
                </a:solidFill>
                <a:effectLst/>
                <a:latin typeface="+mn-lt"/>
                <a:ea typeface="Open Sans"/>
                <a:cs typeface="Open Sans"/>
              </a:rPr>
              <a:t>Det kan vara bra att vara medveten om att rapportörerna är oberoende. Ibland sägs det i media att ”FN riktar nu kritik mot det ena eller det andra”, men ofta kan det då vara en av specialrapportörerna som uttalat sig och det behöver inte betyda att FN som helhet står bakom kritiken.</a:t>
            </a:r>
          </a:p>
          <a:p>
            <a:pPr marL="0" indent="0" algn="l">
              <a:buFont typeface="Arial" panose="020B0604020202020204" pitchFamily="34" charset="0"/>
              <a:buNone/>
            </a:pPr>
            <a:endParaRPr lang="sv-SE" b="0" i="0" dirty="0">
              <a:solidFill>
                <a:srgbClr val="414040"/>
              </a:solidFill>
              <a:effectLst/>
              <a:latin typeface="+mn-lt"/>
            </a:endParaRPr>
          </a:p>
          <a:p>
            <a:pPr marL="0" indent="0" algn="l">
              <a:buFont typeface="Arial" panose="020B0604020202020204" pitchFamily="34" charset="0"/>
              <a:buNone/>
            </a:pPr>
            <a:r>
              <a:rPr lang="sv-SE" b="0" i="0" dirty="0">
                <a:solidFill>
                  <a:srgbClr val="414040"/>
                </a:solidFill>
                <a:effectLst/>
                <a:latin typeface="+mn-lt"/>
                <a:ea typeface="Open Sans"/>
                <a:cs typeface="Open Sans"/>
              </a:rPr>
              <a:t>Av våra nordiska grannar sitter Finland </a:t>
            </a:r>
            <a:r>
              <a:rPr lang="sv-SE" dirty="0">
                <a:solidFill>
                  <a:srgbClr val="414040"/>
                </a:solidFill>
                <a:latin typeface="+mn-lt"/>
                <a:ea typeface="Open Sans"/>
                <a:cs typeface="Open Sans"/>
              </a:rPr>
              <a:t>invalt</a:t>
            </a:r>
            <a:r>
              <a:rPr lang="sv-SE" b="0" i="0" dirty="0">
                <a:solidFill>
                  <a:srgbClr val="414040"/>
                </a:solidFill>
                <a:effectLst/>
                <a:latin typeface="+mn-lt"/>
                <a:ea typeface="Open Sans"/>
                <a:cs typeface="Open Sans"/>
              </a:rPr>
              <a:t> i MR-rådet för perioden 2022-24. Sverige är det enda av de nordiska länderna som ännu inte suttit i rådet.</a:t>
            </a:r>
          </a:p>
          <a:p>
            <a:pPr marL="0" indent="0" algn="l">
              <a:buFont typeface="Arial" panose="020B0604020202020204" pitchFamily="34" charset="0"/>
              <a:buNone/>
            </a:pPr>
            <a:endParaRPr lang="sv-SE" b="0" i="0" dirty="0">
              <a:solidFill>
                <a:srgbClr val="414040"/>
              </a:solidFill>
              <a:effectLst/>
              <a:latin typeface="+mn-lt"/>
            </a:endParaRPr>
          </a:p>
          <a:p>
            <a:pPr marL="0" indent="0" algn="l">
              <a:buFont typeface="Arial" panose="020B0604020202020204" pitchFamily="34" charset="0"/>
              <a:buNone/>
            </a:pPr>
            <a:r>
              <a:rPr lang="sv-SE" b="0" i="0" dirty="0">
                <a:solidFill>
                  <a:srgbClr val="414040"/>
                </a:solidFill>
                <a:effectLst/>
                <a:latin typeface="+mn-lt"/>
                <a:ea typeface="Open Sans"/>
                <a:cs typeface="Open Sans"/>
              </a:rPr>
              <a:t>En av reformerna vid övergången från MR-kommission till MR-råd 2006 var också att länder skulle kunna få sina platser i rådet suspenderade om de betedde sig illa. Detta har hänt två gånger, dels 2011 då Libyen uteslöts p g a att </a:t>
            </a:r>
            <a:r>
              <a:rPr lang="sv-SE" b="0" i="0" dirty="0" err="1">
                <a:solidFill>
                  <a:srgbClr val="414040"/>
                </a:solidFill>
                <a:effectLst/>
                <a:latin typeface="+mn-lt"/>
                <a:ea typeface="Open Sans"/>
                <a:cs typeface="Open Sans"/>
              </a:rPr>
              <a:t>Khadaffi</a:t>
            </a:r>
            <a:r>
              <a:rPr lang="sv-SE" b="0" i="0" dirty="0">
                <a:solidFill>
                  <a:srgbClr val="414040"/>
                </a:solidFill>
                <a:effectLst/>
                <a:latin typeface="+mn-lt"/>
                <a:ea typeface="Open Sans"/>
                <a:cs typeface="Open Sans"/>
              </a:rPr>
              <a:t> slog ner demonstranter med våld och dels 2022 då Ryssland uteslöts efter inledningen på det fullskaliga angreppet mot Ukraina.</a:t>
            </a:r>
          </a:p>
          <a:p>
            <a:r>
              <a:rPr lang="sv-SE" dirty="0">
                <a:solidFill>
                  <a:srgbClr val="414040"/>
                </a:solidFill>
                <a:latin typeface="+mn-lt"/>
                <a:ea typeface="Open Sans"/>
                <a:cs typeface="Open Sans"/>
              </a:rPr>
              <a:t> </a:t>
            </a:r>
            <a:br>
              <a:rPr lang="sv-SE" b="0" i="0" dirty="0">
                <a:effectLst/>
                <a:latin typeface="+mn-lt"/>
                <a:cs typeface="Open Sans"/>
              </a:rPr>
            </a:br>
            <a:br>
              <a:rPr lang="sv-SE" b="0" i="0" dirty="0">
                <a:effectLst/>
                <a:latin typeface="+mn-lt"/>
                <a:cs typeface="Open Sans"/>
              </a:rPr>
            </a:br>
            <a:r>
              <a:rPr lang="sv-SE" b="0" i="0" dirty="0">
                <a:solidFill>
                  <a:srgbClr val="414040"/>
                </a:solidFill>
                <a:effectLst/>
                <a:latin typeface="+mn-lt"/>
                <a:ea typeface="Open Sans"/>
                <a:cs typeface="Open Sans"/>
              </a:rPr>
              <a:t>Fördjupning: </a:t>
            </a:r>
            <a:br>
              <a:rPr lang="sv-SE" b="0" i="0" dirty="0">
                <a:effectLst/>
                <a:latin typeface="+mn-lt"/>
                <a:cs typeface="Open Sans"/>
              </a:rPr>
            </a:br>
            <a:r>
              <a:rPr lang="sv-SE" b="0" i="0" dirty="0">
                <a:solidFill>
                  <a:srgbClr val="414040"/>
                </a:solidFill>
                <a:effectLst/>
                <a:latin typeface="+mn-lt"/>
                <a:ea typeface="Open Sans"/>
                <a:cs typeface="Open Sans"/>
              </a:rPr>
              <a:t>Lista över specialrapportörena finns här: https://www.ohchr.org/en/special-procedures-human-rights-council</a:t>
            </a:r>
          </a:p>
          <a:p>
            <a:pPr marL="0" indent="0" algn="l">
              <a:buFont typeface="Arial" panose="020B0604020202020204" pitchFamily="34" charset="0"/>
              <a:buNone/>
            </a:pPr>
            <a:r>
              <a:rPr lang="sv-SE" b="0" i="0" dirty="0">
                <a:solidFill>
                  <a:srgbClr val="414040"/>
                </a:solidFill>
                <a:effectLst/>
                <a:latin typeface="+mn-lt"/>
                <a:ea typeface="Open Sans"/>
                <a:cs typeface="Open Sans"/>
              </a:rPr>
              <a:t>Lista över MR-rådets nuvarande sammansättning: https://www.ohchr.org/en/hr-bodies/hrc/current-members</a:t>
            </a:r>
          </a:p>
        </p:txBody>
      </p:sp>
      <p:sp>
        <p:nvSpPr>
          <p:cNvPr id="4" name="Platshållare för bildnummer 3"/>
          <p:cNvSpPr>
            <a:spLocks noGrp="1"/>
          </p:cNvSpPr>
          <p:nvPr>
            <p:ph type="sldNum" sz="quarter" idx="10"/>
          </p:nvPr>
        </p:nvSpPr>
        <p:spPr/>
        <p:txBody>
          <a:bodyPr/>
          <a:lstStyle/>
          <a:p>
            <a:fld id="{0B9926B2-536C-4358-B87F-E1ECBB36F249}" type="slidenum">
              <a:rPr lang="sv-SE" smtClean="0"/>
              <a:pPr/>
              <a:t>15</a:t>
            </a:fld>
            <a:endParaRPr lang="sv-SE"/>
          </a:p>
        </p:txBody>
      </p:sp>
    </p:spTree>
    <p:extLst>
      <p:ext uri="{BB962C8B-B14F-4D97-AF65-F5344CB8AC3E}">
        <p14:creationId xmlns:p14="http://schemas.microsoft.com/office/powerpoint/2010/main" val="155564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algn="l"/>
            <a:r>
              <a:rPr lang="sv-SE" b="0" i="0" dirty="0">
                <a:solidFill>
                  <a:srgbClr val="414040"/>
                </a:solidFill>
                <a:effectLst/>
                <a:latin typeface="+mn-lt"/>
                <a:ea typeface="Open Sans"/>
                <a:cs typeface="Open Sans"/>
              </a:rPr>
              <a:t>Då har ni fått en insikt i FN:s MR-system och dess uppbyggnad. </a:t>
            </a:r>
            <a:br>
              <a:rPr lang="sv-SE" b="0" i="0" dirty="0">
                <a:solidFill>
                  <a:srgbClr val="414040"/>
                </a:solidFill>
                <a:effectLst/>
                <a:latin typeface="+mn-lt"/>
                <a:ea typeface="Open Sans"/>
                <a:cs typeface="Open Sans"/>
              </a:rPr>
            </a:br>
            <a:br>
              <a:rPr lang="sv-SE" b="0" i="0" dirty="0">
                <a:solidFill>
                  <a:srgbClr val="414040"/>
                </a:solidFill>
                <a:effectLst/>
                <a:latin typeface="+mn-lt"/>
                <a:ea typeface="Open Sans"/>
                <a:cs typeface="Open Sans"/>
              </a:rPr>
            </a:br>
            <a:r>
              <a:rPr lang="sv-SE" b="0" i="0" dirty="0">
                <a:solidFill>
                  <a:srgbClr val="414040"/>
                </a:solidFill>
                <a:effectLst/>
                <a:latin typeface="+mn-lt"/>
                <a:ea typeface="Open Sans"/>
                <a:cs typeface="Open Sans"/>
              </a:rPr>
              <a:t>På resterande sidor finns lite kort insikt också i några andra delfrågor som berör mänskliga rättigheter:</a:t>
            </a:r>
          </a:p>
          <a:p>
            <a:r>
              <a:rPr lang="sv-SE" sz="1200" b="0" i="0" dirty="0">
                <a:solidFill>
                  <a:srgbClr val="414040"/>
                </a:solidFill>
                <a:effectLst/>
                <a:latin typeface="+mn-lt"/>
              </a:rPr>
              <a:t>MR i krig och konflikt</a:t>
            </a:r>
          </a:p>
          <a:p>
            <a:r>
              <a:rPr lang="sv-SE" sz="1200" b="0" i="0" dirty="0">
                <a:solidFill>
                  <a:srgbClr val="414040"/>
                </a:solidFill>
                <a:effectLst/>
                <a:latin typeface="+mn-lt"/>
              </a:rPr>
              <a:t>Civilsamhällets demokratiska utrymme</a:t>
            </a:r>
            <a:endParaRPr lang="sv-SE" sz="1200" dirty="0">
              <a:solidFill>
                <a:srgbClr val="414040"/>
              </a:solidFill>
              <a:latin typeface="+mn-lt"/>
            </a:endParaRPr>
          </a:p>
          <a:p>
            <a:r>
              <a:rPr lang="sv-SE" sz="1200" dirty="0">
                <a:solidFill>
                  <a:srgbClr val="414040"/>
                </a:solidFill>
                <a:latin typeface="+mn-lt"/>
              </a:rPr>
              <a:t>Hur arbetar Svenska FN-förbundet?</a:t>
            </a:r>
          </a:p>
          <a:p>
            <a:r>
              <a:rPr lang="sv-SE" sz="1200" dirty="0">
                <a:solidFill>
                  <a:srgbClr val="414040"/>
                </a:solidFill>
                <a:latin typeface="+mn-lt"/>
              </a:rPr>
              <a:t>Projekt Flicka med UNFPA i Etiopien</a:t>
            </a:r>
          </a:p>
          <a:p>
            <a:pPr algn="l"/>
            <a:endParaRPr lang="sv-SE" b="0" i="0" dirty="0">
              <a:solidFill>
                <a:srgbClr val="414040"/>
              </a:solidFill>
              <a:effectLst/>
              <a:latin typeface="+mn-lt"/>
              <a:ea typeface="Open Sans"/>
              <a:cs typeface="Open Sans"/>
            </a:endParaRPr>
          </a:p>
          <a:p>
            <a:pPr algn="l"/>
            <a:r>
              <a:rPr lang="sv-SE" b="0" i="0" dirty="0">
                <a:solidFill>
                  <a:srgbClr val="414040"/>
                </a:solidFill>
                <a:effectLst/>
                <a:latin typeface="+mn-lt"/>
                <a:ea typeface="Open Sans"/>
                <a:cs typeface="Open Sans"/>
              </a:rPr>
              <a:t>Du som använder denna presentation kan välja att ta med ett eller flera av dessa områden efter eget huvud och intresse.</a:t>
            </a:r>
          </a:p>
          <a:p>
            <a:pPr algn="l"/>
            <a:endParaRPr lang="sv-SE" b="0" i="0" dirty="0">
              <a:solidFill>
                <a:srgbClr val="414040"/>
              </a:solidFill>
              <a:effectLst/>
              <a:latin typeface="+mn-lt"/>
              <a:ea typeface="Open Sans"/>
              <a:cs typeface="Open Sans"/>
            </a:endParaRPr>
          </a:p>
          <a:p>
            <a:pPr algn="l"/>
            <a:r>
              <a:rPr lang="sv-SE" b="0" i="0" dirty="0">
                <a:solidFill>
                  <a:srgbClr val="414040"/>
                </a:solidFill>
                <a:effectLst/>
                <a:latin typeface="+mn-lt"/>
                <a:ea typeface="Open Sans"/>
                <a:cs typeface="Open Sans"/>
              </a:rPr>
              <a:t>Vi har eller kommer att ta fram långa presentationer i var och en av dessa delfrågor också. När det gäller ”MR i krig och konflikt” så finns t ex redan en presentation med namnet ”En värld fri från krigsförbrytelser” tillgänglig. </a:t>
            </a:r>
            <a:br>
              <a:rPr lang="sv-SE" b="0" i="0" dirty="0">
                <a:solidFill>
                  <a:srgbClr val="414040"/>
                </a:solidFill>
                <a:effectLst/>
                <a:latin typeface="+mn-lt"/>
                <a:ea typeface="Open Sans"/>
                <a:cs typeface="Open Sans"/>
              </a:rPr>
            </a:br>
            <a:br>
              <a:rPr lang="sv-SE" b="0" i="0" dirty="0">
                <a:solidFill>
                  <a:srgbClr val="414040"/>
                </a:solidFill>
                <a:effectLst/>
                <a:latin typeface="+mn-lt"/>
                <a:ea typeface="Open Sans"/>
                <a:cs typeface="Open Sans"/>
              </a:rPr>
            </a:br>
            <a:r>
              <a:rPr lang="sv-SE" b="0" i="0" dirty="0">
                <a:solidFill>
                  <a:srgbClr val="414040"/>
                </a:solidFill>
                <a:effectLst/>
                <a:latin typeface="+mn-lt"/>
                <a:ea typeface="Open Sans"/>
                <a:cs typeface="Open Sans"/>
              </a:rPr>
              <a:t>Kontakta jens.petersson@fn.se vid frågor.</a:t>
            </a:r>
          </a:p>
        </p:txBody>
      </p:sp>
      <p:sp>
        <p:nvSpPr>
          <p:cNvPr id="4" name="Platshållare för bildnummer 3"/>
          <p:cNvSpPr>
            <a:spLocks noGrp="1"/>
          </p:cNvSpPr>
          <p:nvPr>
            <p:ph type="sldNum" sz="quarter" idx="10"/>
          </p:nvPr>
        </p:nvSpPr>
        <p:spPr/>
        <p:txBody>
          <a:bodyPr/>
          <a:lstStyle/>
          <a:p>
            <a:fld id="{0B9926B2-536C-4358-B87F-E1ECBB36F249}" type="slidenum">
              <a:rPr lang="sv-SE" smtClean="0"/>
              <a:pPr/>
              <a:t>16</a:t>
            </a:fld>
            <a:endParaRPr lang="sv-SE"/>
          </a:p>
        </p:txBody>
      </p:sp>
    </p:spTree>
    <p:extLst>
      <p:ext uri="{BB962C8B-B14F-4D97-AF65-F5344CB8AC3E}">
        <p14:creationId xmlns:p14="http://schemas.microsoft.com/office/powerpoint/2010/main" val="967247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85000" lnSpcReduction="10000"/>
          </a:bodyPr>
          <a:lstStyle/>
          <a:p>
            <a:r>
              <a:rPr lang="sv-SE" dirty="0"/>
              <a:t>De mänskliga rättigheterna gäller i såväl tider av fred som i krig, även om vissa inskränkningar kan göras i krigstid som normalt inte sker i fredstid.</a:t>
            </a:r>
          </a:p>
          <a:p>
            <a:endParaRPr lang="sv-SE" dirty="0"/>
          </a:p>
          <a:p>
            <a:r>
              <a:rPr lang="sv-SE" dirty="0"/>
              <a:t>Det är också ett faktum att krigssituationer också ofta innehåller grova övergrepp mot de mänskliga rättigheterna. </a:t>
            </a:r>
          </a:p>
          <a:p>
            <a:endParaRPr lang="sv-SE" dirty="0"/>
          </a:p>
          <a:p>
            <a:r>
              <a:rPr lang="sv-SE" dirty="0"/>
              <a:t>Svenska FN-förbundet jobbar en hel del med just sådana frågor och det finns en hel presentation, liknande denna, som går på djupet kring hur vi ska få en värld fri från krigsförbrytelser, folkmord och brott mot mänskligheten. Men vi går kort in på frågan också här.</a:t>
            </a:r>
            <a:endParaRPr lang="sv-SE" dirty="0">
              <a:ea typeface="Calibri"/>
              <a:cs typeface="Calibri"/>
            </a:endParaRPr>
          </a:p>
          <a:p>
            <a:endParaRPr lang="sv-SE" dirty="0"/>
          </a:p>
          <a:p>
            <a:r>
              <a:rPr lang="sv-SE" dirty="0"/>
              <a:t>För att skydda mänskliga rättigheter och minimera mänskligt lidande under krig så finns det ett område inom internationell rätt som heter </a:t>
            </a:r>
            <a:r>
              <a:rPr lang="sv-SE" i="1" dirty="0"/>
              <a:t>internationell humanitär rätt, </a:t>
            </a:r>
            <a:r>
              <a:rPr lang="sv-SE" i="0" dirty="0"/>
              <a:t>vilket ofta också på svenska kallas för ”</a:t>
            </a:r>
            <a:r>
              <a:rPr lang="sv-SE" dirty="0"/>
              <a:t>krigets</a:t>
            </a:r>
            <a:r>
              <a:rPr lang="sv-SE" i="0" dirty="0"/>
              <a:t> lagar”.</a:t>
            </a:r>
            <a:endParaRPr lang="sv-SE" i="0" dirty="0">
              <a:ea typeface="Calibri"/>
              <a:cs typeface="Calibri"/>
            </a:endParaRPr>
          </a:p>
          <a:p>
            <a:endParaRPr lang="sv-SE" dirty="0"/>
          </a:p>
          <a:p>
            <a:r>
              <a:rPr lang="sv-SE" b="0" i="0" dirty="0">
                <a:solidFill>
                  <a:srgbClr val="374151"/>
                </a:solidFill>
                <a:effectLst/>
                <a:latin typeface="Söhne"/>
              </a:rPr>
              <a:t>Krigets lagar fastställer bland annat normer och principer för att skydda människor som inte deltar i stridigheterna (såsom civila och krigsfångar) under väpnade konflikter. De stridande parterna får exempelvis inte bomba sjukhus och eller använda sig av vissa vapen, t ex är kemiska vapen som giftgas och annat förbjudet.</a:t>
            </a:r>
          </a:p>
          <a:p>
            <a:endParaRPr lang="sv-SE" b="0" i="0" dirty="0">
              <a:solidFill>
                <a:srgbClr val="374151"/>
              </a:solidFill>
              <a:effectLst/>
              <a:latin typeface="Söhne"/>
            </a:endParaRPr>
          </a:p>
          <a:p>
            <a:r>
              <a:rPr lang="sv-SE" b="0" i="0" dirty="0">
                <a:solidFill>
                  <a:srgbClr val="374151"/>
                </a:solidFill>
                <a:effectLst/>
                <a:latin typeface="Söhne"/>
              </a:rPr>
              <a:t>Krigets lagar tar till stor del sitt avstamp i de olika avtal och konventioner om hur krig får – och inte får - utkämpas som stater förhandlat sig fram till sedan åtminstone slutet på 1800-talet och framåt. Det handlar </a:t>
            </a:r>
            <a:r>
              <a:rPr lang="sv-SE" b="0" i="0" dirty="0" err="1">
                <a:solidFill>
                  <a:srgbClr val="374151"/>
                </a:solidFill>
                <a:effectLst/>
                <a:latin typeface="Söhne"/>
              </a:rPr>
              <a:t>bl</a:t>
            </a:r>
            <a:r>
              <a:rPr lang="sv-SE" b="0" i="0" dirty="0">
                <a:solidFill>
                  <a:srgbClr val="374151"/>
                </a:solidFill>
                <a:effectLst/>
                <a:latin typeface="Söhne"/>
              </a:rPr>
              <a:t> a om Genèvekonventionerna, FN-stadgans regler och avtal mot bruk av vissa sorters vapen.</a:t>
            </a:r>
          </a:p>
          <a:p>
            <a:endParaRPr lang="sv-SE" b="0" i="0" dirty="0">
              <a:solidFill>
                <a:srgbClr val="374151"/>
              </a:solidFill>
              <a:effectLst/>
              <a:latin typeface="Söhne"/>
            </a:endParaRPr>
          </a:p>
          <a:p>
            <a:r>
              <a:rPr lang="sv-SE" b="0" i="0" dirty="0">
                <a:solidFill>
                  <a:srgbClr val="374151"/>
                </a:solidFill>
                <a:effectLst/>
                <a:latin typeface="Söhne"/>
              </a:rPr>
              <a:t>De grövsta brott människan känner, folkmord och brott mot mänskligheten är inte en del av krigets lagar, men är händelser som kan äga rum under väpnad konflikt, men också i fredstid. Folkmordskonventionen är ett verktyg mot just det brottet, folkmord. Brott mot mänskligheten är ett vedertaget lite bredare begrepp för liknande händelser. </a:t>
            </a:r>
          </a:p>
          <a:p>
            <a:endParaRPr lang="sv-SE" b="0" i="0" dirty="0">
              <a:solidFill>
                <a:srgbClr val="374151"/>
              </a:solidFill>
              <a:effectLst/>
              <a:latin typeface="Söhne"/>
            </a:endParaRPr>
          </a:p>
          <a:p>
            <a:r>
              <a:rPr lang="sv-SE" b="0" i="0" dirty="0">
                <a:solidFill>
                  <a:srgbClr val="374151"/>
                </a:solidFill>
                <a:effectLst/>
                <a:latin typeface="Söhne"/>
              </a:rPr>
              <a:t>Bildkälla:</a:t>
            </a:r>
          </a:p>
          <a:p>
            <a:r>
              <a:rPr lang="sv-SE" b="0" i="0" dirty="0">
                <a:solidFill>
                  <a:srgbClr val="374151"/>
                </a:solidFill>
                <a:effectLst/>
                <a:latin typeface="Söhne"/>
              </a:rPr>
              <a:t>På bilden ser vi machetes och ammunition funna av FN-trupp i samband med folkmordet i Rwanda 1994. 7/26/1994 United Nations </a:t>
            </a:r>
            <a:r>
              <a:rPr lang="sv-SE" b="0" i="0" dirty="0" err="1">
                <a:solidFill>
                  <a:srgbClr val="374151"/>
                </a:solidFill>
                <a:effectLst/>
                <a:latin typeface="Söhne"/>
              </a:rPr>
              <a:t>Assistance</a:t>
            </a:r>
            <a:r>
              <a:rPr lang="sv-SE" b="0" i="0" dirty="0">
                <a:solidFill>
                  <a:srgbClr val="374151"/>
                </a:solidFill>
                <a:effectLst/>
                <a:latin typeface="Söhne"/>
              </a:rPr>
              <a:t> Mission for Rwanda (UNAMIR) </a:t>
            </a:r>
            <a:r>
              <a:rPr lang="sv-SE" b="0" i="0" dirty="0" err="1">
                <a:solidFill>
                  <a:srgbClr val="374151"/>
                </a:solidFill>
                <a:effectLst/>
                <a:latin typeface="Söhne"/>
              </a:rPr>
              <a:t>Unique</a:t>
            </a:r>
            <a:r>
              <a:rPr lang="sv-SE" b="0" i="0" dirty="0">
                <a:solidFill>
                  <a:srgbClr val="374151"/>
                </a:solidFill>
                <a:effectLst/>
                <a:latin typeface="Söhne"/>
              </a:rPr>
              <a:t> ID UN7755688</a:t>
            </a:r>
            <a:endParaRPr lang="sv-SE" b="0" i="0" dirty="0">
              <a:solidFill>
                <a:srgbClr val="414040"/>
              </a:solidFill>
              <a:effectLst/>
              <a:latin typeface="Open Sans" panose="020B0606030504020204" pitchFamily="34" charset="0"/>
            </a:endParaRPr>
          </a:p>
        </p:txBody>
      </p:sp>
      <p:sp>
        <p:nvSpPr>
          <p:cNvPr id="4" name="Platshållare för bildnummer 3"/>
          <p:cNvSpPr>
            <a:spLocks noGrp="1"/>
          </p:cNvSpPr>
          <p:nvPr>
            <p:ph type="sldNum" sz="quarter" idx="10"/>
          </p:nvPr>
        </p:nvSpPr>
        <p:spPr/>
        <p:txBody>
          <a:bodyPr/>
          <a:lstStyle/>
          <a:p>
            <a:fld id="{0B9926B2-536C-4358-B87F-E1ECBB36F249}" type="slidenum">
              <a:rPr lang="sv-SE" smtClean="0"/>
              <a:pPr/>
              <a:t>17</a:t>
            </a:fld>
            <a:endParaRPr lang="sv-SE"/>
          </a:p>
        </p:txBody>
      </p:sp>
    </p:spTree>
    <p:extLst>
      <p:ext uri="{BB962C8B-B14F-4D97-AF65-F5344CB8AC3E}">
        <p14:creationId xmlns:p14="http://schemas.microsoft.com/office/powerpoint/2010/main" val="2730496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77500" lnSpcReduction="20000"/>
          </a:bodyPr>
          <a:lstStyle/>
          <a:p>
            <a:pPr marL="0" indent="0" algn="l">
              <a:buFont typeface="Arial" panose="020B0604020202020204" pitchFamily="34" charset="0"/>
              <a:buNone/>
            </a:pPr>
            <a:r>
              <a:rPr lang="sv-SE" b="0" i="0" dirty="0">
                <a:solidFill>
                  <a:srgbClr val="414040"/>
                </a:solidFill>
                <a:effectLst/>
                <a:latin typeface="+mn-lt"/>
              </a:rPr>
              <a:t>Normer, konventioner och lagar kan bara fylla en stark roll om det också finns något sätt att hålla de som bryter mot lagarna ansvariga.</a:t>
            </a:r>
          </a:p>
          <a:p>
            <a:pPr marL="0" indent="0" algn="l">
              <a:buFont typeface="Arial" panose="020B0604020202020204" pitchFamily="34" charset="0"/>
              <a:buNone/>
            </a:pPr>
            <a:endParaRPr lang="sv-SE" b="0" i="0" dirty="0">
              <a:solidFill>
                <a:srgbClr val="414040"/>
              </a:solidFill>
              <a:effectLst/>
              <a:latin typeface="+mn-lt"/>
            </a:endParaRPr>
          </a:p>
          <a:p>
            <a:pPr marL="0" indent="0" algn="l">
              <a:buFont typeface="Arial" panose="020B0604020202020204" pitchFamily="34" charset="0"/>
              <a:buNone/>
            </a:pPr>
            <a:r>
              <a:rPr lang="sv-SE" b="0" i="0" dirty="0">
                <a:solidFill>
                  <a:srgbClr val="414040"/>
                </a:solidFill>
                <a:effectLst/>
                <a:latin typeface="+mn-lt"/>
              </a:rPr>
              <a:t>Till en stor del ska det göras av staterna själva. Begår svenska soldater övergrepp utomlands så kan de dömas i Sverige vid hemkomst och begår ett annat lands soldater övergrepp i Sverige i ett framtida krig så kan de också dömas här.</a:t>
            </a:r>
          </a:p>
          <a:p>
            <a:pPr marL="0" indent="0" algn="l">
              <a:buFont typeface="Arial" panose="020B0604020202020204" pitchFamily="34" charset="0"/>
              <a:buNone/>
            </a:pPr>
            <a:endParaRPr lang="sv-SE" b="0" i="0" dirty="0">
              <a:solidFill>
                <a:srgbClr val="414040"/>
              </a:solidFill>
              <a:effectLst/>
              <a:latin typeface="+mn-lt"/>
            </a:endParaRPr>
          </a:p>
          <a:p>
            <a:pPr marL="0" indent="0" algn="l">
              <a:buFont typeface="Arial" panose="020B0604020202020204" pitchFamily="34" charset="0"/>
              <a:buNone/>
            </a:pPr>
            <a:r>
              <a:rPr lang="sv-SE" b="0" i="0" dirty="0">
                <a:solidFill>
                  <a:srgbClr val="414040"/>
                </a:solidFill>
                <a:effectLst/>
                <a:latin typeface="+mn-lt"/>
              </a:rPr>
              <a:t>Men så finns då fall där stater träter med varandra eller där medborgare i en stat begått brott, men staten ifråga inte klarar av – eller rentav inte vill – se den misstänkte dömd. </a:t>
            </a:r>
          </a:p>
          <a:p>
            <a:pPr marL="0" indent="0" algn="l">
              <a:buFont typeface="Arial" panose="020B0604020202020204" pitchFamily="34" charset="0"/>
              <a:buNone/>
            </a:pPr>
            <a:endParaRPr lang="sv-SE" b="0" i="0" dirty="0">
              <a:solidFill>
                <a:srgbClr val="414040"/>
              </a:solidFill>
              <a:effectLst/>
              <a:latin typeface="+mn-lt"/>
            </a:endParaRPr>
          </a:p>
          <a:p>
            <a:pPr marL="0" indent="0" algn="l">
              <a:buFont typeface="Arial" panose="020B0604020202020204" pitchFamily="34" charset="0"/>
              <a:buNone/>
            </a:pPr>
            <a:r>
              <a:rPr lang="sv-SE" b="0" i="0" dirty="0">
                <a:solidFill>
                  <a:srgbClr val="414040"/>
                </a:solidFill>
                <a:effectLst/>
                <a:latin typeface="+mn-lt"/>
                <a:ea typeface="Open Sans"/>
                <a:cs typeface="Open Sans"/>
              </a:rPr>
              <a:t>När det gäller konflikter mellan stater så kan de hanteras av FN:s egen domstol, Internationella </a:t>
            </a:r>
            <a:r>
              <a:rPr lang="sv-SE" dirty="0">
                <a:solidFill>
                  <a:srgbClr val="414040"/>
                </a:solidFill>
                <a:latin typeface="+mn-lt"/>
                <a:ea typeface="Open Sans"/>
                <a:cs typeface="Open Sans"/>
              </a:rPr>
              <a:t>domstolen</a:t>
            </a:r>
            <a:r>
              <a:rPr lang="sv-SE" b="0" i="0" dirty="0">
                <a:solidFill>
                  <a:srgbClr val="414040"/>
                </a:solidFill>
                <a:effectLst/>
                <a:latin typeface="+mn-lt"/>
                <a:ea typeface="Open Sans"/>
                <a:cs typeface="Open Sans"/>
              </a:rPr>
              <a:t> som den heter på svenska eller International Court of </a:t>
            </a:r>
            <a:r>
              <a:rPr lang="sv-SE" b="0" i="0" dirty="0" err="1">
                <a:solidFill>
                  <a:srgbClr val="414040"/>
                </a:solidFill>
                <a:effectLst/>
                <a:latin typeface="+mn-lt"/>
                <a:ea typeface="Open Sans"/>
                <a:cs typeface="Open Sans"/>
              </a:rPr>
              <a:t>Justice</a:t>
            </a:r>
            <a:r>
              <a:rPr lang="sv-SE" b="0" i="0" dirty="0">
                <a:solidFill>
                  <a:srgbClr val="414040"/>
                </a:solidFill>
                <a:effectLst/>
                <a:latin typeface="+mn-lt"/>
                <a:ea typeface="Open Sans"/>
                <a:cs typeface="Open Sans"/>
              </a:rPr>
              <a:t> (ICJ) på engelska. Detta kräver dock antingen att staterna i det konkreta fallet kommer överens om att låta domstolen avgöra vem som har rätt och vem som har fel eller att staterna i fråga har givit ICJ generell jurisdiktion för sådan rättsskipning och det har bara ett 70-tal stater gjort.</a:t>
            </a:r>
          </a:p>
          <a:p>
            <a:pPr marL="0" indent="0" algn="l">
              <a:buFont typeface="Arial" panose="020B0604020202020204" pitchFamily="34" charset="0"/>
              <a:buNone/>
            </a:pPr>
            <a:endParaRPr lang="sv-SE" b="0" i="0" dirty="0">
              <a:solidFill>
                <a:srgbClr val="414040"/>
              </a:solidFill>
              <a:effectLst/>
              <a:latin typeface="+mn-lt"/>
            </a:endParaRPr>
          </a:p>
          <a:p>
            <a:pPr marL="0" indent="0" algn="l">
              <a:buFont typeface="Arial" panose="020B0604020202020204" pitchFamily="34" charset="0"/>
              <a:buNone/>
            </a:pPr>
            <a:r>
              <a:rPr lang="sv-SE" b="0" i="0" dirty="0">
                <a:solidFill>
                  <a:srgbClr val="414040"/>
                </a:solidFill>
                <a:effectLst/>
                <a:latin typeface="+mn-lt"/>
              </a:rPr>
              <a:t>Med ICJ håller alltså bara stater till svars, inte individer.</a:t>
            </a:r>
          </a:p>
          <a:p>
            <a:pPr marL="0" indent="0" algn="l">
              <a:buFont typeface="Arial" panose="020B0604020202020204" pitchFamily="34" charset="0"/>
              <a:buNone/>
            </a:pPr>
            <a:endParaRPr lang="sv-SE" b="0" i="0" dirty="0">
              <a:solidFill>
                <a:srgbClr val="414040"/>
              </a:solidFill>
              <a:effectLst/>
              <a:latin typeface="+mn-lt"/>
            </a:endParaRPr>
          </a:p>
          <a:p>
            <a:pPr marL="0" indent="0" algn="l">
              <a:buFont typeface="Arial" panose="020B0604020202020204" pitchFamily="34" charset="0"/>
              <a:buNone/>
            </a:pPr>
            <a:r>
              <a:rPr lang="sv-SE" b="0" i="0" dirty="0">
                <a:solidFill>
                  <a:srgbClr val="414040"/>
                </a:solidFill>
                <a:effectLst/>
                <a:latin typeface="+mn-lt"/>
              </a:rPr>
              <a:t>Individer har istället hållits ansvariga vid tillfälliga krigsförbrytartribunaler, som efter krigen på västra Balkan och folkmordet i Rwanda på 90-talet.</a:t>
            </a:r>
          </a:p>
          <a:p>
            <a:pPr marL="0" indent="0" algn="l">
              <a:buFont typeface="Arial" panose="020B0604020202020204" pitchFamily="34" charset="0"/>
              <a:buNone/>
            </a:pPr>
            <a:endParaRPr lang="sv-SE" b="0" i="0" dirty="0">
              <a:solidFill>
                <a:srgbClr val="414040"/>
              </a:solidFill>
              <a:effectLst/>
              <a:latin typeface="+mn-lt"/>
            </a:endParaRPr>
          </a:p>
          <a:p>
            <a:pPr marL="0" indent="0" algn="l">
              <a:buFont typeface="Arial" panose="020B0604020202020204" pitchFamily="34" charset="0"/>
              <a:buNone/>
            </a:pPr>
            <a:r>
              <a:rPr lang="sv-SE" b="0" i="0" dirty="0">
                <a:solidFill>
                  <a:srgbClr val="414040"/>
                </a:solidFill>
                <a:effectLst/>
                <a:latin typeface="+mn-lt"/>
              </a:rPr>
              <a:t>1998 enades dock en majoritet av FN:s medlemmar om att inrätta en permanent krigsförbrytardomstol. Den heter International </a:t>
            </a:r>
            <a:r>
              <a:rPr lang="sv-SE" b="0" i="0" dirty="0" err="1">
                <a:solidFill>
                  <a:srgbClr val="414040"/>
                </a:solidFill>
                <a:effectLst/>
                <a:latin typeface="+mn-lt"/>
              </a:rPr>
              <a:t>Criminal</a:t>
            </a:r>
            <a:r>
              <a:rPr lang="sv-SE" b="0" i="0" dirty="0">
                <a:solidFill>
                  <a:srgbClr val="414040"/>
                </a:solidFill>
                <a:effectLst/>
                <a:latin typeface="+mn-lt"/>
              </a:rPr>
              <a:t> Court (ICC), Internationella brottmålsdomstolen. 123 stater är anslutna till den och den har då jurisdiktion över krigsförbrytelser, brott mot mänskligheten och folkmord, samt – men tyvärr i urvattnad form – över de som begår aggressionsbrott, alltså de som startar anfallskrig.</a:t>
            </a:r>
          </a:p>
          <a:p>
            <a:pPr marL="0" indent="0" algn="l">
              <a:buFont typeface="Arial" panose="020B0604020202020204" pitchFamily="34" charset="0"/>
              <a:buNone/>
            </a:pPr>
            <a:endParaRPr lang="sv-SE" b="0" i="0" dirty="0">
              <a:solidFill>
                <a:srgbClr val="414040"/>
              </a:solidFill>
              <a:effectLst/>
              <a:latin typeface="+mn-lt"/>
            </a:endParaRPr>
          </a:p>
          <a:p>
            <a:pPr marL="0" indent="0" algn="l">
              <a:buFont typeface="Arial" panose="020B0604020202020204" pitchFamily="34" charset="0"/>
              <a:buNone/>
            </a:pPr>
            <a:r>
              <a:rPr lang="sv-SE" b="0" i="0" dirty="0">
                <a:solidFill>
                  <a:srgbClr val="414040"/>
                </a:solidFill>
                <a:effectLst/>
                <a:latin typeface="+mn-lt"/>
              </a:rPr>
              <a:t>ICC kan döma krigsförbrytare från de länder som står bakom domstolen. Men ICC kan också döma de utanförstående ländernas medborgare om dessa begår sina krigsförbrytelser i ett till domstolen anslutet land. ICC kan också få fall hänskjutna till sig av FN:s säkerhetsråd och då spelar det ingen roll om den inblandade staten är knuten till ICC eller ej. De stater som ännu står utanför ICC kan också själva frivilligt ge ICC jurisdiktion. Det senare är fallet i Ukraina, där varken Ryssland eller Ukraina är anslutet till ICC och där säkerhetsrådet, där Ryssland har veto, inte heller är en framkomlig väg. Men Ukraina gav redan vid händelserna 2013 och 2014 självmant ICC jurisdiktion över situationen.</a:t>
            </a:r>
          </a:p>
        </p:txBody>
      </p:sp>
      <p:sp>
        <p:nvSpPr>
          <p:cNvPr id="4" name="Platshållare för bildnummer 3"/>
          <p:cNvSpPr>
            <a:spLocks noGrp="1"/>
          </p:cNvSpPr>
          <p:nvPr>
            <p:ph type="sldNum" sz="quarter" idx="10"/>
          </p:nvPr>
        </p:nvSpPr>
        <p:spPr/>
        <p:txBody>
          <a:bodyPr/>
          <a:lstStyle/>
          <a:p>
            <a:fld id="{0B9926B2-536C-4358-B87F-E1ECBB36F249}" type="slidenum">
              <a:rPr lang="sv-SE" smtClean="0"/>
              <a:pPr/>
              <a:t>18</a:t>
            </a:fld>
            <a:endParaRPr lang="sv-SE"/>
          </a:p>
        </p:txBody>
      </p:sp>
    </p:spTree>
    <p:extLst>
      <p:ext uri="{BB962C8B-B14F-4D97-AF65-F5344CB8AC3E}">
        <p14:creationId xmlns:p14="http://schemas.microsoft.com/office/powerpoint/2010/main" val="2204765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lnSpcReduction="10000"/>
          </a:bodyPr>
          <a:lstStyle/>
          <a:p>
            <a:r>
              <a:rPr lang="sv-SE" dirty="0"/>
              <a:t>Förutom UPR-granskningen som jag tidigare nämnt och som också studerar MR-situationen i krigsdrabbade länder arbetar FN och det bredare världssamfundet med att främja MR och motverka övergrepp i konfliktsituationer på ett antal andra sätt.</a:t>
            </a:r>
          </a:p>
          <a:p>
            <a:endParaRPr lang="sv-SE" dirty="0"/>
          </a:p>
          <a:p>
            <a:r>
              <a:rPr lang="sv-SE" dirty="0"/>
              <a:t>Några exempel: </a:t>
            </a:r>
            <a:endParaRPr lang="sv-SE" dirty="0">
              <a:ea typeface="Calibri"/>
              <a:cs typeface="Calibri"/>
            </a:endParaRPr>
          </a:p>
          <a:p>
            <a:br>
              <a:rPr lang="sv-SE" b="0" i="0" dirty="0">
                <a:effectLst/>
                <a:latin typeface="Söhne"/>
              </a:rPr>
            </a:br>
            <a:r>
              <a:rPr lang="sv-SE" b="0" i="0" dirty="0">
                <a:solidFill>
                  <a:srgbClr val="374151"/>
                </a:solidFill>
                <a:effectLst/>
                <a:latin typeface="Söhne"/>
              </a:rPr>
              <a:t>Särskilda rapportörer, oberoende experter eller undersökningskommissioner kan tillsättas för att utreda och rapportera om specifika mänskliga rättighetssituationer. De samlar information, intervjuar offer, vittnen och myndigheter, och producerar detaljerade rapporter som sedan presenteras för FN:s MR-råd och/eller FN:s generalförsamling.</a:t>
            </a:r>
          </a:p>
          <a:p>
            <a:endParaRPr lang="sv-SE" b="0" i="0" dirty="0">
              <a:solidFill>
                <a:srgbClr val="374151"/>
              </a:solidFill>
              <a:effectLst/>
              <a:latin typeface="Söhne"/>
            </a:endParaRPr>
          </a:p>
          <a:p>
            <a:r>
              <a:rPr lang="sv-SE" b="0" i="0" dirty="0">
                <a:solidFill>
                  <a:srgbClr val="374151"/>
                </a:solidFill>
                <a:effectLst/>
                <a:latin typeface="Söhne"/>
              </a:rPr>
              <a:t>FN:s säkerhetsråd kan införa riktade sanktioner, som att frysa någons tillgångar eller belägga någon med reseförbud. Det skulle t ex kunna göras mot personer eller organisationer som är ansvariga för allvarliga kränkningar av mänskliga rättigheter i konfliktzoner.</a:t>
            </a:r>
            <a:r>
              <a:rPr lang="sv-SE" dirty="0">
                <a:solidFill>
                  <a:srgbClr val="374151"/>
                </a:solidFill>
                <a:latin typeface="Söhne"/>
              </a:rPr>
              <a:t> </a:t>
            </a:r>
            <a:endParaRPr lang="sv-SE" b="0" i="0" dirty="0">
              <a:solidFill>
                <a:srgbClr val="374151"/>
              </a:solidFill>
              <a:effectLst/>
              <a:latin typeface="Söhne"/>
            </a:endParaRPr>
          </a:p>
          <a:p>
            <a:endParaRPr lang="sv-SE" b="0" i="0" dirty="0">
              <a:solidFill>
                <a:srgbClr val="374151"/>
              </a:solidFill>
              <a:effectLst/>
              <a:latin typeface="Söhne"/>
            </a:endParaRPr>
          </a:p>
          <a:p>
            <a:r>
              <a:rPr lang="sv-SE" b="0" i="0" dirty="0">
                <a:solidFill>
                  <a:srgbClr val="374151"/>
                </a:solidFill>
                <a:effectLst/>
                <a:latin typeface="Söhne"/>
              </a:rPr>
              <a:t>Fredsbevarande insatser: I vissa fall kan FN sända fredsbevarande insatser till områden som drabbats av väpnade konflikter. Dessa insatser syftar till att skydda civila, övervaka mänskliga rättighetssituationer och främja fredlig konfliktlösning. Fredsbevarare kan också få i uppdrag att rapportera om kränkningar av mänskliga rättigheter som de observerar under sina insatser. Går man längre tillbaka i tiden så var det oftast bara soldater och befäl i de fredsbevarande insatserna. Numera ingår nästan alltid ett människorättsuppdrag i insatsernas mandat och i regel finns civila människorättsexperter med som en del av insatsen.</a:t>
            </a:r>
            <a:br>
              <a:rPr lang="sv-SE" b="0" i="0" dirty="0">
                <a:solidFill>
                  <a:srgbClr val="374151"/>
                </a:solidFill>
                <a:effectLst/>
                <a:latin typeface="Söhne"/>
              </a:rPr>
            </a:br>
            <a:br>
              <a:rPr lang="sv-SE" b="0" i="0" dirty="0">
                <a:solidFill>
                  <a:srgbClr val="374151"/>
                </a:solidFill>
                <a:effectLst/>
                <a:latin typeface="Söhne"/>
              </a:rPr>
            </a:br>
            <a:r>
              <a:rPr lang="sv-SE" b="0" i="0" dirty="0">
                <a:solidFill>
                  <a:srgbClr val="374151"/>
                </a:solidFill>
                <a:effectLst/>
                <a:latin typeface="Söhne"/>
              </a:rPr>
              <a:t>På bilden ser vi svensk trupp på väg in i byn </a:t>
            </a:r>
            <a:r>
              <a:rPr lang="sv-SE" b="0" i="0" dirty="0" err="1">
                <a:solidFill>
                  <a:srgbClr val="374151"/>
                </a:solidFill>
                <a:effectLst/>
                <a:latin typeface="Söhne"/>
              </a:rPr>
              <a:t>Stupni</a:t>
            </a:r>
            <a:r>
              <a:rPr lang="sv-SE" b="0" i="0" dirty="0">
                <a:solidFill>
                  <a:srgbClr val="374151"/>
                </a:solidFill>
                <a:effectLst/>
                <a:latin typeface="Söhne"/>
              </a:rPr>
              <a:t> Do i Bosnien där civila utsatts för en massaker i oktober 1993.</a:t>
            </a:r>
          </a:p>
          <a:p>
            <a:br>
              <a:rPr lang="sv-SE" dirty="0">
                <a:latin typeface="Söhne"/>
              </a:rPr>
            </a:br>
            <a:r>
              <a:rPr lang="sv-SE" dirty="0">
                <a:latin typeface="Söhne"/>
              </a:rPr>
              <a:t>Internationella brottmålsdomstolen kan också sända ut utredare för att i fält dokumentera och samla bevis inför rättegångar.</a:t>
            </a:r>
          </a:p>
        </p:txBody>
      </p:sp>
      <p:sp>
        <p:nvSpPr>
          <p:cNvPr id="4" name="Platshållare för bildnummer 3"/>
          <p:cNvSpPr>
            <a:spLocks noGrp="1"/>
          </p:cNvSpPr>
          <p:nvPr>
            <p:ph type="sldNum" sz="quarter" idx="10"/>
          </p:nvPr>
        </p:nvSpPr>
        <p:spPr/>
        <p:txBody>
          <a:bodyPr/>
          <a:lstStyle/>
          <a:p>
            <a:fld id="{0B9926B2-536C-4358-B87F-E1ECBB36F249}" type="slidenum">
              <a:rPr lang="sv-SE" smtClean="0"/>
              <a:pPr/>
              <a:t>19</a:t>
            </a:fld>
            <a:endParaRPr lang="sv-SE"/>
          </a:p>
        </p:txBody>
      </p:sp>
    </p:spTree>
    <p:extLst>
      <p:ext uri="{BB962C8B-B14F-4D97-AF65-F5344CB8AC3E}">
        <p14:creationId xmlns:p14="http://schemas.microsoft.com/office/powerpoint/2010/main" val="2080942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Platshållare för bildobjekt 1"/>
          <p:cNvSpPr>
            <a:spLocks noGrp="1" noRot="1" noChangeAspect="1" noTextEdit="1"/>
          </p:cNvSpPr>
          <p:nvPr>
            <p:ph type="sldImg"/>
          </p:nvPr>
        </p:nvSpPr>
        <p:spPr bwMode="auto">
          <a:xfrm>
            <a:off x="1598613" y="642938"/>
            <a:ext cx="3560762" cy="2671762"/>
          </a:xfrm>
          <a:noFill/>
          <a:ln>
            <a:solidFill>
              <a:srgbClr val="000000"/>
            </a:solidFill>
            <a:miter lim="800000"/>
            <a:headEnd/>
            <a:tailEnd/>
          </a:ln>
        </p:spPr>
      </p:sp>
      <p:sp>
        <p:nvSpPr>
          <p:cNvPr id="35843" name="Platshållare för anteckningar 2"/>
          <p:cNvSpPr>
            <a:spLocks noGrp="1"/>
          </p:cNvSpPr>
          <p:nvPr>
            <p:ph type="body" idx="1"/>
          </p:nvPr>
        </p:nvSpPr>
        <p:spPr bwMode="auto">
          <a:xfrm>
            <a:off x="679450" y="3522664"/>
            <a:ext cx="5438775" cy="5659437"/>
          </a:xfrm>
        </p:spPr>
        <p:txBody>
          <a:bodyPr>
            <a:normAutofit fontScale="85000" lnSpcReduction="20000"/>
          </a:bodyPr>
          <a:lstStyle/>
          <a:p>
            <a:pPr>
              <a:defRPr/>
            </a:pPr>
            <a:r>
              <a:rPr lang="sv-SE" sz="1200" dirty="0">
                <a:latin typeface="+mn-lt"/>
              </a:rPr>
              <a:t>Idén om att alla människor har ett inneboende värde och rättigheter som ska skyddas har </a:t>
            </a:r>
            <a:r>
              <a:rPr lang="sv-SE" dirty="0"/>
              <a:t>historiska </a:t>
            </a:r>
            <a:r>
              <a:rPr lang="sv-SE" sz="1200" dirty="0">
                <a:latin typeface="+mn-lt"/>
              </a:rPr>
              <a:t>rötter som kan spåras till bland annat Platon och Aristoteles, men det är från 1948 och framåt som regelverket kring MR har utvecklats och förfinats på allvar.</a:t>
            </a:r>
            <a:r>
              <a:rPr lang="sv-SE" dirty="0"/>
              <a:t> </a:t>
            </a:r>
            <a:endParaRPr lang="sv-SE"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latin typeface="+mn-lt"/>
            </a:endParaRPr>
          </a:p>
          <a:p>
            <a:pPr>
              <a:defRPr/>
            </a:pPr>
            <a:r>
              <a:rPr lang="sv-SE" sz="1200" dirty="0">
                <a:latin typeface="+mn-lt"/>
              </a:rPr>
              <a:t>År 2023 firar vi 75-årsjubileet av FN:s </a:t>
            </a:r>
            <a:r>
              <a:rPr lang="sv-SE" dirty="0"/>
              <a:t>allmänna förklaring om de mänskliga rättigheterna,</a:t>
            </a:r>
            <a:r>
              <a:rPr lang="sv-SE" sz="1200" dirty="0">
                <a:latin typeface="+mn-lt"/>
              </a:rPr>
              <a:t> ett banbrytande dokument som vi strax kommer tillbaka till, men först behöver vi prata lite begrepp och formaliteter.</a:t>
            </a:r>
            <a:endParaRPr lang="sv-SE" sz="1200" dirty="0">
              <a:latin typeface="+mn-lt"/>
              <a:cs typeface="Calibri"/>
            </a:endParaRPr>
          </a:p>
          <a:p>
            <a:endParaRPr lang="sv-SE" sz="1200" b="0" i="0" kern="1200" dirty="0">
              <a:solidFill>
                <a:schemeClr val="tx1"/>
              </a:solidFill>
              <a:latin typeface="+mn-lt"/>
              <a:ea typeface="+mn-ea"/>
              <a:cs typeface="+mn-cs"/>
            </a:endParaRPr>
          </a:p>
          <a:p>
            <a:r>
              <a:rPr lang="sv-SE" sz="1200" b="0" i="0" kern="1200" dirty="0">
                <a:solidFill>
                  <a:schemeClr val="tx1"/>
                </a:solidFill>
                <a:latin typeface="+mn-lt"/>
                <a:ea typeface="+mn-ea"/>
                <a:cs typeface="+mn-cs"/>
              </a:rPr>
              <a:t>De mänskliga rättigheterna reglerar i grunden förhållandet mellan staten och individen.</a:t>
            </a:r>
            <a:endParaRPr lang="sv-SE" sz="1200" b="0" i="0" kern="1200" dirty="0">
              <a:solidFill>
                <a:schemeClr val="tx1"/>
              </a:solidFill>
              <a:latin typeface="+mn-lt"/>
              <a:ea typeface="Calibri"/>
              <a:cs typeface="Calibri"/>
            </a:endParaRPr>
          </a:p>
          <a:p>
            <a:endParaRPr lang="sv-SE" sz="1200" b="0" i="0" kern="1200" dirty="0">
              <a:solidFill>
                <a:schemeClr val="tx1"/>
              </a:solidFill>
              <a:latin typeface="+mn-lt"/>
              <a:ea typeface="+mn-ea"/>
              <a:cs typeface="+mn-cs"/>
            </a:endParaRPr>
          </a:p>
          <a:p>
            <a:r>
              <a:rPr lang="sv-SE" sz="1200" b="0" i="0" kern="1200" dirty="0">
                <a:solidFill>
                  <a:schemeClr val="tx1"/>
                </a:solidFill>
                <a:latin typeface="+mn-lt"/>
                <a:ea typeface="+mn-ea"/>
                <a:cs typeface="+mn-cs"/>
              </a:rPr>
              <a:t>Brott mot de mänskliga rättigheterna kan alltså bara begås av staten eller företrädare för staten.</a:t>
            </a:r>
            <a:endParaRPr lang="sv-SE" sz="1200" b="0" i="0" kern="1200" dirty="0">
              <a:solidFill>
                <a:schemeClr val="tx1"/>
              </a:solidFill>
              <a:latin typeface="+mn-lt"/>
              <a:ea typeface="Calibri"/>
              <a:cs typeface="Calibri"/>
            </a:endParaRPr>
          </a:p>
          <a:p>
            <a:endParaRPr lang="sv-SE" sz="1200" b="0" i="0" kern="1200" dirty="0">
              <a:solidFill>
                <a:schemeClr val="tx1"/>
              </a:solidFill>
              <a:latin typeface="+mn-lt"/>
              <a:ea typeface="+mn-ea"/>
              <a:cs typeface="+mn-cs"/>
            </a:endParaRPr>
          </a:p>
          <a:p>
            <a:r>
              <a:rPr lang="sv-SE" sz="1200" b="0" i="0" kern="1200" dirty="0">
                <a:solidFill>
                  <a:schemeClr val="tx1"/>
                </a:solidFill>
                <a:latin typeface="+mn-lt"/>
                <a:ea typeface="+mn-ea"/>
                <a:cs typeface="+mn-cs"/>
              </a:rPr>
              <a:t>De mänskliga rättigheterna utgör en begränsning av statens makt över individen och slår samtidigt fast vissa skyldigheter för staten. Ett exempel är att staten är skyldig att skydda individens rättigheter från att kränkas av andra enskilda. Ett annat är att staten ska se till att varje människa kan förverkliga och utkräva sina rättigheter.</a:t>
            </a:r>
            <a:endParaRPr lang="sv-SE" sz="1200" b="0" i="0" kern="1200" dirty="0">
              <a:solidFill>
                <a:schemeClr val="tx1"/>
              </a:solidFill>
              <a:latin typeface="+mn-lt"/>
              <a:ea typeface="Calibri"/>
              <a:cs typeface="Calibri"/>
            </a:endParaRPr>
          </a:p>
          <a:p>
            <a:pPr marL="228600" indent="-228600">
              <a:buFont typeface="+mj-lt"/>
              <a:buNone/>
              <a:defRPr/>
            </a:pPr>
            <a:endParaRPr lang="sv-SE" sz="1100" dirty="0"/>
          </a:p>
          <a:p>
            <a:r>
              <a:rPr lang="sv-SE" sz="1200" b="0" i="0" kern="1200" dirty="0">
                <a:solidFill>
                  <a:schemeClr val="tx1"/>
                </a:solidFill>
                <a:latin typeface="+mn-lt"/>
                <a:ea typeface="+mn-ea"/>
                <a:cs typeface="+mn-cs"/>
              </a:rPr>
              <a:t>En del rättigheter får under vissa omständigheter inskränkas i lag, medan andra är absoluta och alltid ska gälla. T ex fastslår internationella konventioner och sedvanerätt att det är förbjudet med tortyr, det är en absolut rättighet. En grundläggande och i Sverige starkt skyddad, men ändå mer relativ rättighet är yttrandefriheten som t ex har begränsningar när yttranden övergår i </a:t>
            </a:r>
            <a:r>
              <a:rPr lang="sv-SE" sz="1200" b="0" i="0" kern="1200" dirty="0" err="1">
                <a:solidFill>
                  <a:schemeClr val="tx1"/>
                </a:solidFill>
                <a:latin typeface="+mn-lt"/>
                <a:ea typeface="+mn-ea"/>
                <a:cs typeface="+mn-cs"/>
              </a:rPr>
              <a:t>bl</a:t>
            </a:r>
            <a:r>
              <a:rPr lang="sv-SE" sz="1200" b="0" i="0" kern="1200" dirty="0">
                <a:solidFill>
                  <a:schemeClr val="tx1"/>
                </a:solidFill>
                <a:latin typeface="+mn-lt"/>
                <a:ea typeface="+mn-ea"/>
                <a:cs typeface="+mn-cs"/>
              </a:rPr>
              <a:t> a hets mot folkgrupp.</a:t>
            </a:r>
            <a:endParaRPr lang="sv-SE" sz="1200" b="0" i="0" kern="1200" dirty="0">
              <a:solidFill>
                <a:schemeClr val="tx1"/>
              </a:solidFill>
              <a:latin typeface="+mn-lt"/>
              <a:ea typeface="Calibri"/>
              <a:cs typeface="Calibri"/>
            </a:endParaRPr>
          </a:p>
          <a:p>
            <a:endParaRPr lang="sv-SE" sz="1200" b="0" i="0" kern="1200" dirty="0">
              <a:solidFill>
                <a:schemeClr val="tx1"/>
              </a:solidFill>
              <a:latin typeface="+mn-lt"/>
              <a:ea typeface="+mn-ea"/>
              <a:cs typeface="+mn-cs"/>
            </a:endParaRPr>
          </a:p>
          <a:p>
            <a:r>
              <a:rPr lang="sv-SE" sz="1200" b="0" i="0" kern="1200" dirty="0">
                <a:solidFill>
                  <a:schemeClr val="tx1"/>
                </a:solidFill>
                <a:latin typeface="+mn-lt"/>
                <a:ea typeface="+mn-ea"/>
                <a:cs typeface="+mn-cs"/>
              </a:rPr>
              <a:t>I ett samhälle räcker det inte med lagar som klargör statens skyldigheter eller förbjuder vissa handlingar. Det krävs också ett fungerande rättssystem (poliser, advokater och åklagare, opartiska och rättvisa domstolar) som förverkligar lagarna. Därutöver behövs kompletterande åtgärder som information och kunskap för att göra människor medvetna om sina rättigheter. Inom FN finns också en stark uppmaning om att alla stater bör ha en människorättsinstitution som kan värna rättigheterna och påtala brister.</a:t>
            </a:r>
            <a:endParaRPr lang="sv-SE" sz="1200" b="0" i="0" kern="1200" dirty="0">
              <a:solidFill>
                <a:schemeClr val="tx1"/>
              </a:solidFill>
              <a:latin typeface="+mn-lt"/>
              <a:ea typeface="Calibri"/>
              <a:cs typeface="Calibri"/>
            </a:endParaRPr>
          </a:p>
          <a:p>
            <a:pPr marL="228600" indent="-228600">
              <a:buFont typeface="+mj-lt"/>
              <a:buNone/>
              <a:defRPr/>
            </a:pPr>
            <a:endParaRPr lang="sv-SE" sz="1100" dirty="0"/>
          </a:p>
          <a:p>
            <a:r>
              <a:rPr lang="sv-SE" sz="1200" b="0" i="0" kern="1200" dirty="0">
                <a:solidFill>
                  <a:schemeClr val="tx1"/>
                </a:solidFill>
                <a:latin typeface="+mn-lt"/>
                <a:ea typeface="+mn-ea"/>
                <a:cs typeface="+mn-cs"/>
              </a:rPr>
              <a:t>Staterna är skyldiga att respektera folkrättens regler. Varje land har ett ansvar för att de åtaganden som gjorts vad gäller de mänskliga rättigheterna omsätts i nationell lagstiftning. De mänskliga rättigheterna är alltså en internationell angelägenhet.</a:t>
            </a:r>
            <a:endParaRPr lang="sv-SE" sz="1200" b="0" i="0" kern="1200" dirty="0">
              <a:solidFill>
                <a:schemeClr val="tx1"/>
              </a:solidFill>
              <a:latin typeface="+mn-lt"/>
              <a:ea typeface="Calibri"/>
              <a:cs typeface="Calibri"/>
            </a:endParaRPr>
          </a:p>
          <a:p>
            <a:endParaRPr lang="sv-SE" sz="1200" b="0" i="0" kern="1200" dirty="0">
              <a:solidFill>
                <a:schemeClr val="tx1"/>
              </a:solidFill>
              <a:latin typeface="+mn-lt"/>
              <a:ea typeface="+mn-ea"/>
              <a:cs typeface="+mn-cs"/>
            </a:endParaRPr>
          </a:p>
          <a:p>
            <a:r>
              <a:rPr lang="sv-SE" sz="1200" b="0" i="0" kern="1200" dirty="0">
                <a:solidFill>
                  <a:schemeClr val="tx1"/>
                </a:solidFill>
                <a:latin typeface="+mn-lt"/>
                <a:ea typeface="+mn-ea"/>
                <a:cs typeface="+mn-cs"/>
              </a:rPr>
              <a:t>Om en kränkning sker av de mänskliga rättigheterna är det i första hand den aktuella statens ansvar att se till att den enskilde får upprättelse.</a:t>
            </a:r>
            <a:endParaRPr lang="sv-SE" sz="1200" b="0" i="0" kern="1200" dirty="0">
              <a:solidFill>
                <a:schemeClr val="tx1"/>
              </a:solidFill>
              <a:latin typeface="+mn-lt"/>
              <a:ea typeface="Calibri"/>
              <a:cs typeface="Calibri"/>
            </a:endParaRPr>
          </a:p>
          <a:p>
            <a:r>
              <a:rPr lang="sv-SE" sz="1200" b="0" i="0" kern="1200" dirty="0">
                <a:solidFill>
                  <a:schemeClr val="tx1"/>
                </a:solidFill>
                <a:latin typeface="+mn-lt"/>
                <a:ea typeface="+mn-ea"/>
                <a:cs typeface="+mn-cs"/>
              </a:rPr>
              <a:t>Men de mänskliga rättigheterna är en internationell angelägenhet och det är därför fullt legitimt för andra stater att framföra åsikter om och försöka påverka situationen i olika länder där rättigheterna kränks. Det finns olika internationella mekanismer dit den enskilde kan vända sig för att ställa ett land till svars för kränkningar av den enskildes mänskliga rättigheterna, exempelvis Europadomstolen och de olika kommittéer som finns kopplade till FN:s konventioner.</a:t>
            </a:r>
            <a:endParaRPr lang="sv-SE" sz="1200" b="0" i="0" kern="1200" dirty="0">
              <a:solidFill>
                <a:schemeClr val="tx1"/>
              </a:solidFill>
              <a:latin typeface="+mn-lt"/>
              <a:ea typeface="Calibri"/>
              <a:cs typeface="Calibri"/>
            </a:endParaRPr>
          </a:p>
          <a:p>
            <a:pPr marL="228600" indent="-228600">
              <a:buFont typeface="+mj-lt"/>
              <a:buNone/>
              <a:defRPr/>
            </a:pPr>
            <a:endParaRPr lang="sv-SE" sz="1100" dirty="0"/>
          </a:p>
        </p:txBody>
      </p:sp>
      <p:sp>
        <p:nvSpPr>
          <p:cNvPr id="6148" name="Platshållare för bildnummer 3"/>
          <p:cNvSpPr>
            <a:spLocks noGrp="1"/>
          </p:cNvSpPr>
          <p:nvPr>
            <p:ph type="sldNum" sz="quarter" idx="5"/>
          </p:nvPr>
        </p:nvSpPr>
        <p:spPr bwMode="auto">
          <a:noFill/>
          <a:ln>
            <a:miter lim="800000"/>
            <a:headEnd/>
            <a:tailEnd/>
          </a:ln>
        </p:spPr>
        <p:txBody>
          <a:bodyPr/>
          <a:lstStyle/>
          <a:p>
            <a:fld id="{707E0285-EE74-4D0E-9210-D8ED6E245BF6}" type="slidenum">
              <a:rPr lang="sv-SE" smtClean="0"/>
              <a:pPr/>
              <a:t>2</a:t>
            </a:fld>
            <a:endParaRPr lang="sv-S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Som folkrörelse tycker förstås vi i Svenska FN-förbundet att det är oerhört viktigt att civilsamhällesorganisationer har möjlighet att verka fritt.</a:t>
            </a:r>
          </a:p>
          <a:p>
            <a:endParaRPr lang="sv-SE" sz="1200" dirty="0"/>
          </a:p>
          <a:p>
            <a:r>
              <a:rPr lang="sv-SE" sz="1200" dirty="0"/>
              <a:t>Samhällen behöver individer som skyddar de mänskliga rättigheterna </a:t>
            </a:r>
            <a:r>
              <a:rPr lang="sv-SE" dirty="0"/>
              <a:t>(</a:t>
            </a:r>
            <a:r>
              <a:rPr lang="sv-SE" sz="1200" dirty="0"/>
              <a:t>MR-försvarare</a:t>
            </a:r>
            <a:r>
              <a:rPr lang="sv-SE" dirty="0"/>
              <a:t>,</a:t>
            </a:r>
            <a:r>
              <a:rPr lang="sv-SE" sz="1200" dirty="0"/>
              <a:t> som vi ofta kallar dem).</a:t>
            </a:r>
            <a:endParaRPr lang="sv-SE" sz="1200" dirty="0">
              <a:ea typeface="Calibri"/>
              <a:cs typeface="Calibri"/>
            </a:endParaRPr>
          </a:p>
          <a:p>
            <a:endParaRPr lang="sv-SE" sz="1200" dirty="0"/>
          </a:p>
          <a:p>
            <a:r>
              <a:rPr lang="sv-SE" sz="1200" dirty="0"/>
              <a:t>För att MR-försvarare ska kunna verka krävs att det finns yttrandefrihet och åsiktsfrihet, mötesfrihet och föreningsfrihet samt pressfrihet.</a:t>
            </a:r>
            <a:endParaRPr lang="sv-SE" sz="1200" dirty="0">
              <a:ea typeface="Calibri"/>
              <a:cs typeface="Calibri"/>
            </a:endParaRPr>
          </a:p>
          <a:p>
            <a:endParaRPr lang="sv-SE" sz="1200" dirty="0"/>
          </a:p>
          <a:p>
            <a:r>
              <a:rPr lang="sv-SE" sz="1200" dirty="0"/>
              <a:t>Finns detta så ser vi bland annat denna nytta och dessa roller för MR-försvarare i Sverige och världen:</a:t>
            </a:r>
            <a:endParaRPr lang="sv-SE" sz="1200" dirty="0">
              <a:ea typeface="Calibri"/>
              <a:cs typeface="Calibri"/>
            </a:endParaRPr>
          </a:p>
          <a:p>
            <a:endParaRPr lang="sv-SE" sz="1200" dirty="0"/>
          </a:p>
          <a:p>
            <a:r>
              <a:rPr lang="sv-SE" sz="1200" dirty="0"/>
              <a:t>* MR-försvarare främjar mänskliga rättigheter brett, utgör en del av grunden i en fungerande rättsstat och upprätthåller demokratiska processer och institutioner</a:t>
            </a:r>
            <a:endParaRPr lang="sv-SE" sz="1200" dirty="0">
              <a:ea typeface="Calibri"/>
              <a:cs typeface="Calibri"/>
            </a:endParaRPr>
          </a:p>
          <a:p>
            <a:endParaRPr lang="sv-SE" sz="1200" dirty="0"/>
          </a:p>
          <a:p>
            <a:r>
              <a:rPr lang="sv-SE" sz="1200" dirty="0"/>
              <a:t>* MR-försvarare är ett verktyg mot människorättsbrott, som maktgranskare, som aktörer som utkräver ansvar och transparens</a:t>
            </a:r>
            <a:endParaRPr lang="sv-SE" sz="1200" dirty="0">
              <a:ea typeface="Calibri"/>
              <a:cs typeface="Calibri"/>
            </a:endParaRPr>
          </a:p>
          <a:p>
            <a:endParaRPr lang="sv-SE" sz="1200" dirty="0"/>
          </a:p>
          <a:p>
            <a:pPr lvl="0"/>
            <a:r>
              <a:rPr lang="sv-SE" sz="1200" dirty="0">
                <a:solidFill>
                  <a:prstClr val="black"/>
                </a:solidFill>
              </a:rPr>
              <a:t>* MR-försvarare kan stärka gruppers och individers deltagande samt påverkansförmåga så att marginalisering och diskriminering motverkas.</a:t>
            </a:r>
            <a:endParaRPr lang="sv-SE" sz="1200" dirty="0">
              <a:solidFill>
                <a:prstClr val="black"/>
              </a:solidFill>
              <a:ea typeface="Calibri"/>
              <a:cs typeface="Calibri"/>
            </a:endParaRPr>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20</a:t>
            </a:fld>
            <a:endParaRPr lang="sv-SE"/>
          </a:p>
        </p:txBody>
      </p:sp>
    </p:spTree>
    <p:extLst>
      <p:ext uri="{BB962C8B-B14F-4D97-AF65-F5344CB8AC3E}">
        <p14:creationId xmlns:p14="http://schemas.microsoft.com/office/powerpoint/2010/main" val="2642686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a:t>Det </a:t>
            </a:r>
            <a:r>
              <a:rPr lang="en-GB" dirty="0" err="1"/>
              <a:t>upplevs</a:t>
            </a:r>
            <a:r>
              <a:rPr lang="en-GB" dirty="0"/>
              <a:t> </a:t>
            </a:r>
            <a:r>
              <a:rPr lang="en-GB" dirty="0" err="1"/>
              <a:t>generellt</a:t>
            </a:r>
            <a:r>
              <a:rPr lang="en-GB" dirty="0"/>
              <a:t> bland </a:t>
            </a:r>
            <a:r>
              <a:rPr lang="en-GB" dirty="0" err="1"/>
              <a:t>folkrörelser</a:t>
            </a:r>
            <a:r>
              <a:rPr lang="en-GB" dirty="0"/>
              <a:t> </a:t>
            </a:r>
            <a:r>
              <a:rPr lang="en-GB" dirty="0" err="1"/>
              <a:t>globalt</a:t>
            </a:r>
            <a:r>
              <a:rPr lang="en-GB" dirty="0"/>
              <a:t> </a:t>
            </a:r>
            <a:r>
              <a:rPr lang="en-GB" dirty="0" err="1"/>
              <a:t>som</a:t>
            </a:r>
            <a:r>
              <a:rPr lang="en-GB" dirty="0"/>
              <a:t> </a:t>
            </a:r>
            <a:r>
              <a:rPr lang="en-GB" dirty="0" err="1"/>
              <a:t>att</a:t>
            </a:r>
            <a:r>
              <a:rPr lang="en-GB" dirty="0"/>
              <a:t> det </a:t>
            </a:r>
            <a:r>
              <a:rPr lang="en-GB" dirty="0" err="1"/>
              <a:t>finns</a:t>
            </a:r>
            <a:r>
              <a:rPr lang="en-GB" dirty="0"/>
              <a:t> </a:t>
            </a:r>
            <a:r>
              <a:rPr lang="en-GB" dirty="0" err="1"/>
              <a:t>ett</a:t>
            </a:r>
            <a:r>
              <a:rPr lang="en-GB" dirty="0"/>
              <a:t> </a:t>
            </a:r>
            <a:r>
              <a:rPr lang="en-GB" dirty="0" err="1"/>
              <a:t>krympande</a:t>
            </a:r>
            <a:r>
              <a:rPr lang="en-GB" dirty="0"/>
              <a:t> </a:t>
            </a:r>
            <a:r>
              <a:rPr lang="en-GB" dirty="0" err="1"/>
              <a:t>utrymme</a:t>
            </a:r>
            <a:r>
              <a:rPr lang="en-GB" dirty="0"/>
              <a:t> för </a:t>
            </a:r>
            <a:r>
              <a:rPr lang="en-GB" dirty="0" err="1"/>
              <a:t>civilsamhällsorganisationer</a:t>
            </a:r>
            <a:r>
              <a:rPr lang="en-GB" dirty="0"/>
              <a:t> </a:t>
            </a:r>
            <a:r>
              <a:rPr lang="en-GB" dirty="0" err="1"/>
              <a:t>och</a:t>
            </a:r>
            <a:r>
              <a:rPr lang="en-GB" dirty="0"/>
              <a:t> MR-</a:t>
            </a:r>
            <a:r>
              <a:rPr lang="en-GB" dirty="0" err="1"/>
              <a:t>försvarare</a:t>
            </a:r>
            <a:r>
              <a:rPr lang="en-GB" dirty="0"/>
              <a:t>.</a:t>
            </a:r>
          </a:p>
          <a:p>
            <a:endParaRPr lang="en-GB" dirty="0"/>
          </a:p>
          <a:p>
            <a:r>
              <a:rPr lang="en-GB" dirty="0"/>
              <a:t>I sin </a:t>
            </a:r>
            <a:r>
              <a:rPr lang="en-GB" dirty="0" err="1"/>
              <a:t>enklare</a:t>
            </a:r>
            <a:r>
              <a:rPr lang="en-GB" dirty="0"/>
              <a:t> form </a:t>
            </a:r>
            <a:r>
              <a:rPr lang="en-GB" dirty="0" err="1"/>
              <a:t>kan</a:t>
            </a:r>
            <a:r>
              <a:rPr lang="en-GB" dirty="0"/>
              <a:t> </a:t>
            </a:r>
            <a:r>
              <a:rPr lang="en-GB" dirty="0" err="1"/>
              <a:t>detta</a:t>
            </a:r>
            <a:r>
              <a:rPr lang="en-GB" dirty="0"/>
              <a:t> ta sig </a:t>
            </a:r>
            <a:r>
              <a:rPr lang="en-GB" dirty="0" err="1"/>
              <a:t>uttryck</a:t>
            </a:r>
            <a:r>
              <a:rPr lang="en-GB" dirty="0"/>
              <a:t> i </a:t>
            </a:r>
            <a:r>
              <a:rPr lang="en-GB" dirty="0" err="1"/>
              <a:t>att</a:t>
            </a:r>
            <a:r>
              <a:rPr lang="en-GB" dirty="0"/>
              <a:t> </a:t>
            </a:r>
            <a:r>
              <a:rPr lang="en-GB" dirty="0" err="1"/>
              <a:t>organisationer</a:t>
            </a:r>
            <a:r>
              <a:rPr lang="en-GB" dirty="0"/>
              <a:t> </a:t>
            </a:r>
            <a:r>
              <a:rPr lang="en-GB" dirty="0" err="1"/>
              <a:t>har</a:t>
            </a:r>
            <a:r>
              <a:rPr lang="en-GB" dirty="0"/>
              <a:t> </a:t>
            </a:r>
            <a:r>
              <a:rPr lang="en-GB" dirty="0" err="1"/>
              <a:t>fått</a:t>
            </a:r>
            <a:r>
              <a:rPr lang="en-GB" dirty="0"/>
              <a:t> det </a:t>
            </a:r>
            <a:r>
              <a:rPr lang="en-GB" dirty="0" err="1"/>
              <a:t>svårare</a:t>
            </a:r>
            <a:r>
              <a:rPr lang="en-GB" dirty="0"/>
              <a:t> </a:t>
            </a:r>
            <a:r>
              <a:rPr lang="en-GB" dirty="0" err="1"/>
              <a:t>att</a:t>
            </a:r>
            <a:r>
              <a:rPr lang="en-GB" dirty="0"/>
              <a:t> delta i </a:t>
            </a:r>
            <a:r>
              <a:rPr lang="en-GB" dirty="0" err="1"/>
              <a:t>nationella</a:t>
            </a:r>
            <a:r>
              <a:rPr lang="en-GB" dirty="0"/>
              <a:t> </a:t>
            </a:r>
            <a:r>
              <a:rPr lang="en-GB" dirty="0" err="1"/>
              <a:t>och</a:t>
            </a:r>
            <a:r>
              <a:rPr lang="en-GB" dirty="0"/>
              <a:t> </a:t>
            </a:r>
            <a:r>
              <a:rPr lang="en-GB" dirty="0" err="1"/>
              <a:t>internationella</a:t>
            </a:r>
            <a:r>
              <a:rPr lang="en-GB" dirty="0"/>
              <a:t> </a:t>
            </a:r>
            <a:r>
              <a:rPr lang="en-GB" dirty="0" err="1"/>
              <a:t>samhällsprocesser</a:t>
            </a:r>
            <a:r>
              <a:rPr lang="en-GB" dirty="0"/>
              <a:t> </a:t>
            </a:r>
            <a:r>
              <a:rPr lang="en-GB" dirty="0" err="1"/>
              <a:t>och</a:t>
            </a:r>
            <a:r>
              <a:rPr lang="en-GB" dirty="0"/>
              <a:t> </a:t>
            </a:r>
            <a:r>
              <a:rPr lang="en-GB" dirty="0" err="1"/>
              <a:t>beslutsfattande</a:t>
            </a:r>
            <a:r>
              <a:rPr lang="en-GB" dirty="0"/>
              <a:t>.</a:t>
            </a:r>
          </a:p>
          <a:p>
            <a:endParaRPr lang="en-GB" dirty="0"/>
          </a:p>
          <a:p>
            <a:r>
              <a:rPr lang="en-GB" dirty="0"/>
              <a:t>I sin </a:t>
            </a:r>
            <a:r>
              <a:rPr lang="en-GB" dirty="0" err="1"/>
              <a:t>grövre</a:t>
            </a:r>
            <a:r>
              <a:rPr lang="en-GB" dirty="0"/>
              <a:t> form tar det sig </a:t>
            </a:r>
            <a:r>
              <a:rPr lang="en-GB" dirty="0" err="1"/>
              <a:t>uttryck</a:t>
            </a:r>
            <a:r>
              <a:rPr lang="en-GB" dirty="0"/>
              <a:t> i </a:t>
            </a:r>
            <a:r>
              <a:rPr lang="en-GB" dirty="0" err="1"/>
              <a:t>att</a:t>
            </a:r>
            <a:r>
              <a:rPr lang="en-GB" dirty="0"/>
              <a:t> MR-</a:t>
            </a:r>
            <a:r>
              <a:rPr lang="en-GB" dirty="0" err="1"/>
              <a:t>försvarare</a:t>
            </a:r>
            <a:r>
              <a:rPr lang="en-GB" dirty="0"/>
              <a:t> </a:t>
            </a:r>
            <a:r>
              <a:rPr lang="en-GB" dirty="0" err="1"/>
              <a:t>smutskastas</a:t>
            </a:r>
            <a:r>
              <a:rPr lang="en-GB" dirty="0"/>
              <a:t>, </a:t>
            </a:r>
            <a:r>
              <a:rPr lang="en-GB" dirty="0" err="1"/>
              <a:t>trakasseras</a:t>
            </a:r>
            <a:r>
              <a:rPr lang="en-GB" dirty="0"/>
              <a:t> </a:t>
            </a:r>
            <a:r>
              <a:rPr lang="en-GB" dirty="0" err="1"/>
              <a:t>eller</a:t>
            </a:r>
            <a:r>
              <a:rPr lang="en-GB" dirty="0"/>
              <a:t> </a:t>
            </a:r>
            <a:r>
              <a:rPr lang="en-GB" dirty="0" err="1"/>
              <a:t>utsätts</a:t>
            </a:r>
            <a:r>
              <a:rPr lang="en-GB" dirty="0"/>
              <a:t> för </a:t>
            </a:r>
            <a:r>
              <a:rPr lang="en-GB" dirty="0" err="1"/>
              <a:t>våld</a:t>
            </a:r>
            <a:r>
              <a:rPr lang="en-GB" dirty="0"/>
              <a:t>.</a:t>
            </a:r>
          </a:p>
        </p:txBody>
      </p:sp>
      <p:sp>
        <p:nvSpPr>
          <p:cNvPr id="4" name="Platshållare för bildnummer 3"/>
          <p:cNvSpPr>
            <a:spLocks noGrp="1"/>
          </p:cNvSpPr>
          <p:nvPr>
            <p:ph type="sldNum" sz="quarter" idx="5"/>
          </p:nvPr>
        </p:nvSpPr>
        <p:spPr/>
        <p:txBody>
          <a:bodyPr/>
          <a:lstStyle/>
          <a:p>
            <a:fld id="{0B9926B2-536C-4358-B87F-E1ECBB36F249}" type="slidenum">
              <a:rPr lang="sv-SE" smtClean="0"/>
              <a:pPr/>
              <a:t>21</a:t>
            </a:fld>
            <a:endParaRPr lang="sv-SE"/>
          </a:p>
        </p:txBody>
      </p:sp>
    </p:spTree>
    <p:extLst>
      <p:ext uri="{BB962C8B-B14F-4D97-AF65-F5344CB8AC3E}">
        <p14:creationId xmlns:p14="http://schemas.microsoft.com/office/powerpoint/2010/main" val="443964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ser också generellt en tillbakagång för demokratin i världen, där nu hela 80 procent av världens länder klassas som ”icke-fria” av det oberoende forskningsinstitutet </a:t>
            </a:r>
            <a:r>
              <a:rPr lang="sv-SE" dirty="0" err="1"/>
              <a:t>Freedom</a:t>
            </a:r>
            <a:r>
              <a:rPr lang="sv-SE" dirty="0"/>
              <a:t> House.</a:t>
            </a:r>
          </a:p>
          <a:p>
            <a:endParaRPr lang="sv-SE" dirty="0"/>
          </a:p>
          <a:p>
            <a:r>
              <a:rPr lang="sv-SE" dirty="0"/>
              <a:t>Vi ser fler länder anamma ett auktoritärt styre i stället för demokrati och i t ex Västafrika har vi de senaste åren sett något av en epidemi med militärkupper i Mali, Burkina Faso, Niger och Gabon.</a:t>
            </a:r>
            <a:endParaRPr lang="sv-SE" dirty="0">
              <a:ea typeface="Calibri"/>
              <a:cs typeface="Calibri"/>
            </a:endParaRPr>
          </a:p>
          <a:p>
            <a:endParaRPr lang="sv-SE" dirty="0"/>
          </a:p>
          <a:p>
            <a:r>
              <a:rPr lang="sv-SE" dirty="0"/>
              <a:t>Som folkrörelse tror vi förstås att ett starkt civilsamhälle är en hörnsten för en fungerande demokrati. </a:t>
            </a:r>
            <a:endParaRPr lang="sv-SE" dirty="0">
              <a:ea typeface="Calibri"/>
              <a:cs typeface="Calibri"/>
            </a:endParaRPr>
          </a:p>
        </p:txBody>
      </p:sp>
      <p:sp>
        <p:nvSpPr>
          <p:cNvPr id="4" name="Platshållare för bildnummer 3"/>
          <p:cNvSpPr>
            <a:spLocks noGrp="1"/>
          </p:cNvSpPr>
          <p:nvPr>
            <p:ph type="sldNum" sz="quarter" idx="5"/>
          </p:nvPr>
        </p:nvSpPr>
        <p:spPr/>
        <p:txBody>
          <a:bodyPr/>
          <a:lstStyle/>
          <a:p>
            <a:fld id="{E9E082D3-AB71-4F85-B93E-FF276D9D219A}" type="slidenum">
              <a:rPr lang="sv-SE" smtClean="0"/>
              <a:t>22</a:t>
            </a:fld>
            <a:endParaRPr lang="sv-SE"/>
          </a:p>
        </p:txBody>
      </p:sp>
    </p:spTree>
    <p:extLst>
      <p:ext uri="{BB962C8B-B14F-4D97-AF65-F5344CB8AC3E}">
        <p14:creationId xmlns:p14="http://schemas.microsoft.com/office/powerpoint/2010/main" val="2257400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a:bodyPr>
          <a:lstStyle/>
          <a:p>
            <a:r>
              <a:rPr lang="sv-SE" dirty="0"/>
              <a:t>Här i Sverige verkar Svenska FN-förbundet för mänskliga rättigheter genom att sprida information, kunskap och väcka engagemang för MR. </a:t>
            </a:r>
          </a:p>
          <a:p>
            <a:pPr marL="0" indent="0">
              <a:buFont typeface="Arial" panose="020B0604020202020204" pitchFamily="34" charset="0"/>
              <a:buNone/>
            </a:pPr>
            <a:endParaRPr lang="sv-SE" dirty="0"/>
          </a:p>
          <a:p>
            <a:r>
              <a:rPr lang="sv-SE" dirty="0"/>
              <a:t>Vi har t ex varit drivande bakom ett svenskt totalförbud mot barnäktenskap samt tillkomsten av en svensk MR-institution, något som FN kritiserat Sverige för att inte ha men som nu finns. </a:t>
            </a:r>
            <a:endParaRPr lang="sv-SE" dirty="0">
              <a:ea typeface="Calibri"/>
              <a:cs typeface="Calibri"/>
            </a:endParaRPr>
          </a:p>
          <a:p>
            <a:pPr marL="0" indent="0">
              <a:buFont typeface="Arial" panose="020B0604020202020204" pitchFamily="34" charset="0"/>
              <a:buNone/>
            </a:pPr>
            <a:endParaRPr lang="sv-SE" dirty="0"/>
          </a:p>
          <a:p>
            <a:pPr marL="0" indent="0">
              <a:buFont typeface="Arial" panose="020B0604020202020204" pitchFamily="34" charset="0"/>
              <a:buNone/>
            </a:pPr>
            <a:r>
              <a:rPr lang="sv-SE" dirty="0"/>
              <a:t>Vi samverkar också med andra svenska civilsamhällesorganisationer, </a:t>
            </a:r>
            <a:r>
              <a:rPr lang="sv-SE" dirty="0" err="1"/>
              <a:t>bl</a:t>
            </a:r>
            <a:r>
              <a:rPr lang="sv-SE" dirty="0"/>
              <a:t> a inom ramen för det som kallas MR-nätverket. Utifrån detta har vi samverkat kring så kallade skuggrapporter till FN-systemet. Det har dels handlat om att svenska civilsamhällesorganisationer skickat in en parallellrapport när det varit Sveriges tur att granskas inom MR-rådets universella periodiska granskningssystem, UPR-granskningen. Dels har det handlat om att tillsammans med andra civilsamhällesorganisationer skriva en parallellrapport när kärnkonventionskommittéer granskat Sverige. Vi har t ex nyligen lagt sista handen vid en sådan angående rasdiskrimineringskommitténs kommande granskning av Sverige.</a:t>
            </a:r>
          </a:p>
          <a:p>
            <a:pPr marL="0" indent="0">
              <a:buFont typeface="Arial" panose="020B0604020202020204" pitchFamily="34" charset="0"/>
              <a:buNone/>
            </a:pPr>
            <a:endParaRPr lang="sv-SE" dirty="0"/>
          </a:p>
          <a:p>
            <a:pPr marL="0" indent="0">
              <a:buFont typeface="Arial" panose="020B0604020202020204" pitchFamily="34" charset="0"/>
              <a:buNone/>
            </a:pPr>
            <a:r>
              <a:rPr lang="sv-SE" dirty="0"/>
              <a:t>Vi har systerförbund i vår världsorganisation WFUNA som vi samverkar med, såsom FN-förbunden i Georgien, Armenien, Albanien och Tanzania.</a:t>
            </a:r>
          </a:p>
          <a:p>
            <a:pPr marL="0" indent="0">
              <a:buFont typeface="Arial" panose="020B0604020202020204" pitchFamily="34" charset="0"/>
              <a:buNone/>
            </a:pPr>
            <a:endParaRPr lang="sv-SE" dirty="0"/>
          </a:p>
          <a:p>
            <a:pPr marL="0" indent="0">
              <a:buFont typeface="Arial" panose="020B0604020202020204" pitchFamily="34" charset="0"/>
              <a:buNone/>
            </a:pPr>
            <a:r>
              <a:rPr lang="sv-SE" dirty="0"/>
              <a:t>Vi ger väldigt konkret stöd till flickors rättigheter genom ett samarbetsprojekt med FN:s befolkningsfond UNFPA.</a:t>
            </a:r>
          </a:p>
          <a:p>
            <a:pPr marL="0" indent="0">
              <a:buFont typeface="Arial" panose="020B0604020202020204" pitchFamily="34" charset="0"/>
              <a:buNone/>
            </a:pPr>
            <a:endParaRPr lang="sv-SE" dirty="0"/>
          </a:p>
          <a:p>
            <a:pPr eaLnBrk="1" hangingPunct="1">
              <a:defRPr/>
            </a:pPr>
            <a:r>
              <a:rPr lang="sv-SE" b="1" i="0" dirty="0">
                <a:solidFill>
                  <a:srgbClr val="000000"/>
                </a:solidFill>
                <a:effectLst/>
                <a:latin typeface="LSU BOOK"/>
              </a:rPr>
              <a:t>Läs mer:</a:t>
            </a:r>
          </a:p>
          <a:p>
            <a:pPr eaLnBrk="1" hangingPunct="1">
              <a:defRPr/>
            </a:pPr>
            <a:r>
              <a:rPr lang="sv-SE" b="0" i="0" dirty="0">
                <a:solidFill>
                  <a:srgbClr val="000000"/>
                </a:solidFill>
                <a:effectLst/>
                <a:latin typeface="LSU BOOK"/>
              </a:rPr>
              <a:t>https://fn.se/vi-gor/vi-granskar-och-paverkar/ </a:t>
            </a:r>
          </a:p>
          <a:p>
            <a:pPr eaLnBrk="1" hangingPunct="1">
              <a:defRPr/>
            </a:pPr>
            <a:r>
              <a:rPr lang="sv-SE" b="0" i="0" dirty="0">
                <a:solidFill>
                  <a:srgbClr val="000000"/>
                </a:solidFill>
                <a:effectLst/>
                <a:latin typeface="LSU BOOK"/>
              </a:rPr>
              <a:t>https://fn.se/aktuellt/pressmeddelanden/rapport-till-fns-rasdiskrimineringskommitte/ </a:t>
            </a:r>
          </a:p>
          <a:p>
            <a:pPr marL="0" indent="0">
              <a:buFont typeface="Arial" panose="020B0604020202020204" pitchFamily="34" charset="0"/>
              <a:buNone/>
            </a:pPr>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23</a:t>
            </a:fld>
            <a:endParaRPr lang="sv-SE"/>
          </a:p>
        </p:txBody>
      </p:sp>
    </p:spTree>
    <p:extLst>
      <p:ext uri="{BB962C8B-B14F-4D97-AF65-F5344CB8AC3E}">
        <p14:creationId xmlns:p14="http://schemas.microsoft.com/office/powerpoint/2010/main" val="175714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FN:s befolkningsfond UNFPA har varit verksamma i fält i Etiopien sedan 1973, men sedan 2013 samverkar också vi i Svenska FN-förbundet med dem i projektet ”Flicka”.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a:defRPr/>
            </a:pPr>
            <a:r>
              <a:rPr lang="sv-SE"/>
              <a:t>Vi samlar in medel till UNFPA, som är vår samarbetspartner, som implementerar projektet med hjälp av olika aktörer, ofta lokala civilsamhällesorganisationer. </a:t>
            </a:r>
          </a:p>
          <a:p>
            <a:pPr>
              <a:defRPr/>
            </a:pPr>
            <a:endParaRPr lang="sv-SE">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t>Projektet bedrivs i Etiopien, i de norra delarna av landet i regionen </a:t>
            </a:r>
            <a:r>
              <a:rPr lang="sv-SE" err="1"/>
              <a:t>Afar</a:t>
            </a:r>
            <a:r>
              <a:rPr lang="sv-SE"/>
              <a:t>. Syftet med projektet är att stärka flickors rättigheter och det fokuserar på att stoppa barnäktenskap och kvinnlig könsstympning. </a:t>
            </a:r>
            <a:endParaRPr lang="sv-SE">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a:defRPr/>
            </a:pPr>
            <a:r>
              <a:rPr lang="sv-SE"/>
              <a:t>Det handlar om att alla har rätt till sin egen kropp, rätt att välja vem – eller om – de ska gifta sig med, och hur detta är viktigt för att skapa en hållbar utveckling. Det handlar inte bara om att säkerställa enskilda flickors goda hälsa, utan om att inkludera flickor och kvinnor för att samhällen ska röra sig framåt. </a:t>
            </a:r>
            <a:endParaRPr lang="sv-SE">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a:defRPr/>
            </a:pPr>
            <a:r>
              <a:rPr lang="sv-SE"/>
              <a:t>Det finns olika metoder inom projektet, som diskussionsgrupper, utbildning av nyckelpersoner (nätverk och religiösa ledare), media och kommunikationskampanjer, skolpaket, stöd till kvinnoklinik och utbildning av hälsoarbetare och barnmorskor. </a:t>
            </a:r>
            <a:endParaRPr lang="sv-SE">
              <a:ea typeface="Calibri"/>
              <a:cs typeface="Calibri"/>
            </a:endParaRPr>
          </a:p>
          <a:p>
            <a:endParaRPr lang="sv-SE"/>
          </a:p>
        </p:txBody>
      </p:sp>
      <p:sp>
        <p:nvSpPr>
          <p:cNvPr id="4" name="Platshållare för bildnummer 3"/>
          <p:cNvSpPr>
            <a:spLocks noGrp="1"/>
          </p:cNvSpPr>
          <p:nvPr>
            <p:ph type="sldNum" sz="quarter" idx="5"/>
          </p:nvPr>
        </p:nvSpPr>
        <p:spPr/>
        <p:txBody>
          <a:bodyPr/>
          <a:lstStyle/>
          <a:p>
            <a:fld id="{E9E082D3-AB71-4F85-B93E-FF276D9D219A}" type="slidenum">
              <a:rPr lang="sv-SE" smtClean="0"/>
              <a:t>24</a:t>
            </a:fld>
            <a:endParaRPr lang="sv-SE"/>
          </a:p>
        </p:txBody>
      </p:sp>
    </p:spTree>
    <p:extLst>
      <p:ext uri="{BB962C8B-B14F-4D97-AF65-F5344CB8AC3E}">
        <p14:creationId xmlns:p14="http://schemas.microsoft.com/office/powerpoint/2010/main" val="14049418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85000" lnSpcReduction="20000"/>
          </a:bodyPr>
          <a:lstStyle/>
          <a:p>
            <a:r>
              <a:rPr lang="sv-SE" b="0" i="0" dirty="0">
                <a:solidFill>
                  <a:srgbClr val="2A2A2D"/>
                </a:solidFill>
                <a:effectLst/>
                <a:latin typeface="+mn-lt"/>
              </a:rPr>
              <a:t>Nu har vi pratat en hel del om besvär och bekymmer så vi vill avsluta med ett par ljusglimtar.</a:t>
            </a:r>
          </a:p>
          <a:p>
            <a:endParaRPr lang="sv-SE" b="0" i="0" dirty="0">
              <a:solidFill>
                <a:srgbClr val="2A2A2D"/>
              </a:solidFill>
              <a:effectLst/>
              <a:latin typeface="+mn-lt"/>
            </a:endParaRPr>
          </a:p>
          <a:p>
            <a:r>
              <a:rPr lang="sv-SE" b="0" i="0" dirty="0">
                <a:solidFill>
                  <a:srgbClr val="2A2A2D"/>
                </a:solidFill>
                <a:effectLst/>
                <a:latin typeface="+mn-lt"/>
              </a:rPr>
              <a:t>Sverige har som jag nämnde tidigare nu också inrättat en nationell oberoende institution som bidrar till att bevaka skyddet för mänskliga rättigheter här hemma.</a:t>
            </a:r>
            <a:br>
              <a:rPr lang="sv-SE" b="0" i="0" dirty="0">
                <a:solidFill>
                  <a:srgbClr val="2A2A2D"/>
                </a:solidFill>
                <a:effectLst/>
                <a:latin typeface="+mn-lt"/>
              </a:rPr>
            </a:br>
            <a:endParaRPr lang="sv-SE" b="0" i="0" dirty="0">
              <a:solidFill>
                <a:srgbClr val="2A2A2D"/>
              </a:solidFill>
              <a:effectLst/>
              <a:latin typeface="+mn-lt"/>
            </a:endParaRPr>
          </a:p>
          <a:p>
            <a:pPr algn="l"/>
            <a:r>
              <a:rPr lang="sv-SE" b="0" i="0" dirty="0">
                <a:solidFill>
                  <a:srgbClr val="000000"/>
                </a:solidFill>
                <a:effectLst/>
                <a:latin typeface="+mn-lt"/>
              </a:rPr>
              <a:t>Institutets uppgifter är: </a:t>
            </a:r>
          </a:p>
          <a:p>
            <a:pPr algn="l">
              <a:buFont typeface="Arial" panose="020B0604020202020204" pitchFamily="34" charset="0"/>
              <a:buChar char="•"/>
            </a:pPr>
            <a:r>
              <a:rPr lang="sv-SE" b="0" i="0" dirty="0">
                <a:solidFill>
                  <a:srgbClr val="000000"/>
                </a:solidFill>
                <a:effectLst/>
                <a:latin typeface="+mn-lt"/>
              </a:rPr>
              <a:t> att följa, undersöka och rapportera om hur de mänskliga rättigheterna respekteras och förverkligas i Sverige.</a:t>
            </a:r>
          </a:p>
          <a:p>
            <a:pPr algn="l">
              <a:buFont typeface="Arial" panose="020B0604020202020204" pitchFamily="34" charset="0"/>
              <a:buChar char="•"/>
            </a:pPr>
            <a:r>
              <a:rPr lang="sv-SE" b="0" i="0" dirty="0">
                <a:solidFill>
                  <a:srgbClr val="000000"/>
                </a:solidFill>
                <a:effectLst/>
                <a:latin typeface="+mn-lt"/>
              </a:rPr>
              <a:t> att lämna förslag till regeringen om de åtgärder som behövs för att säkerställa de mänskliga rättigheterna</a:t>
            </a:r>
          </a:p>
          <a:p>
            <a:pPr algn="l">
              <a:buFont typeface="Arial" panose="020B0604020202020204" pitchFamily="34" charset="0"/>
              <a:buChar char="•"/>
            </a:pPr>
            <a:r>
              <a:rPr lang="sv-SE" b="0" i="0" dirty="0">
                <a:solidFill>
                  <a:srgbClr val="000000"/>
                </a:solidFill>
                <a:effectLst/>
                <a:latin typeface="+mn-lt"/>
              </a:rPr>
              <a:t> att ha kontakter med internationella organisationer och även i övrigt delta i internationellt samarbete</a:t>
            </a:r>
          </a:p>
          <a:p>
            <a:pPr algn="l">
              <a:buFont typeface="Arial" panose="020B0604020202020204" pitchFamily="34" charset="0"/>
              <a:buChar char="•"/>
            </a:pPr>
            <a:r>
              <a:rPr lang="sv-SE" b="0" i="0" dirty="0">
                <a:solidFill>
                  <a:srgbClr val="000000"/>
                </a:solidFill>
                <a:effectLst/>
                <a:latin typeface="+mn-lt"/>
              </a:rPr>
              <a:t> att främja utbildning, forskning, kompetensutveckling, information och ökad medvetenhet om de mänskliga rättigheterna.</a:t>
            </a:r>
          </a:p>
          <a:p>
            <a:endParaRPr lang="sv-SE" b="0" i="0" dirty="0">
              <a:solidFill>
                <a:srgbClr val="2A2A2D"/>
              </a:solidFill>
              <a:effectLst/>
              <a:latin typeface="+mn-lt"/>
            </a:endParaRPr>
          </a:p>
          <a:p>
            <a:r>
              <a:rPr lang="sv-SE" b="0" i="0" dirty="0">
                <a:solidFill>
                  <a:srgbClr val="2A2A2D"/>
                </a:solidFill>
                <a:effectLst/>
                <a:latin typeface="+mn-lt"/>
              </a:rPr>
              <a:t>Att stater ska ha sådana institut uppmuntrades vid en FN-konferens i Paris 1991 och hur dessa ska se ut och fungera är därför reglerat i något man kallar Parisprinciperna. 86 stater uppges i dagsläget (hösten 2023) ha fullvärdiga MR-institutioner och inrättandet av sådana omnämns också som delmål i FN:s Agenda 2030 och de Globala målen.</a:t>
            </a:r>
          </a:p>
          <a:p>
            <a:endParaRPr lang="sv-SE" b="0" i="0" dirty="0">
              <a:solidFill>
                <a:srgbClr val="2A2A2D"/>
              </a:solidFill>
              <a:effectLst/>
              <a:latin typeface="+mn-lt"/>
            </a:endParaRPr>
          </a:p>
          <a:p>
            <a:r>
              <a:rPr lang="sv-SE" b="0" i="0" dirty="0">
                <a:solidFill>
                  <a:srgbClr val="2A2A2D"/>
                </a:solidFill>
                <a:effectLst/>
                <a:latin typeface="+mn-lt"/>
              </a:rPr>
              <a:t>En annan framgång är att </a:t>
            </a:r>
            <a:r>
              <a:rPr lang="sv-SE" b="0" i="0" dirty="0">
                <a:solidFill>
                  <a:srgbClr val="000000"/>
                </a:solidFill>
                <a:effectLst/>
                <a:latin typeface="+mn-lt"/>
              </a:rPr>
              <a:t>FN:s råd för mänskliga rättigheter på senhösten 2021 röstade igenom en resolution som säger att det är en mänsklig rättighet att ha tillgång till en hälsosam miljö. Det kan användas för att kräva stärkt klimatlagstiftning, förbättrat stöd och skydd till bland annat ursprungsbefolkningar och miljöförsvarare. Resolutionen röstades igenom med en klar majoritet – 43 mot 0, men Kina, Indien, Japan och Ryssland lade ner sina röster.</a:t>
            </a:r>
          </a:p>
          <a:p>
            <a:pPr algn="l"/>
            <a:endParaRPr lang="sv-SE" b="0" i="0" dirty="0">
              <a:solidFill>
                <a:srgbClr val="000000"/>
              </a:solidFill>
              <a:effectLst/>
              <a:latin typeface="+mn-lt"/>
            </a:endParaRPr>
          </a:p>
          <a:p>
            <a:pPr algn="l"/>
            <a:r>
              <a:rPr lang="sv-SE" b="0" i="0" dirty="0">
                <a:solidFill>
                  <a:srgbClr val="000000"/>
                </a:solidFill>
                <a:effectLst/>
                <a:latin typeface="+mn-lt"/>
              </a:rPr>
              <a:t>– Världens framtid ser lite ljusare ut idag, påpekade då FN:s </a:t>
            </a:r>
            <a:r>
              <a:rPr lang="sv-SE" b="0" i="0" dirty="0" err="1">
                <a:solidFill>
                  <a:srgbClr val="000000"/>
                </a:solidFill>
                <a:effectLst/>
                <a:latin typeface="+mn-lt"/>
              </a:rPr>
              <a:t>specialrapportör</a:t>
            </a:r>
            <a:r>
              <a:rPr lang="sv-SE" b="0" i="0" dirty="0">
                <a:solidFill>
                  <a:srgbClr val="000000"/>
                </a:solidFill>
                <a:effectLst/>
                <a:latin typeface="+mn-lt"/>
              </a:rPr>
              <a:t> för miljödimensionen av de mänskliga rättigheterna, David R. Boyd.</a:t>
            </a:r>
          </a:p>
          <a:p>
            <a:pPr algn="l"/>
            <a:endParaRPr lang="sv-SE" b="0" i="0" dirty="0">
              <a:solidFill>
                <a:srgbClr val="000000"/>
              </a:solidFill>
              <a:effectLst/>
              <a:latin typeface="+mn-lt"/>
            </a:endParaRPr>
          </a:p>
          <a:p>
            <a:pPr algn="l"/>
            <a:endParaRPr lang="sv-SE" b="0" i="0" dirty="0">
              <a:solidFill>
                <a:srgbClr val="000000"/>
              </a:solidFill>
              <a:effectLst/>
              <a:latin typeface="+mn-lt"/>
            </a:endParaRPr>
          </a:p>
          <a:p>
            <a:pPr eaLnBrk="1" hangingPunct="1">
              <a:defRPr/>
            </a:pPr>
            <a:r>
              <a:rPr lang="sv-SE" b="1" dirty="0">
                <a:latin typeface="+mn-lt"/>
              </a:rPr>
              <a:t>Läs mer:</a:t>
            </a:r>
          </a:p>
          <a:p>
            <a:pPr eaLnBrk="1" hangingPunct="1">
              <a:defRPr/>
            </a:pPr>
            <a:r>
              <a:rPr lang="sv-SE" b="0" i="0" dirty="0">
                <a:solidFill>
                  <a:srgbClr val="000000"/>
                </a:solidFill>
                <a:effectLst/>
                <a:latin typeface="+mn-lt"/>
              </a:rPr>
              <a:t>https://mrinstitutet.se/om-institutet/ </a:t>
            </a:r>
          </a:p>
          <a:p>
            <a:pPr eaLnBrk="1" hangingPunct="1">
              <a:defRPr/>
            </a:pPr>
            <a:r>
              <a:rPr lang="sv-SE" b="1" i="0" dirty="0">
                <a:solidFill>
                  <a:srgbClr val="000000"/>
                </a:solidFill>
                <a:effectLst/>
                <a:latin typeface="+mn-lt"/>
              </a:rPr>
              <a:t> </a:t>
            </a:r>
            <a:endParaRPr lang="sv-SE" b="1" dirty="0">
              <a:latin typeface="+mn-lt"/>
            </a:endParaRPr>
          </a:p>
          <a:p>
            <a:pPr algn="l"/>
            <a:endParaRPr lang="sv-SE" b="0" i="0" dirty="0">
              <a:solidFill>
                <a:srgbClr val="000000"/>
              </a:solidFill>
              <a:effectLst/>
              <a:latin typeface="+mn-lt"/>
            </a:endParaRPr>
          </a:p>
          <a:p>
            <a:endParaRPr lang="sv-SE" dirty="0">
              <a:latin typeface="+mn-lt"/>
            </a:endParaRPr>
          </a:p>
        </p:txBody>
      </p:sp>
      <p:sp>
        <p:nvSpPr>
          <p:cNvPr id="4" name="Platshållare för bildnummer 3"/>
          <p:cNvSpPr>
            <a:spLocks noGrp="1"/>
          </p:cNvSpPr>
          <p:nvPr>
            <p:ph type="sldNum" sz="quarter" idx="5"/>
          </p:nvPr>
        </p:nvSpPr>
        <p:spPr/>
        <p:txBody>
          <a:bodyPr/>
          <a:lstStyle/>
          <a:p>
            <a:fld id="{0B9926B2-536C-4358-B87F-E1ECBB36F249}" type="slidenum">
              <a:rPr lang="sv-SE" smtClean="0"/>
              <a:pPr/>
              <a:t>25</a:t>
            </a:fld>
            <a:endParaRPr lang="sv-SE"/>
          </a:p>
        </p:txBody>
      </p:sp>
    </p:spTree>
    <p:extLst>
      <p:ext uri="{BB962C8B-B14F-4D97-AF65-F5344CB8AC3E}">
        <p14:creationId xmlns:p14="http://schemas.microsoft.com/office/powerpoint/2010/main" val="15759416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E082D3-AB71-4F85-B93E-FF276D9D219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5136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latin typeface="+mn-lt"/>
                <a:ea typeface="+mn-ea"/>
                <a:cs typeface="+mn-cs"/>
              </a:rPr>
              <a:t>De mänskliga rättigheterna är en del den internationella rätten.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latin typeface="+mn-lt"/>
                <a:ea typeface="+mn-ea"/>
                <a:cs typeface="+mn-cs"/>
              </a:rPr>
              <a:t>Den internationella rätten kan i sin tur delas upp i privaträtt och offentlig rätt.</a:t>
            </a:r>
            <a:endParaRPr lang="sv-SE" sz="1200" b="0" i="0" kern="1200" dirty="0">
              <a:solidFill>
                <a:schemeClr val="tx1"/>
              </a:solidFill>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dirty="0"/>
              <a:t>Privaträtten är t ex juridiska problem som kan uppstå mellan personer över nationsgränser, t ex </a:t>
            </a:r>
            <a:r>
              <a:rPr lang="sv-SE" b="0" i="0" dirty="0">
                <a:solidFill>
                  <a:srgbClr val="4B4B4B"/>
                </a:solidFill>
                <a:effectLst/>
                <a:latin typeface="TheSansB2-Light"/>
              </a:rPr>
              <a:t>gränsöverskridande miljöskador där ett oljeutsläpp från ett fartyg kan drabba fisket och markägare i flera länder.</a:t>
            </a:r>
          </a:p>
          <a:p>
            <a:endParaRPr lang="sv-SE" b="0" i="0" dirty="0">
              <a:solidFill>
                <a:srgbClr val="4B4B4B"/>
              </a:solidFill>
              <a:effectLst/>
              <a:latin typeface="TheSansB2-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4B4B4B"/>
                </a:solidFill>
                <a:effectLst/>
                <a:latin typeface="TheSansB2-Light"/>
              </a:rPr>
              <a:t>Offentlig internationell rätt är hela systemet av internationella lagar och överenskommelser mellan stater, </a:t>
            </a:r>
            <a:r>
              <a:rPr lang="sv-SE" sz="1200" b="0" i="0" kern="1200" dirty="0">
                <a:solidFill>
                  <a:schemeClr val="tx1"/>
                </a:solidFill>
                <a:latin typeface="+mn-lt"/>
                <a:ea typeface="+mn-ea"/>
                <a:cs typeface="+mn-cs"/>
              </a:rPr>
              <a:t>det vi kallar folkrätt.</a:t>
            </a:r>
            <a:endParaRPr lang="sv-SE" sz="1200" b="0" i="0" kern="1200" dirty="0">
              <a:solidFill>
                <a:schemeClr val="tx1"/>
              </a:solidFill>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latin typeface="+mn-lt"/>
                <a:ea typeface="+mn-ea"/>
                <a:cs typeface="+mn-cs"/>
              </a:rPr>
              <a:t>Folkrätten i sin tur inkluderar </a:t>
            </a:r>
            <a:r>
              <a:rPr lang="sv-SE" sz="1200" b="0" i="0" kern="1200" dirty="0" err="1">
                <a:solidFill>
                  <a:schemeClr val="tx1"/>
                </a:solidFill>
                <a:latin typeface="+mn-lt"/>
                <a:ea typeface="+mn-ea"/>
                <a:cs typeface="+mn-cs"/>
              </a:rPr>
              <a:t>bl</a:t>
            </a:r>
            <a:r>
              <a:rPr lang="sv-SE" sz="1200" b="0" i="0" kern="1200" dirty="0">
                <a:solidFill>
                  <a:schemeClr val="tx1"/>
                </a:solidFill>
                <a:latin typeface="+mn-lt"/>
                <a:ea typeface="+mn-ea"/>
                <a:cs typeface="+mn-cs"/>
              </a:rPr>
              <a:t> a de mänskliga rättigheterna i fred, men de upphör inte att gälla i krig.</a:t>
            </a:r>
            <a:endParaRPr lang="sv-SE" sz="1200" b="0" i="0" kern="1200" dirty="0">
              <a:solidFill>
                <a:schemeClr val="tx1"/>
              </a:solidFill>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latin typeface="+mn-lt"/>
                <a:ea typeface="+mn-ea"/>
                <a:cs typeface="+mn-cs"/>
              </a:rPr>
              <a:t>Folkrätten inkluderar dock också vad som ska gälla i krig. Hur man får bedriva och hur man inte får bedriva krigföring. Detta brukar vi också kalla den humanitära rätten (International </a:t>
            </a:r>
            <a:r>
              <a:rPr lang="sv-SE" sz="1200" b="0" i="0" kern="1200" dirty="0" err="1">
                <a:solidFill>
                  <a:schemeClr val="tx1"/>
                </a:solidFill>
                <a:latin typeface="+mn-lt"/>
                <a:ea typeface="+mn-ea"/>
                <a:cs typeface="+mn-cs"/>
              </a:rPr>
              <a:t>humanitarian</a:t>
            </a:r>
            <a:r>
              <a:rPr lang="sv-SE" sz="1200" b="0" i="0" kern="1200" dirty="0">
                <a:solidFill>
                  <a:schemeClr val="tx1"/>
                </a:solidFill>
                <a:latin typeface="+mn-lt"/>
                <a:ea typeface="+mn-ea"/>
                <a:cs typeface="+mn-cs"/>
              </a:rPr>
              <a:t> </a:t>
            </a:r>
            <a:r>
              <a:rPr lang="sv-SE" sz="1200" b="0" i="0" kern="1200" dirty="0" err="1">
                <a:solidFill>
                  <a:schemeClr val="tx1"/>
                </a:solidFill>
                <a:latin typeface="+mn-lt"/>
                <a:ea typeface="+mn-ea"/>
                <a:cs typeface="+mn-cs"/>
              </a:rPr>
              <a:t>law</a:t>
            </a:r>
            <a:r>
              <a:rPr lang="sv-SE" sz="1200" b="0" i="0" kern="1200" dirty="0">
                <a:solidFill>
                  <a:schemeClr val="tx1"/>
                </a:solidFill>
                <a:latin typeface="+mn-lt"/>
                <a:ea typeface="+mn-ea"/>
                <a:cs typeface="+mn-cs"/>
              </a:rPr>
              <a:t>) eller helt enkelt ”krigets lagar”.</a:t>
            </a:r>
            <a:endParaRPr lang="sv-SE" sz="1200" b="0" i="0" kern="1200" dirty="0">
              <a:solidFill>
                <a:schemeClr val="tx1"/>
              </a:solidFill>
              <a:latin typeface="+mn-lt"/>
              <a:ea typeface="Calibri"/>
              <a:cs typeface="Calibri"/>
            </a:endParaRPr>
          </a:p>
          <a:p>
            <a:endParaRPr lang="sv-SE" dirty="0"/>
          </a:p>
        </p:txBody>
      </p:sp>
      <p:sp>
        <p:nvSpPr>
          <p:cNvPr id="4" name="Platshållare för bildnummer 3"/>
          <p:cNvSpPr>
            <a:spLocks noGrp="1"/>
          </p:cNvSpPr>
          <p:nvPr>
            <p:ph type="sldNum" sz="quarter" idx="10"/>
          </p:nvPr>
        </p:nvSpPr>
        <p:spPr/>
        <p:txBody>
          <a:bodyPr/>
          <a:lstStyle/>
          <a:p>
            <a:fld id="{0B9926B2-536C-4358-B87F-E1ECBB36F249}" type="slidenum">
              <a:rPr lang="sv-SE" smtClean="0"/>
              <a:pPr/>
              <a:t>3</a:t>
            </a:fld>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3" name="Platshållare för anteckningar 2"/>
          <p:cNvSpPr>
            <a:spLocks noGrp="1"/>
          </p:cNvSpPr>
          <p:nvPr>
            <p:ph type="body" idx="1"/>
          </p:nvPr>
        </p:nvSpPr>
        <p:spPr/>
        <p:txBody>
          <a:bodyPr>
            <a:normAutofit/>
          </a:bodyPr>
          <a:lstStyle/>
          <a:p>
            <a:r>
              <a:rPr lang="sv-SE" sz="1200" b="0" i="0" kern="1200" dirty="0">
                <a:solidFill>
                  <a:schemeClr val="tx1"/>
                </a:solidFill>
                <a:latin typeface="+mn-lt"/>
                <a:ea typeface="+mn-ea"/>
                <a:cs typeface="+mn-cs"/>
              </a:rPr>
              <a:t>De mänskliga rättigheterna finns nedskrivna i olika typer av internationella överenskommelser. </a:t>
            </a:r>
          </a:p>
          <a:p>
            <a:endParaRPr lang="sv-SE" sz="1200" b="0" i="0" kern="1200" dirty="0">
              <a:solidFill>
                <a:schemeClr val="tx1"/>
              </a:solidFill>
              <a:latin typeface="+mn-lt"/>
              <a:ea typeface="+mn-ea"/>
              <a:cs typeface="+mn-cs"/>
            </a:endParaRPr>
          </a:p>
          <a:p>
            <a:r>
              <a:rPr lang="sv-SE" sz="1200" b="0" i="0" kern="1200" dirty="0">
                <a:solidFill>
                  <a:schemeClr val="tx1"/>
                </a:solidFill>
                <a:latin typeface="+mn-lt"/>
                <a:ea typeface="+mn-ea"/>
                <a:cs typeface="+mn-cs"/>
              </a:rPr>
              <a:t>Dessa har olika beteckningar.</a:t>
            </a:r>
          </a:p>
          <a:p>
            <a:endParaRPr lang="sv-SE" sz="1200" b="0" i="0" kern="1200" dirty="0">
              <a:solidFill>
                <a:schemeClr val="tx1"/>
              </a:solidFill>
              <a:latin typeface="+mn-lt"/>
              <a:ea typeface="+mn-ea"/>
              <a:cs typeface="+mn-cs"/>
            </a:endParaRPr>
          </a:p>
          <a:p>
            <a:r>
              <a:rPr lang="sv-SE" sz="1200" b="0" i="1" kern="1200" dirty="0">
                <a:solidFill>
                  <a:schemeClr val="tx1"/>
                </a:solidFill>
                <a:latin typeface="+mn-lt"/>
                <a:ea typeface="+mn-ea"/>
                <a:cs typeface="+mn-cs"/>
              </a:rPr>
              <a:t>Deklarationer</a:t>
            </a:r>
            <a:r>
              <a:rPr lang="sv-SE" sz="1200" b="0" i="0" kern="1200" dirty="0">
                <a:solidFill>
                  <a:schemeClr val="tx1"/>
                </a:solidFill>
                <a:latin typeface="+mn-lt"/>
                <a:ea typeface="+mn-ea"/>
                <a:cs typeface="+mn-cs"/>
              </a:rPr>
              <a:t> eller </a:t>
            </a:r>
            <a:r>
              <a:rPr lang="sv-SE" sz="1200" b="0" i="1" kern="1200" dirty="0">
                <a:solidFill>
                  <a:schemeClr val="tx1"/>
                </a:solidFill>
                <a:latin typeface="+mn-lt"/>
                <a:ea typeface="+mn-ea"/>
                <a:cs typeface="+mn-cs"/>
              </a:rPr>
              <a:t>förklaringar</a:t>
            </a:r>
            <a:r>
              <a:rPr lang="sv-SE" sz="1200" b="0" i="0" kern="1200" dirty="0">
                <a:solidFill>
                  <a:schemeClr val="tx1"/>
                </a:solidFill>
                <a:latin typeface="+mn-lt"/>
                <a:ea typeface="+mn-ea"/>
                <a:cs typeface="+mn-cs"/>
              </a:rPr>
              <a:t> utgör politiska förpliktelser.</a:t>
            </a:r>
          </a:p>
          <a:p>
            <a:endParaRPr lang="sv-SE" sz="1200" b="0" i="0" kern="1200" dirty="0">
              <a:solidFill>
                <a:schemeClr val="tx1"/>
              </a:solidFill>
              <a:latin typeface="+mn-lt"/>
              <a:ea typeface="+mn-ea"/>
              <a:cs typeface="+mn-cs"/>
            </a:endParaRPr>
          </a:p>
          <a:p>
            <a:r>
              <a:rPr lang="sv-SE" sz="1200" b="0" i="1" kern="1200" dirty="0">
                <a:solidFill>
                  <a:schemeClr val="tx1"/>
                </a:solidFill>
                <a:latin typeface="+mn-lt"/>
                <a:ea typeface="+mn-ea"/>
                <a:cs typeface="+mn-cs"/>
              </a:rPr>
              <a:t>Konventioner</a:t>
            </a:r>
            <a:r>
              <a:rPr lang="sv-SE" sz="1200" b="0" i="0" kern="1200" dirty="0">
                <a:solidFill>
                  <a:schemeClr val="tx1"/>
                </a:solidFill>
                <a:latin typeface="+mn-lt"/>
                <a:ea typeface="+mn-ea"/>
                <a:cs typeface="+mn-cs"/>
              </a:rPr>
              <a:t> och </a:t>
            </a:r>
            <a:r>
              <a:rPr lang="sv-SE" sz="1200" b="0" i="1" kern="1200" dirty="0">
                <a:solidFill>
                  <a:schemeClr val="tx1"/>
                </a:solidFill>
                <a:latin typeface="+mn-lt"/>
                <a:ea typeface="+mn-ea"/>
                <a:cs typeface="+mn-cs"/>
              </a:rPr>
              <a:t>protokoll</a:t>
            </a:r>
            <a:r>
              <a:rPr lang="sv-SE" sz="1200" b="0" i="0" kern="1200" dirty="0">
                <a:solidFill>
                  <a:schemeClr val="tx1"/>
                </a:solidFill>
                <a:latin typeface="+mn-lt"/>
                <a:ea typeface="+mn-ea"/>
                <a:cs typeface="+mn-cs"/>
              </a:rPr>
              <a:t> blir juridiskt bindande genom att staterna förklarar sig bundna av dem.</a:t>
            </a:r>
          </a:p>
          <a:p>
            <a:endParaRPr lang="sv-SE" sz="1200" b="0" i="0" kern="1200" dirty="0">
              <a:solidFill>
                <a:schemeClr val="tx1"/>
              </a:solidFill>
              <a:latin typeface="+mn-lt"/>
              <a:ea typeface="+mn-ea"/>
              <a:cs typeface="+mn-cs"/>
            </a:endParaRPr>
          </a:p>
          <a:p>
            <a:r>
              <a:rPr lang="sv-SE" sz="1200" b="0" i="0" kern="1200" dirty="0">
                <a:solidFill>
                  <a:schemeClr val="tx1"/>
                </a:solidFill>
                <a:latin typeface="+mn-lt"/>
                <a:ea typeface="+mn-ea"/>
                <a:cs typeface="+mn-cs"/>
              </a:rPr>
              <a:t>Internationella överenskommelser kan också bli juridiskt bindande genom sedvana, även om det inte rör sig om en konvention som alla stater tillträtt. </a:t>
            </a:r>
          </a:p>
          <a:p>
            <a:r>
              <a:rPr lang="sv-SE" sz="1200" b="0" i="0" kern="1200" dirty="0">
                <a:solidFill>
                  <a:schemeClr val="tx1"/>
                </a:solidFill>
                <a:latin typeface="+mn-lt"/>
                <a:ea typeface="+mn-ea"/>
                <a:cs typeface="+mn-cs"/>
              </a:rPr>
              <a:t>Förbudet mot att använda kemiska vapen är ett sådant exempel. Även om inte alla stater ratificerat det </a:t>
            </a:r>
            <a:r>
              <a:rPr lang="sv-SE" sz="1200" b="0" i="0" kern="1200" dirty="0" err="1">
                <a:solidFill>
                  <a:schemeClr val="tx1"/>
                </a:solidFill>
                <a:latin typeface="+mn-lt"/>
                <a:ea typeface="+mn-ea"/>
                <a:cs typeface="+mn-cs"/>
              </a:rPr>
              <a:t>förbudsavtal</a:t>
            </a:r>
            <a:r>
              <a:rPr lang="sv-SE" sz="1200" b="0" i="0" kern="1200" dirty="0">
                <a:solidFill>
                  <a:schemeClr val="tx1"/>
                </a:solidFill>
                <a:latin typeface="+mn-lt"/>
                <a:ea typeface="+mn-ea"/>
                <a:cs typeface="+mn-cs"/>
              </a:rPr>
              <a:t> som finns så anses sådana vapen totalt förbjudna.</a:t>
            </a:r>
          </a:p>
          <a:p>
            <a:pPr eaLnBrk="1" fontAlgn="auto" hangingPunct="1">
              <a:spcBef>
                <a:spcPts val="0"/>
              </a:spcBef>
              <a:spcAft>
                <a:spcPts val="0"/>
              </a:spcAft>
              <a:defRPr/>
            </a:pPr>
            <a:endParaRPr lang="sv-SE" dirty="0"/>
          </a:p>
          <a:p>
            <a:r>
              <a:rPr lang="sv-SE" sz="1200" b="0" i="0" kern="1200" dirty="0">
                <a:solidFill>
                  <a:schemeClr val="tx1"/>
                </a:solidFill>
                <a:latin typeface="+mn-lt"/>
                <a:ea typeface="+mn-ea"/>
                <a:cs typeface="+mn-cs"/>
              </a:rPr>
              <a:t>De mänskliga rättigheterna är ömsesidigt samverkande och odelbara. Det betyder att de olika rättigheterna utgör delar av samma helhet på ett sådant sätt att ingen enskild rättighet kan anses vara viktigare än någon annan. De mänskliga rättigheterna är också universella – de gäller för alla människor, utan åtskillnad, över hela världen, oavsett land, kultur eller specifik situation.</a:t>
            </a:r>
          </a:p>
        </p:txBody>
      </p:sp>
      <p:sp>
        <p:nvSpPr>
          <p:cNvPr id="27652" name="Platshållare för bildnummer 3"/>
          <p:cNvSpPr>
            <a:spLocks noGrp="1"/>
          </p:cNvSpPr>
          <p:nvPr>
            <p:ph type="sldNum" sz="quarter" idx="5"/>
          </p:nvPr>
        </p:nvSpPr>
        <p:spPr bwMode="auto">
          <a:noFill/>
          <a:ln>
            <a:miter lim="800000"/>
            <a:headEnd/>
            <a:tailEnd/>
          </a:ln>
        </p:spPr>
        <p:txBody>
          <a:bodyPr/>
          <a:lstStyle/>
          <a:p>
            <a:fld id="{52B6B2E3-7B0A-456A-B105-B46EF43DF1D1}" type="slidenum">
              <a:rPr lang="sv-SE" altLang="sv-SE" smtClean="0"/>
              <a:pPr/>
              <a:t>4</a:t>
            </a:fld>
            <a:endParaRPr lang="sv-SE" alt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Platshållare för bildobjekt 1"/>
          <p:cNvSpPr>
            <a:spLocks noGrp="1" noRot="1" noChangeAspect="1" noTextEdit="1"/>
          </p:cNvSpPr>
          <p:nvPr>
            <p:ph type="sldImg"/>
          </p:nvPr>
        </p:nvSpPr>
        <p:spPr bwMode="auto">
          <a:xfrm>
            <a:off x="1958975" y="642938"/>
            <a:ext cx="2879725" cy="2160587"/>
          </a:xfrm>
          <a:noFill/>
          <a:ln>
            <a:solidFill>
              <a:srgbClr val="000000"/>
            </a:solidFill>
            <a:miter lim="800000"/>
            <a:headEnd/>
            <a:tailEnd/>
          </a:ln>
        </p:spPr>
      </p:sp>
      <p:sp>
        <p:nvSpPr>
          <p:cNvPr id="3" name="Platshållare för anteckningar 2"/>
          <p:cNvSpPr>
            <a:spLocks noGrp="1"/>
          </p:cNvSpPr>
          <p:nvPr>
            <p:ph type="body" idx="1"/>
          </p:nvPr>
        </p:nvSpPr>
        <p:spPr>
          <a:xfrm>
            <a:off x="230188" y="3522664"/>
            <a:ext cx="6337300" cy="6192837"/>
          </a:xfrm>
        </p:spPr>
        <p:txBody>
          <a:bodyPr/>
          <a:lstStyle/>
          <a:p>
            <a:r>
              <a:rPr lang="sv-SE" sz="1200" b="1" kern="1200" dirty="0">
                <a:solidFill>
                  <a:schemeClr val="tx1"/>
                </a:solidFill>
                <a:latin typeface="+mn-lt"/>
                <a:ea typeface="+mn-ea"/>
                <a:cs typeface="+mn-cs"/>
              </a:rPr>
              <a:t>Deklaratione</a:t>
            </a:r>
            <a:r>
              <a:rPr lang="sv-SE" sz="1200" kern="1200" dirty="0">
                <a:solidFill>
                  <a:schemeClr val="tx1"/>
                </a:solidFill>
                <a:latin typeface="+mn-lt"/>
                <a:ea typeface="+mn-ea"/>
                <a:cs typeface="+mn-cs"/>
              </a:rPr>
              <a:t>r är alltså viljeyttringar och moraliska ställningstaganden av världssamfundet, som inte är juridiskt bindande för FN:s medlemsstater.</a:t>
            </a:r>
          </a:p>
          <a:p>
            <a:r>
              <a:rPr lang="sv-SE" sz="1200" kern="1200" dirty="0">
                <a:solidFill>
                  <a:schemeClr val="tx1"/>
                </a:solidFill>
                <a:latin typeface="+mn-lt"/>
                <a:ea typeface="+mn-ea"/>
                <a:cs typeface="+mn-cs"/>
              </a:rPr>
              <a:t>Deklarationer bottnar ofta i </a:t>
            </a:r>
            <a:r>
              <a:rPr lang="sv-SE" sz="1200" b="1" kern="1200" dirty="0">
                <a:solidFill>
                  <a:schemeClr val="tx1"/>
                </a:solidFill>
                <a:latin typeface="+mn-lt"/>
                <a:ea typeface="+mn-ea"/>
                <a:cs typeface="+mn-cs"/>
              </a:rPr>
              <a:t>resolutioner</a:t>
            </a:r>
            <a:r>
              <a:rPr lang="sv-SE" sz="1200" kern="1200" dirty="0">
                <a:solidFill>
                  <a:schemeClr val="tx1"/>
                </a:solidFill>
                <a:latin typeface="+mn-lt"/>
                <a:ea typeface="+mn-ea"/>
                <a:cs typeface="+mn-cs"/>
              </a:rPr>
              <a:t> som antagits av generalförsamlingen.</a:t>
            </a:r>
            <a:r>
              <a:rPr lang="sv-SE" dirty="0"/>
              <a:t> </a:t>
            </a:r>
            <a:endParaRPr lang="sv-SE" sz="1200" kern="1200" dirty="0">
              <a:solidFill>
                <a:schemeClr val="tx1"/>
              </a:solidFill>
              <a:latin typeface="+mn-lt"/>
              <a:ea typeface="Calibri"/>
              <a:cs typeface="Calibri"/>
            </a:endParaRPr>
          </a:p>
          <a:p>
            <a:pPr lvl="0"/>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En del deklarationer utvecklas senare till </a:t>
            </a:r>
            <a:r>
              <a:rPr lang="sv-SE" sz="1200" b="1" kern="1200" dirty="0">
                <a:solidFill>
                  <a:schemeClr val="tx1"/>
                </a:solidFill>
                <a:latin typeface="+mn-lt"/>
                <a:ea typeface="+mn-ea"/>
                <a:cs typeface="+mn-cs"/>
              </a:rPr>
              <a:t>konventioner</a:t>
            </a:r>
            <a:r>
              <a:rPr lang="sv-SE" sz="1200" kern="1200" dirty="0">
                <a:solidFill>
                  <a:schemeClr val="tx1"/>
                </a:solidFill>
                <a:latin typeface="+mn-lt"/>
                <a:ea typeface="+mn-ea"/>
                <a:cs typeface="+mn-cs"/>
              </a:rPr>
              <a:t>.</a:t>
            </a:r>
            <a:r>
              <a:rPr lang="sv-SE" dirty="0"/>
              <a:t> </a:t>
            </a:r>
            <a:endParaRPr lang="sv-SE" sz="1200" kern="1200" dirty="0">
              <a:solidFill>
                <a:schemeClr val="tx1"/>
              </a:solidFill>
              <a:latin typeface="+mn-lt"/>
              <a:ea typeface="Calibri"/>
              <a:cs typeface="Calibri"/>
            </a:endParaRPr>
          </a:p>
          <a:p>
            <a:r>
              <a:rPr lang="sv-SE" sz="1200" b="1" kern="1200" dirty="0">
                <a:solidFill>
                  <a:schemeClr val="tx1"/>
                </a:solidFill>
                <a:latin typeface="+mn-lt"/>
                <a:ea typeface="+mn-ea"/>
                <a:cs typeface="+mn-cs"/>
              </a:rPr>
              <a:t> </a:t>
            </a:r>
            <a:endParaRPr lang="sv-SE" sz="1200" kern="1200" dirty="0">
              <a:solidFill>
                <a:schemeClr val="tx1"/>
              </a:solidFill>
              <a:latin typeface="+mn-lt"/>
              <a:ea typeface="+mn-ea"/>
              <a:cs typeface="+mn-cs"/>
            </a:endParaRPr>
          </a:p>
          <a:p>
            <a:r>
              <a:rPr lang="sv-SE" sz="1200" b="1" kern="1200" dirty="0">
                <a:solidFill>
                  <a:schemeClr val="tx1"/>
                </a:solidFill>
                <a:latin typeface="+mn-lt"/>
                <a:ea typeface="+mn-ea"/>
                <a:cs typeface="+mn-cs"/>
              </a:rPr>
              <a:t>Konventioner</a:t>
            </a:r>
            <a:r>
              <a:rPr lang="sv-SE" sz="1200" kern="1200" dirty="0">
                <a:solidFill>
                  <a:schemeClr val="tx1"/>
                </a:solidFill>
                <a:latin typeface="+mn-lt"/>
                <a:ea typeface="+mn-ea"/>
                <a:cs typeface="+mn-cs"/>
              </a:rPr>
              <a:t> däremot är juridiskt bindande för de stater som undertecknat och ratificerat dem.</a:t>
            </a:r>
            <a:endParaRPr lang="sv-SE" sz="1200" kern="1200" dirty="0">
              <a:solidFill>
                <a:schemeClr val="tx1"/>
              </a:solidFill>
              <a:latin typeface="+mn-lt"/>
              <a:ea typeface="Calibri"/>
              <a:cs typeface="Calibri"/>
            </a:endParaRPr>
          </a:p>
          <a:p>
            <a:pPr lvl="0"/>
            <a:endParaRPr lang="sv-SE" sz="1200" kern="1200" dirty="0">
              <a:solidFill>
                <a:schemeClr val="tx1"/>
              </a:solidFill>
              <a:latin typeface="+mn-lt"/>
              <a:ea typeface="+mn-ea"/>
              <a:cs typeface="+mn-cs"/>
            </a:endParaRPr>
          </a:p>
          <a:p>
            <a:pPr lvl="0"/>
            <a:r>
              <a:rPr lang="sv-SE" sz="1200" kern="1200" dirty="0">
                <a:solidFill>
                  <a:schemeClr val="tx1"/>
                </a:solidFill>
                <a:latin typeface="+mn-lt"/>
                <a:ea typeface="+mn-ea"/>
                <a:cs typeface="+mn-cs"/>
              </a:rPr>
              <a:t>Tre termer som ofta hörs runt detta är alltså att </a:t>
            </a:r>
            <a:r>
              <a:rPr lang="sv-SE" sz="1200" i="1" kern="1200" dirty="0">
                <a:solidFill>
                  <a:schemeClr val="tx1"/>
                </a:solidFill>
                <a:latin typeface="+mn-lt"/>
                <a:ea typeface="+mn-ea"/>
                <a:cs typeface="+mn-cs"/>
              </a:rPr>
              <a:t>underteckna</a:t>
            </a:r>
            <a:r>
              <a:rPr lang="sv-SE" sz="1200" kern="1200" dirty="0">
                <a:solidFill>
                  <a:schemeClr val="tx1"/>
                </a:solidFill>
                <a:latin typeface="+mn-lt"/>
                <a:ea typeface="+mn-ea"/>
                <a:cs typeface="+mn-cs"/>
              </a:rPr>
              <a:t>, </a:t>
            </a:r>
            <a:r>
              <a:rPr lang="sv-SE" sz="1200" i="1" kern="1200" dirty="0">
                <a:solidFill>
                  <a:schemeClr val="tx1"/>
                </a:solidFill>
                <a:latin typeface="+mn-lt"/>
                <a:ea typeface="+mn-ea"/>
                <a:cs typeface="+mn-cs"/>
              </a:rPr>
              <a:t>ratificera</a:t>
            </a:r>
            <a:r>
              <a:rPr lang="sv-SE" sz="1200" kern="1200" dirty="0">
                <a:solidFill>
                  <a:schemeClr val="tx1"/>
                </a:solidFill>
                <a:latin typeface="+mn-lt"/>
                <a:ea typeface="+mn-ea"/>
                <a:cs typeface="+mn-cs"/>
              </a:rPr>
              <a:t> och </a:t>
            </a:r>
            <a:r>
              <a:rPr lang="sv-SE" sz="1200" i="1" kern="1200" dirty="0">
                <a:solidFill>
                  <a:schemeClr val="tx1"/>
                </a:solidFill>
                <a:latin typeface="+mn-lt"/>
                <a:ea typeface="+mn-ea"/>
                <a:cs typeface="+mn-cs"/>
              </a:rPr>
              <a:t>tillträda</a:t>
            </a:r>
            <a:r>
              <a:rPr lang="sv-SE" sz="1200" kern="1200" dirty="0">
                <a:solidFill>
                  <a:schemeClr val="tx1"/>
                </a:solidFill>
                <a:latin typeface="+mn-lt"/>
                <a:ea typeface="+mn-ea"/>
                <a:cs typeface="+mn-cs"/>
              </a:rPr>
              <a:t> en konvention.</a:t>
            </a:r>
            <a:endParaRPr lang="sv-SE" sz="1200" kern="1200" dirty="0">
              <a:solidFill>
                <a:schemeClr val="tx1"/>
              </a:solidFill>
              <a:latin typeface="+mn-lt"/>
              <a:ea typeface="Calibri"/>
              <a:cs typeface="Calibri"/>
            </a:endParaRPr>
          </a:p>
          <a:p>
            <a:pPr lvl="0"/>
            <a:endParaRPr lang="sv-SE" sz="1200" kern="1200" dirty="0">
              <a:solidFill>
                <a:schemeClr val="tx1"/>
              </a:solidFill>
              <a:latin typeface="+mn-lt"/>
              <a:ea typeface="+mn-ea"/>
              <a:cs typeface="+mn-cs"/>
            </a:endParaRPr>
          </a:p>
          <a:p>
            <a:pPr lvl="0"/>
            <a:r>
              <a:rPr lang="sv-SE" sz="1200" kern="1200" dirty="0">
                <a:solidFill>
                  <a:schemeClr val="tx1"/>
                </a:solidFill>
                <a:latin typeface="+mn-lt"/>
                <a:ea typeface="+mn-ea"/>
                <a:cs typeface="+mn-cs"/>
              </a:rPr>
              <a:t>Att </a:t>
            </a:r>
            <a:r>
              <a:rPr lang="sv-SE" sz="1200" b="1" kern="1200" dirty="0">
                <a:solidFill>
                  <a:schemeClr val="tx1"/>
                </a:solidFill>
                <a:latin typeface="+mn-lt"/>
                <a:ea typeface="+mn-ea"/>
                <a:cs typeface="+mn-cs"/>
              </a:rPr>
              <a:t>underteckna </a:t>
            </a:r>
            <a:r>
              <a:rPr lang="sv-SE" sz="1200" kern="1200" dirty="0">
                <a:solidFill>
                  <a:schemeClr val="tx1"/>
                </a:solidFill>
                <a:latin typeface="+mn-lt"/>
                <a:ea typeface="+mn-ea"/>
                <a:cs typeface="+mn-cs"/>
              </a:rPr>
              <a:t>innebär att man förklarat sig beredd att senare ratificera.</a:t>
            </a:r>
            <a:endParaRPr lang="sv-SE" sz="1200" kern="1200" dirty="0">
              <a:solidFill>
                <a:schemeClr val="tx1"/>
              </a:solidFill>
              <a:latin typeface="+mn-lt"/>
              <a:ea typeface="Calibri"/>
              <a:cs typeface="Calibri"/>
            </a:endParaRPr>
          </a:p>
          <a:p>
            <a:r>
              <a:rPr lang="sv-SE" sz="1200" kern="1200" dirty="0">
                <a:solidFill>
                  <a:schemeClr val="tx1"/>
                </a:solidFill>
                <a:latin typeface="+mn-lt"/>
                <a:ea typeface="+mn-ea"/>
                <a:cs typeface="+mn-cs"/>
              </a:rPr>
              <a:t>Att </a:t>
            </a:r>
            <a:r>
              <a:rPr lang="sv-SE" sz="1200" b="1" kern="1200" dirty="0">
                <a:solidFill>
                  <a:schemeClr val="tx1"/>
                </a:solidFill>
                <a:latin typeface="+mn-lt"/>
                <a:ea typeface="+mn-ea"/>
                <a:cs typeface="+mn-cs"/>
              </a:rPr>
              <a:t>ratificera </a:t>
            </a:r>
            <a:r>
              <a:rPr lang="sv-SE" sz="1200" kern="1200" dirty="0">
                <a:solidFill>
                  <a:schemeClr val="tx1"/>
                </a:solidFill>
                <a:latin typeface="+mn-lt"/>
                <a:ea typeface="+mn-ea"/>
                <a:cs typeface="+mn-cs"/>
              </a:rPr>
              <a:t>innebär att man gör nödvändiga justeringar för att anpassa sin lagstiftning så att den samstämmer med konventionen, i regel efter beslut i landets parlament. Det kan ta flera år mellan undertecknande och ratificering, men när processen är klar kan regeringen ratificera konventionen och därmed bli part till – och bunden av – den. I regel krävs också att ett visst antal stater har ratificerat ett avtal för att det ska träda i kraft.</a:t>
            </a:r>
            <a:r>
              <a:rPr lang="sv-SE" dirty="0"/>
              <a:t> </a:t>
            </a:r>
            <a:br>
              <a:rPr lang="sv-SE" dirty="0"/>
            </a:br>
            <a:r>
              <a:rPr lang="sv-SE" sz="1200" kern="1200" dirty="0">
                <a:solidFill>
                  <a:schemeClr val="tx1"/>
                </a:solidFill>
                <a:latin typeface="+mn-lt"/>
                <a:ea typeface="+mn-ea"/>
                <a:cs typeface="+mn-cs"/>
              </a:rPr>
              <a:t>Att </a:t>
            </a:r>
            <a:r>
              <a:rPr lang="sv-SE" sz="1200" b="1" kern="1200" dirty="0">
                <a:solidFill>
                  <a:schemeClr val="tx1"/>
                </a:solidFill>
                <a:latin typeface="+mn-lt"/>
                <a:ea typeface="+mn-ea"/>
                <a:cs typeface="+mn-cs"/>
              </a:rPr>
              <a:t>tillträda </a:t>
            </a:r>
            <a:r>
              <a:rPr lang="sv-SE" sz="1200" kern="1200" dirty="0">
                <a:solidFill>
                  <a:schemeClr val="tx1"/>
                </a:solidFill>
                <a:latin typeface="+mn-lt"/>
                <a:ea typeface="+mn-ea"/>
                <a:cs typeface="+mn-cs"/>
              </a:rPr>
              <a:t>en konvention innebär i regel att avtalet redan är i kraft och alltså ratificerat av många andra, men att ytterligare en stat har för avsikt att tillträda och bli del av avtalet. De övriga konventionsstaterna har då ofta rätt att under en viss tidsperiod komma med invändningar mot detta.</a:t>
            </a:r>
            <a:r>
              <a:rPr lang="sv-SE" dirty="0"/>
              <a:t> </a:t>
            </a:r>
            <a:endParaRPr lang="sv-SE" sz="1200" kern="1200" dirty="0">
              <a:solidFill>
                <a:schemeClr val="tx1"/>
              </a:solidFill>
              <a:latin typeface="+mn-lt"/>
              <a:ea typeface="Calibri"/>
              <a:cs typeface="Calibri"/>
            </a:endParaRPr>
          </a:p>
          <a:p>
            <a:pPr eaLnBrk="1" fontAlgn="auto" hangingPunct="1">
              <a:spcBef>
                <a:spcPts val="0"/>
              </a:spcBef>
              <a:spcAft>
                <a:spcPts val="0"/>
              </a:spcAft>
              <a:defRPr/>
            </a:pPr>
            <a:endParaRPr lang="sv-SE" sz="1050" dirty="0"/>
          </a:p>
        </p:txBody>
      </p:sp>
      <p:sp>
        <p:nvSpPr>
          <p:cNvPr id="35844" name="Platshållare för bildnummer 3"/>
          <p:cNvSpPr>
            <a:spLocks noGrp="1"/>
          </p:cNvSpPr>
          <p:nvPr>
            <p:ph type="sldNum" sz="quarter" idx="5"/>
          </p:nvPr>
        </p:nvSpPr>
        <p:spPr bwMode="auto">
          <a:noFill/>
          <a:ln>
            <a:miter lim="800000"/>
            <a:headEnd/>
            <a:tailEnd/>
          </a:ln>
        </p:spPr>
        <p:txBody>
          <a:bodyPr/>
          <a:lstStyle/>
          <a:p>
            <a:fld id="{D9688795-B42D-4877-A442-6B9205201AD9}" type="slidenum">
              <a:rPr lang="sv-SE" altLang="sv-SE" smtClean="0"/>
              <a:pPr/>
              <a:t>5</a:t>
            </a:fld>
            <a:endParaRPr lang="sv-SE" altLang="sv-SE"/>
          </a:p>
        </p:txBody>
      </p:sp>
    </p:spTree>
    <p:extLst>
      <p:ext uri="{BB962C8B-B14F-4D97-AF65-F5344CB8AC3E}">
        <p14:creationId xmlns:p14="http://schemas.microsoft.com/office/powerpoint/2010/main" val="806053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3" name="Platshållare för anteckningar 2"/>
          <p:cNvSpPr>
            <a:spLocks noGrp="1"/>
          </p:cNvSpPr>
          <p:nvPr>
            <p:ph type="body" idx="1"/>
          </p:nvPr>
        </p:nvSpPr>
        <p:spPr/>
        <p:txBody>
          <a:bodyPr>
            <a:normAutofit fontScale="85000" lnSpcReduction="20000"/>
          </a:bodyPr>
          <a:lstStyle/>
          <a:p>
            <a:r>
              <a:rPr lang="sv-SE" sz="1200" b="0" i="0" kern="1200" dirty="0">
                <a:solidFill>
                  <a:schemeClr val="tx1"/>
                </a:solidFill>
                <a:latin typeface="+mn-lt"/>
                <a:ea typeface="+mn-ea"/>
                <a:cs typeface="+mn-cs"/>
              </a:rPr>
              <a:t>Efter andra världskriget fanns det en stark vilja att på internationell nivå skapa en gemensam överenskommelse om universella och odelbara rättigheter så att liknande övergrepp inte skulle kunna ske i framtiden. FN:s generalförsamling antog den 10 december 1948 en allmän förklaring om de mänskliga rättigheterna. Förklaringen definierar vilka de grundläggande mänskliga rättigheterna är och togs fram, med start 1946, av den dåvarande kommissionen för mänskliga rättigheter under ledning av Eleanor Roosevelt. </a:t>
            </a:r>
          </a:p>
          <a:p>
            <a:endParaRPr lang="sv-SE" sz="1200" b="0" i="0" kern="1200" dirty="0">
              <a:solidFill>
                <a:schemeClr val="tx1"/>
              </a:solidFill>
              <a:latin typeface="+mn-lt"/>
              <a:ea typeface="+mn-ea"/>
              <a:cs typeface="+mn-cs"/>
            </a:endParaRPr>
          </a:p>
          <a:p>
            <a:r>
              <a:rPr lang="sv-SE" sz="1200" b="0" i="0" kern="1200" dirty="0">
                <a:solidFill>
                  <a:schemeClr val="tx1"/>
                </a:solidFill>
                <a:latin typeface="+mn-lt"/>
                <a:ea typeface="+mn-ea"/>
                <a:cs typeface="+mn-cs"/>
              </a:rPr>
              <a:t>Den allmänna förklaringen uttrycker den gemensamma viljan och strävan hos FN:s medlemsstater att arbeta för mänskliga rättigheter, rättvisa och jämställdhet i alla världens länder. Deklarationen säger att envar är berättigad till dessa absoluta rättigheter, utan åtskillnad av något slag. Det handlar om mänsklig värdighet och hur mänsklig värdighet kan beskyddas. Texten säger att det är just erkännandet av människors universella och odelbara rättigheter som ligger till grund för rättvisa, frihet och fred i världen.</a:t>
            </a:r>
            <a:endParaRPr lang="sv-SE" sz="1200" b="0" i="0" kern="1200" dirty="0">
              <a:solidFill>
                <a:schemeClr val="tx1"/>
              </a:solidFill>
              <a:latin typeface="+mn-lt"/>
              <a:ea typeface="Calibri"/>
              <a:cs typeface="Calibri"/>
            </a:endParaRPr>
          </a:p>
          <a:p>
            <a:endParaRPr lang="sv-SE" sz="1200" b="0" i="0" kern="1200" cap="all" dirty="0">
              <a:solidFill>
                <a:schemeClr val="tx1"/>
              </a:solidFill>
              <a:latin typeface="+mn-lt"/>
              <a:ea typeface="+mn-ea"/>
              <a:cs typeface="+mn-cs"/>
            </a:endParaRPr>
          </a:p>
          <a:p>
            <a:r>
              <a:rPr lang="sv-SE" sz="1200" b="0" i="0" kern="1200" dirty="0">
                <a:solidFill>
                  <a:schemeClr val="tx1"/>
                </a:solidFill>
                <a:latin typeface="+mn-lt"/>
                <a:ea typeface="+mn-ea"/>
                <a:cs typeface="+mn-cs"/>
              </a:rPr>
              <a:t>Den allmänna förklaringen består av 30 artiklar som gemensamt uttrycker de grundläggande och universella fri- och rättigheterna. Artiklarna behandlar både sådant som alla har rätt till, som frihet och utbildning, och sådant som alla har rätt att vara fri från, som slaveri och tortyr.</a:t>
            </a:r>
            <a:endParaRPr lang="sv-SE" sz="1200" b="0" i="0" kern="1200" dirty="0">
              <a:solidFill>
                <a:schemeClr val="tx1"/>
              </a:solidFill>
              <a:latin typeface="+mn-lt"/>
              <a:ea typeface="Calibri"/>
              <a:cs typeface="Calibri"/>
            </a:endParaRPr>
          </a:p>
          <a:p>
            <a:endParaRPr lang="sv-SE" sz="1200" b="0" i="0" kern="1200" dirty="0">
              <a:solidFill>
                <a:schemeClr val="tx1"/>
              </a:solidFill>
              <a:latin typeface="+mn-lt"/>
              <a:ea typeface="+mn-ea"/>
              <a:cs typeface="+mn-cs"/>
            </a:endParaRPr>
          </a:p>
          <a:p>
            <a:r>
              <a:rPr lang="sv-SE" sz="1200" b="0" i="0" kern="1200" dirty="0">
                <a:solidFill>
                  <a:schemeClr val="tx1"/>
                </a:solidFill>
                <a:latin typeface="+mn-lt"/>
                <a:ea typeface="+mn-ea"/>
                <a:cs typeface="+mn-cs"/>
              </a:rPr>
              <a:t>Det är den första universella förklaringen om att det finns grundprinciper av odelbara rättigheter som gäller för alla och som världens stater gemensamt ska leva upp till. Förklaringen är också utgångspunkten för juridiskt bindande internationella folkrättsliga konventioner och den utgör grunden i det internationella arbetet med att övervaka de mänskliga rättigheterna i världens stater.</a:t>
            </a:r>
            <a:endParaRPr lang="sv-SE" sz="1200" b="0" i="0" kern="1200" dirty="0">
              <a:solidFill>
                <a:schemeClr val="tx1"/>
              </a:solidFill>
              <a:latin typeface="+mn-lt"/>
              <a:ea typeface="Calibri"/>
              <a:cs typeface="Calibri"/>
            </a:endParaRPr>
          </a:p>
          <a:p>
            <a:endParaRPr lang="sv-SE" sz="1200" b="0" i="0" kern="1200" dirty="0">
              <a:solidFill>
                <a:schemeClr val="tx1"/>
              </a:solidFill>
              <a:latin typeface="+mn-lt"/>
              <a:ea typeface="+mn-ea"/>
              <a:cs typeface="+mn-cs"/>
            </a:endParaRPr>
          </a:p>
          <a:p>
            <a:r>
              <a:rPr lang="sv-SE" sz="1200" b="0" i="0" kern="1200" dirty="0">
                <a:solidFill>
                  <a:schemeClr val="tx1"/>
                </a:solidFill>
                <a:latin typeface="+mn-lt"/>
                <a:ea typeface="+mn-ea"/>
                <a:cs typeface="+mn-cs"/>
              </a:rPr>
              <a:t>När FN:s generalförsamling antog texten till den allmänna förklaringen 1948 sa man att texten skulle spridas över hela världen, oberoende av regioners politiska förhållanden för att den skulle utgöra ett gemensamt rättesnöre för alla nationer att sträva efter. I dagsläget har nästan alla världens stater accepterat den allmänna förklaringen som ett kontrakt mellan regeringen och deras invånare. Den har också fungerat som en utgångspunkt för det expanderande folkrättsliga systemet om skydd av olika individers och gruppers rättigheter. Texten finns också översatt till över 500 språk.</a:t>
            </a:r>
            <a:endParaRPr lang="sv-SE" sz="1200" b="0" i="0" kern="1200" dirty="0">
              <a:solidFill>
                <a:schemeClr val="tx1"/>
              </a:solidFill>
              <a:latin typeface="+mn-lt"/>
              <a:ea typeface="Calibri"/>
              <a:cs typeface="Calibri"/>
            </a:endParaRPr>
          </a:p>
          <a:p>
            <a:endParaRPr lang="sv-SE" sz="1200" b="0" i="0" kern="1200" dirty="0">
              <a:solidFill>
                <a:schemeClr val="tx1"/>
              </a:solidFill>
              <a:latin typeface="+mn-lt"/>
              <a:ea typeface="+mn-ea"/>
              <a:cs typeface="+mn-cs"/>
            </a:endParaRPr>
          </a:p>
          <a:p>
            <a:r>
              <a:rPr lang="sv-SE" sz="1200" b="0" i="0" kern="1200" dirty="0">
                <a:solidFill>
                  <a:schemeClr val="tx1"/>
                </a:solidFill>
                <a:latin typeface="+mn-lt"/>
                <a:ea typeface="+mn-ea"/>
                <a:cs typeface="+mn-cs"/>
              </a:rPr>
              <a:t>Eftersom den allmänna förklaringen antogs den 10 december 1948 är den 10 december </a:t>
            </a:r>
            <a:r>
              <a:rPr lang="sv-SE" dirty="0"/>
              <a:t>internationella dagen för mänskliga rättigheter då</a:t>
            </a:r>
            <a:r>
              <a:rPr lang="sv-SE" sz="1200" b="0" i="0" kern="1200" dirty="0">
                <a:solidFill>
                  <a:schemeClr val="tx1"/>
                </a:solidFill>
                <a:latin typeface="+mn-lt"/>
                <a:ea typeface="+mn-ea"/>
                <a:cs typeface="+mn-cs"/>
              </a:rPr>
              <a:t> mänskliga rättigheter </a:t>
            </a:r>
            <a:r>
              <a:rPr lang="sv-SE" dirty="0"/>
              <a:t>uppmärksammas världen</a:t>
            </a:r>
            <a:r>
              <a:rPr lang="sv-SE" sz="1200" b="0" i="0" kern="1200" dirty="0">
                <a:solidFill>
                  <a:schemeClr val="tx1"/>
                </a:solidFill>
                <a:latin typeface="+mn-lt"/>
                <a:ea typeface="+mn-ea"/>
                <a:cs typeface="+mn-cs"/>
              </a:rPr>
              <a:t> över.</a:t>
            </a:r>
            <a:endParaRPr lang="sv-SE" dirty="0"/>
          </a:p>
        </p:txBody>
      </p:sp>
      <p:sp>
        <p:nvSpPr>
          <p:cNvPr id="33796" name="Platshållare för bildnummer 3"/>
          <p:cNvSpPr>
            <a:spLocks noGrp="1"/>
          </p:cNvSpPr>
          <p:nvPr>
            <p:ph type="sldNum" sz="quarter" idx="5"/>
          </p:nvPr>
        </p:nvSpPr>
        <p:spPr bwMode="auto">
          <a:noFill/>
          <a:ln>
            <a:miter lim="800000"/>
            <a:headEnd/>
            <a:tailEnd/>
          </a:ln>
        </p:spPr>
        <p:txBody>
          <a:bodyPr/>
          <a:lstStyle/>
          <a:p>
            <a:fld id="{26FD01FD-6137-4382-8129-5A6ADD674623}" type="slidenum">
              <a:rPr lang="sv-SE" altLang="sv-SE" smtClean="0"/>
              <a:pPr/>
              <a:t>6</a:t>
            </a:fld>
            <a:endParaRPr lang="sv-SE" altLang="sv-SE"/>
          </a:p>
        </p:txBody>
      </p:sp>
    </p:spTree>
    <p:extLst>
      <p:ext uri="{BB962C8B-B14F-4D97-AF65-F5344CB8AC3E}">
        <p14:creationId xmlns:p14="http://schemas.microsoft.com/office/powerpoint/2010/main" val="3050013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sz="1200" dirty="0">
                <a:latin typeface="+mn-lt"/>
              </a:rPr>
              <a:t>I kölvattnet av </a:t>
            </a:r>
            <a:r>
              <a:rPr lang="sv-SE" dirty="0"/>
              <a:t>andra</a:t>
            </a:r>
            <a:r>
              <a:rPr lang="sv-SE" sz="1200" dirty="0">
                <a:latin typeface="+mn-lt"/>
              </a:rPr>
              <a:t> världskriget stod världens stater chockade och förfärade över de grymheter som stater utsatte människor för, exempelvis Nazitysklands massmord på miljoner civila under </a:t>
            </a:r>
            <a:r>
              <a:rPr lang="sv-SE" dirty="0"/>
              <a:t>Förintelsen</a:t>
            </a:r>
            <a:r>
              <a:rPr lang="sv-SE" sz="1200" dirty="0">
                <a:latin typeface="+mn-lt"/>
              </a:rPr>
              <a:t>. Krigets brutalitet underströk behovet av att skapa ett tydligt internationellt ramverk för att skydda individer från övergrepp.</a:t>
            </a:r>
            <a:r>
              <a:rPr lang="sv-SE" dirty="0"/>
              <a:t> </a:t>
            </a:r>
            <a:endParaRPr lang="sv-SE" sz="1200" dirty="0">
              <a:latin typeface="+mn-lt"/>
              <a:ea typeface="Calibri"/>
              <a:cs typeface="Calibri"/>
            </a:endParaRPr>
          </a:p>
          <a:p>
            <a:endParaRPr lang="sv-SE" dirty="0"/>
          </a:p>
          <a:p>
            <a:r>
              <a:rPr lang="sv-SE" dirty="0"/>
              <a:t>De mänskliga rättigheterna finns omnämnda redan i inledningen av FN-stadgan som antogs i andra världskrigets slutskede 1945 och FN är en central aktör för att värna de mänskliga rättigheterna internationellt. </a:t>
            </a:r>
            <a:endParaRPr lang="sv-SE" dirty="0">
              <a:ea typeface="Calibri"/>
              <a:cs typeface="Calibri"/>
            </a:endParaRPr>
          </a:p>
          <a:p>
            <a:endParaRPr lang="sv-SE" dirty="0"/>
          </a:p>
          <a:p>
            <a:r>
              <a:rPr lang="sv-SE" dirty="0"/>
              <a:t>FN är dock inte den enda mellanstatliga organisationen som verkar för mänskliga rättigheter utan det finns t ex också regionala organisationer, t ex Organisationen för säkerhet och samarbete i Europa, OSSE, som gör detta. </a:t>
            </a:r>
          </a:p>
        </p:txBody>
      </p:sp>
      <p:sp>
        <p:nvSpPr>
          <p:cNvPr id="4" name="Platshållare för bildnummer 3"/>
          <p:cNvSpPr>
            <a:spLocks noGrp="1"/>
          </p:cNvSpPr>
          <p:nvPr>
            <p:ph type="sldNum" sz="quarter" idx="5"/>
          </p:nvPr>
        </p:nvSpPr>
        <p:spPr/>
        <p:txBody>
          <a:bodyPr/>
          <a:lstStyle/>
          <a:p>
            <a:fld id="{0B9926B2-536C-4358-B87F-E1ECBB36F249}" type="slidenum">
              <a:rPr lang="sv-SE" smtClean="0"/>
              <a:pPr/>
              <a:t>7</a:t>
            </a:fld>
            <a:endParaRPr lang="sv-SE"/>
          </a:p>
        </p:txBody>
      </p:sp>
    </p:spTree>
    <p:extLst>
      <p:ext uri="{BB962C8B-B14F-4D97-AF65-F5344CB8AC3E}">
        <p14:creationId xmlns:p14="http://schemas.microsoft.com/office/powerpoint/2010/main" val="900273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a:t>Vad är det då som sägs i de 30 punkterna i den allmänna förklaringen om de mänskliga rättigheterna?</a:t>
            </a:r>
          </a:p>
          <a:p>
            <a:endParaRPr lang="sv-SE" dirty="0"/>
          </a:p>
          <a:p>
            <a:r>
              <a:rPr lang="sv-SE" dirty="0"/>
              <a:t>Ja, har ni inte läst den på ett tag så gör gärna det, det är inget långt och krångligt dokument.</a:t>
            </a:r>
          </a:p>
          <a:p>
            <a:endParaRPr lang="sv-SE" dirty="0"/>
          </a:p>
          <a:p>
            <a:r>
              <a:rPr lang="sv-SE" dirty="0"/>
              <a:t>Men i sammanfattning s</a:t>
            </a:r>
            <a:r>
              <a:rPr lang="sv-SE" sz="1200" dirty="0"/>
              <a:t>å slår den fast de grundläggande friheterna, till exempel rätten att hysa eller uttrycka åsikter, att utöva religion, att bilda eller gå med i en organisation eller att ordna möten.</a:t>
            </a:r>
            <a:br>
              <a:rPr lang="sv-SE" sz="1200" dirty="0"/>
            </a:br>
            <a:endParaRPr lang="sv-SE" sz="1200" dirty="0"/>
          </a:p>
          <a:p>
            <a:pPr fontAlgn="base"/>
            <a:r>
              <a:rPr lang="sv-SE" sz="1200" dirty="0"/>
              <a:t>Den uttalar också rätten till skydd mot övergrepp, till exempel rätten att inte bli godtyckligt arresterad eller utsättas för tortyr.</a:t>
            </a:r>
            <a:br>
              <a:rPr lang="sv-SE" sz="1200" dirty="0"/>
            </a:br>
            <a:endParaRPr lang="sv-SE" sz="1200" dirty="0"/>
          </a:p>
          <a:p>
            <a:pPr fontAlgn="base"/>
            <a:r>
              <a:rPr lang="sv-SE" sz="1200" dirty="0"/>
              <a:t>Men också rätten att få grundläggande behov tillgodosedda, till exempel acceptabel levnadsstandard, hälsovård och utbildning.</a:t>
            </a:r>
          </a:p>
          <a:p>
            <a:endParaRPr lang="sv-SE" dirty="0"/>
          </a:p>
        </p:txBody>
      </p:sp>
      <p:sp>
        <p:nvSpPr>
          <p:cNvPr id="4" name="Platshållare för bildnummer 3"/>
          <p:cNvSpPr>
            <a:spLocks noGrp="1"/>
          </p:cNvSpPr>
          <p:nvPr>
            <p:ph type="sldNum" sz="quarter" idx="10"/>
          </p:nvPr>
        </p:nvSpPr>
        <p:spPr/>
        <p:txBody>
          <a:bodyPr/>
          <a:lstStyle/>
          <a:p>
            <a:fld id="{0B9926B2-536C-4358-B87F-E1ECBB36F249}" type="slidenum">
              <a:rPr lang="sv-SE" smtClean="0"/>
              <a:pPr/>
              <a:t>8</a:t>
            </a:fld>
            <a:endParaRPr lang="sv-S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lnSpcReduction="10000"/>
          </a:body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sv-SE" sz="1200" b="0" dirty="0">
                <a:latin typeface="+mn-lt"/>
                <a:cs typeface="Times" panose="02020603050405020304" pitchFamily="18" charset="0"/>
              </a:rPr>
              <a:t>Här ser ni två exempel på hur rättigheter är formulerade i MR-deklarationen. </a:t>
            </a:r>
          </a:p>
          <a:p>
            <a:pPr marL="0" marR="0" lvl="0" indent="0" algn="l" defTabSz="914400" rtl="0" eaLnBrk="0" fontAlgn="base" latinLnBrk="0" hangingPunct="0">
              <a:lnSpc>
                <a:spcPct val="100000"/>
              </a:lnSpc>
              <a:spcBef>
                <a:spcPts val="800"/>
              </a:spcBef>
              <a:spcAft>
                <a:spcPct val="0"/>
              </a:spcAft>
              <a:buClrTx/>
              <a:buSzTx/>
              <a:buFontTx/>
              <a:buNone/>
              <a:tabLst/>
              <a:defRPr/>
            </a:pPr>
            <a:endParaRPr lang="sv-SE" sz="1200" b="0" dirty="0">
              <a:latin typeface="+mn-lt"/>
              <a:cs typeface="Times" panose="02020603050405020304" pitchFamily="18" charset="0"/>
            </a:endParaRPr>
          </a:p>
          <a:p>
            <a:pPr marL="0" marR="0" lvl="0" indent="0" algn="l" defTabSz="914400" rtl="0" eaLnBrk="0" fontAlgn="base" latinLnBrk="0" hangingPunct="0">
              <a:lnSpc>
                <a:spcPct val="100000"/>
              </a:lnSpc>
              <a:spcBef>
                <a:spcPts val="800"/>
              </a:spcBef>
              <a:spcAft>
                <a:spcPct val="0"/>
              </a:spcAft>
              <a:buClrTx/>
              <a:buSzTx/>
              <a:buFontTx/>
              <a:buNone/>
              <a:tabLst/>
              <a:defRPr/>
            </a:pPr>
            <a:endParaRPr lang="sv-SE" sz="1200" b="0" dirty="0">
              <a:latin typeface="+mn-lt"/>
              <a:cs typeface="Times" panose="02020603050405020304" pitchFamily="18" charset="0"/>
            </a:endParaRPr>
          </a:p>
          <a:p>
            <a:pPr marL="0" marR="0" lvl="0" indent="0" algn="l" defTabSz="914400" rtl="0" eaLnBrk="0" fontAlgn="base" latinLnBrk="0" hangingPunct="0">
              <a:lnSpc>
                <a:spcPct val="100000"/>
              </a:lnSpc>
              <a:spcBef>
                <a:spcPts val="800"/>
              </a:spcBef>
              <a:spcAft>
                <a:spcPct val="0"/>
              </a:spcAft>
              <a:buClrTx/>
              <a:buSzTx/>
              <a:buFontTx/>
              <a:buNone/>
              <a:tabLst/>
              <a:defRPr/>
            </a:pPr>
            <a:r>
              <a:rPr lang="sv-SE" sz="1200" b="1" dirty="0">
                <a:latin typeface="+mn-lt"/>
                <a:cs typeface="Times" panose="02020603050405020304" pitchFamily="18" charset="0"/>
              </a:rPr>
              <a:t>Mer info: </a:t>
            </a:r>
          </a:p>
          <a:p>
            <a:pPr marL="0" marR="0" lvl="0" indent="0" algn="l" defTabSz="914400" rtl="0" eaLnBrk="0" fontAlgn="base" latinLnBrk="0" hangingPunct="0">
              <a:lnSpc>
                <a:spcPct val="100000"/>
              </a:lnSpc>
              <a:spcBef>
                <a:spcPts val="800"/>
              </a:spcBef>
              <a:spcAft>
                <a:spcPct val="0"/>
              </a:spcAft>
              <a:buClrTx/>
              <a:buSzTx/>
              <a:buFontTx/>
              <a:buNone/>
              <a:tabLst/>
              <a:defRPr/>
            </a:pPr>
            <a:r>
              <a:rPr lang="sv-SE" sz="1200" b="0" dirty="0">
                <a:latin typeface="+mn-lt"/>
                <a:cs typeface="Times" panose="02020603050405020304" pitchFamily="18" charset="0"/>
              </a:rPr>
              <a:t>Exempel att ta upp om någon vill veta mer: </a:t>
            </a:r>
          </a:p>
          <a:p>
            <a:pPr algn="l">
              <a:buFont typeface="Arial" panose="020B0604020202020204" pitchFamily="34" charset="0"/>
              <a:buChar char="•"/>
            </a:pPr>
            <a:r>
              <a:rPr lang="sv-SE" b="0" i="0" dirty="0">
                <a:solidFill>
                  <a:srgbClr val="000000"/>
                </a:solidFill>
                <a:effectLst/>
                <a:latin typeface="+mn-lt"/>
              </a:rPr>
              <a:t>Alla människor har rätt att leva och att vara medborgare i ett land.</a:t>
            </a:r>
          </a:p>
          <a:p>
            <a:pPr algn="l">
              <a:buFont typeface="Arial" panose="020B0604020202020204" pitchFamily="34" charset="0"/>
              <a:buChar char="•"/>
            </a:pPr>
            <a:r>
              <a:rPr lang="sv-SE" b="0" i="0" dirty="0">
                <a:solidFill>
                  <a:srgbClr val="000000"/>
                </a:solidFill>
                <a:effectLst/>
                <a:latin typeface="+mn-lt"/>
              </a:rPr>
              <a:t>Länderna ska skydda människor så att de kan känna sig säkra.</a:t>
            </a:r>
          </a:p>
          <a:p>
            <a:pPr algn="l">
              <a:buFont typeface="Arial" panose="020B0604020202020204" pitchFamily="34" charset="0"/>
              <a:buChar char="•"/>
            </a:pPr>
            <a:r>
              <a:rPr lang="sv-SE" b="0" i="0" dirty="0">
                <a:solidFill>
                  <a:srgbClr val="000000"/>
                </a:solidFill>
                <a:effectLst/>
                <a:latin typeface="+mn-lt"/>
              </a:rPr>
              <a:t>Ländernas lagar och domstolar ska behandla alla människor lika.</a:t>
            </a:r>
          </a:p>
          <a:p>
            <a:pPr algn="l">
              <a:buFont typeface="Arial" panose="020B0604020202020204" pitchFamily="34" charset="0"/>
              <a:buChar char="•"/>
            </a:pPr>
            <a:r>
              <a:rPr lang="sv-SE" b="0" i="0" dirty="0">
                <a:solidFill>
                  <a:srgbClr val="000000"/>
                </a:solidFill>
                <a:effectLst/>
                <a:latin typeface="+mn-lt"/>
              </a:rPr>
              <a:t>Människor ska kunna resa i sina länder och till andra länder.</a:t>
            </a:r>
          </a:p>
          <a:p>
            <a:pPr algn="l">
              <a:buFont typeface="Arial" panose="020B0604020202020204" pitchFamily="34" charset="0"/>
              <a:buChar char="•"/>
            </a:pPr>
            <a:r>
              <a:rPr lang="sv-SE" b="0" i="0" dirty="0">
                <a:solidFill>
                  <a:srgbClr val="000000"/>
                </a:solidFill>
                <a:effectLst/>
                <a:latin typeface="+mn-lt"/>
              </a:rPr>
              <a:t>Länderna ska ta emot flyktingar som saknar skydd i sina egna länder.</a:t>
            </a:r>
          </a:p>
          <a:p>
            <a:pPr algn="l">
              <a:buFont typeface="Arial" panose="020B0604020202020204" pitchFamily="34" charset="0"/>
              <a:buChar char="•"/>
            </a:pPr>
            <a:r>
              <a:rPr lang="sv-SE" b="0" i="0" dirty="0">
                <a:solidFill>
                  <a:srgbClr val="000000"/>
                </a:solidFill>
                <a:effectLst/>
                <a:latin typeface="+mn-lt"/>
              </a:rPr>
              <a:t>Människor ska själva få bestämma över sina liv. De ska få gifta sig, tycka vad de vill och tro på vilken gud de vill eller inte tro på någon gud alls.</a:t>
            </a:r>
          </a:p>
          <a:p>
            <a:pPr algn="l">
              <a:buFont typeface="Arial" panose="020B0604020202020204" pitchFamily="34" charset="0"/>
              <a:buChar char="•"/>
            </a:pPr>
            <a:r>
              <a:rPr lang="sv-SE" b="0" i="0" dirty="0">
                <a:solidFill>
                  <a:srgbClr val="000000"/>
                </a:solidFill>
                <a:effectLst/>
                <a:latin typeface="+mn-lt"/>
              </a:rPr>
              <a:t>Länderna ska kämpa mot fattigdom och se till att människor har arbete och bostad, får äta sig mätta och lär sig att läsa och skriva.</a:t>
            </a:r>
          </a:p>
          <a:p>
            <a:pPr algn="l">
              <a:buFont typeface="Arial" panose="020B0604020202020204" pitchFamily="34" charset="0"/>
              <a:buChar char="•"/>
            </a:pPr>
            <a:endParaRPr lang="sv-SE" b="0" i="0" dirty="0">
              <a:solidFill>
                <a:srgbClr val="000000"/>
              </a:solidFill>
              <a:effectLst/>
              <a:latin typeface="+mn-lt"/>
            </a:endParaRPr>
          </a:p>
          <a:p>
            <a:pPr algn="l">
              <a:buFont typeface="Arial" panose="020B0604020202020204" pitchFamily="34" charset="0"/>
              <a:buNone/>
            </a:pPr>
            <a:r>
              <a:rPr lang="sv-SE" b="0" i="0" dirty="0">
                <a:solidFill>
                  <a:srgbClr val="000000"/>
                </a:solidFill>
                <a:effectLst/>
                <a:latin typeface="+mn-lt"/>
              </a:rPr>
              <a:t>Det går rätt lätt att googla sig fram till hela texten i den allmänna förklaringen om de mänskliga rättigheterna, men här finns också en länk.</a:t>
            </a:r>
            <a:endParaRPr lang="sv-SE" sz="1200" b="1" dirty="0">
              <a:latin typeface="+mn-lt"/>
              <a:cs typeface="Times" panose="02020603050405020304" pitchFamily="18" charset="0"/>
            </a:endParaRPr>
          </a:p>
          <a:p>
            <a:pPr marL="0" marR="0" lvl="0" indent="0" algn="l" defTabSz="914400" rtl="0" eaLnBrk="0" fontAlgn="base" latinLnBrk="0" hangingPunct="0">
              <a:lnSpc>
                <a:spcPct val="100000"/>
              </a:lnSpc>
              <a:spcBef>
                <a:spcPts val="800"/>
              </a:spcBef>
              <a:spcAft>
                <a:spcPct val="0"/>
              </a:spcAft>
              <a:buClrTx/>
              <a:buSzTx/>
              <a:buFontTx/>
              <a:buNone/>
              <a:tabLst/>
              <a:defRPr/>
            </a:pPr>
            <a:endParaRPr lang="sv-SE" sz="1200" b="1" dirty="0">
              <a:latin typeface="+mn-lt"/>
              <a:cs typeface="Times" panose="02020603050405020304" pitchFamily="18" charset="0"/>
            </a:endParaRPr>
          </a:p>
          <a:p>
            <a:pPr marL="0" marR="0" lvl="0" indent="0" algn="l" defTabSz="914400" rtl="0" eaLnBrk="0" fontAlgn="base" latinLnBrk="0" hangingPunct="0">
              <a:lnSpc>
                <a:spcPct val="100000"/>
              </a:lnSpc>
              <a:spcBef>
                <a:spcPts val="800"/>
              </a:spcBef>
              <a:spcAft>
                <a:spcPct val="0"/>
              </a:spcAft>
              <a:buClrTx/>
              <a:buSzTx/>
              <a:buFontTx/>
              <a:buNone/>
              <a:tabLst/>
              <a:defRPr/>
            </a:pPr>
            <a:r>
              <a:rPr lang="sv-SE" sz="1200" b="1" dirty="0">
                <a:latin typeface="+mn-lt"/>
                <a:cs typeface="Times" panose="02020603050405020304" pitchFamily="18" charset="0"/>
              </a:rPr>
              <a:t>Läs mer:</a:t>
            </a:r>
          </a:p>
          <a:p>
            <a:pPr marL="0" marR="0" lvl="0" indent="0" algn="l" defTabSz="914400" rtl="0" eaLnBrk="0" fontAlgn="base" latinLnBrk="0" hangingPunct="0">
              <a:lnSpc>
                <a:spcPct val="100000"/>
              </a:lnSpc>
              <a:spcBef>
                <a:spcPts val="800"/>
              </a:spcBef>
              <a:spcAft>
                <a:spcPct val="0"/>
              </a:spcAft>
              <a:buClrTx/>
              <a:buSzTx/>
              <a:buFontTx/>
              <a:buNone/>
              <a:tabLst/>
              <a:defRPr/>
            </a:pPr>
            <a:r>
              <a:rPr lang="sv-SE" sz="1200" b="0" dirty="0">
                <a:latin typeface="+mn-lt"/>
              </a:rPr>
              <a:t>https://fn.se/wp-content/uploads/2016/07/Allmanforklaringomdemanskligarattigheterna.pdf</a:t>
            </a:r>
            <a:r>
              <a:rPr lang="sv-SE" sz="1200" b="0" dirty="0">
                <a:latin typeface="+mn-lt"/>
                <a:cs typeface="Times" panose="02020603050405020304" pitchFamily="18" charset="0"/>
              </a:rPr>
              <a:t> </a:t>
            </a:r>
            <a:endParaRPr lang="sv-SE" sz="1200" b="0" dirty="0">
              <a:latin typeface="+mn-lt"/>
            </a:endParaRPr>
          </a:p>
        </p:txBody>
      </p:sp>
      <p:sp>
        <p:nvSpPr>
          <p:cNvPr id="4" name="Platshållare för bildnummer 3"/>
          <p:cNvSpPr>
            <a:spLocks noGrp="1"/>
          </p:cNvSpPr>
          <p:nvPr>
            <p:ph type="sldNum" sz="quarter" idx="10"/>
          </p:nvPr>
        </p:nvSpPr>
        <p:spPr/>
        <p:txBody>
          <a:bodyPr/>
          <a:lstStyle/>
          <a:p>
            <a:fld id="{0B9926B2-536C-4358-B87F-E1ECBB36F249}" type="slidenum">
              <a:rPr lang="sv-SE" smtClean="0"/>
              <a:pPr/>
              <a:t>9</a:t>
            </a:fld>
            <a:endParaRPr lang="sv-SE"/>
          </a:p>
        </p:txBody>
      </p:sp>
    </p:spTree>
    <p:extLst>
      <p:ext uri="{BB962C8B-B14F-4D97-AF65-F5344CB8AC3E}">
        <p14:creationId xmlns:p14="http://schemas.microsoft.com/office/powerpoint/2010/main" val="2502528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E1B6D515-53FE-4170-9ED7-BE289F2BB10B}" type="datetimeFigureOut">
              <a:rPr lang="sv-SE" smtClean="0"/>
              <a:pPr/>
              <a:t>2023-10-11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5F1EB9B-08F1-4A4F-A847-E8D153217EC0}" type="slidenum">
              <a:rPr lang="sv-SE" smtClean="0"/>
              <a:pPr/>
              <a:t>‹#›</a:t>
            </a:fld>
            <a:endParaRPr lang="sv-SE"/>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E1B6D515-53FE-4170-9ED7-BE289F2BB10B}" type="datetimeFigureOut">
              <a:rPr lang="sv-SE" smtClean="0"/>
              <a:pPr/>
              <a:t>2023-10-11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5F1EB9B-08F1-4A4F-A847-E8D153217EC0}" type="slidenum">
              <a:rPr lang="sv-SE" smtClean="0"/>
              <a:pPr/>
              <a:t>‹#›</a:t>
            </a:fld>
            <a:endParaRPr lang="sv-SE"/>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E1B6D515-53FE-4170-9ED7-BE289F2BB10B}" type="datetimeFigureOut">
              <a:rPr lang="sv-SE" smtClean="0"/>
              <a:pPr/>
              <a:t>2023-10-11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5F1EB9B-08F1-4A4F-A847-E8D153217EC0}" type="slidenum">
              <a:rPr lang="sv-SE" smtClean="0"/>
              <a:pPr/>
              <a:t>‹#›</a:t>
            </a:fld>
            <a:endParaRPr lang="sv-SE"/>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ild stående med bildtext">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C6652BD0-E507-4F1A-92BB-C8DCEE30146B}"/>
              </a:ext>
            </a:extLst>
          </p:cNvPr>
          <p:cNvSpPr>
            <a:spLocks noGrp="1"/>
          </p:cNvSpPr>
          <p:nvPr>
            <p:ph type="pic" idx="1"/>
          </p:nvPr>
        </p:nvSpPr>
        <p:spPr>
          <a:xfrm>
            <a:off x="5960226" y="1831181"/>
            <a:ext cx="3183774" cy="502681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a:t>Klicka på ikonen för att lägga till en bild</a:t>
            </a:r>
          </a:p>
        </p:txBody>
      </p:sp>
      <p:sp>
        <p:nvSpPr>
          <p:cNvPr id="2" name="Rubrik 1">
            <a:extLst>
              <a:ext uri="{FF2B5EF4-FFF2-40B4-BE49-F238E27FC236}">
                <a16:creationId xmlns:a16="http://schemas.microsoft.com/office/drawing/2014/main" id="{850724F4-5E64-4123-AC29-D54739523EC4}"/>
              </a:ext>
            </a:extLst>
          </p:cNvPr>
          <p:cNvSpPr>
            <a:spLocks noGrp="1"/>
          </p:cNvSpPr>
          <p:nvPr>
            <p:ph type="title"/>
          </p:nvPr>
        </p:nvSpPr>
        <p:spPr>
          <a:xfrm>
            <a:off x="628650" y="428626"/>
            <a:ext cx="7022307" cy="1383041"/>
          </a:xfrm>
        </p:spPr>
        <p:txBody>
          <a:bodyPr anchor="ctr">
            <a:noAutofit/>
          </a:bodyPr>
          <a:lstStyle>
            <a:lvl1pPr>
              <a:defRPr sz="3300">
                <a:solidFill>
                  <a:schemeClr val="bg1"/>
                </a:solidFill>
              </a:defRPr>
            </a:lvl1pPr>
          </a:lstStyle>
          <a:p>
            <a:r>
              <a:rPr lang="sv-SE"/>
              <a:t>Klicka här för att ändra mall för rubrikformat</a:t>
            </a:r>
          </a:p>
        </p:txBody>
      </p:sp>
      <p:sp>
        <p:nvSpPr>
          <p:cNvPr id="4" name="Platshållare för text 3">
            <a:extLst>
              <a:ext uri="{FF2B5EF4-FFF2-40B4-BE49-F238E27FC236}">
                <a16:creationId xmlns:a16="http://schemas.microsoft.com/office/drawing/2014/main" id="{F677FE63-E475-4B3F-AEC0-41F9FC5593E8}"/>
              </a:ext>
            </a:extLst>
          </p:cNvPr>
          <p:cNvSpPr>
            <a:spLocks noGrp="1"/>
          </p:cNvSpPr>
          <p:nvPr>
            <p:ph type="body" sz="half" idx="2"/>
          </p:nvPr>
        </p:nvSpPr>
        <p:spPr>
          <a:xfrm>
            <a:off x="629841" y="4055735"/>
            <a:ext cx="5024892" cy="1871990"/>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6" name="Platshållare för sidfot 5">
            <a:extLst>
              <a:ext uri="{FF2B5EF4-FFF2-40B4-BE49-F238E27FC236}">
                <a16:creationId xmlns:a16="http://schemas.microsoft.com/office/drawing/2014/main" id="{D63D6BE9-4810-4AA7-AC7E-466787351098}"/>
              </a:ext>
            </a:extLst>
          </p:cNvPr>
          <p:cNvSpPr>
            <a:spLocks noGrp="1"/>
          </p:cNvSpPr>
          <p:nvPr>
            <p:ph type="ftr" sz="quarter" idx="11"/>
          </p:nvPr>
        </p:nvSpPr>
        <p:spPr>
          <a:xfrm>
            <a:off x="628651" y="6429375"/>
            <a:ext cx="5024891" cy="307322"/>
          </a:xfrm>
        </p:spPr>
        <p:txBody>
          <a:bodyPr/>
          <a:lstStyle/>
          <a:p>
            <a:endParaRPr lang="sv-SE"/>
          </a:p>
        </p:txBody>
      </p:sp>
      <p:sp>
        <p:nvSpPr>
          <p:cNvPr id="23" name="Platshållare för text 22">
            <a:extLst>
              <a:ext uri="{FF2B5EF4-FFF2-40B4-BE49-F238E27FC236}">
                <a16:creationId xmlns:a16="http://schemas.microsoft.com/office/drawing/2014/main" id="{BD0191A7-8742-40F1-84C7-A3140831302D}"/>
              </a:ext>
            </a:extLst>
          </p:cNvPr>
          <p:cNvSpPr>
            <a:spLocks noGrp="1"/>
          </p:cNvSpPr>
          <p:nvPr>
            <p:ph type="body" sz="quarter" idx="12"/>
          </p:nvPr>
        </p:nvSpPr>
        <p:spPr>
          <a:xfrm>
            <a:off x="628649" y="2660073"/>
            <a:ext cx="5024892" cy="1213658"/>
          </a:xfrm>
        </p:spPr>
        <p:txBody>
          <a:bodyPr anchor="b">
            <a:normAutofit/>
          </a:bodyPr>
          <a:lstStyle>
            <a:lvl1pPr marL="0" indent="0">
              <a:buNone/>
              <a:defRPr sz="2100" b="1"/>
            </a:lvl1pPr>
            <a:lvl2pPr marL="342900" indent="0">
              <a:buNone/>
              <a:defRPr/>
            </a:lvl2pPr>
            <a:lvl3pPr marL="685800" indent="0">
              <a:buNone/>
              <a:defRPr/>
            </a:lvl3pPr>
            <a:lvl4pPr marL="1028700" indent="0">
              <a:buNone/>
              <a:defRPr/>
            </a:lvl4pPr>
            <a:lvl5pPr marL="1371600" indent="0">
              <a:buNone/>
              <a:defRPr/>
            </a:lvl5pPr>
          </a:lstStyle>
          <a:p>
            <a:pPr lvl="0"/>
            <a:r>
              <a:rPr lang="sv-SE"/>
              <a:t>Klicka här för att ändra format på bakgrundstexten</a:t>
            </a:r>
          </a:p>
        </p:txBody>
      </p:sp>
      <p:sp>
        <p:nvSpPr>
          <p:cNvPr id="7" name="Platshållare för text 6">
            <a:extLst>
              <a:ext uri="{FF2B5EF4-FFF2-40B4-BE49-F238E27FC236}">
                <a16:creationId xmlns:a16="http://schemas.microsoft.com/office/drawing/2014/main" id="{4E4340AF-9E48-42DB-96C7-770360BB0FBF}"/>
              </a:ext>
            </a:extLst>
          </p:cNvPr>
          <p:cNvSpPr>
            <a:spLocks noGrp="1"/>
          </p:cNvSpPr>
          <p:nvPr>
            <p:ph type="body" sz="quarter" idx="13" hasCustomPrompt="1"/>
          </p:nvPr>
        </p:nvSpPr>
        <p:spPr>
          <a:xfrm>
            <a:off x="6074548" y="6429375"/>
            <a:ext cx="2955131" cy="307322"/>
          </a:xfrm>
        </p:spPr>
        <p:txBody>
          <a:bodyPr anchor="ctr">
            <a:noAutofit/>
          </a:bodyPr>
          <a:lstStyle>
            <a:lvl1pPr marL="0" indent="0" algn="r">
              <a:buNone/>
              <a:defRPr sz="825" b="0">
                <a:solidFill>
                  <a:schemeClr val="tx1"/>
                </a:solidFill>
              </a:defRPr>
            </a:lvl1pPr>
            <a:lvl5pPr>
              <a:defRPr/>
            </a:lvl5pPr>
          </a:lstStyle>
          <a:p>
            <a:pPr lvl="0"/>
            <a:r>
              <a:rPr lang="sv-SE"/>
              <a:t>Foto:</a:t>
            </a:r>
          </a:p>
        </p:txBody>
      </p:sp>
    </p:spTree>
    <p:extLst>
      <p:ext uri="{BB962C8B-B14F-4D97-AF65-F5344CB8AC3E}">
        <p14:creationId xmlns:p14="http://schemas.microsoft.com/office/powerpoint/2010/main" val="2760348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 stående med bildtext">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C6652BD0-E507-4F1A-92BB-C8DCEE30146B}"/>
              </a:ext>
            </a:extLst>
          </p:cNvPr>
          <p:cNvSpPr>
            <a:spLocks noGrp="1"/>
          </p:cNvSpPr>
          <p:nvPr>
            <p:ph type="pic" idx="1"/>
          </p:nvPr>
        </p:nvSpPr>
        <p:spPr>
          <a:xfrm>
            <a:off x="5960226" y="1831181"/>
            <a:ext cx="3183774" cy="502681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a:t>Klicka på ikonen för att lägga till en bild</a:t>
            </a:r>
          </a:p>
        </p:txBody>
      </p:sp>
      <p:sp>
        <p:nvSpPr>
          <p:cNvPr id="2" name="Rubrik 1">
            <a:extLst>
              <a:ext uri="{FF2B5EF4-FFF2-40B4-BE49-F238E27FC236}">
                <a16:creationId xmlns:a16="http://schemas.microsoft.com/office/drawing/2014/main" id="{850724F4-5E64-4123-AC29-D54739523EC4}"/>
              </a:ext>
            </a:extLst>
          </p:cNvPr>
          <p:cNvSpPr>
            <a:spLocks noGrp="1"/>
          </p:cNvSpPr>
          <p:nvPr>
            <p:ph type="title"/>
          </p:nvPr>
        </p:nvSpPr>
        <p:spPr>
          <a:xfrm>
            <a:off x="628650" y="428626"/>
            <a:ext cx="7022307" cy="1383041"/>
          </a:xfrm>
        </p:spPr>
        <p:txBody>
          <a:bodyPr anchor="ctr">
            <a:noAutofit/>
          </a:bodyPr>
          <a:lstStyle>
            <a:lvl1pPr>
              <a:defRPr sz="3300">
                <a:solidFill>
                  <a:schemeClr val="bg1"/>
                </a:solidFill>
              </a:defRPr>
            </a:lvl1pPr>
          </a:lstStyle>
          <a:p>
            <a:r>
              <a:rPr lang="sv-SE"/>
              <a:t>Klicka här för att ändra mall för rubrikformat</a:t>
            </a:r>
          </a:p>
        </p:txBody>
      </p:sp>
      <p:sp>
        <p:nvSpPr>
          <p:cNvPr id="4" name="Platshållare för text 3">
            <a:extLst>
              <a:ext uri="{FF2B5EF4-FFF2-40B4-BE49-F238E27FC236}">
                <a16:creationId xmlns:a16="http://schemas.microsoft.com/office/drawing/2014/main" id="{F677FE63-E475-4B3F-AEC0-41F9FC5593E8}"/>
              </a:ext>
            </a:extLst>
          </p:cNvPr>
          <p:cNvSpPr>
            <a:spLocks noGrp="1"/>
          </p:cNvSpPr>
          <p:nvPr>
            <p:ph type="body" sz="half" idx="2"/>
          </p:nvPr>
        </p:nvSpPr>
        <p:spPr>
          <a:xfrm>
            <a:off x="629841" y="4055735"/>
            <a:ext cx="5024892" cy="1871990"/>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6" name="Platshållare för sidfot 5">
            <a:extLst>
              <a:ext uri="{FF2B5EF4-FFF2-40B4-BE49-F238E27FC236}">
                <a16:creationId xmlns:a16="http://schemas.microsoft.com/office/drawing/2014/main" id="{D63D6BE9-4810-4AA7-AC7E-466787351098}"/>
              </a:ext>
            </a:extLst>
          </p:cNvPr>
          <p:cNvSpPr>
            <a:spLocks noGrp="1"/>
          </p:cNvSpPr>
          <p:nvPr>
            <p:ph type="ftr" sz="quarter" idx="11"/>
          </p:nvPr>
        </p:nvSpPr>
        <p:spPr>
          <a:xfrm>
            <a:off x="628651" y="6429375"/>
            <a:ext cx="5024891" cy="307322"/>
          </a:xfrm>
        </p:spPr>
        <p:txBody>
          <a:bodyPr/>
          <a:lstStyle/>
          <a:p>
            <a:endParaRPr lang="sv-SE"/>
          </a:p>
        </p:txBody>
      </p:sp>
      <p:sp>
        <p:nvSpPr>
          <p:cNvPr id="23" name="Platshållare för text 22">
            <a:extLst>
              <a:ext uri="{FF2B5EF4-FFF2-40B4-BE49-F238E27FC236}">
                <a16:creationId xmlns:a16="http://schemas.microsoft.com/office/drawing/2014/main" id="{BD0191A7-8742-40F1-84C7-A3140831302D}"/>
              </a:ext>
            </a:extLst>
          </p:cNvPr>
          <p:cNvSpPr>
            <a:spLocks noGrp="1"/>
          </p:cNvSpPr>
          <p:nvPr>
            <p:ph type="body" sz="quarter" idx="12"/>
          </p:nvPr>
        </p:nvSpPr>
        <p:spPr>
          <a:xfrm>
            <a:off x="628649" y="2660073"/>
            <a:ext cx="5024892" cy="1213658"/>
          </a:xfrm>
        </p:spPr>
        <p:txBody>
          <a:bodyPr anchor="b">
            <a:normAutofit/>
          </a:bodyPr>
          <a:lstStyle>
            <a:lvl1pPr marL="0" indent="0">
              <a:buNone/>
              <a:defRPr sz="2100" b="1"/>
            </a:lvl1pPr>
            <a:lvl2pPr marL="342900" indent="0">
              <a:buNone/>
              <a:defRPr/>
            </a:lvl2pPr>
            <a:lvl3pPr marL="685800" indent="0">
              <a:buNone/>
              <a:defRPr/>
            </a:lvl3pPr>
            <a:lvl4pPr marL="1028700" indent="0">
              <a:buNone/>
              <a:defRPr/>
            </a:lvl4pPr>
            <a:lvl5pPr marL="1371600" indent="0">
              <a:buNone/>
              <a:defRPr/>
            </a:lvl5pPr>
          </a:lstStyle>
          <a:p>
            <a:pPr lvl="0"/>
            <a:r>
              <a:rPr lang="sv-SE"/>
              <a:t>Klicka här för att ändra format på bakgrundstexten</a:t>
            </a:r>
          </a:p>
        </p:txBody>
      </p:sp>
      <p:sp>
        <p:nvSpPr>
          <p:cNvPr id="7" name="Platshållare för text 6">
            <a:extLst>
              <a:ext uri="{FF2B5EF4-FFF2-40B4-BE49-F238E27FC236}">
                <a16:creationId xmlns:a16="http://schemas.microsoft.com/office/drawing/2014/main" id="{4E4340AF-9E48-42DB-96C7-770360BB0FBF}"/>
              </a:ext>
            </a:extLst>
          </p:cNvPr>
          <p:cNvSpPr>
            <a:spLocks noGrp="1"/>
          </p:cNvSpPr>
          <p:nvPr>
            <p:ph type="body" sz="quarter" idx="13" hasCustomPrompt="1"/>
          </p:nvPr>
        </p:nvSpPr>
        <p:spPr>
          <a:xfrm>
            <a:off x="6074548" y="6429375"/>
            <a:ext cx="2955131" cy="307322"/>
          </a:xfrm>
        </p:spPr>
        <p:txBody>
          <a:bodyPr anchor="ctr">
            <a:noAutofit/>
          </a:bodyPr>
          <a:lstStyle>
            <a:lvl1pPr marL="0" indent="0" algn="r">
              <a:buNone/>
              <a:defRPr sz="825" b="0">
                <a:solidFill>
                  <a:schemeClr val="tx1"/>
                </a:solidFill>
              </a:defRPr>
            </a:lvl1pPr>
            <a:lvl5pPr>
              <a:defRPr/>
            </a:lvl5pPr>
          </a:lstStyle>
          <a:p>
            <a:pPr lvl="0"/>
            <a:r>
              <a:rPr lang="sv-SE"/>
              <a:t>Foto:</a:t>
            </a:r>
          </a:p>
        </p:txBody>
      </p:sp>
    </p:spTree>
    <p:extLst>
      <p:ext uri="{BB962C8B-B14F-4D97-AF65-F5344CB8AC3E}">
        <p14:creationId xmlns:p14="http://schemas.microsoft.com/office/powerpoint/2010/main" val="4063561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 liggande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0724F4-5E64-4123-AC29-D54739523EC4}"/>
              </a:ext>
            </a:extLst>
          </p:cNvPr>
          <p:cNvSpPr>
            <a:spLocks noGrp="1"/>
          </p:cNvSpPr>
          <p:nvPr>
            <p:ph type="title"/>
          </p:nvPr>
        </p:nvSpPr>
        <p:spPr>
          <a:xfrm>
            <a:off x="628650" y="428626"/>
            <a:ext cx="7022307" cy="1383041"/>
          </a:xfrm>
        </p:spPr>
        <p:txBody>
          <a:bodyPr anchor="ctr">
            <a:noAutofit/>
          </a:bodyPr>
          <a:lstStyle>
            <a:lvl1pPr>
              <a:defRPr sz="3300">
                <a:solidFill>
                  <a:schemeClr val="bg1"/>
                </a:solidFill>
              </a:defRPr>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6652BD0-E507-4F1A-92BB-C8DCEE30146B}"/>
              </a:ext>
            </a:extLst>
          </p:cNvPr>
          <p:cNvSpPr>
            <a:spLocks noGrp="1"/>
          </p:cNvSpPr>
          <p:nvPr>
            <p:ph type="pic" idx="1"/>
          </p:nvPr>
        </p:nvSpPr>
        <p:spPr>
          <a:xfrm>
            <a:off x="3887391" y="2438401"/>
            <a:ext cx="4629150" cy="349567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F677FE63-E475-4B3F-AEC0-41F9FC5593E8}"/>
              </a:ext>
            </a:extLst>
          </p:cNvPr>
          <p:cNvSpPr>
            <a:spLocks noGrp="1"/>
          </p:cNvSpPr>
          <p:nvPr>
            <p:ph type="body" sz="half" idx="2"/>
          </p:nvPr>
        </p:nvSpPr>
        <p:spPr>
          <a:xfrm>
            <a:off x="629841" y="3648075"/>
            <a:ext cx="2949178" cy="2279650"/>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91FFD4D-5A5E-44A7-A138-206BFB2C566D}"/>
              </a:ext>
            </a:extLst>
          </p:cNvPr>
          <p:cNvSpPr>
            <a:spLocks noGrp="1"/>
          </p:cNvSpPr>
          <p:nvPr>
            <p:ph type="dt" sz="half" idx="10"/>
          </p:nvPr>
        </p:nvSpPr>
        <p:spPr/>
        <p:txBody>
          <a:bodyPr/>
          <a:lstStyle>
            <a:lvl1pPr algn="r">
              <a:defRPr/>
            </a:lvl1pPr>
          </a:lstStyle>
          <a:p>
            <a:fld id="{A858AF17-352C-4B2A-998D-B5C7C6FF7017}" type="datetimeFigureOut">
              <a:rPr lang="sv-SE" smtClean="0"/>
              <a:pPr/>
              <a:t>2023-10-11</a:t>
            </a:fld>
            <a:endParaRPr lang="sv-SE"/>
          </a:p>
        </p:txBody>
      </p:sp>
      <p:sp>
        <p:nvSpPr>
          <p:cNvPr id="6" name="Platshållare för sidfot 5">
            <a:extLst>
              <a:ext uri="{FF2B5EF4-FFF2-40B4-BE49-F238E27FC236}">
                <a16:creationId xmlns:a16="http://schemas.microsoft.com/office/drawing/2014/main" id="{D63D6BE9-4810-4AA7-AC7E-466787351098}"/>
              </a:ext>
            </a:extLst>
          </p:cNvPr>
          <p:cNvSpPr>
            <a:spLocks noGrp="1"/>
          </p:cNvSpPr>
          <p:nvPr>
            <p:ph type="ftr" sz="quarter" idx="11"/>
          </p:nvPr>
        </p:nvSpPr>
        <p:spPr/>
        <p:txBody>
          <a:bodyPr/>
          <a:lstStyle/>
          <a:p>
            <a:endParaRPr lang="sv-SE"/>
          </a:p>
        </p:txBody>
      </p:sp>
      <p:sp>
        <p:nvSpPr>
          <p:cNvPr id="23" name="Platshållare för text 22">
            <a:extLst>
              <a:ext uri="{FF2B5EF4-FFF2-40B4-BE49-F238E27FC236}">
                <a16:creationId xmlns:a16="http://schemas.microsoft.com/office/drawing/2014/main" id="{BD0191A7-8742-40F1-84C7-A3140831302D}"/>
              </a:ext>
            </a:extLst>
          </p:cNvPr>
          <p:cNvSpPr>
            <a:spLocks noGrp="1"/>
          </p:cNvSpPr>
          <p:nvPr>
            <p:ph type="body" sz="quarter" idx="12"/>
          </p:nvPr>
        </p:nvSpPr>
        <p:spPr>
          <a:xfrm>
            <a:off x="628650" y="2438402"/>
            <a:ext cx="2949179" cy="990599"/>
          </a:xfrm>
        </p:spPr>
        <p:txBody>
          <a:bodyPr anchor="b">
            <a:normAutofit/>
          </a:bodyPr>
          <a:lstStyle>
            <a:lvl1pPr marL="0" indent="0">
              <a:buNone/>
              <a:defRPr sz="2100" b="1"/>
            </a:lvl1pPr>
            <a:lvl2pPr marL="342900" indent="0">
              <a:buNone/>
              <a:defRPr/>
            </a:lvl2pPr>
            <a:lvl3pPr marL="685800" indent="0">
              <a:buNone/>
              <a:defRPr/>
            </a:lvl3pPr>
            <a:lvl4pPr marL="1028700" indent="0">
              <a:buNone/>
              <a:defRPr/>
            </a:lvl4pPr>
            <a:lvl5pPr marL="1371600" indent="0">
              <a:buNone/>
              <a:defRPr/>
            </a:lvl5pPr>
          </a:lstStyle>
          <a:p>
            <a:pPr lvl="0"/>
            <a:r>
              <a:rPr lang="sv-SE"/>
              <a:t>Klicka här för att ändra format på bakgrundstexten</a:t>
            </a:r>
          </a:p>
        </p:txBody>
      </p:sp>
      <p:sp>
        <p:nvSpPr>
          <p:cNvPr id="8" name="Platshållare för text 6">
            <a:extLst>
              <a:ext uri="{FF2B5EF4-FFF2-40B4-BE49-F238E27FC236}">
                <a16:creationId xmlns:a16="http://schemas.microsoft.com/office/drawing/2014/main" id="{CAE357A7-EAD7-4B8A-A20C-E08B43F4C7E2}"/>
              </a:ext>
            </a:extLst>
          </p:cNvPr>
          <p:cNvSpPr>
            <a:spLocks noGrp="1"/>
          </p:cNvSpPr>
          <p:nvPr>
            <p:ph type="body" sz="quarter" idx="13" hasCustomPrompt="1"/>
          </p:nvPr>
        </p:nvSpPr>
        <p:spPr>
          <a:xfrm rot="16200000">
            <a:off x="6893242" y="4074015"/>
            <a:ext cx="3495675" cy="224444"/>
          </a:xfrm>
        </p:spPr>
        <p:txBody>
          <a:bodyPr anchor="ctr">
            <a:noAutofit/>
          </a:bodyPr>
          <a:lstStyle>
            <a:lvl1pPr marL="0" indent="0" algn="r">
              <a:buNone/>
              <a:defRPr sz="900" b="0">
                <a:solidFill>
                  <a:schemeClr val="tx1"/>
                </a:solidFill>
              </a:defRPr>
            </a:lvl1pPr>
            <a:lvl5pPr>
              <a:defRPr/>
            </a:lvl5pPr>
          </a:lstStyle>
          <a:p>
            <a:pPr lvl="0"/>
            <a:r>
              <a:rPr lang="sv-SE"/>
              <a:t>Foto:</a:t>
            </a:r>
          </a:p>
        </p:txBody>
      </p:sp>
    </p:spTree>
    <p:extLst>
      <p:ext uri="{BB962C8B-B14F-4D97-AF65-F5344CB8AC3E}">
        <p14:creationId xmlns:p14="http://schemas.microsoft.com/office/powerpoint/2010/main" val="1077560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F64C51-1CFA-4B82-A401-063C4D6761DF}"/>
              </a:ext>
            </a:extLst>
          </p:cNvPr>
          <p:cNvSpPr>
            <a:spLocks noGrp="1"/>
          </p:cNvSpPr>
          <p:nvPr>
            <p:ph type="title"/>
          </p:nvPr>
        </p:nvSpPr>
        <p:spPr>
          <a:xfrm>
            <a:off x="623888" y="1819275"/>
            <a:ext cx="7886700" cy="2743200"/>
          </a:xfrm>
        </p:spPr>
        <p:txBody>
          <a:bodyPr anchor="b"/>
          <a:lstStyle>
            <a:lvl1pPr>
              <a:defRPr sz="4500">
                <a:solidFill>
                  <a:schemeClr val="tx2"/>
                </a:solidFill>
              </a:defRPr>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BAC53748-7127-41FF-8E63-BBC7D0F983D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3C0A824E-AC21-488E-B276-FF7206CE8AB5}"/>
              </a:ext>
            </a:extLst>
          </p:cNvPr>
          <p:cNvSpPr>
            <a:spLocks noGrp="1"/>
          </p:cNvSpPr>
          <p:nvPr>
            <p:ph type="dt" sz="half" idx="10"/>
          </p:nvPr>
        </p:nvSpPr>
        <p:spPr/>
        <p:txBody>
          <a:bodyPr/>
          <a:lstStyle>
            <a:lvl1pPr algn="r">
              <a:defRPr/>
            </a:lvl1pPr>
          </a:lstStyle>
          <a:p>
            <a:fld id="{A858AF17-352C-4B2A-998D-B5C7C6FF7017}" type="datetimeFigureOut">
              <a:rPr lang="sv-SE" smtClean="0"/>
              <a:pPr/>
              <a:t>2023-10-11</a:t>
            </a:fld>
            <a:endParaRPr lang="sv-SE"/>
          </a:p>
        </p:txBody>
      </p:sp>
      <p:sp>
        <p:nvSpPr>
          <p:cNvPr id="5" name="Platshållare för sidfot 4">
            <a:extLst>
              <a:ext uri="{FF2B5EF4-FFF2-40B4-BE49-F238E27FC236}">
                <a16:creationId xmlns:a16="http://schemas.microsoft.com/office/drawing/2014/main" id="{C61020C1-32BE-42DF-9852-C21680CE4E5C}"/>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2092977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DB7475-CBFD-4E8D-8889-3AE6D92934DF}"/>
              </a:ext>
            </a:extLst>
          </p:cNvPr>
          <p:cNvSpPr>
            <a:spLocks noGrp="1"/>
          </p:cNvSpPr>
          <p:nvPr>
            <p:ph type="title"/>
          </p:nvPr>
        </p:nvSpPr>
        <p:spPr>
          <a:xfrm>
            <a:off x="628651" y="457201"/>
            <a:ext cx="7022306" cy="1354791"/>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634ADEA-4654-4B3B-83C5-F7279F4CB55E}"/>
              </a:ext>
            </a:extLst>
          </p:cNvPr>
          <p:cNvSpPr>
            <a:spLocks noGrp="1"/>
          </p:cNvSpPr>
          <p:nvPr>
            <p:ph idx="1"/>
          </p:nvPr>
        </p:nvSpPr>
        <p:spPr/>
        <p:txBody>
          <a:bodyPr>
            <a:normAutofit/>
          </a:bodyPr>
          <a:lstStyle>
            <a:lvl1pPr>
              <a:defRPr sz="2400"/>
            </a:lvl1pPr>
            <a:lvl2pPr>
              <a:defRPr sz="2100"/>
            </a:lvl2pPr>
            <a:lvl3pPr>
              <a:defRPr sz="1800"/>
            </a:lvl3pPr>
            <a:lvl4pPr>
              <a:defRPr sz="1500"/>
            </a:lvl4pPr>
            <a:lvl5pPr>
              <a:defRPr sz="15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8893F25-A49D-489B-A6A9-C29E10E3F9EF}"/>
              </a:ext>
            </a:extLst>
          </p:cNvPr>
          <p:cNvSpPr>
            <a:spLocks noGrp="1"/>
          </p:cNvSpPr>
          <p:nvPr>
            <p:ph type="dt" sz="half" idx="10"/>
          </p:nvPr>
        </p:nvSpPr>
        <p:spPr/>
        <p:txBody>
          <a:bodyPr/>
          <a:lstStyle>
            <a:lvl1pPr algn="r">
              <a:defRPr/>
            </a:lvl1pPr>
          </a:lstStyle>
          <a:p>
            <a:fld id="{A858AF17-352C-4B2A-998D-B5C7C6FF7017}" type="datetimeFigureOut">
              <a:rPr lang="sv-SE" smtClean="0"/>
              <a:pPr/>
              <a:t>2023-10-11</a:t>
            </a:fld>
            <a:endParaRPr lang="sv-SE"/>
          </a:p>
        </p:txBody>
      </p:sp>
      <p:sp>
        <p:nvSpPr>
          <p:cNvPr id="5" name="Platshållare för sidfot 4">
            <a:extLst>
              <a:ext uri="{FF2B5EF4-FFF2-40B4-BE49-F238E27FC236}">
                <a16:creationId xmlns:a16="http://schemas.microsoft.com/office/drawing/2014/main" id="{59415E78-0908-4AEA-8CDA-779D44F04C1D}"/>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9033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E38A18-485D-4817-AC7B-372F0540343C}"/>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5AC540D7-5B54-466F-8292-05B0C45F5CB0}"/>
              </a:ext>
            </a:extLst>
          </p:cNvPr>
          <p:cNvSpPr>
            <a:spLocks noGrp="1"/>
          </p:cNvSpPr>
          <p:nvPr>
            <p:ph type="dt" sz="half" idx="10"/>
          </p:nvPr>
        </p:nvSpPr>
        <p:spPr/>
        <p:txBody>
          <a:bodyPr/>
          <a:lstStyle>
            <a:lvl1pPr algn="r">
              <a:defRPr/>
            </a:lvl1pPr>
          </a:lstStyle>
          <a:p>
            <a:fld id="{A858AF17-352C-4B2A-998D-B5C7C6FF7017}" type="datetimeFigureOut">
              <a:rPr lang="sv-SE" smtClean="0"/>
              <a:pPr/>
              <a:t>2023-10-11</a:t>
            </a:fld>
            <a:endParaRPr lang="sv-SE"/>
          </a:p>
        </p:txBody>
      </p:sp>
      <p:sp>
        <p:nvSpPr>
          <p:cNvPr id="4" name="Platshållare för sidfot 3">
            <a:extLst>
              <a:ext uri="{FF2B5EF4-FFF2-40B4-BE49-F238E27FC236}">
                <a16:creationId xmlns:a16="http://schemas.microsoft.com/office/drawing/2014/main" id="{16088311-09E2-4524-89EC-6BF9136D50B9}"/>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914921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42B861-CC4A-4BAD-8A6C-C2293FF83210}"/>
              </a:ext>
            </a:extLst>
          </p:cNvPr>
          <p:cNvSpPr>
            <a:spLocks noGrp="1"/>
          </p:cNvSpPr>
          <p:nvPr>
            <p:ph type="ctrTitle"/>
          </p:nvPr>
        </p:nvSpPr>
        <p:spPr>
          <a:xfrm>
            <a:off x="628651" y="457200"/>
            <a:ext cx="7022306" cy="1362060"/>
          </a:xfrm>
        </p:spPr>
        <p:txBody>
          <a:bodyPr anchor="ctr">
            <a:normAutofit/>
          </a:bodyPr>
          <a:lstStyle>
            <a:lvl1pPr algn="l">
              <a:defRPr sz="3300"/>
            </a:lvl1pPr>
          </a:lstStyle>
          <a:p>
            <a:r>
              <a:rPr lang="sv-SE"/>
              <a:t>Klicka här för att ändra mall för rubrikformat</a:t>
            </a:r>
          </a:p>
        </p:txBody>
      </p:sp>
      <p:sp>
        <p:nvSpPr>
          <p:cNvPr id="4" name="Platshållare för datum 3">
            <a:extLst>
              <a:ext uri="{FF2B5EF4-FFF2-40B4-BE49-F238E27FC236}">
                <a16:creationId xmlns:a16="http://schemas.microsoft.com/office/drawing/2014/main" id="{CCF19E8A-8CDC-47E9-B165-3689D67E0C27}"/>
              </a:ext>
            </a:extLst>
          </p:cNvPr>
          <p:cNvSpPr>
            <a:spLocks noGrp="1"/>
          </p:cNvSpPr>
          <p:nvPr>
            <p:ph type="dt" sz="half" idx="10"/>
          </p:nvPr>
        </p:nvSpPr>
        <p:spPr/>
        <p:txBody>
          <a:bodyPr/>
          <a:lstStyle>
            <a:lvl1pPr algn="r">
              <a:defRPr/>
            </a:lvl1pPr>
          </a:lstStyle>
          <a:p>
            <a:fld id="{A858AF17-352C-4B2A-998D-B5C7C6FF7017}" type="datetimeFigureOut">
              <a:rPr lang="sv-SE" smtClean="0"/>
              <a:pPr/>
              <a:t>2023-10-11</a:t>
            </a:fld>
            <a:endParaRPr lang="sv-SE"/>
          </a:p>
        </p:txBody>
      </p:sp>
      <p:sp>
        <p:nvSpPr>
          <p:cNvPr id="5" name="Platshållare för sidfot 4">
            <a:extLst>
              <a:ext uri="{FF2B5EF4-FFF2-40B4-BE49-F238E27FC236}">
                <a16:creationId xmlns:a16="http://schemas.microsoft.com/office/drawing/2014/main" id="{9E295D94-E002-4EC6-86B2-92B6EECC9147}"/>
              </a:ext>
            </a:extLst>
          </p:cNvPr>
          <p:cNvSpPr>
            <a:spLocks noGrp="1"/>
          </p:cNvSpPr>
          <p:nvPr>
            <p:ph type="ftr" sz="quarter" idx="11"/>
          </p:nvPr>
        </p:nvSpPr>
        <p:spPr/>
        <p:txBody>
          <a:bodyPr/>
          <a:lstStyle/>
          <a:p>
            <a:endParaRPr lang="sv-SE"/>
          </a:p>
        </p:txBody>
      </p:sp>
      <p:sp>
        <p:nvSpPr>
          <p:cNvPr id="8" name="Platshållare för media 7">
            <a:extLst>
              <a:ext uri="{FF2B5EF4-FFF2-40B4-BE49-F238E27FC236}">
                <a16:creationId xmlns:a16="http://schemas.microsoft.com/office/drawing/2014/main" id="{1A0B9B3C-73E0-4B96-993C-4BD7C04290A3}"/>
              </a:ext>
            </a:extLst>
          </p:cNvPr>
          <p:cNvSpPr>
            <a:spLocks noGrp="1"/>
          </p:cNvSpPr>
          <p:nvPr>
            <p:ph type="media" sz="quarter" idx="12"/>
          </p:nvPr>
        </p:nvSpPr>
        <p:spPr>
          <a:xfrm>
            <a:off x="1664494" y="2419350"/>
            <a:ext cx="5815013" cy="3648075"/>
          </a:xfrm>
        </p:spPr>
        <p:txBody>
          <a:bodyPr/>
          <a:lstStyle/>
          <a:p>
            <a:r>
              <a:rPr lang="sv-SE"/>
              <a:t>Klicka på ikonen för att lägga till ett medieklipp</a:t>
            </a:r>
          </a:p>
        </p:txBody>
      </p:sp>
    </p:spTree>
    <p:extLst>
      <p:ext uri="{BB962C8B-B14F-4D97-AF65-F5344CB8AC3E}">
        <p14:creationId xmlns:p14="http://schemas.microsoft.com/office/powerpoint/2010/main" val="120542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902935-39BB-4F1A-9D3C-14D8C6AF71F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0C93F21-216D-4826-B226-5F99E9F74B4E}"/>
              </a:ext>
            </a:extLst>
          </p:cNvPr>
          <p:cNvSpPr>
            <a:spLocks noGrp="1"/>
          </p:cNvSpPr>
          <p:nvPr>
            <p:ph sz="half" idx="1"/>
          </p:nvPr>
        </p:nvSpPr>
        <p:spPr>
          <a:xfrm>
            <a:off x="628650" y="2302976"/>
            <a:ext cx="3886200" cy="3596148"/>
          </a:xfrm>
        </p:spPr>
        <p:txBody>
          <a:bodyPr>
            <a:normAutofit/>
          </a:bodyPr>
          <a:lstStyle>
            <a:lvl1pPr>
              <a:defRPr sz="2100"/>
            </a:lvl1pPr>
            <a:lvl2pPr>
              <a:defRPr sz="1800"/>
            </a:lvl2pPr>
            <a:lvl3pPr>
              <a:defRPr sz="1500"/>
            </a:lvl3pPr>
            <a:lvl4pPr>
              <a:defRPr sz="1350"/>
            </a:lvl4pPr>
            <a:lvl5pPr>
              <a:defRPr sz="13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EB63EB87-E287-4BC6-B40E-A9CB46E65F13}"/>
              </a:ext>
            </a:extLst>
          </p:cNvPr>
          <p:cNvSpPr>
            <a:spLocks noGrp="1"/>
          </p:cNvSpPr>
          <p:nvPr>
            <p:ph sz="half" idx="2"/>
          </p:nvPr>
        </p:nvSpPr>
        <p:spPr>
          <a:xfrm>
            <a:off x="4629150" y="2302976"/>
            <a:ext cx="3886200" cy="3596148"/>
          </a:xfrm>
        </p:spPr>
        <p:txBody>
          <a:bodyPr>
            <a:normAutofit/>
          </a:bodyPr>
          <a:lstStyle>
            <a:lvl1pPr>
              <a:defRPr sz="2100"/>
            </a:lvl1pPr>
            <a:lvl2pPr>
              <a:defRPr sz="1800"/>
            </a:lvl2pPr>
            <a:lvl3pPr>
              <a:defRPr sz="1500"/>
            </a:lvl3pPr>
            <a:lvl4pPr>
              <a:defRPr sz="1350"/>
            </a:lvl4pPr>
            <a:lvl5pPr>
              <a:defRPr sz="13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EACA6C9D-7F8C-47F2-B942-90FA408D48B5}"/>
              </a:ext>
            </a:extLst>
          </p:cNvPr>
          <p:cNvSpPr>
            <a:spLocks noGrp="1"/>
          </p:cNvSpPr>
          <p:nvPr>
            <p:ph type="dt" sz="half" idx="10"/>
          </p:nvPr>
        </p:nvSpPr>
        <p:spPr/>
        <p:txBody>
          <a:bodyPr/>
          <a:lstStyle>
            <a:lvl1pPr algn="r">
              <a:defRPr/>
            </a:lvl1pPr>
          </a:lstStyle>
          <a:p>
            <a:fld id="{A858AF17-352C-4B2A-998D-B5C7C6FF7017}" type="datetimeFigureOut">
              <a:rPr lang="sv-SE" smtClean="0"/>
              <a:pPr/>
              <a:t>2023-10-11</a:t>
            </a:fld>
            <a:endParaRPr lang="sv-SE"/>
          </a:p>
        </p:txBody>
      </p:sp>
      <p:sp>
        <p:nvSpPr>
          <p:cNvPr id="6" name="Platshållare för sidfot 5">
            <a:extLst>
              <a:ext uri="{FF2B5EF4-FFF2-40B4-BE49-F238E27FC236}">
                <a16:creationId xmlns:a16="http://schemas.microsoft.com/office/drawing/2014/main" id="{833128D7-1CA8-4F66-B0A9-322F0E62A31F}"/>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910683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E1B6D515-53FE-4170-9ED7-BE289F2BB10B}" type="datetimeFigureOut">
              <a:rPr lang="sv-SE" smtClean="0"/>
              <a:pPr/>
              <a:t>2023-10-11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5F1EB9B-08F1-4A4F-A847-E8D153217EC0}" type="slidenum">
              <a:rPr lang="sv-SE" smtClean="0"/>
              <a:pPr/>
              <a:t>‹#›</a:t>
            </a:fld>
            <a:endParaRPr lang="sv-SE"/>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D4E91C-743E-45CA-8D6A-1F2A8124062E}"/>
              </a:ext>
            </a:extLst>
          </p:cNvPr>
          <p:cNvSpPr>
            <a:spLocks noGrp="1"/>
          </p:cNvSpPr>
          <p:nvPr>
            <p:ph type="title"/>
          </p:nvPr>
        </p:nvSpPr>
        <p:spPr>
          <a:xfrm>
            <a:off x="628650" y="488951"/>
            <a:ext cx="702945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DC7A133-8326-4CB0-97C2-107834C6859C}"/>
              </a:ext>
            </a:extLst>
          </p:cNvPr>
          <p:cNvSpPr>
            <a:spLocks noGrp="1"/>
          </p:cNvSpPr>
          <p:nvPr>
            <p:ph type="body" idx="1"/>
          </p:nvPr>
        </p:nvSpPr>
        <p:spPr>
          <a:xfrm>
            <a:off x="629842" y="2420996"/>
            <a:ext cx="3868340" cy="823912"/>
          </a:xfrm>
        </p:spPr>
        <p:txBody>
          <a:bodyPr anchor="b">
            <a:no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09F57531-0D48-4114-9AC9-805E158E32BB}"/>
              </a:ext>
            </a:extLst>
          </p:cNvPr>
          <p:cNvSpPr>
            <a:spLocks noGrp="1"/>
          </p:cNvSpPr>
          <p:nvPr>
            <p:ph sz="half" idx="2"/>
          </p:nvPr>
        </p:nvSpPr>
        <p:spPr>
          <a:xfrm>
            <a:off x="629842" y="3244909"/>
            <a:ext cx="3868340" cy="2911515"/>
          </a:xfrm>
        </p:spPr>
        <p:txBody>
          <a:bodyPr>
            <a:normAutofit/>
          </a:bodyPr>
          <a:lstStyle>
            <a:lvl1pPr>
              <a:defRPr sz="1800"/>
            </a:lvl1pPr>
            <a:lvl2pPr>
              <a:defRPr sz="1500"/>
            </a:lvl2pPr>
            <a:lvl3pPr>
              <a:defRPr sz="1350"/>
            </a:lvl3pPr>
            <a:lvl4pPr>
              <a:defRPr sz="12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C63BAC71-E13E-4E64-92FA-9EBD983C0623}"/>
              </a:ext>
            </a:extLst>
          </p:cNvPr>
          <p:cNvSpPr>
            <a:spLocks noGrp="1"/>
          </p:cNvSpPr>
          <p:nvPr>
            <p:ph type="body" sz="quarter" idx="3"/>
          </p:nvPr>
        </p:nvSpPr>
        <p:spPr>
          <a:xfrm>
            <a:off x="4629150" y="2420996"/>
            <a:ext cx="3887391" cy="823912"/>
          </a:xfrm>
        </p:spPr>
        <p:txBody>
          <a:bodyPr anchor="b">
            <a:no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6511C5C9-7E3D-44D6-BA7B-42AFA81F1FE4}"/>
              </a:ext>
            </a:extLst>
          </p:cNvPr>
          <p:cNvSpPr>
            <a:spLocks noGrp="1"/>
          </p:cNvSpPr>
          <p:nvPr>
            <p:ph sz="quarter" idx="4"/>
          </p:nvPr>
        </p:nvSpPr>
        <p:spPr>
          <a:xfrm>
            <a:off x="4629150" y="3244909"/>
            <a:ext cx="3887391" cy="2911515"/>
          </a:xfrm>
        </p:spPr>
        <p:txBody>
          <a:bodyPr>
            <a:normAutofit/>
          </a:bodyPr>
          <a:lstStyle>
            <a:lvl1pPr>
              <a:defRPr sz="1800"/>
            </a:lvl1pPr>
            <a:lvl2pPr>
              <a:defRPr sz="1500"/>
            </a:lvl2pPr>
            <a:lvl3pPr>
              <a:defRPr sz="1350"/>
            </a:lvl3pPr>
            <a:lvl4pPr>
              <a:defRPr sz="12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14FF45EB-3D9E-475A-B425-5E30496975F7}"/>
              </a:ext>
            </a:extLst>
          </p:cNvPr>
          <p:cNvSpPr>
            <a:spLocks noGrp="1"/>
          </p:cNvSpPr>
          <p:nvPr>
            <p:ph type="dt" sz="half" idx="10"/>
          </p:nvPr>
        </p:nvSpPr>
        <p:spPr/>
        <p:txBody>
          <a:bodyPr/>
          <a:lstStyle>
            <a:lvl1pPr algn="r">
              <a:defRPr/>
            </a:lvl1pPr>
          </a:lstStyle>
          <a:p>
            <a:fld id="{A858AF17-352C-4B2A-998D-B5C7C6FF7017}" type="datetimeFigureOut">
              <a:rPr lang="sv-SE" smtClean="0"/>
              <a:pPr/>
              <a:t>2023-10-11</a:t>
            </a:fld>
            <a:endParaRPr lang="sv-SE"/>
          </a:p>
        </p:txBody>
      </p:sp>
      <p:sp>
        <p:nvSpPr>
          <p:cNvPr id="8" name="Platshållare för sidfot 7">
            <a:extLst>
              <a:ext uri="{FF2B5EF4-FFF2-40B4-BE49-F238E27FC236}">
                <a16:creationId xmlns:a16="http://schemas.microsoft.com/office/drawing/2014/main" id="{8BBB7808-FDA7-4A4E-A5D6-1F8435025E03}"/>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2364041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E1B6D515-53FE-4170-9ED7-BE289F2BB10B}" type="datetimeFigureOut">
              <a:rPr lang="sv-SE" smtClean="0"/>
              <a:pPr/>
              <a:t>2023-10-11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5F1EB9B-08F1-4A4F-A847-E8D153217EC0}" type="slidenum">
              <a:rPr lang="sv-SE" smtClean="0"/>
              <a:pPr/>
              <a:t>‹#›</a:t>
            </a:fld>
            <a:endParaRPr lang="sv-SE"/>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E1B6D515-53FE-4170-9ED7-BE289F2BB10B}" type="datetimeFigureOut">
              <a:rPr lang="sv-SE" smtClean="0"/>
              <a:pPr/>
              <a:t>2023-10-11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5F1EB9B-08F1-4A4F-A847-E8D153217EC0}" type="slidenum">
              <a:rPr lang="sv-SE" smtClean="0"/>
              <a:pPr/>
              <a:t>‹#›</a:t>
            </a:fld>
            <a:endParaRPr lang="sv-SE"/>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E1B6D515-53FE-4170-9ED7-BE289F2BB10B}" type="datetimeFigureOut">
              <a:rPr lang="sv-SE" smtClean="0"/>
              <a:pPr/>
              <a:t>2023-10-11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55F1EB9B-08F1-4A4F-A847-E8D153217EC0}" type="slidenum">
              <a:rPr lang="sv-SE" smtClean="0"/>
              <a:pPr/>
              <a:t>‹#›</a:t>
            </a:fld>
            <a:endParaRPr lang="sv-SE"/>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E1B6D515-53FE-4170-9ED7-BE289F2BB10B}" type="datetimeFigureOut">
              <a:rPr lang="sv-SE" smtClean="0"/>
              <a:pPr/>
              <a:t>2023-10-11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55F1EB9B-08F1-4A4F-A847-E8D153217EC0}" type="slidenum">
              <a:rPr lang="sv-SE" smtClean="0"/>
              <a:pPr/>
              <a:t>‹#›</a:t>
            </a:fld>
            <a:endParaRPr lang="sv-SE"/>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E1B6D515-53FE-4170-9ED7-BE289F2BB10B}" type="datetimeFigureOut">
              <a:rPr lang="sv-SE" smtClean="0"/>
              <a:pPr/>
              <a:t>2023-10-11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55F1EB9B-08F1-4A4F-A847-E8D153217EC0}" type="slidenum">
              <a:rPr lang="sv-SE" smtClean="0"/>
              <a:pPr/>
              <a:t>‹#›</a:t>
            </a:fld>
            <a:endParaRPr lang="sv-SE"/>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E1B6D515-53FE-4170-9ED7-BE289F2BB10B}" type="datetimeFigureOut">
              <a:rPr lang="sv-SE" smtClean="0"/>
              <a:pPr/>
              <a:t>2023-10-11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5F1EB9B-08F1-4A4F-A847-E8D153217EC0}" type="slidenum">
              <a:rPr lang="sv-SE" smtClean="0"/>
              <a:pPr/>
              <a:t>‹#›</a:t>
            </a:fld>
            <a:endParaRPr lang="sv-SE"/>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E1B6D515-53FE-4170-9ED7-BE289F2BB10B}" type="datetimeFigureOut">
              <a:rPr lang="sv-SE" smtClean="0"/>
              <a:pPr/>
              <a:t>2023-10-11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5F1EB9B-08F1-4A4F-A847-E8D153217EC0}" type="slidenum">
              <a:rPr lang="sv-SE" smtClean="0"/>
              <a:pPr/>
              <a:t>‹#›</a:t>
            </a:fld>
            <a:endParaRPr lang="sv-SE"/>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2.png"/><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B6D515-53FE-4170-9ED7-BE289F2BB10B}" type="datetimeFigureOut">
              <a:rPr lang="sv-SE" smtClean="0"/>
              <a:pPr/>
              <a:t>2023-10-11</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F1EB9B-08F1-4A4F-A847-E8D153217EC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5" r:id="rId12"/>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0BB34BD-322C-43F8-B397-E9EEDF909F95}"/>
              </a:ext>
            </a:extLst>
          </p:cNvPr>
          <p:cNvSpPr>
            <a:spLocks noGrp="1"/>
          </p:cNvSpPr>
          <p:nvPr>
            <p:ph type="title"/>
          </p:nvPr>
        </p:nvSpPr>
        <p:spPr>
          <a:xfrm>
            <a:off x="628650" y="486429"/>
            <a:ext cx="702945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AE67A81-393C-4EBC-9A2B-B67780E3933D}"/>
              </a:ext>
            </a:extLst>
          </p:cNvPr>
          <p:cNvSpPr>
            <a:spLocks noGrp="1"/>
          </p:cNvSpPr>
          <p:nvPr>
            <p:ph type="body" idx="1"/>
          </p:nvPr>
        </p:nvSpPr>
        <p:spPr>
          <a:xfrm>
            <a:off x="628650" y="2752531"/>
            <a:ext cx="7886700" cy="3424432"/>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9020A7E-9D98-4913-95B4-304CBD57E331}"/>
              </a:ext>
            </a:extLst>
          </p:cNvPr>
          <p:cNvSpPr>
            <a:spLocks noGrp="1"/>
          </p:cNvSpPr>
          <p:nvPr>
            <p:ph type="dt" sz="half" idx="2"/>
          </p:nvPr>
        </p:nvSpPr>
        <p:spPr>
          <a:xfrm>
            <a:off x="6457950" y="634922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lgn="r"/>
            <a:fld id="{A858AF17-352C-4B2A-998D-B5C7C6FF7017}" type="datetimeFigureOut">
              <a:rPr lang="sv-SE" smtClean="0"/>
              <a:pPr algn="r"/>
              <a:t>2023-10-11</a:t>
            </a:fld>
            <a:endParaRPr lang="sv-SE"/>
          </a:p>
        </p:txBody>
      </p:sp>
      <p:sp>
        <p:nvSpPr>
          <p:cNvPr id="5" name="Platshållare för sidfot 4">
            <a:extLst>
              <a:ext uri="{FF2B5EF4-FFF2-40B4-BE49-F238E27FC236}">
                <a16:creationId xmlns:a16="http://schemas.microsoft.com/office/drawing/2014/main" id="{8E144B66-C488-4A7F-B727-FBEE13D84CF6}"/>
              </a:ext>
            </a:extLst>
          </p:cNvPr>
          <p:cNvSpPr>
            <a:spLocks noGrp="1"/>
          </p:cNvSpPr>
          <p:nvPr>
            <p:ph type="ftr" sz="quarter" idx="3"/>
          </p:nvPr>
        </p:nvSpPr>
        <p:spPr>
          <a:xfrm>
            <a:off x="628650" y="6349222"/>
            <a:ext cx="5486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v-SE"/>
          </a:p>
        </p:txBody>
      </p:sp>
    </p:spTree>
    <p:extLst>
      <p:ext uri="{BB962C8B-B14F-4D97-AF65-F5344CB8AC3E}">
        <p14:creationId xmlns:p14="http://schemas.microsoft.com/office/powerpoint/2010/main" val="189412113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Lst>
  <p:txStyles>
    <p:titleStyle>
      <a:lvl1pPr algn="l" defTabSz="685800" rtl="0" eaLnBrk="1" latinLnBrk="0" hangingPunct="1">
        <a:lnSpc>
          <a:spcPct val="90000"/>
        </a:lnSpc>
        <a:spcBef>
          <a:spcPct val="0"/>
        </a:spcBef>
        <a:buNone/>
        <a:defRPr sz="33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fn.se/wp-content/uploads/2016/07/Allmanforklaringomdemanskligarattigheterna.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585313-A2C8-4C24-A468-A0CA13CC6F29}"/>
              </a:ext>
            </a:extLst>
          </p:cNvPr>
          <p:cNvSpPr>
            <a:spLocks noGrp="1"/>
          </p:cNvSpPr>
          <p:nvPr>
            <p:ph type="ctrTitle"/>
          </p:nvPr>
        </p:nvSpPr>
        <p:spPr>
          <a:xfrm>
            <a:off x="760040" y="2492896"/>
            <a:ext cx="7772400" cy="1470025"/>
          </a:xfrm>
        </p:spPr>
        <p:txBody>
          <a:bodyPr>
            <a:normAutofit/>
          </a:bodyPr>
          <a:lstStyle/>
          <a:p>
            <a:r>
              <a:rPr lang="sv-SE" sz="2400" i="1">
                <a:latin typeface="Arial Narrow" panose="020B0606020202030204" pitchFamily="34" charset="0"/>
              </a:rPr>
              <a:t>En presentation om de mänskliga rättigheterna och FN-systemets olika organ och funktioner för att skydda dessa</a:t>
            </a:r>
          </a:p>
        </p:txBody>
      </p:sp>
      <p:sp>
        <p:nvSpPr>
          <p:cNvPr id="3" name="Underrubrik 2">
            <a:extLst>
              <a:ext uri="{FF2B5EF4-FFF2-40B4-BE49-F238E27FC236}">
                <a16:creationId xmlns:a16="http://schemas.microsoft.com/office/drawing/2014/main" id="{7CB2EA0D-0157-47DC-A096-62C89FDA7EFB}"/>
              </a:ext>
            </a:extLst>
          </p:cNvPr>
          <p:cNvSpPr>
            <a:spLocks noGrp="1"/>
          </p:cNvSpPr>
          <p:nvPr>
            <p:ph type="subTitle" idx="1"/>
          </p:nvPr>
        </p:nvSpPr>
        <p:spPr>
          <a:xfrm>
            <a:off x="1371598" y="4474532"/>
            <a:ext cx="6400800" cy="1752600"/>
          </a:xfrm>
        </p:spPr>
        <p:txBody>
          <a:bodyPr>
            <a:normAutofit/>
          </a:bodyPr>
          <a:lstStyle/>
          <a:p>
            <a:endParaRPr lang="sv-SE" sz="2000"/>
          </a:p>
          <a:p>
            <a:r>
              <a:rPr lang="sv-SE" sz="2000">
                <a:latin typeface="Arial Narrow" panose="020B0606020202030204" pitchFamily="34" charset="0"/>
              </a:rPr>
              <a:t>NN</a:t>
            </a:r>
          </a:p>
          <a:p>
            <a:r>
              <a:rPr lang="sv-SE" sz="2000">
                <a:latin typeface="Arial Narrow" panose="020B0606020202030204" pitchFamily="34" charset="0"/>
              </a:rPr>
              <a:t>Svenska FN-förbundet eller X-stads FN-förening</a:t>
            </a:r>
          </a:p>
          <a:p>
            <a:endParaRPr lang="sv-SE"/>
          </a:p>
          <a:p>
            <a:endParaRPr lang="sv-SE"/>
          </a:p>
        </p:txBody>
      </p:sp>
      <p:sp>
        <p:nvSpPr>
          <p:cNvPr id="5" name="textruta 4">
            <a:extLst>
              <a:ext uri="{FF2B5EF4-FFF2-40B4-BE49-F238E27FC236}">
                <a16:creationId xmlns:a16="http://schemas.microsoft.com/office/drawing/2014/main" id="{44941FFA-6876-5537-BA4A-D180879AE070}"/>
              </a:ext>
            </a:extLst>
          </p:cNvPr>
          <p:cNvSpPr txBox="1"/>
          <p:nvPr/>
        </p:nvSpPr>
        <p:spPr>
          <a:xfrm>
            <a:off x="921885" y="458654"/>
            <a:ext cx="7300227" cy="646331"/>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sv-SE" sz="3600" b="0" i="0" u="none" strike="noStrike" kern="1200" cap="none" spc="0" normalizeH="0" baseline="0" noProof="0">
                <a:ln>
                  <a:noFill/>
                </a:ln>
                <a:solidFill>
                  <a:prstClr val="white"/>
                </a:solidFill>
                <a:effectLst/>
                <a:uLnTx/>
                <a:uFillTx/>
                <a:latin typeface="Arial Narrow" panose="020B0606020202030204" pitchFamily="34" charset="0"/>
                <a:ea typeface="+mn-ea"/>
                <a:cs typeface="+mn-cs"/>
              </a:rPr>
              <a:t>En värld </a:t>
            </a:r>
            <a:r>
              <a:rPr lang="sv-SE" sz="3600">
                <a:solidFill>
                  <a:prstClr val="white"/>
                </a:solidFill>
                <a:latin typeface="Arial Narrow" panose="020B0606020202030204" pitchFamily="34" charset="0"/>
              </a:rPr>
              <a:t>byggd på FN:s MR-</a:t>
            </a:r>
            <a:r>
              <a:rPr kumimoji="0" lang="sv-SE" sz="3600" b="0" i="0" u="none" strike="noStrike" kern="1200" cap="none" spc="0" normalizeH="0" baseline="0" noProof="0">
                <a:ln>
                  <a:noFill/>
                </a:ln>
                <a:solidFill>
                  <a:prstClr val="white"/>
                </a:solidFill>
                <a:effectLst/>
                <a:uLnTx/>
                <a:uFillTx/>
                <a:latin typeface="Arial Narrow" panose="020B0606020202030204" pitchFamily="34" charset="0"/>
                <a:ea typeface="+mn-ea"/>
                <a:cs typeface="+mn-cs"/>
              </a:rPr>
              <a:t>system</a:t>
            </a:r>
          </a:p>
        </p:txBody>
      </p:sp>
    </p:spTree>
    <p:extLst>
      <p:ext uri="{BB962C8B-B14F-4D97-AF65-F5344CB8AC3E}">
        <p14:creationId xmlns:p14="http://schemas.microsoft.com/office/powerpoint/2010/main" val="39787075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a:solidFill>
                  <a:schemeClr val="bg1"/>
                </a:solidFill>
                <a:latin typeface="Arial Narrow" panose="020B0606020202030204" pitchFamily="34" charset="0"/>
              </a:rPr>
              <a:t>Grundläggande rättigheter och friheter </a:t>
            </a:r>
            <a:endParaRPr lang="sv-SE" sz="4000"/>
          </a:p>
        </p:txBody>
      </p:sp>
      <p:sp>
        <p:nvSpPr>
          <p:cNvPr id="5" name="AutoShape 9"/>
          <p:cNvSpPr>
            <a:spLocks noChangeArrowheads="1"/>
          </p:cNvSpPr>
          <p:nvPr/>
        </p:nvSpPr>
        <p:spPr bwMode="auto">
          <a:xfrm>
            <a:off x="2876550" y="2877790"/>
            <a:ext cx="3371850" cy="2711450"/>
          </a:xfrm>
          <a:prstGeom prst="triangle">
            <a:avLst>
              <a:gd name="adj" fmla="val 50000"/>
            </a:avLst>
          </a:prstGeom>
          <a:solidFill>
            <a:schemeClr val="bg1"/>
          </a:solidFill>
          <a:ln w="38100">
            <a:solidFill>
              <a:srgbClr val="FF251B"/>
            </a:solidFill>
            <a:miter lim="800000"/>
            <a:headEnd/>
            <a:tailEnd/>
          </a:ln>
          <a:effectLst>
            <a:outerShdw dist="35921" dir="2700000" algn="ctr" rotWithShape="0">
              <a:srgbClr val="DDDDDD"/>
            </a:outerShdw>
          </a:effectLst>
        </p:spPr>
        <p:txBody>
          <a:bodyPr wrap="none" anchor="ctr"/>
          <a:lstStyle/>
          <a:p>
            <a:pPr algn="r">
              <a:lnSpc>
                <a:spcPct val="90000"/>
              </a:lnSpc>
              <a:spcBef>
                <a:spcPct val="20000"/>
              </a:spcBef>
              <a:defRPr/>
            </a:pPr>
            <a:endParaRPr lang="sv-SE" sz="2000">
              <a:latin typeface="Arial Black" pitchFamily="34" charset="0"/>
              <a:ea typeface="+mn-ea"/>
            </a:endParaRPr>
          </a:p>
        </p:txBody>
      </p:sp>
      <p:sp>
        <p:nvSpPr>
          <p:cNvPr id="6" name="Text Box 4"/>
          <p:cNvSpPr txBox="1">
            <a:spLocks noChangeArrowheads="1"/>
          </p:cNvSpPr>
          <p:nvPr/>
        </p:nvSpPr>
        <p:spPr bwMode="auto">
          <a:xfrm>
            <a:off x="4143375" y="3336032"/>
            <a:ext cx="885825" cy="381000"/>
          </a:xfrm>
          <a:prstGeom prst="rect">
            <a:avLst/>
          </a:prstGeom>
          <a:noFill/>
          <a:ln w="9525">
            <a:noFill/>
            <a:miter lim="800000"/>
            <a:headEnd/>
            <a:tailEnd/>
          </a:ln>
        </p:spPr>
        <p:txBody>
          <a:bodyPr>
            <a:spAutoFit/>
          </a:bodyPr>
          <a:lstStyle/>
          <a:p>
            <a:pPr>
              <a:spcBef>
                <a:spcPct val="50000"/>
              </a:spcBef>
            </a:pPr>
            <a:r>
              <a:rPr lang="sv-SE" sz="1900">
                <a:latin typeface="Arial Black" pitchFamily="34" charset="0"/>
              </a:rPr>
              <a:t>1948</a:t>
            </a:r>
          </a:p>
        </p:txBody>
      </p:sp>
      <p:sp>
        <p:nvSpPr>
          <p:cNvPr id="7" name="Text Box 10"/>
          <p:cNvSpPr txBox="1">
            <a:spLocks noChangeArrowheads="1"/>
          </p:cNvSpPr>
          <p:nvPr/>
        </p:nvSpPr>
        <p:spPr bwMode="auto">
          <a:xfrm>
            <a:off x="2971800" y="5208240"/>
            <a:ext cx="885825" cy="381000"/>
          </a:xfrm>
          <a:prstGeom prst="rect">
            <a:avLst/>
          </a:prstGeom>
          <a:noFill/>
          <a:ln w="9525">
            <a:noFill/>
            <a:miter lim="800000"/>
            <a:headEnd/>
            <a:tailEnd/>
          </a:ln>
        </p:spPr>
        <p:txBody>
          <a:bodyPr>
            <a:spAutoFit/>
          </a:bodyPr>
          <a:lstStyle/>
          <a:p>
            <a:pPr>
              <a:spcBef>
                <a:spcPct val="50000"/>
              </a:spcBef>
            </a:pPr>
            <a:r>
              <a:rPr lang="sv-SE" sz="1900">
                <a:latin typeface="Arial Black" pitchFamily="34" charset="0"/>
              </a:rPr>
              <a:t>1966</a:t>
            </a:r>
          </a:p>
        </p:txBody>
      </p:sp>
      <p:sp>
        <p:nvSpPr>
          <p:cNvPr id="8" name="Text Box 11"/>
          <p:cNvSpPr txBox="1">
            <a:spLocks noChangeArrowheads="1"/>
          </p:cNvSpPr>
          <p:nvPr/>
        </p:nvSpPr>
        <p:spPr bwMode="auto">
          <a:xfrm>
            <a:off x="5286375" y="5208240"/>
            <a:ext cx="885825" cy="381000"/>
          </a:xfrm>
          <a:prstGeom prst="rect">
            <a:avLst/>
          </a:prstGeom>
          <a:noFill/>
          <a:ln w="9525">
            <a:noFill/>
            <a:miter lim="800000"/>
            <a:headEnd/>
            <a:tailEnd/>
          </a:ln>
        </p:spPr>
        <p:txBody>
          <a:bodyPr>
            <a:spAutoFit/>
          </a:bodyPr>
          <a:lstStyle/>
          <a:p>
            <a:pPr>
              <a:spcBef>
                <a:spcPct val="50000"/>
              </a:spcBef>
            </a:pPr>
            <a:r>
              <a:rPr lang="sv-SE" sz="1900">
                <a:latin typeface="Arial Black" pitchFamily="34" charset="0"/>
              </a:rPr>
              <a:t>1966</a:t>
            </a:r>
          </a:p>
        </p:txBody>
      </p:sp>
      <p:sp>
        <p:nvSpPr>
          <p:cNvPr id="9" name="Text Box 7"/>
          <p:cNvSpPr txBox="1">
            <a:spLocks noChangeArrowheads="1"/>
          </p:cNvSpPr>
          <p:nvPr/>
        </p:nvSpPr>
        <p:spPr bwMode="auto">
          <a:xfrm>
            <a:off x="251520" y="5085184"/>
            <a:ext cx="2880320" cy="1077218"/>
          </a:xfrm>
          <a:prstGeom prst="rect">
            <a:avLst/>
          </a:prstGeom>
          <a:noFill/>
          <a:ln w="9525">
            <a:noFill/>
            <a:miter lim="800000"/>
            <a:headEnd/>
            <a:tailEnd/>
          </a:ln>
        </p:spPr>
        <p:txBody>
          <a:bodyPr wrap="square">
            <a:spAutoFit/>
          </a:bodyPr>
          <a:lstStyle/>
          <a:p>
            <a:pPr algn="ctr">
              <a:spcBef>
                <a:spcPct val="50000"/>
              </a:spcBef>
            </a:pPr>
            <a:r>
              <a:rPr lang="sv-SE" sz="1600">
                <a:latin typeface="Arial Black" pitchFamily="34" charset="0"/>
              </a:rPr>
              <a:t>Konventionen om ekonomiska, sociala</a:t>
            </a:r>
            <a:br>
              <a:rPr lang="sv-SE" sz="1600">
                <a:latin typeface="Arial Black" pitchFamily="34" charset="0"/>
              </a:rPr>
            </a:br>
            <a:r>
              <a:rPr lang="sv-SE" sz="1600">
                <a:latin typeface="Arial Black" pitchFamily="34" charset="0"/>
              </a:rPr>
              <a:t>och kulturella rättigheter</a:t>
            </a:r>
          </a:p>
        </p:txBody>
      </p:sp>
      <p:sp>
        <p:nvSpPr>
          <p:cNvPr id="10" name="Text Box 12"/>
          <p:cNvSpPr txBox="1">
            <a:spLocks noChangeArrowheads="1"/>
          </p:cNvSpPr>
          <p:nvPr/>
        </p:nvSpPr>
        <p:spPr bwMode="auto">
          <a:xfrm>
            <a:off x="6228184" y="5085184"/>
            <a:ext cx="2482850" cy="825500"/>
          </a:xfrm>
          <a:prstGeom prst="rect">
            <a:avLst/>
          </a:prstGeom>
          <a:noFill/>
          <a:ln w="9525">
            <a:noFill/>
            <a:miter lim="800000"/>
            <a:headEnd/>
            <a:tailEnd/>
          </a:ln>
        </p:spPr>
        <p:txBody>
          <a:bodyPr>
            <a:spAutoFit/>
          </a:bodyPr>
          <a:lstStyle/>
          <a:p>
            <a:pPr algn="ctr">
              <a:spcBef>
                <a:spcPct val="50000"/>
              </a:spcBef>
            </a:pPr>
            <a:r>
              <a:rPr lang="sv-SE" sz="1600">
                <a:latin typeface="Arial Black" pitchFamily="34" charset="0"/>
              </a:rPr>
              <a:t>Konventionen om medborgerliga och politiska rättigheter</a:t>
            </a:r>
          </a:p>
        </p:txBody>
      </p:sp>
      <p:sp>
        <p:nvSpPr>
          <p:cNvPr id="11" name="Text Box 14"/>
          <p:cNvSpPr txBox="1">
            <a:spLocks noChangeArrowheads="1"/>
          </p:cNvSpPr>
          <p:nvPr/>
        </p:nvSpPr>
        <p:spPr bwMode="auto">
          <a:xfrm>
            <a:off x="3702050" y="2199903"/>
            <a:ext cx="1720850" cy="581025"/>
          </a:xfrm>
          <a:prstGeom prst="rect">
            <a:avLst/>
          </a:prstGeom>
          <a:noFill/>
          <a:ln w="9525">
            <a:noFill/>
            <a:miter lim="800000"/>
            <a:headEnd/>
            <a:tailEnd/>
          </a:ln>
        </p:spPr>
        <p:txBody>
          <a:bodyPr>
            <a:spAutoFit/>
          </a:bodyPr>
          <a:lstStyle/>
          <a:p>
            <a:pPr algn="ctr">
              <a:spcBef>
                <a:spcPct val="50000"/>
              </a:spcBef>
            </a:pPr>
            <a:r>
              <a:rPr lang="sv-SE" sz="1600">
                <a:latin typeface="Arial Black" pitchFamily="34" charset="0"/>
              </a:rPr>
              <a:t>Allmänna</a:t>
            </a:r>
            <a:br>
              <a:rPr lang="sv-SE" sz="1600">
                <a:latin typeface="Arial Black" pitchFamily="34" charset="0"/>
              </a:rPr>
            </a:br>
            <a:r>
              <a:rPr lang="sv-SE" sz="1600">
                <a:latin typeface="Arial Black" pitchFamily="34" charset="0"/>
              </a:rPr>
              <a:t>förklaringen</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solidFill>
                  <a:schemeClr val="bg1"/>
                </a:solidFill>
                <a:latin typeface="Arial Narrow" panose="020B0606020202030204" pitchFamily="34" charset="0"/>
              </a:rPr>
              <a:t>Nio kärnkonventioner</a:t>
            </a:r>
          </a:p>
        </p:txBody>
      </p:sp>
      <p:sp>
        <p:nvSpPr>
          <p:cNvPr id="3" name="Platshållare för innehåll 2"/>
          <p:cNvSpPr>
            <a:spLocks noGrp="1"/>
          </p:cNvSpPr>
          <p:nvPr>
            <p:ph idx="1"/>
          </p:nvPr>
        </p:nvSpPr>
        <p:spPr>
          <a:xfrm>
            <a:off x="323528" y="1999381"/>
            <a:ext cx="8507288" cy="4525963"/>
          </a:xfrm>
        </p:spPr>
        <p:txBody>
          <a:bodyPr>
            <a:noAutofit/>
          </a:bodyPr>
          <a:lstStyle/>
          <a:p>
            <a:r>
              <a:rPr lang="sv-SE" sz="2400" dirty="0">
                <a:latin typeface="Arial Narrow" panose="020B0606020202030204" pitchFamily="34" charset="0"/>
              </a:rPr>
              <a:t>Avskaffandet av alla former av rasdiskriminering 1965 (182 statsparter)</a:t>
            </a:r>
          </a:p>
          <a:p>
            <a:r>
              <a:rPr lang="sv-SE" sz="2400" dirty="0">
                <a:latin typeface="Arial Narrow" panose="020B0606020202030204" pitchFamily="34" charset="0"/>
              </a:rPr>
              <a:t>Medborgerliga och politiska rättigheter 1966 (173 statsparter)</a:t>
            </a:r>
          </a:p>
          <a:p>
            <a:r>
              <a:rPr lang="sv-SE" sz="2400" dirty="0">
                <a:latin typeface="Arial Narrow" panose="020B0606020202030204" pitchFamily="34" charset="0"/>
              </a:rPr>
              <a:t>Ekonomiska, sociala och kulturella rättigheter 1966 (171 statsparter)</a:t>
            </a:r>
          </a:p>
          <a:p>
            <a:r>
              <a:rPr lang="sv-SE" sz="2400" dirty="0">
                <a:latin typeface="Arial Narrow" panose="020B0606020202030204" pitchFamily="34" charset="0"/>
              </a:rPr>
              <a:t>Kvinnokonventionen 1979 (189 statsparter)</a:t>
            </a:r>
          </a:p>
          <a:p>
            <a:r>
              <a:rPr lang="sv-SE" sz="2400" dirty="0">
                <a:latin typeface="Arial Narrow" panose="020B0606020202030204" pitchFamily="34" charset="0"/>
              </a:rPr>
              <a:t>Konventionen mot tortyr 1984 (173 statsparter)</a:t>
            </a:r>
          </a:p>
          <a:p>
            <a:r>
              <a:rPr lang="sv-SE" sz="2400" dirty="0">
                <a:latin typeface="Arial Narrow" panose="020B0606020202030204" pitchFamily="34" charset="0"/>
              </a:rPr>
              <a:t>Barnkonventionen 1989 (196 statsparter)</a:t>
            </a:r>
          </a:p>
          <a:p>
            <a:r>
              <a:rPr lang="sv-SE" sz="2400" dirty="0">
                <a:latin typeface="Arial Narrow" panose="020B0606020202030204" pitchFamily="34" charset="0"/>
              </a:rPr>
              <a:t>Migrantarbetares rättigheter 1990 (59 statsparter)</a:t>
            </a:r>
          </a:p>
          <a:p>
            <a:r>
              <a:rPr lang="sv-SE" sz="2400" dirty="0">
                <a:latin typeface="Arial Narrow" panose="020B0606020202030204" pitchFamily="34" charset="0"/>
              </a:rPr>
              <a:t>Funktionshindrades rättigheter 2006 (188 statsparter)</a:t>
            </a:r>
          </a:p>
          <a:p>
            <a:r>
              <a:rPr lang="sv-SE" sz="2400" dirty="0">
                <a:latin typeface="Arial Narrow" panose="020B0606020202030204" pitchFamily="34" charset="0"/>
              </a:rPr>
              <a:t>Konventionen mot ofrivilliga försvinnanden 2006 (</a:t>
            </a:r>
            <a:r>
              <a:rPr lang="sv-SE" sz="2400">
                <a:latin typeface="Arial Narrow" panose="020B0606020202030204" pitchFamily="34" charset="0"/>
              </a:rPr>
              <a:t>71 statsparter)</a:t>
            </a:r>
            <a:endParaRPr lang="sv-SE" sz="2400" dirty="0">
              <a:latin typeface="Arial Narrow" panose="020B0606020202030204" pitchFamily="34" charset="0"/>
            </a:endParaRPr>
          </a:p>
        </p:txBody>
      </p:sp>
    </p:spTree>
    <p:extLst>
      <p:ext uri="{BB962C8B-B14F-4D97-AF65-F5344CB8AC3E}">
        <p14:creationId xmlns:p14="http://schemas.microsoft.com/office/powerpoint/2010/main" val="6995076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solidFill>
                  <a:schemeClr val="bg1"/>
                </a:solidFill>
                <a:latin typeface="Arial Narrow" panose="020B0606020202030204" pitchFamily="34" charset="0"/>
              </a:rPr>
              <a:t>Kritik mot Sverige</a:t>
            </a:r>
          </a:p>
        </p:txBody>
      </p:sp>
      <p:sp>
        <p:nvSpPr>
          <p:cNvPr id="5" name="Platshållare för innehåll 4">
            <a:extLst>
              <a:ext uri="{FF2B5EF4-FFF2-40B4-BE49-F238E27FC236}">
                <a16:creationId xmlns:a16="http://schemas.microsoft.com/office/drawing/2014/main" id="{0103E256-38E9-FE13-3925-7243444972EE}"/>
              </a:ext>
            </a:extLst>
          </p:cNvPr>
          <p:cNvSpPr>
            <a:spLocks noGrp="1"/>
          </p:cNvSpPr>
          <p:nvPr>
            <p:ph idx="1"/>
          </p:nvPr>
        </p:nvSpPr>
        <p:spPr>
          <a:xfrm>
            <a:off x="461363" y="2332037"/>
            <a:ext cx="3822605" cy="3052053"/>
          </a:xfrm>
        </p:spPr>
        <p:txBody>
          <a:bodyPr/>
          <a:lstStyle/>
          <a:p>
            <a:r>
              <a:rPr lang="sv-SE" sz="2400">
                <a:latin typeface="Arial Narrow" panose="020B0606020202030204" pitchFamily="34" charset="0"/>
              </a:rPr>
              <a:t>Sverige har fått kritik från FN:s expertkommittéer på flera områden</a:t>
            </a:r>
            <a:endParaRPr lang="sv-SE"/>
          </a:p>
        </p:txBody>
      </p:sp>
      <p:pic>
        <p:nvPicPr>
          <p:cNvPr id="7" name="Bildobjekt 6" descr="En bild som visar flagga, himmel, utomhus, pol&#10;&#10;Automatiskt genererad beskrivning">
            <a:extLst>
              <a:ext uri="{FF2B5EF4-FFF2-40B4-BE49-F238E27FC236}">
                <a16:creationId xmlns:a16="http://schemas.microsoft.com/office/drawing/2014/main" id="{F735557A-7F30-94C5-2669-7CBF579C46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2332037"/>
            <a:ext cx="4572000" cy="3052053"/>
          </a:xfrm>
          <a:prstGeom prst="rect">
            <a:avLst/>
          </a:prstGeom>
        </p:spPr>
      </p:pic>
      <p:sp>
        <p:nvSpPr>
          <p:cNvPr id="8" name="Platshållare för text 16">
            <a:extLst>
              <a:ext uri="{FF2B5EF4-FFF2-40B4-BE49-F238E27FC236}">
                <a16:creationId xmlns:a16="http://schemas.microsoft.com/office/drawing/2014/main" id="{1C105099-41F0-943A-E5E8-3A185682F65B}"/>
              </a:ext>
            </a:extLst>
          </p:cNvPr>
          <p:cNvSpPr txBox="1">
            <a:spLocks/>
          </p:cNvSpPr>
          <p:nvPr/>
        </p:nvSpPr>
        <p:spPr>
          <a:xfrm>
            <a:off x="6516216" y="5390485"/>
            <a:ext cx="2955131" cy="30732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sz="1000"/>
              <a:t>Foto: Svenska FN-förbundet/Moa Källström</a:t>
            </a:r>
          </a:p>
        </p:txBody>
      </p:sp>
    </p:spTree>
    <p:extLst>
      <p:ext uri="{BB962C8B-B14F-4D97-AF65-F5344CB8AC3E}">
        <p14:creationId xmlns:p14="http://schemas.microsoft.com/office/powerpoint/2010/main" val="303525414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solidFill>
                  <a:schemeClr val="bg1"/>
                </a:solidFill>
                <a:latin typeface="Arial Narrow" panose="020B0606020202030204" pitchFamily="34" charset="0"/>
              </a:rPr>
              <a:t>FN-systemet för MR</a:t>
            </a:r>
          </a:p>
        </p:txBody>
      </p:sp>
      <p:pic>
        <p:nvPicPr>
          <p:cNvPr id="23" name="Platshållare för innehåll 22" descr="En bild som visar svart, mörker&#10;&#10;Automatiskt genererad beskrivning">
            <a:extLst>
              <a:ext uri="{FF2B5EF4-FFF2-40B4-BE49-F238E27FC236}">
                <a16:creationId xmlns:a16="http://schemas.microsoft.com/office/drawing/2014/main" id="{C9CC1402-62CF-CAE4-BB1C-0CF8BB47853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43268" y="2251502"/>
            <a:ext cx="1115616" cy="725518"/>
          </a:xfrm>
        </p:spPr>
      </p:pic>
      <p:sp>
        <p:nvSpPr>
          <p:cNvPr id="4" name="Rectangle 2"/>
          <p:cNvSpPr>
            <a:spLocks noChangeArrowheads="1"/>
          </p:cNvSpPr>
          <p:nvPr/>
        </p:nvSpPr>
        <p:spPr bwMode="auto">
          <a:xfrm>
            <a:off x="526009" y="4816487"/>
            <a:ext cx="3225800" cy="812800"/>
          </a:xfrm>
          <a:prstGeom prst="rect">
            <a:avLst/>
          </a:prstGeom>
          <a:solidFill>
            <a:srgbClr val="DDDDDD"/>
          </a:solidFill>
          <a:ln w="38100">
            <a:solidFill>
              <a:srgbClr val="DDDDDD"/>
            </a:solidFill>
            <a:miter lim="800000"/>
            <a:headEnd/>
            <a:tailEnd/>
          </a:ln>
        </p:spPr>
        <p:txBody>
          <a:bodyPr wrap="none" anchor="ctr"/>
          <a:lstStyle/>
          <a:p>
            <a:pPr algn="r">
              <a:lnSpc>
                <a:spcPct val="90000"/>
              </a:lnSpc>
              <a:spcBef>
                <a:spcPct val="20000"/>
              </a:spcBef>
            </a:pPr>
            <a:endParaRPr lang="fr-FR" sz="2000">
              <a:latin typeface="Arial Black" pitchFamily="34" charset="0"/>
            </a:endParaRPr>
          </a:p>
        </p:txBody>
      </p:sp>
      <p:sp>
        <p:nvSpPr>
          <p:cNvPr id="8" name="Rectangle 8"/>
          <p:cNvSpPr>
            <a:spLocks noChangeArrowheads="1"/>
          </p:cNvSpPr>
          <p:nvPr/>
        </p:nvSpPr>
        <p:spPr bwMode="auto">
          <a:xfrm>
            <a:off x="439441" y="2176570"/>
            <a:ext cx="3286125" cy="857250"/>
          </a:xfrm>
          <a:prstGeom prst="rect">
            <a:avLst/>
          </a:prstGeom>
          <a:solidFill>
            <a:schemeClr val="bg1"/>
          </a:solidFill>
          <a:ln w="38100">
            <a:solidFill>
              <a:srgbClr val="FF251B"/>
            </a:solidFill>
            <a:miter lim="800000"/>
            <a:headEnd/>
            <a:tailEnd/>
          </a:ln>
        </p:spPr>
        <p:txBody>
          <a:bodyPr wrap="none" anchor="ctr"/>
          <a:lstStyle/>
          <a:p>
            <a:pPr algn="r">
              <a:lnSpc>
                <a:spcPct val="90000"/>
              </a:lnSpc>
              <a:spcBef>
                <a:spcPct val="20000"/>
              </a:spcBef>
            </a:pPr>
            <a:endParaRPr lang="fr-FR" sz="2000">
              <a:latin typeface="Arial Black" pitchFamily="34" charset="0"/>
            </a:endParaRPr>
          </a:p>
        </p:txBody>
      </p:sp>
      <p:sp>
        <p:nvSpPr>
          <p:cNvPr id="9" name="Text Box 10"/>
          <p:cNvSpPr txBox="1">
            <a:spLocks noChangeArrowheads="1"/>
          </p:cNvSpPr>
          <p:nvPr/>
        </p:nvSpPr>
        <p:spPr bwMode="auto">
          <a:xfrm>
            <a:off x="492450" y="2274923"/>
            <a:ext cx="3291269" cy="646331"/>
          </a:xfrm>
          <a:prstGeom prst="rect">
            <a:avLst/>
          </a:prstGeom>
          <a:noFill/>
          <a:ln w="9525">
            <a:noFill/>
            <a:miter lim="800000"/>
            <a:headEnd/>
            <a:tailEnd/>
          </a:ln>
        </p:spPr>
        <p:txBody>
          <a:bodyPr wrap="square">
            <a:spAutoFit/>
          </a:bodyPr>
          <a:lstStyle/>
          <a:p>
            <a:pPr algn="ctr">
              <a:spcBef>
                <a:spcPct val="50000"/>
              </a:spcBef>
            </a:pPr>
            <a:r>
              <a:rPr lang="sv-SE" altLang="sv-SE" sz="1800">
                <a:latin typeface="Arial Narrow" panose="020B0606020202030204" pitchFamily="34" charset="0"/>
              </a:rPr>
              <a:t>FN:s kommitté för mänskliga rättigheter 1945-2005</a:t>
            </a:r>
          </a:p>
        </p:txBody>
      </p:sp>
      <p:sp>
        <p:nvSpPr>
          <p:cNvPr id="11" name="Rectangle 12"/>
          <p:cNvSpPr>
            <a:spLocks noChangeArrowheads="1"/>
          </p:cNvSpPr>
          <p:nvPr/>
        </p:nvSpPr>
        <p:spPr bwMode="auto">
          <a:xfrm>
            <a:off x="5418434" y="2176568"/>
            <a:ext cx="3286125" cy="857251"/>
          </a:xfrm>
          <a:prstGeom prst="rect">
            <a:avLst/>
          </a:prstGeom>
          <a:solidFill>
            <a:schemeClr val="bg1"/>
          </a:solidFill>
          <a:ln w="38100">
            <a:solidFill>
              <a:srgbClr val="FF251B"/>
            </a:solidFill>
            <a:miter lim="800000"/>
            <a:headEnd/>
            <a:tailEnd/>
          </a:ln>
        </p:spPr>
        <p:txBody>
          <a:bodyPr wrap="none" anchor="ctr"/>
          <a:lstStyle/>
          <a:p>
            <a:pPr algn="r">
              <a:lnSpc>
                <a:spcPct val="90000"/>
              </a:lnSpc>
              <a:spcBef>
                <a:spcPct val="20000"/>
              </a:spcBef>
            </a:pPr>
            <a:endParaRPr lang="fr-FR" sz="2000">
              <a:latin typeface="Arial Black" pitchFamily="34" charset="0"/>
            </a:endParaRPr>
          </a:p>
          <a:p>
            <a:pPr algn="r">
              <a:lnSpc>
                <a:spcPct val="90000"/>
              </a:lnSpc>
              <a:spcBef>
                <a:spcPct val="20000"/>
              </a:spcBef>
            </a:pPr>
            <a:endParaRPr lang="fr-FR" sz="2000">
              <a:latin typeface="Arial Black" pitchFamily="34" charset="0"/>
            </a:endParaRPr>
          </a:p>
        </p:txBody>
      </p:sp>
      <p:sp>
        <p:nvSpPr>
          <p:cNvPr id="12" name="Rectangle 13"/>
          <p:cNvSpPr>
            <a:spLocks noChangeArrowheads="1"/>
          </p:cNvSpPr>
          <p:nvPr/>
        </p:nvSpPr>
        <p:spPr bwMode="auto">
          <a:xfrm>
            <a:off x="439441" y="4730167"/>
            <a:ext cx="8291892" cy="1080120"/>
          </a:xfrm>
          <a:prstGeom prst="rect">
            <a:avLst/>
          </a:prstGeom>
          <a:solidFill>
            <a:schemeClr val="bg1"/>
          </a:solidFill>
          <a:ln w="38100">
            <a:solidFill>
              <a:srgbClr val="FF251B"/>
            </a:solidFill>
            <a:miter lim="800000"/>
            <a:headEnd/>
            <a:tailEnd/>
          </a:ln>
        </p:spPr>
        <p:txBody>
          <a:bodyPr wrap="none" anchor="ctr"/>
          <a:lstStyle/>
          <a:p>
            <a:pPr algn="ctr">
              <a:lnSpc>
                <a:spcPct val="90000"/>
              </a:lnSpc>
              <a:spcBef>
                <a:spcPct val="20000"/>
              </a:spcBef>
            </a:pPr>
            <a:endParaRPr lang="fr-FR" sz="2000">
              <a:latin typeface="Arial Black" pitchFamily="34" charset="0"/>
            </a:endParaRPr>
          </a:p>
          <a:p>
            <a:pPr algn="ctr">
              <a:lnSpc>
                <a:spcPct val="90000"/>
              </a:lnSpc>
              <a:spcBef>
                <a:spcPct val="20000"/>
              </a:spcBef>
            </a:pPr>
            <a:endParaRPr lang="fr-FR" sz="2000">
              <a:latin typeface="Arial Black" pitchFamily="34" charset="0"/>
            </a:endParaRPr>
          </a:p>
          <a:p>
            <a:pPr algn="ctr">
              <a:lnSpc>
                <a:spcPct val="90000"/>
              </a:lnSpc>
              <a:spcBef>
                <a:spcPct val="20000"/>
              </a:spcBef>
            </a:pPr>
            <a:endParaRPr lang="fr-FR" sz="1800">
              <a:latin typeface="TradeGothic" pitchFamily="34" charset="0"/>
            </a:endParaRPr>
          </a:p>
        </p:txBody>
      </p:sp>
      <p:sp>
        <p:nvSpPr>
          <p:cNvPr id="13" name="Text Box 14"/>
          <p:cNvSpPr txBox="1">
            <a:spLocks noChangeArrowheads="1"/>
          </p:cNvSpPr>
          <p:nvPr/>
        </p:nvSpPr>
        <p:spPr bwMode="auto">
          <a:xfrm>
            <a:off x="4547757" y="3705432"/>
            <a:ext cx="4200525" cy="969689"/>
          </a:xfrm>
          <a:prstGeom prst="rect">
            <a:avLst/>
          </a:prstGeom>
          <a:noFill/>
          <a:ln w="9525">
            <a:noFill/>
            <a:miter lim="800000"/>
            <a:headEnd/>
            <a:tailEnd/>
          </a:ln>
        </p:spPr>
        <p:txBody>
          <a:bodyPr>
            <a:spAutoFit/>
          </a:bodyPr>
          <a:lstStyle/>
          <a:p>
            <a:pPr>
              <a:lnSpc>
                <a:spcPct val="77000"/>
              </a:lnSpc>
              <a:spcBef>
                <a:spcPct val="50000"/>
              </a:spcBef>
              <a:spcAft>
                <a:spcPct val="33000"/>
              </a:spcAft>
              <a:tabLst>
                <a:tab pos="190500" algn="l"/>
              </a:tabLst>
            </a:pPr>
            <a:br>
              <a:rPr lang="sv-SE" altLang="sv-SE" sz="1800">
                <a:latin typeface="TradeGothic" pitchFamily="34" charset="0"/>
              </a:rPr>
            </a:br>
            <a:endParaRPr lang="sv-SE" altLang="sv-SE" sz="1800">
              <a:latin typeface="TradeGothic" pitchFamily="34" charset="0"/>
            </a:endParaRPr>
          </a:p>
          <a:p>
            <a:pPr>
              <a:lnSpc>
                <a:spcPct val="77000"/>
              </a:lnSpc>
              <a:spcBef>
                <a:spcPct val="50000"/>
              </a:spcBef>
              <a:spcAft>
                <a:spcPct val="33000"/>
              </a:spcAft>
              <a:buFont typeface="Wingdings" pitchFamily="2" charset="2"/>
              <a:buChar char="§"/>
              <a:tabLst>
                <a:tab pos="190500" algn="l"/>
              </a:tabLst>
            </a:pPr>
            <a:endParaRPr lang="sv-SE" altLang="sv-SE" sz="1800">
              <a:latin typeface="TradeGothic" pitchFamily="34" charset="0"/>
            </a:endParaRPr>
          </a:p>
        </p:txBody>
      </p:sp>
      <p:sp>
        <p:nvSpPr>
          <p:cNvPr id="15" name="Text Box 16"/>
          <p:cNvSpPr txBox="1">
            <a:spLocks noChangeArrowheads="1"/>
          </p:cNvSpPr>
          <p:nvPr/>
        </p:nvSpPr>
        <p:spPr bwMode="auto">
          <a:xfrm>
            <a:off x="5418435" y="2281423"/>
            <a:ext cx="3268366" cy="646331"/>
          </a:xfrm>
          <a:prstGeom prst="rect">
            <a:avLst/>
          </a:prstGeom>
          <a:noFill/>
          <a:ln w="9525">
            <a:noFill/>
            <a:miter lim="800000"/>
            <a:headEnd/>
            <a:tailEnd/>
          </a:ln>
        </p:spPr>
        <p:txBody>
          <a:bodyPr wrap="square">
            <a:spAutoFit/>
          </a:bodyPr>
          <a:lstStyle/>
          <a:p>
            <a:pPr algn="ctr">
              <a:spcBef>
                <a:spcPct val="50000"/>
              </a:spcBef>
            </a:pPr>
            <a:r>
              <a:rPr lang="sv-SE" altLang="sv-SE" sz="1800">
                <a:latin typeface="Arial Narrow" panose="020B0606020202030204" pitchFamily="34" charset="0"/>
              </a:rPr>
              <a:t>FN:s råd för mänskliga rättigheter 2006- </a:t>
            </a:r>
          </a:p>
        </p:txBody>
      </p:sp>
      <p:sp>
        <p:nvSpPr>
          <p:cNvPr id="16" name="Text Box 17"/>
          <p:cNvSpPr txBox="1">
            <a:spLocks noChangeArrowheads="1"/>
          </p:cNvSpPr>
          <p:nvPr/>
        </p:nvSpPr>
        <p:spPr bwMode="auto">
          <a:xfrm>
            <a:off x="428465" y="4858674"/>
            <a:ext cx="8305799" cy="923330"/>
          </a:xfrm>
          <a:prstGeom prst="rect">
            <a:avLst/>
          </a:prstGeom>
          <a:noFill/>
          <a:ln w="9525">
            <a:noFill/>
            <a:miter lim="800000"/>
            <a:headEnd/>
            <a:tailEnd/>
          </a:ln>
        </p:spPr>
        <p:txBody>
          <a:bodyPr wrap="square">
            <a:spAutoFit/>
          </a:bodyPr>
          <a:lstStyle/>
          <a:p>
            <a:pPr algn="ctr">
              <a:spcBef>
                <a:spcPct val="50000"/>
              </a:spcBef>
            </a:pPr>
            <a:r>
              <a:rPr lang="sv-SE" altLang="sv-SE" sz="1800">
                <a:latin typeface="Arial Narrow" panose="020B0606020202030204" pitchFamily="34" charset="0"/>
              </a:rPr>
              <a:t>FN:s högkommissarie</a:t>
            </a:r>
            <a:br>
              <a:rPr lang="sv-SE" altLang="sv-SE" sz="1800">
                <a:latin typeface="Arial Narrow" panose="020B0606020202030204" pitchFamily="34" charset="0"/>
              </a:rPr>
            </a:br>
            <a:r>
              <a:rPr lang="sv-SE" altLang="sv-SE" sz="1800">
                <a:latin typeface="Arial Narrow" panose="020B0606020202030204" pitchFamily="34" charset="0"/>
              </a:rPr>
              <a:t>för mänskliga rättigheter</a:t>
            </a:r>
            <a:br>
              <a:rPr lang="sv-SE" altLang="sv-SE" sz="1800">
                <a:latin typeface="Arial Narrow" panose="020B0606020202030204" pitchFamily="34" charset="0"/>
              </a:rPr>
            </a:br>
            <a:r>
              <a:rPr lang="sv-SE" altLang="sv-SE" sz="1800">
                <a:latin typeface="Arial Narrow" panose="020B0606020202030204" pitchFamily="34" charset="0"/>
              </a:rPr>
              <a:t>1993-</a:t>
            </a:r>
          </a:p>
        </p:txBody>
      </p:sp>
      <p:sp>
        <p:nvSpPr>
          <p:cNvPr id="10" name="Rectangle 11">
            <a:extLst>
              <a:ext uri="{FF2B5EF4-FFF2-40B4-BE49-F238E27FC236}">
                <a16:creationId xmlns:a16="http://schemas.microsoft.com/office/drawing/2014/main" id="{EDAB806C-0825-CB3E-6652-E9AEC3EC39D8}"/>
              </a:ext>
            </a:extLst>
          </p:cNvPr>
          <p:cNvSpPr>
            <a:spLocks noChangeArrowheads="1"/>
          </p:cNvSpPr>
          <p:nvPr/>
        </p:nvSpPr>
        <p:spPr bwMode="auto">
          <a:xfrm>
            <a:off x="428465" y="3351588"/>
            <a:ext cx="8305799" cy="1106369"/>
          </a:xfrm>
          <a:prstGeom prst="rect">
            <a:avLst/>
          </a:prstGeom>
          <a:solidFill>
            <a:schemeClr val="bg1"/>
          </a:solidFill>
          <a:ln w="38100">
            <a:solidFill>
              <a:srgbClr val="FF251B"/>
            </a:solidFill>
            <a:miter lim="800000"/>
            <a:headEnd/>
            <a:tailEnd/>
          </a:ln>
        </p:spPr>
        <p:txBody>
          <a:bodyPr wrap="none" anchor="ctr"/>
          <a:lstStyle/>
          <a:p>
            <a:pPr algn="r">
              <a:lnSpc>
                <a:spcPct val="90000"/>
              </a:lnSpc>
              <a:spcBef>
                <a:spcPct val="20000"/>
              </a:spcBef>
            </a:pPr>
            <a:endParaRPr lang="fr-FR" sz="2000">
              <a:latin typeface="Arial Black" pitchFamily="34" charset="0"/>
            </a:endParaRPr>
          </a:p>
        </p:txBody>
      </p:sp>
      <p:sp>
        <p:nvSpPr>
          <p:cNvPr id="14" name="Text Box 15">
            <a:extLst>
              <a:ext uri="{FF2B5EF4-FFF2-40B4-BE49-F238E27FC236}">
                <a16:creationId xmlns:a16="http://schemas.microsoft.com/office/drawing/2014/main" id="{F916251C-38C9-BF82-73F6-EB1512795CCE}"/>
              </a:ext>
            </a:extLst>
          </p:cNvPr>
          <p:cNvSpPr txBox="1">
            <a:spLocks noChangeArrowheads="1"/>
          </p:cNvSpPr>
          <p:nvPr/>
        </p:nvSpPr>
        <p:spPr bwMode="auto">
          <a:xfrm>
            <a:off x="409735" y="3304276"/>
            <a:ext cx="8324531" cy="1449436"/>
          </a:xfrm>
          <a:prstGeom prst="rect">
            <a:avLst/>
          </a:prstGeom>
          <a:noFill/>
          <a:ln w="9525">
            <a:noFill/>
            <a:miter lim="800000"/>
            <a:headEnd/>
            <a:tailEnd/>
          </a:ln>
        </p:spPr>
        <p:txBody>
          <a:bodyPr wrap="square">
            <a:spAutoFit/>
          </a:bodyPr>
          <a:lstStyle/>
          <a:p>
            <a:pPr algn="ctr">
              <a:lnSpc>
                <a:spcPct val="117000"/>
              </a:lnSpc>
              <a:spcBef>
                <a:spcPct val="50000"/>
              </a:spcBef>
            </a:pPr>
            <a:r>
              <a:rPr lang="sv-SE" altLang="sv-SE">
                <a:latin typeface="Arial Narrow" panose="020B0606020202030204" pitchFamily="34" charset="0"/>
              </a:rPr>
              <a:t>FN-kommittéer som granskar efterlevnaden av de nio kärnkonventionerna:</a:t>
            </a:r>
            <a:br>
              <a:rPr lang="sv-SE" altLang="sv-SE">
                <a:latin typeface="Arial Narrow" panose="020B0606020202030204" pitchFamily="34" charset="0"/>
              </a:rPr>
            </a:br>
            <a:r>
              <a:rPr lang="sv-SE" altLang="sv-SE">
                <a:latin typeface="Arial Narrow" panose="020B0606020202030204" pitchFamily="34" charset="0"/>
              </a:rPr>
              <a:t>CERD, CCPR, CESCR, CEDAW, CAT, CRC, CMW, CED och CRPD</a:t>
            </a:r>
            <a:br>
              <a:rPr lang="sv-SE" altLang="sv-SE">
                <a:latin typeface="Arial Narrow" panose="020B0606020202030204" pitchFamily="34" charset="0"/>
              </a:rPr>
            </a:br>
            <a:r>
              <a:rPr lang="sv-SE" altLang="sv-SE">
                <a:latin typeface="Arial Narrow" panose="020B0606020202030204" pitchFamily="34" charset="0"/>
              </a:rPr>
              <a:t>1965 </a:t>
            </a:r>
            <a:r>
              <a:rPr lang="sv-SE" altLang="sv-SE" err="1">
                <a:latin typeface="Arial Narrow" panose="020B0606020202030204" pitchFamily="34" charset="0"/>
              </a:rPr>
              <a:t>ff</a:t>
            </a:r>
            <a:endParaRPr lang="sv-SE" altLang="sv-SE">
              <a:latin typeface="Arial Narrow" panose="020B0606020202030204" pitchFamily="34" charset="0"/>
            </a:endParaRPr>
          </a:p>
          <a:p>
            <a:pPr>
              <a:lnSpc>
                <a:spcPct val="117000"/>
              </a:lnSpc>
              <a:spcBef>
                <a:spcPct val="50000"/>
              </a:spcBef>
            </a:pPr>
            <a:endParaRPr lang="sv-SE" altLang="sv-SE" sz="1600">
              <a:latin typeface="Arial Narrow" panose="020B0606020202030204" pitchFamily="34"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solidFill>
                  <a:schemeClr val="bg1"/>
                </a:solidFill>
                <a:latin typeface="Arial Narrow" panose="020B0606020202030204" pitchFamily="34" charset="0"/>
              </a:rPr>
              <a:t>OHCHR</a:t>
            </a:r>
          </a:p>
        </p:txBody>
      </p:sp>
      <p:sp>
        <p:nvSpPr>
          <p:cNvPr id="3" name="Platshållare för innehåll 2"/>
          <p:cNvSpPr>
            <a:spLocks noGrp="1"/>
          </p:cNvSpPr>
          <p:nvPr>
            <p:ph idx="1"/>
          </p:nvPr>
        </p:nvSpPr>
        <p:spPr>
          <a:xfrm>
            <a:off x="323528" y="2492896"/>
            <a:ext cx="3888432" cy="4525963"/>
          </a:xfrm>
        </p:spPr>
        <p:txBody>
          <a:bodyPr>
            <a:noAutofit/>
          </a:bodyPr>
          <a:lstStyle/>
          <a:p>
            <a:r>
              <a:rPr lang="sv-SE" sz="2400" b="0" i="0">
                <a:solidFill>
                  <a:srgbClr val="414040"/>
                </a:solidFill>
                <a:effectLst/>
                <a:latin typeface="Arial Narrow" panose="020B0606020202030204" pitchFamily="34" charset="0"/>
              </a:rPr>
              <a:t>Office of the </a:t>
            </a:r>
            <a:r>
              <a:rPr lang="sv-SE" sz="2400" b="0" i="0" err="1">
                <a:solidFill>
                  <a:srgbClr val="414040"/>
                </a:solidFill>
                <a:effectLst/>
                <a:latin typeface="Arial Narrow" panose="020B0606020202030204" pitchFamily="34" charset="0"/>
              </a:rPr>
              <a:t>High</a:t>
            </a:r>
            <a:r>
              <a:rPr lang="sv-SE" sz="2400" b="0" i="0">
                <a:solidFill>
                  <a:srgbClr val="414040"/>
                </a:solidFill>
                <a:effectLst/>
                <a:latin typeface="Arial Narrow" panose="020B0606020202030204" pitchFamily="34" charset="0"/>
              </a:rPr>
              <a:t> </a:t>
            </a:r>
            <a:r>
              <a:rPr lang="sv-SE" sz="2400" b="0" i="0" err="1">
                <a:solidFill>
                  <a:srgbClr val="414040"/>
                </a:solidFill>
                <a:effectLst/>
                <a:latin typeface="Arial Narrow" panose="020B0606020202030204" pitchFamily="34" charset="0"/>
              </a:rPr>
              <a:t>Commissioner</a:t>
            </a:r>
            <a:r>
              <a:rPr lang="sv-SE" sz="2400" b="0" i="0">
                <a:solidFill>
                  <a:srgbClr val="414040"/>
                </a:solidFill>
                <a:effectLst/>
                <a:latin typeface="Arial Narrow" panose="020B0606020202030204" pitchFamily="34" charset="0"/>
              </a:rPr>
              <a:t> for Human </a:t>
            </a:r>
            <a:r>
              <a:rPr lang="sv-SE" sz="2400" b="0" i="0" err="1">
                <a:solidFill>
                  <a:srgbClr val="414040"/>
                </a:solidFill>
                <a:effectLst/>
                <a:latin typeface="Arial Narrow" panose="020B0606020202030204" pitchFamily="34" charset="0"/>
              </a:rPr>
              <a:t>Rights</a:t>
            </a:r>
            <a:endParaRPr lang="sv-SE" sz="2400">
              <a:solidFill>
                <a:srgbClr val="414040"/>
              </a:solidFill>
              <a:latin typeface="Arial Narrow" panose="020B0606020202030204" pitchFamily="34" charset="0"/>
            </a:endParaRPr>
          </a:p>
          <a:p>
            <a:r>
              <a:rPr lang="sv-SE" sz="2400">
                <a:solidFill>
                  <a:srgbClr val="414040"/>
                </a:solidFill>
                <a:latin typeface="Arial Narrow" panose="020B0606020202030204" pitchFamily="34" charset="0"/>
              </a:rPr>
              <a:t>Volker Türk</a:t>
            </a:r>
          </a:p>
          <a:p>
            <a:r>
              <a:rPr lang="sv-SE" sz="2400">
                <a:solidFill>
                  <a:srgbClr val="414040"/>
                </a:solidFill>
                <a:latin typeface="Arial Narrow" panose="020B0606020202030204" pitchFamily="34" charset="0"/>
              </a:rPr>
              <a:t>Palais Wilson i Genève</a:t>
            </a:r>
            <a:endParaRPr lang="sv-SE" sz="2400">
              <a:latin typeface="Arial Narrow" panose="020B0606020202030204" pitchFamily="34" charset="0"/>
            </a:endParaRPr>
          </a:p>
        </p:txBody>
      </p:sp>
      <p:pic>
        <p:nvPicPr>
          <p:cNvPr id="4" name="x_Bildobjekt 1">
            <a:extLst>
              <a:ext uri="{FF2B5EF4-FFF2-40B4-BE49-F238E27FC236}">
                <a16:creationId xmlns:a16="http://schemas.microsoft.com/office/drawing/2014/main" id="{0080D84F-307D-95E3-3AF6-CC3EDFCD06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66120" y="2492896"/>
            <a:ext cx="4454352" cy="2969568"/>
          </a:xfrm>
          <a:prstGeom prst="rect">
            <a:avLst/>
          </a:prstGeom>
          <a:noFill/>
          <a:ln>
            <a:noFill/>
          </a:ln>
        </p:spPr>
      </p:pic>
      <p:sp>
        <p:nvSpPr>
          <p:cNvPr id="6" name="textruta 5">
            <a:extLst>
              <a:ext uri="{FF2B5EF4-FFF2-40B4-BE49-F238E27FC236}">
                <a16:creationId xmlns:a16="http://schemas.microsoft.com/office/drawing/2014/main" id="{284706B7-E896-41F5-E5B8-F4FECD88BD54}"/>
              </a:ext>
            </a:extLst>
          </p:cNvPr>
          <p:cNvSpPr txBox="1"/>
          <p:nvPr/>
        </p:nvSpPr>
        <p:spPr>
          <a:xfrm>
            <a:off x="7596336" y="5589240"/>
            <a:ext cx="1435088" cy="246221"/>
          </a:xfrm>
          <a:prstGeom prst="rect">
            <a:avLst/>
          </a:prstGeom>
          <a:noFill/>
        </p:spPr>
        <p:txBody>
          <a:bodyPr wrap="square">
            <a:spAutoFit/>
          </a:bodyPr>
          <a:lstStyle/>
          <a:p>
            <a:r>
              <a:rPr lang="sv-SE" sz="1000">
                <a:effectLst/>
                <a:latin typeface="Arial Narrow" panose="020B0606020202030204" pitchFamily="34" charset="0"/>
                <a:ea typeface="Calibri" panose="020F0502020204030204" pitchFamily="34" charset="0"/>
              </a:rPr>
              <a:t>UN Photo/Manuel Elias</a:t>
            </a:r>
            <a:endParaRPr lang="sv-SE" sz="1000">
              <a:latin typeface="Arial Narrow" panose="020B0606020202030204" pitchFamily="34" charset="0"/>
            </a:endParaRPr>
          </a:p>
        </p:txBody>
      </p:sp>
    </p:spTree>
    <p:extLst>
      <p:ext uri="{BB962C8B-B14F-4D97-AF65-F5344CB8AC3E}">
        <p14:creationId xmlns:p14="http://schemas.microsoft.com/office/powerpoint/2010/main" val="341447239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solidFill>
                  <a:schemeClr val="bg1"/>
                </a:solidFill>
                <a:latin typeface="Arial Narrow" panose="020B0606020202030204" pitchFamily="34" charset="0"/>
              </a:rPr>
              <a:t>MR-rådet</a:t>
            </a:r>
          </a:p>
        </p:txBody>
      </p:sp>
      <p:sp>
        <p:nvSpPr>
          <p:cNvPr id="3" name="Platshållare för innehåll 2"/>
          <p:cNvSpPr>
            <a:spLocks noGrp="1"/>
          </p:cNvSpPr>
          <p:nvPr>
            <p:ph idx="1"/>
          </p:nvPr>
        </p:nvSpPr>
        <p:spPr>
          <a:xfrm>
            <a:off x="323528" y="2492896"/>
            <a:ext cx="3888432" cy="4525963"/>
          </a:xfrm>
        </p:spPr>
        <p:txBody>
          <a:bodyPr>
            <a:noAutofit/>
          </a:bodyPr>
          <a:lstStyle/>
          <a:p>
            <a:r>
              <a:rPr lang="sv-SE" sz="2400" b="0" i="0">
                <a:solidFill>
                  <a:srgbClr val="414040"/>
                </a:solidFill>
                <a:effectLst/>
                <a:latin typeface="Arial Narrow" panose="020B0606020202030204" pitchFamily="34" charset="0"/>
              </a:rPr>
              <a:t>FN:s råd för mänskliga rättigheter</a:t>
            </a:r>
          </a:p>
          <a:p>
            <a:r>
              <a:rPr lang="sv-SE" sz="2400" b="0" i="0">
                <a:solidFill>
                  <a:srgbClr val="414040"/>
                </a:solidFill>
                <a:effectLst/>
                <a:latin typeface="Arial Narrow" panose="020B0606020202030204" pitchFamily="34" charset="0"/>
              </a:rPr>
              <a:t>Universal </a:t>
            </a:r>
            <a:r>
              <a:rPr lang="sv-SE" sz="2400" b="0" i="0" err="1">
                <a:solidFill>
                  <a:srgbClr val="414040"/>
                </a:solidFill>
                <a:effectLst/>
                <a:latin typeface="Arial Narrow" panose="020B0606020202030204" pitchFamily="34" charset="0"/>
              </a:rPr>
              <a:t>Periodic</a:t>
            </a:r>
            <a:r>
              <a:rPr lang="sv-SE" sz="2400" b="0" i="0">
                <a:solidFill>
                  <a:srgbClr val="414040"/>
                </a:solidFill>
                <a:effectLst/>
                <a:latin typeface="Arial Narrow" panose="020B0606020202030204" pitchFamily="34" charset="0"/>
              </a:rPr>
              <a:t> Review</a:t>
            </a:r>
            <a:endParaRPr lang="sv-SE" sz="2400">
              <a:solidFill>
                <a:srgbClr val="414040"/>
              </a:solidFill>
              <a:latin typeface="Arial Narrow" panose="020B0606020202030204" pitchFamily="34" charset="0"/>
            </a:endParaRPr>
          </a:p>
          <a:p>
            <a:r>
              <a:rPr lang="sv-SE" sz="2400">
                <a:solidFill>
                  <a:srgbClr val="414040"/>
                </a:solidFill>
                <a:latin typeface="Arial Narrow" panose="020B0606020202030204" pitchFamily="34" charset="0"/>
              </a:rPr>
              <a:t>47 stater i rådet, 3 möten/år</a:t>
            </a:r>
          </a:p>
          <a:p>
            <a:r>
              <a:rPr lang="sv-SE" sz="2400">
                <a:solidFill>
                  <a:srgbClr val="414040"/>
                </a:solidFill>
                <a:latin typeface="Arial Narrow" panose="020B0606020202030204" pitchFamily="34" charset="0"/>
              </a:rPr>
              <a:t>Palais des Nations</a:t>
            </a:r>
          </a:p>
          <a:p>
            <a:r>
              <a:rPr lang="sv-SE" sz="2400">
                <a:solidFill>
                  <a:srgbClr val="414040"/>
                </a:solidFill>
                <a:latin typeface="Arial Narrow" panose="020B0606020202030204" pitchFamily="34" charset="0"/>
              </a:rPr>
              <a:t>Specialrapportörer</a:t>
            </a:r>
          </a:p>
        </p:txBody>
      </p:sp>
      <p:sp>
        <p:nvSpPr>
          <p:cNvPr id="6" name="textruta 5">
            <a:extLst>
              <a:ext uri="{FF2B5EF4-FFF2-40B4-BE49-F238E27FC236}">
                <a16:creationId xmlns:a16="http://schemas.microsoft.com/office/drawing/2014/main" id="{284706B7-E896-41F5-E5B8-F4FECD88BD54}"/>
              </a:ext>
            </a:extLst>
          </p:cNvPr>
          <p:cNvSpPr txBox="1"/>
          <p:nvPr/>
        </p:nvSpPr>
        <p:spPr>
          <a:xfrm>
            <a:off x="7104507" y="5445224"/>
            <a:ext cx="1723120" cy="246221"/>
          </a:xfrm>
          <a:prstGeom prst="rect">
            <a:avLst/>
          </a:prstGeom>
          <a:noFill/>
        </p:spPr>
        <p:txBody>
          <a:bodyPr wrap="square">
            <a:spAutoFit/>
          </a:bodyPr>
          <a:lstStyle/>
          <a:p>
            <a:r>
              <a:rPr lang="sv-SE" sz="1000">
                <a:effectLst/>
                <a:latin typeface="Arial Narrow" panose="020B0606020202030204" pitchFamily="34" charset="0"/>
                <a:ea typeface="Calibri" panose="020F0502020204030204" pitchFamily="34" charset="0"/>
              </a:rPr>
              <a:t>Foto: Svenska FN-förbundet</a:t>
            </a:r>
            <a:endParaRPr lang="sv-SE" sz="1000">
              <a:latin typeface="Arial Narrow" panose="020B0606020202030204" pitchFamily="34" charset="0"/>
            </a:endParaRPr>
          </a:p>
        </p:txBody>
      </p:sp>
      <p:pic>
        <p:nvPicPr>
          <p:cNvPr id="7" name="Bildobjekt 6" descr="En bild som visar utomhus, byggnad, statsbyggnad, himmel&#10;&#10;Automatiskt genererad beskrivning">
            <a:extLst>
              <a:ext uri="{FF2B5EF4-FFF2-40B4-BE49-F238E27FC236}">
                <a16:creationId xmlns:a16="http://schemas.microsoft.com/office/drawing/2014/main" id="{4D77C648-0B88-92A0-17D9-142A2C7C07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99" y="2334848"/>
            <a:ext cx="4125503" cy="2750335"/>
          </a:xfrm>
          <a:prstGeom prst="rect">
            <a:avLst/>
          </a:prstGeom>
        </p:spPr>
      </p:pic>
    </p:spTree>
    <p:extLst>
      <p:ext uri="{BB962C8B-B14F-4D97-AF65-F5344CB8AC3E}">
        <p14:creationId xmlns:p14="http://schemas.microsoft.com/office/powerpoint/2010/main" val="346289640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solidFill>
                  <a:schemeClr val="bg1"/>
                </a:solidFill>
                <a:latin typeface="Arial Narrow" panose="020B0606020202030204" pitchFamily="34" charset="0"/>
              </a:rPr>
              <a:t>Fördjupningsområden</a:t>
            </a:r>
          </a:p>
        </p:txBody>
      </p:sp>
      <p:sp>
        <p:nvSpPr>
          <p:cNvPr id="3" name="Platshållare för innehåll 2"/>
          <p:cNvSpPr>
            <a:spLocks noGrp="1"/>
          </p:cNvSpPr>
          <p:nvPr>
            <p:ph idx="1"/>
          </p:nvPr>
        </p:nvSpPr>
        <p:spPr>
          <a:xfrm>
            <a:off x="323527" y="2492896"/>
            <a:ext cx="6669939" cy="3332171"/>
          </a:xfrm>
        </p:spPr>
        <p:txBody>
          <a:bodyPr>
            <a:noAutofit/>
          </a:bodyPr>
          <a:lstStyle/>
          <a:p>
            <a:r>
              <a:rPr lang="sv-SE" sz="2400" b="0" i="0">
                <a:solidFill>
                  <a:srgbClr val="414040"/>
                </a:solidFill>
                <a:effectLst/>
                <a:latin typeface="Arial Narrow" panose="020B0606020202030204" pitchFamily="34" charset="0"/>
              </a:rPr>
              <a:t>MR i krig och konflikt</a:t>
            </a:r>
          </a:p>
          <a:p>
            <a:r>
              <a:rPr lang="sv-SE" sz="2400" b="0" i="0">
                <a:solidFill>
                  <a:srgbClr val="414040"/>
                </a:solidFill>
                <a:effectLst/>
                <a:latin typeface="Arial Narrow" panose="020B0606020202030204" pitchFamily="34" charset="0"/>
              </a:rPr>
              <a:t>Civilsamhällets demokratiska utrymme</a:t>
            </a:r>
            <a:endParaRPr lang="sv-SE" sz="2400">
              <a:solidFill>
                <a:srgbClr val="414040"/>
              </a:solidFill>
              <a:latin typeface="Arial Narrow" panose="020B0606020202030204" pitchFamily="34" charset="0"/>
            </a:endParaRPr>
          </a:p>
          <a:p>
            <a:r>
              <a:rPr lang="sv-SE" sz="2400">
                <a:solidFill>
                  <a:srgbClr val="414040"/>
                </a:solidFill>
                <a:latin typeface="Arial Narrow" panose="020B0606020202030204" pitchFamily="34" charset="0"/>
              </a:rPr>
              <a:t>Hur arbetar Svenska FN-förbundet?</a:t>
            </a:r>
          </a:p>
          <a:p>
            <a:r>
              <a:rPr lang="sv-SE" sz="2400">
                <a:solidFill>
                  <a:srgbClr val="414040"/>
                </a:solidFill>
                <a:latin typeface="Arial Narrow" panose="020B0606020202030204" pitchFamily="34" charset="0"/>
              </a:rPr>
              <a:t>Projekt Flicka med UNFPA i Etiopien</a:t>
            </a:r>
          </a:p>
        </p:txBody>
      </p:sp>
    </p:spTree>
    <p:extLst>
      <p:ext uri="{BB962C8B-B14F-4D97-AF65-F5344CB8AC3E}">
        <p14:creationId xmlns:p14="http://schemas.microsoft.com/office/powerpoint/2010/main" val="421448830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solidFill>
                  <a:schemeClr val="bg1"/>
                </a:solidFill>
                <a:latin typeface="Arial Narrow" panose="020B0606020202030204" pitchFamily="34" charset="0"/>
              </a:rPr>
              <a:t>MR i krig och konflikt</a:t>
            </a:r>
          </a:p>
        </p:txBody>
      </p:sp>
      <p:sp>
        <p:nvSpPr>
          <p:cNvPr id="3" name="Platshållare för innehåll 2"/>
          <p:cNvSpPr>
            <a:spLocks noGrp="1"/>
          </p:cNvSpPr>
          <p:nvPr>
            <p:ph idx="1"/>
          </p:nvPr>
        </p:nvSpPr>
        <p:spPr>
          <a:xfrm>
            <a:off x="323528" y="2434953"/>
            <a:ext cx="4160870" cy="4025800"/>
          </a:xfrm>
        </p:spPr>
        <p:txBody>
          <a:bodyPr vert="horz" lIns="91440" tIns="45720" rIns="91440" bIns="45720" rtlCol="0" anchor="t">
            <a:noAutofit/>
          </a:bodyPr>
          <a:lstStyle/>
          <a:p>
            <a:r>
              <a:rPr lang="en-US" sz="2400" err="1">
                <a:latin typeface="Arial Narrow"/>
              </a:rPr>
              <a:t>Internationell</a:t>
            </a:r>
            <a:r>
              <a:rPr lang="en-US" sz="2400">
                <a:latin typeface="Arial Narrow"/>
              </a:rPr>
              <a:t> </a:t>
            </a:r>
            <a:r>
              <a:rPr lang="en-US" sz="2400" err="1">
                <a:latin typeface="Arial Narrow"/>
              </a:rPr>
              <a:t>humanitär</a:t>
            </a:r>
            <a:r>
              <a:rPr lang="en-US" sz="2400">
                <a:latin typeface="Arial Narrow"/>
              </a:rPr>
              <a:t> </a:t>
            </a:r>
            <a:r>
              <a:rPr lang="en-US" sz="2400" err="1">
                <a:latin typeface="Arial Narrow"/>
              </a:rPr>
              <a:t>rätt</a:t>
            </a:r>
            <a:br>
              <a:rPr lang="en-US" sz="2400">
                <a:latin typeface="Arial Narrow"/>
              </a:rPr>
            </a:br>
            <a:r>
              <a:rPr lang="en-US" sz="2400">
                <a:latin typeface="Arial Narrow"/>
              </a:rPr>
              <a:t> </a:t>
            </a:r>
            <a:endParaRPr lang="en-US" sz="2400">
              <a:latin typeface="Arial Narrow" panose="020B0606020202030204" pitchFamily="34" charset="0"/>
            </a:endParaRPr>
          </a:p>
          <a:p>
            <a:r>
              <a:rPr lang="en-US" sz="2400" err="1">
                <a:latin typeface="Arial Narrow"/>
              </a:rPr>
              <a:t>Krigets</a:t>
            </a:r>
            <a:r>
              <a:rPr lang="en-US" sz="2400">
                <a:latin typeface="Arial Narrow"/>
              </a:rPr>
              <a:t> </a:t>
            </a:r>
            <a:r>
              <a:rPr lang="en-US" sz="2400" err="1">
                <a:latin typeface="Arial Narrow"/>
              </a:rPr>
              <a:t>lagar</a:t>
            </a:r>
            <a:r>
              <a:rPr lang="en-US" sz="2400">
                <a:latin typeface="Arial Narrow"/>
              </a:rPr>
              <a:t>:</a:t>
            </a:r>
          </a:p>
          <a:p>
            <a:pPr lvl="1"/>
            <a:r>
              <a:rPr lang="en-US" sz="1800" err="1">
                <a:latin typeface="Arial Narrow" panose="020B0606020202030204" pitchFamily="34" charset="0"/>
              </a:rPr>
              <a:t>Genèvekonventionerna</a:t>
            </a:r>
            <a:endParaRPr lang="en-US" sz="1800">
              <a:latin typeface="Arial Narrow" panose="020B0606020202030204" pitchFamily="34" charset="0"/>
            </a:endParaRPr>
          </a:p>
          <a:p>
            <a:pPr lvl="1"/>
            <a:r>
              <a:rPr lang="en-US" sz="1800">
                <a:latin typeface="Arial Narrow"/>
              </a:rPr>
              <a:t>FN-</a:t>
            </a:r>
            <a:r>
              <a:rPr lang="en-US" sz="1800" err="1">
                <a:latin typeface="Arial Narrow"/>
              </a:rPr>
              <a:t>stadgans</a:t>
            </a:r>
            <a:r>
              <a:rPr lang="en-US" sz="1800">
                <a:latin typeface="Arial Narrow"/>
              </a:rPr>
              <a:t> syn </a:t>
            </a:r>
            <a:r>
              <a:rPr lang="en-US" sz="1800" err="1">
                <a:latin typeface="Arial Narrow"/>
              </a:rPr>
              <a:t>på</a:t>
            </a:r>
            <a:r>
              <a:rPr lang="en-US" sz="1800">
                <a:latin typeface="Arial Narrow"/>
              </a:rPr>
              <a:t> </a:t>
            </a:r>
            <a:r>
              <a:rPr lang="en-US" sz="1800" err="1">
                <a:latin typeface="Arial Narrow"/>
              </a:rPr>
              <a:t>aggressionsbrott</a:t>
            </a:r>
            <a:endParaRPr lang="en-US" sz="1800">
              <a:latin typeface="Arial Narrow"/>
            </a:endParaRPr>
          </a:p>
          <a:p>
            <a:pPr lvl="1"/>
            <a:r>
              <a:rPr lang="en-US" sz="1800" err="1">
                <a:latin typeface="Arial Narrow"/>
              </a:rPr>
              <a:t>Konventioner</a:t>
            </a:r>
            <a:r>
              <a:rPr lang="en-US" sz="1800">
                <a:latin typeface="Arial Narrow"/>
              </a:rPr>
              <a:t> mot bruk av </a:t>
            </a:r>
            <a:r>
              <a:rPr lang="en-US" sz="1800" err="1">
                <a:latin typeface="Arial Narrow"/>
              </a:rPr>
              <a:t>vissa</a:t>
            </a:r>
            <a:r>
              <a:rPr lang="en-US" sz="1800">
                <a:latin typeface="Arial Narrow"/>
              </a:rPr>
              <a:t> sorters </a:t>
            </a:r>
            <a:r>
              <a:rPr lang="en-US" sz="1800" err="1">
                <a:latin typeface="Arial Narrow"/>
              </a:rPr>
              <a:t>vapen</a:t>
            </a:r>
            <a:br>
              <a:rPr lang="en-US" sz="1800">
                <a:latin typeface="Arial Narrow"/>
              </a:rPr>
            </a:br>
            <a:endParaRPr lang="en-US" sz="1800">
              <a:latin typeface="Arial Narrow"/>
            </a:endParaRPr>
          </a:p>
          <a:p>
            <a:r>
              <a:rPr lang="en-US" sz="2400" err="1">
                <a:latin typeface="Arial Narrow"/>
              </a:rPr>
              <a:t>Folkmordskonventionen</a:t>
            </a:r>
            <a:r>
              <a:rPr lang="en-US" sz="2400">
                <a:latin typeface="Arial Narrow"/>
              </a:rPr>
              <a:t> </a:t>
            </a:r>
            <a:r>
              <a:rPr lang="en-US" sz="2400" err="1">
                <a:latin typeface="Arial Narrow"/>
              </a:rPr>
              <a:t>och</a:t>
            </a:r>
            <a:r>
              <a:rPr lang="en-US" sz="2400">
                <a:latin typeface="Arial Narrow"/>
              </a:rPr>
              <a:t> </a:t>
            </a:r>
            <a:r>
              <a:rPr lang="en-US" sz="2400" err="1">
                <a:latin typeface="Arial Narrow"/>
              </a:rPr>
              <a:t>brott</a:t>
            </a:r>
            <a:r>
              <a:rPr lang="en-US" sz="2400">
                <a:latin typeface="Arial Narrow"/>
              </a:rPr>
              <a:t> mot </a:t>
            </a:r>
            <a:r>
              <a:rPr lang="en-US" sz="2400" err="1">
                <a:latin typeface="Arial Narrow"/>
              </a:rPr>
              <a:t>mänskligheten</a:t>
            </a:r>
            <a:r>
              <a:rPr lang="en-US" sz="2400">
                <a:latin typeface="Arial Narrow"/>
              </a:rPr>
              <a:t> </a:t>
            </a:r>
          </a:p>
        </p:txBody>
      </p:sp>
      <p:sp>
        <p:nvSpPr>
          <p:cNvPr id="6" name="textruta 5">
            <a:extLst>
              <a:ext uri="{FF2B5EF4-FFF2-40B4-BE49-F238E27FC236}">
                <a16:creationId xmlns:a16="http://schemas.microsoft.com/office/drawing/2014/main" id="{284706B7-E896-41F5-E5B8-F4FECD88BD54}"/>
              </a:ext>
            </a:extLst>
          </p:cNvPr>
          <p:cNvSpPr txBox="1"/>
          <p:nvPr/>
        </p:nvSpPr>
        <p:spPr>
          <a:xfrm>
            <a:off x="7376945" y="5443438"/>
            <a:ext cx="1443527" cy="246221"/>
          </a:xfrm>
          <a:prstGeom prst="rect">
            <a:avLst/>
          </a:prstGeom>
          <a:noFill/>
        </p:spPr>
        <p:txBody>
          <a:bodyPr wrap="square">
            <a:spAutoFit/>
          </a:bodyPr>
          <a:lstStyle/>
          <a:p>
            <a:r>
              <a:rPr lang="sv-SE" sz="1000">
                <a:effectLst/>
                <a:latin typeface="Arial Narrow" panose="020B0606020202030204" pitchFamily="34" charset="0"/>
                <a:ea typeface="Calibri" panose="020F0502020204030204" pitchFamily="34" charset="0"/>
              </a:rPr>
              <a:t>Foto: </a:t>
            </a:r>
            <a:r>
              <a:rPr lang="sv-SE" sz="1000">
                <a:latin typeface="Arial Narrow" panose="020B0606020202030204" pitchFamily="34" charset="0"/>
                <a:ea typeface="Calibri" panose="020F0502020204030204" pitchFamily="34" charset="0"/>
              </a:rPr>
              <a:t>UN Photo/UNAMIR</a:t>
            </a:r>
            <a:endParaRPr lang="sv-SE" sz="1000">
              <a:latin typeface="Arial Narrow" panose="020B0606020202030204" pitchFamily="34" charset="0"/>
            </a:endParaRPr>
          </a:p>
        </p:txBody>
      </p:sp>
      <p:pic>
        <p:nvPicPr>
          <p:cNvPr id="8" name="Bildobjekt 7" descr="En bild som visar mark, utomhus, verktyg, hö&#10;&#10;Automatiskt genererad beskrivning">
            <a:extLst>
              <a:ext uri="{FF2B5EF4-FFF2-40B4-BE49-F238E27FC236}">
                <a16:creationId xmlns:a16="http://schemas.microsoft.com/office/drawing/2014/main" id="{04C859D2-E813-748B-EDC5-412103D84B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4398" y="2434952"/>
            <a:ext cx="4336074" cy="3008486"/>
          </a:xfrm>
          <a:prstGeom prst="rect">
            <a:avLst/>
          </a:prstGeom>
        </p:spPr>
      </p:pic>
    </p:spTree>
    <p:extLst>
      <p:ext uri="{BB962C8B-B14F-4D97-AF65-F5344CB8AC3E}">
        <p14:creationId xmlns:p14="http://schemas.microsoft.com/office/powerpoint/2010/main" val="237674857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solidFill>
                  <a:schemeClr val="bg1"/>
                </a:solidFill>
              </a:rPr>
              <a:t>Internationell rättsskipning</a:t>
            </a:r>
          </a:p>
        </p:txBody>
      </p:sp>
      <p:sp>
        <p:nvSpPr>
          <p:cNvPr id="3" name="Platshållare för innehåll 2"/>
          <p:cNvSpPr>
            <a:spLocks noGrp="1"/>
          </p:cNvSpPr>
          <p:nvPr>
            <p:ph idx="1"/>
          </p:nvPr>
        </p:nvSpPr>
        <p:spPr>
          <a:xfrm>
            <a:off x="323527" y="2492897"/>
            <a:ext cx="4324257" cy="4108292"/>
          </a:xfrm>
        </p:spPr>
        <p:txBody>
          <a:bodyPr>
            <a:noAutofit/>
          </a:bodyPr>
          <a:lstStyle/>
          <a:p>
            <a:pPr marL="657225" lvl="1" indent="-342900">
              <a:lnSpc>
                <a:spcPct val="120000"/>
              </a:lnSpc>
              <a:buFont typeface="Arial" panose="020B0604020202020204" pitchFamily="34" charset="0"/>
              <a:buChar char="•"/>
            </a:pPr>
            <a:r>
              <a:rPr lang="sv-SE" sz="2400">
                <a:latin typeface="Arial Narrow"/>
                <a:cs typeface="Times"/>
              </a:rPr>
              <a:t>Internationella domstolen (ICJ)</a:t>
            </a:r>
          </a:p>
          <a:p>
            <a:pPr marL="657225" lvl="1" indent="-342900">
              <a:lnSpc>
                <a:spcPct val="120000"/>
              </a:lnSpc>
              <a:buFont typeface="Arial" panose="020B0604020202020204" pitchFamily="34" charset="0"/>
              <a:buChar char="•"/>
            </a:pPr>
            <a:endParaRPr lang="sv-SE" sz="2400">
              <a:latin typeface="Arial Narrow"/>
              <a:cs typeface="Times"/>
            </a:endParaRPr>
          </a:p>
          <a:p>
            <a:pPr marL="314325" lvl="1" indent="0">
              <a:lnSpc>
                <a:spcPct val="120000"/>
              </a:lnSpc>
              <a:buNone/>
            </a:pPr>
            <a:endParaRPr lang="sv-SE" sz="2400">
              <a:latin typeface="Arial Narrow"/>
              <a:cs typeface="Times"/>
            </a:endParaRPr>
          </a:p>
          <a:p>
            <a:pPr marL="314325" lvl="1" indent="0">
              <a:lnSpc>
                <a:spcPct val="120000"/>
              </a:lnSpc>
              <a:buNone/>
            </a:pPr>
            <a:endParaRPr lang="sv-SE" sz="2400">
              <a:latin typeface="Arial Narrow"/>
              <a:cs typeface="Times"/>
            </a:endParaRPr>
          </a:p>
          <a:p>
            <a:pPr marL="657225" lvl="1" indent="-342900">
              <a:lnSpc>
                <a:spcPct val="120000"/>
              </a:lnSpc>
              <a:buFont typeface="Arial" panose="020B0604020202020204" pitchFamily="34" charset="0"/>
              <a:buChar char="•"/>
            </a:pPr>
            <a:r>
              <a:rPr lang="sv-SE" sz="2400">
                <a:latin typeface="Arial Narrow"/>
                <a:cs typeface="Times"/>
              </a:rPr>
              <a:t>Internationella brottmålsdomstolen (ICC)</a:t>
            </a:r>
          </a:p>
          <a:p>
            <a:pPr marL="314325" lvl="1" indent="0">
              <a:lnSpc>
                <a:spcPct val="120000"/>
              </a:lnSpc>
              <a:buNone/>
            </a:pPr>
            <a:endParaRPr lang="sv-SE" sz="2400">
              <a:latin typeface="Arial Narrow"/>
              <a:cs typeface="Times"/>
            </a:endParaRPr>
          </a:p>
        </p:txBody>
      </p:sp>
      <p:pic>
        <p:nvPicPr>
          <p:cNvPr id="4" name="Bildobjekt 3" descr="En bild som visar utomhus, himmel, gräs, byggnad&#10;&#10;Automatiskt genererad beskrivning">
            <a:extLst>
              <a:ext uri="{FF2B5EF4-FFF2-40B4-BE49-F238E27FC236}">
                <a16:creationId xmlns:a16="http://schemas.microsoft.com/office/drawing/2014/main" id="{CCA8A982-BAD9-FA74-278B-DBBC323CD6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1662" y="1817948"/>
            <a:ext cx="2737355" cy="2232248"/>
          </a:xfrm>
          <a:prstGeom prst="rect">
            <a:avLst/>
          </a:prstGeom>
        </p:spPr>
      </p:pic>
      <p:sp>
        <p:nvSpPr>
          <p:cNvPr id="5" name="textruta 4">
            <a:extLst>
              <a:ext uri="{FF2B5EF4-FFF2-40B4-BE49-F238E27FC236}">
                <a16:creationId xmlns:a16="http://schemas.microsoft.com/office/drawing/2014/main" id="{4DCFBFE4-2C33-7027-66EE-0B27633F43F6}"/>
              </a:ext>
            </a:extLst>
          </p:cNvPr>
          <p:cNvSpPr txBox="1"/>
          <p:nvPr/>
        </p:nvSpPr>
        <p:spPr>
          <a:xfrm>
            <a:off x="6516216" y="4050196"/>
            <a:ext cx="1757114" cy="276999"/>
          </a:xfrm>
          <a:prstGeom prst="rect">
            <a:avLst/>
          </a:prstGeom>
          <a:noFill/>
        </p:spPr>
        <p:txBody>
          <a:bodyPr wrap="square" rtlCol="0">
            <a:spAutoFit/>
          </a:bodyPr>
          <a:lstStyle/>
          <a:p>
            <a:r>
              <a:rPr lang="sv-SE" sz="1200">
                <a:latin typeface="Arial" panose="020B0604020202020204" pitchFamily="34" charset="0"/>
                <a:cs typeface="Arial" panose="020B0604020202020204" pitchFamily="34" charset="0"/>
              </a:rPr>
              <a:t>Foto: Jens Petersson</a:t>
            </a:r>
          </a:p>
        </p:txBody>
      </p:sp>
      <p:pic>
        <p:nvPicPr>
          <p:cNvPr id="7" name="Bildobjekt 6" descr="En bild som visar byggnad, utomhus&#10;&#10;Automatiskt genererad beskrivning">
            <a:extLst>
              <a:ext uri="{FF2B5EF4-FFF2-40B4-BE49-F238E27FC236}">
                <a16:creationId xmlns:a16="http://schemas.microsoft.com/office/drawing/2014/main" id="{2AFEC7DA-E9D9-E657-D7F2-D90F9A27E6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0763" y="4450506"/>
            <a:ext cx="2847621" cy="1898248"/>
          </a:xfrm>
          <a:prstGeom prst="rect">
            <a:avLst/>
          </a:prstGeom>
        </p:spPr>
      </p:pic>
      <p:sp>
        <p:nvSpPr>
          <p:cNvPr id="8" name="textruta 7">
            <a:extLst>
              <a:ext uri="{FF2B5EF4-FFF2-40B4-BE49-F238E27FC236}">
                <a16:creationId xmlns:a16="http://schemas.microsoft.com/office/drawing/2014/main" id="{58E44FFB-D0B8-4155-8184-DB3B62A78CDC}"/>
              </a:ext>
            </a:extLst>
          </p:cNvPr>
          <p:cNvSpPr txBox="1"/>
          <p:nvPr/>
        </p:nvSpPr>
        <p:spPr>
          <a:xfrm>
            <a:off x="6804248" y="6324190"/>
            <a:ext cx="1757114" cy="276999"/>
          </a:xfrm>
          <a:prstGeom prst="rect">
            <a:avLst/>
          </a:prstGeom>
          <a:noFill/>
        </p:spPr>
        <p:txBody>
          <a:bodyPr wrap="square" rtlCol="0">
            <a:spAutoFit/>
          </a:bodyPr>
          <a:lstStyle/>
          <a:p>
            <a:r>
              <a:rPr lang="sv-SE" sz="1200">
                <a:latin typeface="Arial" panose="020B0604020202020204" pitchFamily="34" charset="0"/>
                <a:cs typeface="Arial" panose="020B0604020202020204" pitchFamily="34" charset="0"/>
              </a:rPr>
              <a:t>Foto: </a:t>
            </a:r>
            <a:r>
              <a:rPr lang="sv-SE" sz="1200">
                <a:effectLst/>
                <a:latin typeface="Arial" panose="020B0604020202020204" pitchFamily="34" charset="0"/>
                <a:ea typeface="Calibri" panose="020F0502020204030204" pitchFamily="34" charset="0"/>
                <a:cs typeface="Arial" panose="020B0604020202020204" pitchFamily="34" charset="0"/>
              </a:rPr>
              <a:t>© ICC-CPI </a:t>
            </a:r>
            <a:endParaRPr lang="sv-SE"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73719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solidFill>
                  <a:schemeClr val="bg1"/>
                </a:solidFill>
              </a:rPr>
              <a:t>Hur arbetar FN med MR i krig?</a:t>
            </a:r>
          </a:p>
        </p:txBody>
      </p:sp>
      <p:sp>
        <p:nvSpPr>
          <p:cNvPr id="3" name="Platshållare för innehåll 2"/>
          <p:cNvSpPr>
            <a:spLocks noGrp="1"/>
          </p:cNvSpPr>
          <p:nvPr>
            <p:ph idx="1"/>
          </p:nvPr>
        </p:nvSpPr>
        <p:spPr>
          <a:xfrm>
            <a:off x="323528" y="2492897"/>
            <a:ext cx="4248472" cy="4090466"/>
          </a:xfrm>
        </p:spPr>
        <p:txBody>
          <a:bodyPr>
            <a:noAutofit/>
          </a:bodyPr>
          <a:lstStyle/>
          <a:p>
            <a:r>
              <a:rPr lang="sv-SE" sz="2400">
                <a:latin typeface="Arial Narrow" panose="020B0606020202030204" pitchFamily="34" charset="0"/>
              </a:rPr>
              <a:t>Särskilda rapportörer, oberoende experter och undersökningskommissioner</a:t>
            </a:r>
          </a:p>
          <a:p>
            <a:pPr marL="0" indent="0">
              <a:buNone/>
            </a:pPr>
            <a:endParaRPr lang="sv-SE" sz="2400">
              <a:latin typeface="Arial Narrow" panose="020B0606020202030204" pitchFamily="34" charset="0"/>
            </a:endParaRPr>
          </a:p>
          <a:p>
            <a:r>
              <a:rPr lang="sv-SE" sz="2400">
                <a:latin typeface="Arial Narrow" panose="020B0606020202030204" pitchFamily="34" charset="0"/>
              </a:rPr>
              <a:t>Sanktioner</a:t>
            </a:r>
            <a:r>
              <a:rPr lang="sv-SE" sz="2400" b="1">
                <a:latin typeface="Arial Narrow" panose="020B0606020202030204" pitchFamily="34" charset="0"/>
              </a:rPr>
              <a:t> </a:t>
            </a:r>
          </a:p>
          <a:p>
            <a:endParaRPr lang="sv-SE" sz="2400">
              <a:latin typeface="Arial Narrow" panose="020B0606020202030204" pitchFamily="34" charset="0"/>
            </a:endParaRPr>
          </a:p>
          <a:p>
            <a:r>
              <a:rPr lang="sv-SE" sz="2400">
                <a:latin typeface="Arial Narrow" panose="020B0606020202030204" pitchFamily="34" charset="0"/>
              </a:rPr>
              <a:t>Fredsbevarande insatser</a:t>
            </a:r>
          </a:p>
          <a:p>
            <a:endParaRPr lang="sv-SE" sz="2400">
              <a:latin typeface="Arial Narrow" panose="020B0606020202030204" pitchFamily="34" charset="0"/>
            </a:endParaRPr>
          </a:p>
          <a:p>
            <a:r>
              <a:rPr lang="sv-SE" sz="2400">
                <a:latin typeface="Arial Narrow" panose="020B0606020202030204" pitchFamily="34" charset="0"/>
              </a:rPr>
              <a:t>ICC</a:t>
            </a:r>
          </a:p>
        </p:txBody>
      </p:sp>
      <p:pic>
        <p:nvPicPr>
          <p:cNvPr id="5" name="Bildobjekt 4" descr="En bild som visar utomhus, vapen, handeldvapen, gevär&#10;&#10;Automatiskt genererad beskrivning">
            <a:extLst>
              <a:ext uri="{FF2B5EF4-FFF2-40B4-BE49-F238E27FC236}">
                <a16:creationId xmlns:a16="http://schemas.microsoft.com/office/drawing/2014/main" id="{21791963-8278-4568-9385-CDAD8A7003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3475" y="3009900"/>
            <a:ext cx="3743325" cy="2495550"/>
          </a:xfrm>
          <a:prstGeom prst="rect">
            <a:avLst/>
          </a:prstGeom>
        </p:spPr>
      </p:pic>
      <p:sp>
        <p:nvSpPr>
          <p:cNvPr id="7" name="textruta 6">
            <a:extLst>
              <a:ext uri="{FF2B5EF4-FFF2-40B4-BE49-F238E27FC236}">
                <a16:creationId xmlns:a16="http://schemas.microsoft.com/office/drawing/2014/main" id="{6E2306F9-57C1-56BB-7E59-FDD064CA2556}"/>
              </a:ext>
            </a:extLst>
          </p:cNvPr>
          <p:cNvSpPr txBox="1"/>
          <p:nvPr/>
        </p:nvSpPr>
        <p:spPr>
          <a:xfrm>
            <a:off x="5810250" y="5543550"/>
            <a:ext cx="3010222" cy="369332"/>
          </a:xfrm>
          <a:prstGeom prst="rect">
            <a:avLst/>
          </a:prstGeom>
          <a:noFill/>
        </p:spPr>
        <p:txBody>
          <a:bodyPr wrap="square">
            <a:spAutoFit/>
          </a:bodyPr>
          <a:lstStyle/>
          <a:p>
            <a:r>
              <a:rPr lang="sv-SE" sz="1800">
                <a:effectLst/>
                <a:latin typeface="Calibri" panose="020F0502020204030204" pitchFamily="34" charset="0"/>
                <a:ea typeface="Calibri" panose="020F0502020204030204" pitchFamily="34" charset="0"/>
              </a:rPr>
              <a:t>Foto: Magnus Ernström, BA01</a:t>
            </a:r>
            <a:endParaRPr lang="sv-SE"/>
          </a:p>
        </p:txBody>
      </p:sp>
    </p:spTree>
    <p:extLst>
      <p:ext uri="{BB962C8B-B14F-4D97-AF65-F5344CB8AC3E}">
        <p14:creationId xmlns:p14="http://schemas.microsoft.com/office/powerpoint/2010/main" val="253541762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fontAlgn="auto">
              <a:spcBef>
                <a:spcPct val="0"/>
              </a:spcBef>
              <a:spcAft>
                <a:spcPts val="600"/>
              </a:spcAft>
              <a:buClrTx/>
              <a:buSzTx/>
              <a:tabLst/>
              <a:defRPr/>
            </a:pPr>
            <a:r>
              <a:rPr lang="sv-SE" sz="4400" kern="1200" noProof="0">
                <a:solidFill>
                  <a:schemeClr val="bg1"/>
                </a:solidFill>
                <a:latin typeface="Arial Narrow" panose="020B0606020202030204" pitchFamily="34" charset="0"/>
                <a:ea typeface="+mj-ea"/>
                <a:cs typeface="+mj-cs"/>
              </a:rPr>
              <a:t>Mänskliga rättigheter (MR)</a:t>
            </a:r>
            <a:endParaRPr kumimoji="0" lang="sv-SE" sz="4400" b="0" i="0" u="none" strike="noStrike" kern="1200" cap="none" spc="0" normalizeH="0" baseline="0" noProof="0">
              <a:ln>
                <a:noFill/>
              </a:ln>
              <a:solidFill>
                <a:schemeClr val="bg1"/>
              </a:solidFill>
              <a:effectLst/>
              <a:uLnTx/>
              <a:uFillTx/>
              <a:latin typeface="Arial Narrow" panose="020B0606020202030204" pitchFamily="34" charset="0"/>
              <a:ea typeface="+mj-ea"/>
              <a:cs typeface="+mj-cs"/>
            </a:endParaRPr>
          </a:p>
        </p:txBody>
      </p:sp>
      <p:sp>
        <p:nvSpPr>
          <p:cNvPr id="18434" name="Rektangel 2"/>
          <p:cNvSpPr>
            <a:spLocks noChangeArrowheads="1"/>
          </p:cNvSpPr>
          <p:nvPr/>
        </p:nvSpPr>
        <p:spPr bwMode="auto">
          <a:xfrm>
            <a:off x="534380" y="2276872"/>
            <a:ext cx="8609620" cy="4027091"/>
          </a:xfrm>
          <a:prstGeom prst="rect">
            <a:avLst/>
          </a:prstGeom>
        </p:spPr>
        <p:txBody>
          <a:bodyPr vert="horz" lIns="91440" tIns="45720" rIns="91440" bIns="45720" rtlCol="0">
            <a:normAutofit fontScale="47500" lnSpcReduction="20000"/>
          </a:bodyPr>
          <a:lstStyle/>
          <a:p>
            <a:pPr>
              <a:lnSpc>
                <a:spcPct val="90000"/>
              </a:lnSpc>
              <a:spcBef>
                <a:spcPct val="20000"/>
              </a:spcBef>
              <a:buFont typeface="Arial" pitchFamily="34" charset="0"/>
              <a:defRPr/>
            </a:pPr>
            <a:r>
              <a:rPr lang="sv-SE" sz="5100">
                <a:latin typeface="Arial Narrow" panose="020B0606020202030204" pitchFamily="34" charset="0"/>
              </a:rPr>
              <a:t>Reglerar förhållandet mellan staten och individen</a:t>
            </a:r>
          </a:p>
          <a:p>
            <a:pPr marL="457200" indent="-457200">
              <a:lnSpc>
                <a:spcPct val="90000"/>
              </a:lnSpc>
              <a:spcBef>
                <a:spcPct val="20000"/>
              </a:spcBef>
              <a:buFont typeface="Arial" pitchFamily="34" charset="0"/>
              <a:defRPr/>
            </a:pPr>
            <a:endParaRPr lang="sv-SE" sz="5100">
              <a:latin typeface="Arial Narrow" panose="020B0606020202030204" pitchFamily="34" charset="0"/>
            </a:endParaRPr>
          </a:p>
          <a:p>
            <a:pPr marL="457200" indent="-457200">
              <a:lnSpc>
                <a:spcPct val="90000"/>
              </a:lnSpc>
              <a:spcBef>
                <a:spcPct val="20000"/>
              </a:spcBef>
              <a:buFont typeface="Arial" pitchFamily="34" charset="0"/>
              <a:defRPr/>
            </a:pPr>
            <a:r>
              <a:rPr lang="sv-SE" sz="5100">
                <a:latin typeface="Arial Narrow" panose="020B0606020202030204" pitchFamily="34" charset="0"/>
              </a:rPr>
              <a:t>Brott mot mänskliga rättigheter kan begås av staten eller dess företrädare</a:t>
            </a:r>
          </a:p>
          <a:p>
            <a:pPr marL="457200" indent="-457200">
              <a:lnSpc>
                <a:spcPct val="90000"/>
              </a:lnSpc>
              <a:spcBef>
                <a:spcPct val="20000"/>
              </a:spcBef>
              <a:buFont typeface="Arial" pitchFamily="34" charset="0"/>
              <a:defRPr/>
            </a:pPr>
            <a:endParaRPr lang="sv-SE" sz="5100">
              <a:latin typeface="Arial Narrow" panose="020B0606020202030204" pitchFamily="34" charset="0"/>
            </a:endParaRPr>
          </a:p>
          <a:p>
            <a:pPr marL="457200" indent="-457200">
              <a:lnSpc>
                <a:spcPct val="90000"/>
              </a:lnSpc>
              <a:spcBef>
                <a:spcPct val="20000"/>
              </a:spcBef>
              <a:buFont typeface="Arial" pitchFamily="34" charset="0"/>
              <a:defRPr/>
            </a:pPr>
            <a:r>
              <a:rPr lang="sv-SE" sz="5100">
                <a:latin typeface="Arial Narrow" panose="020B0606020202030204" pitchFamily="34" charset="0"/>
              </a:rPr>
              <a:t>Garanterar individens rättigheter och skydd mot övergrepp från staten</a:t>
            </a:r>
          </a:p>
          <a:p>
            <a:pPr marL="457200" indent="-457200">
              <a:lnSpc>
                <a:spcPct val="90000"/>
              </a:lnSpc>
              <a:spcBef>
                <a:spcPct val="20000"/>
              </a:spcBef>
              <a:defRPr/>
            </a:pPr>
            <a:endParaRPr lang="sv-SE" sz="5100">
              <a:latin typeface="Arial Narrow" panose="020B0606020202030204" pitchFamily="34" charset="0"/>
            </a:endParaRPr>
          </a:p>
          <a:p>
            <a:pPr marL="457200" indent="-457200">
              <a:lnSpc>
                <a:spcPct val="90000"/>
              </a:lnSpc>
              <a:spcBef>
                <a:spcPct val="20000"/>
              </a:spcBef>
              <a:defRPr/>
            </a:pPr>
            <a:r>
              <a:rPr lang="sv-SE" sz="5100">
                <a:latin typeface="Arial Narrow" panose="020B0606020202030204" pitchFamily="34" charset="0"/>
              </a:rPr>
              <a:t>Vissa rättigheter är absoluta, andra får inskränkas</a:t>
            </a:r>
          </a:p>
          <a:p>
            <a:pPr marL="457200" indent="-457200">
              <a:lnSpc>
                <a:spcPct val="90000"/>
              </a:lnSpc>
              <a:spcBef>
                <a:spcPct val="20000"/>
              </a:spcBef>
              <a:buFont typeface="Arial" pitchFamily="34" charset="0"/>
              <a:defRPr/>
            </a:pPr>
            <a:endParaRPr lang="sv-SE" sz="5100">
              <a:latin typeface="Arial Narrow" panose="020B0606020202030204" pitchFamily="34" charset="0"/>
            </a:endParaRPr>
          </a:p>
          <a:p>
            <a:pPr marL="457200" indent="-457200">
              <a:lnSpc>
                <a:spcPct val="90000"/>
              </a:lnSpc>
              <a:spcBef>
                <a:spcPct val="20000"/>
              </a:spcBef>
              <a:buFont typeface="Arial" pitchFamily="34" charset="0"/>
              <a:defRPr/>
            </a:pPr>
            <a:r>
              <a:rPr lang="sv-SE" sz="5100">
                <a:latin typeface="Arial Narrow" panose="020B0606020202030204" pitchFamily="34" charset="0"/>
              </a:rPr>
              <a:t>Rättssystem viktigt för de mänskliga rättigheterna</a:t>
            </a:r>
          </a:p>
          <a:p>
            <a:pPr marL="457200" indent="-457200">
              <a:lnSpc>
                <a:spcPct val="90000"/>
              </a:lnSpc>
              <a:spcBef>
                <a:spcPct val="20000"/>
              </a:spcBef>
              <a:buFont typeface="Arial" pitchFamily="34" charset="0"/>
              <a:defRPr/>
            </a:pPr>
            <a:endParaRPr lang="sv-SE" sz="5100">
              <a:latin typeface="Arial Narrow" panose="020B0606020202030204" pitchFamily="34" charset="0"/>
            </a:endParaRPr>
          </a:p>
          <a:p>
            <a:pPr marL="457200" indent="-457200">
              <a:lnSpc>
                <a:spcPct val="90000"/>
              </a:lnSpc>
              <a:spcBef>
                <a:spcPct val="20000"/>
              </a:spcBef>
              <a:buFont typeface="Arial" pitchFamily="34" charset="0"/>
              <a:defRPr/>
            </a:pPr>
            <a:r>
              <a:rPr lang="sv-SE" sz="5100">
                <a:latin typeface="Arial Narrow" panose="020B0606020202030204" pitchFamily="34" charset="0"/>
              </a:rPr>
              <a:t>Internationell angelägenhet</a:t>
            </a:r>
          </a:p>
          <a:p>
            <a:pPr>
              <a:lnSpc>
                <a:spcPct val="90000"/>
              </a:lnSpc>
              <a:spcBef>
                <a:spcPct val="20000"/>
              </a:spcBef>
              <a:buFont typeface="Arial" pitchFamily="34" charset="0"/>
              <a:defRPr/>
            </a:pPr>
            <a:endParaRPr lang="sv-SE"/>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0A2E28-F727-4BB1-9641-27408D7CF75A}"/>
              </a:ext>
            </a:extLst>
          </p:cNvPr>
          <p:cNvSpPr>
            <a:spLocks noGrp="1"/>
          </p:cNvSpPr>
          <p:nvPr>
            <p:ph type="title"/>
          </p:nvPr>
        </p:nvSpPr>
        <p:spPr>
          <a:xfrm>
            <a:off x="457200" y="274638"/>
            <a:ext cx="8229600" cy="1143000"/>
          </a:xfrm>
        </p:spPr>
        <p:txBody>
          <a:bodyPr anchor="ctr">
            <a:normAutofit/>
          </a:bodyPr>
          <a:lstStyle/>
          <a:p>
            <a:pPr>
              <a:lnSpc>
                <a:spcPct val="90000"/>
              </a:lnSpc>
            </a:pPr>
            <a:r>
              <a:rPr lang="sv-SE" sz="3700">
                <a:solidFill>
                  <a:schemeClr val="bg1"/>
                </a:solidFill>
              </a:rPr>
              <a:t>Civilsamhällets demokratiska utrymme</a:t>
            </a:r>
          </a:p>
        </p:txBody>
      </p:sp>
      <p:sp>
        <p:nvSpPr>
          <p:cNvPr id="3" name="Platshållare för innehåll 2">
            <a:extLst>
              <a:ext uri="{FF2B5EF4-FFF2-40B4-BE49-F238E27FC236}">
                <a16:creationId xmlns:a16="http://schemas.microsoft.com/office/drawing/2014/main" id="{3394610E-B1AD-4EB8-8AC6-D122831FAB07}"/>
              </a:ext>
            </a:extLst>
          </p:cNvPr>
          <p:cNvSpPr>
            <a:spLocks noGrp="1"/>
          </p:cNvSpPr>
          <p:nvPr>
            <p:ph sz="half" idx="1"/>
          </p:nvPr>
        </p:nvSpPr>
        <p:spPr>
          <a:xfrm>
            <a:off x="457200" y="1988840"/>
            <a:ext cx="4038600" cy="4137323"/>
          </a:xfrm>
        </p:spPr>
        <p:txBody>
          <a:bodyPr>
            <a:normAutofit lnSpcReduction="10000"/>
          </a:bodyPr>
          <a:lstStyle/>
          <a:p>
            <a:pPr marL="0" indent="0">
              <a:lnSpc>
                <a:spcPct val="90000"/>
              </a:lnSpc>
              <a:buNone/>
            </a:pPr>
            <a:r>
              <a:rPr lang="sv-SE" sz="2600">
                <a:latin typeface="Arial Narrow" panose="020B0606020202030204" pitchFamily="34" charset="0"/>
              </a:rPr>
              <a:t>Civilsamhällets möjlighet att verka fritt</a:t>
            </a:r>
          </a:p>
          <a:p>
            <a:pPr marL="0" indent="0">
              <a:lnSpc>
                <a:spcPct val="90000"/>
              </a:lnSpc>
              <a:buNone/>
            </a:pPr>
            <a:r>
              <a:rPr lang="sv-SE" sz="2600">
                <a:latin typeface="Arial Narrow" panose="020B0606020202030204" pitchFamily="34" charset="0"/>
              </a:rPr>
              <a:t> </a:t>
            </a:r>
          </a:p>
          <a:p>
            <a:pPr marL="0" indent="0">
              <a:lnSpc>
                <a:spcPct val="90000"/>
              </a:lnSpc>
              <a:buNone/>
            </a:pPr>
            <a:r>
              <a:rPr lang="sv-SE" sz="2600">
                <a:latin typeface="Arial Narrow" panose="020B0606020202030204" pitchFamily="34" charset="0"/>
              </a:rPr>
              <a:t>Individer som skyddar de mänskliga rättigheterna (MR-försvarare)</a:t>
            </a:r>
          </a:p>
          <a:p>
            <a:pPr>
              <a:lnSpc>
                <a:spcPct val="90000"/>
              </a:lnSpc>
            </a:pPr>
            <a:endParaRPr lang="sv-SE" sz="2600">
              <a:latin typeface="Arial Narrow" panose="020B0606020202030204" pitchFamily="34" charset="0"/>
            </a:endParaRPr>
          </a:p>
          <a:p>
            <a:pPr>
              <a:lnSpc>
                <a:spcPct val="90000"/>
              </a:lnSpc>
            </a:pPr>
            <a:r>
              <a:rPr lang="sv-SE" sz="2600">
                <a:latin typeface="Arial Narrow" panose="020B0606020202030204" pitchFamily="34" charset="0"/>
              </a:rPr>
              <a:t>Yttrandefrihet och åsiktsfrihet</a:t>
            </a:r>
          </a:p>
          <a:p>
            <a:pPr>
              <a:lnSpc>
                <a:spcPct val="90000"/>
              </a:lnSpc>
            </a:pPr>
            <a:r>
              <a:rPr lang="sv-SE" sz="2600">
                <a:latin typeface="Arial Narrow" panose="020B0606020202030204" pitchFamily="34" charset="0"/>
              </a:rPr>
              <a:t>Mötesfrihet och föreningsfrihet</a:t>
            </a:r>
          </a:p>
          <a:p>
            <a:pPr>
              <a:lnSpc>
                <a:spcPct val="90000"/>
              </a:lnSpc>
            </a:pPr>
            <a:r>
              <a:rPr lang="sv-SE" sz="2600">
                <a:latin typeface="Arial Narrow" panose="020B0606020202030204" pitchFamily="34" charset="0"/>
              </a:rPr>
              <a:t>Pressfrihet</a:t>
            </a:r>
          </a:p>
          <a:p>
            <a:pPr>
              <a:lnSpc>
                <a:spcPct val="90000"/>
              </a:lnSpc>
            </a:pPr>
            <a:endParaRPr lang="sv-SE" sz="2600"/>
          </a:p>
        </p:txBody>
      </p:sp>
      <p:pic>
        <p:nvPicPr>
          <p:cNvPr id="6" name="Bildobjekt 5" descr="En bild som visar person, text, Människoansikte, handskrift&#10;&#10;Automatiskt genererad beskrivning">
            <a:extLst>
              <a:ext uri="{FF2B5EF4-FFF2-40B4-BE49-F238E27FC236}">
                <a16:creationId xmlns:a16="http://schemas.microsoft.com/office/drawing/2014/main" id="{79BBBD02-A885-74F7-C156-D048729C21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2636912"/>
            <a:ext cx="4216400" cy="2371726"/>
          </a:xfrm>
          <a:prstGeom prst="rect">
            <a:avLst/>
          </a:prstGeom>
        </p:spPr>
      </p:pic>
      <p:sp>
        <p:nvSpPr>
          <p:cNvPr id="8" name="textruta 7">
            <a:extLst>
              <a:ext uri="{FF2B5EF4-FFF2-40B4-BE49-F238E27FC236}">
                <a16:creationId xmlns:a16="http://schemas.microsoft.com/office/drawing/2014/main" id="{F51658F0-0A94-C8AE-0AC5-A6EE0AB43B33}"/>
              </a:ext>
            </a:extLst>
          </p:cNvPr>
          <p:cNvSpPr txBox="1"/>
          <p:nvPr/>
        </p:nvSpPr>
        <p:spPr>
          <a:xfrm>
            <a:off x="6732240" y="4982979"/>
            <a:ext cx="2592288" cy="246221"/>
          </a:xfrm>
          <a:prstGeom prst="rect">
            <a:avLst/>
          </a:prstGeom>
          <a:noFill/>
        </p:spPr>
        <p:txBody>
          <a:bodyPr wrap="square">
            <a:spAutoFit/>
          </a:bodyPr>
          <a:lstStyle/>
          <a:p>
            <a:r>
              <a:rPr lang="sv-SE" sz="1000">
                <a:solidFill>
                  <a:srgbClr val="323130"/>
                </a:solidFill>
                <a:latin typeface="Calibri" panose="020F0502020204030204" pitchFamily="34" charset="0"/>
                <a:ea typeface="Times New Roman" panose="02020603050405020304" pitchFamily="18" charset="0"/>
              </a:rPr>
              <a:t>Ph</a:t>
            </a:r>
            <a:r>
              <a:rPr lang="sv-SE" sz="1000">
                <a:solidFill>
                  <a:srgbClr val="323130"/>
                </a:solidFill>
                <a:effectLst/>
                <a:latin typeface="Calibri" panose="020F0502020204030204" pitchFamily="34" charset="0"/>
                <a:ea typeface="Times New Roman" panose="02020603050405020304" pitchFamily="18" charset="0"/>
              </a:rPr>
              <a:t>oto copyright: </a:t>
            </a:r>
            <a:r>
              <a:rPr lang="sv-SE" sz="1000" err="1">
                <a:solidFill>
                  <a:srgbClr val="323130"/>
                </a:solidFill>
                <a:effectLst/>
                <a:latin typeface="Calibri" panose="020F0502020204030204" pitchFamily="34" charset="0"/>
                <a:ea typeface="Times New Roman" panose="02020603050405020304" pitchFamily="18" charset="0"/>
              </a:rPr>
              <a:t>Ievgen</a:t>
            </a:r>
            <a:r>
              <a:rPr lang="sv-SE" sz="1000">
                <a:solidFill>
                  <a:srgbClr val="323130"/>
                </a:solidFill>
                <a:effectLst/>
                <a:latin typeface="Calibri" panose="020F0502020204030204" pitchFamily="34" charset="0"/>
                <a:ea typeface="Times New Roman" panose="02020603050405020304" pitchFamily="18" charset="0"/>
              </a:rPr>
              <a:t> </a:t>
            </a:r>
            <a:r>
              <a:rPr lang="sv-SE" sz="1000" err="1">
                <a:solidFill>
                  <a:srgbClr val="323130"/>
                </a:solidFill>
                <a:effectLst/>
                <a:latin typeface="Calibri" panose="020F0502020204030204" pitchFamily="34" charset="0"/>
                <a:ea typeface="Times New Roman" panose="02020603050405020304" pitchFamily="18" charset="0"/>
              </a:rPr>
              <a:t>Chabanov</a:t>
            </a:r>
            <a:r>
              <a:rPr lang="sv-SE" sz="1000">
                <a:solidFill>
                  <a:srgbClr val="323130"/>
                </a:solidFill>
                <a:effectLst/>
                <a:latin typeface="Calibri" panose="020F0502020204030204" pitchFamily="34" charset="0"/>
                <a:ea typeface="Times New Roman" panose="02020603050405020304" pitchFamily="18" charset="0"/>
              </a:rPr>
              <a:t>/</a:t>
            </a:r>
            <a:r>
              <a:rPr lang="sv-SE" sz="1000" err="1">
                <a:solidFill>
                  <a:srgbClr val="323130"/>
                </a:solidFill>
                <a:effectLst/>
                <a:latin typeface="Calibri" panose="020F0502020204030204" pitchFamily="34" charset="0"/>
                <a:ea typeface="Times New Roman" panose="02020603050405020304" pitchFamily="18" charset="0"/>
              </a:rPr>
              <a:t>iStock</a:t>
            </a:r>
            <a:endParaRPr lang="sv-SE" sz="1000"/>
          </a:p>
        </p:txBody>
      </p:sp>
    </p:spTree>
    <p:extLst>
      <p:ext uri="{BB962C8B-B14F-4D97-AF65-F5344CB8AC3E}">
        <p14:creationId xmlns:p14="http://schemas.microsoft.com/office/powerpoint/2010/main" val="324637236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ubrik 1"/>
          <p:cNvSpPr>
            <a:spLocks noGrp="1"/>
          </p:cNvSpPr>
          <p:nvPr>
            <p:ph type="title"/>
          </p:nvPr>
        </p:nvSpPr>
        <p:spPr>
          <a:xfrm>
            <a:off x="457200" y="274638"/>
            <a:ext cx="8229600" cy="1143000"/>
          </a:xfrm>
        </p:spPr>
        <p:txBody>
          <a:bodyPr anchor="ctr">
            <a:normAutofit/>
          </a:bodyPr>
          <a:lstStyle/>
          <a:p>
            <a:r>
              <a:rPr lang="sv-SE">
                <a:solidFill>
                  <a:schemeClr val="bg1"/>
                </a:solidFill>
              </a:rPr>
              <a:t>Krympande utrymme i dag</a:t>
            </a:r>
          </a:p>
        </p:txBody>
      </p:sp>
      <p:pic>
        <p:nvPicPr>
          <p:cNvPr id="3" name="Bildobjekt 2" descr="En bild som visar text&#10;&#10;Automatiskt genererad beskrivning">
            <a:extLst>
              <a:ext uri="{FF2B5EF4-FFF2-40B4-BE49-F238E27FC236}">
                <a16:creationId xmlns:a16="http://schemas.microsoft.com/office/drawing/2014/main" id="{A76002E8-A947-934A-020E-1E6C6F87B5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853531"/>
            <a:ext cx="4038600" cy="2019300"/>
          </a:xfrm>
          <a:prstGeom prst="rect">
            <a:avLst/>
          </a:prstGeom>
          <a:noFill/>
        </p:spPr>
      </p:pic>
      <p:sp>
        <p:nvSpPr>
          <p:cNvPr id="3075" name="Platshållare för innehåll 2"/>
          <p:cNvSpPr>
            <a:spLocks noGrp="1"/>
          </p:cNvSpPr>
          <p:nvPr>
            <p:ph sz="half" idx="2"/>
          </p:nvPr>
        </p:nvSpPr>
        <p:spPr>
          <a:xfrm>
            <a:off x="4648200" y="1600200"/>
            <a:ext cx="4038600" cy="4525963"/>
          </a:xfrm>
        </p:spPr>
        <p:txBody>
          <a:bodyPr vert="horz" lIns="91440" tIns="45720" rIns="91440" bIns="45720" rtlCol="0" anchor="t">
            <a:normAutofit fontScale="92500" lnSpcReduction="20000"/>
          </a:bodyPr>
          <a:lstStyle/>
          <a:p>
            <a:pPr marL="0" indent="0">
              <a:lnSpc>
                <a:spcPct val="90000"/>
              </a:lnSpc>
              <a:buNone/>
            </a:pPr>
            <a:endParaRPr lang="sv-SE" sz="2000"/>
          </a:p>
          <a:p>
            <a:pPr>
              <a:lnSpc>
                <a:spcPct val="90000"/>
              </a:lnSpc>
            </a:pPr>
            <a:r>
              <a:rPr lang="sv-SE" sz="2600">
                <a:latin typeface="Arial Narrow" panose="020B0606020202030204" pitchFamily="34" charset="0"/>
              </a:rPr>
              <a:t>Krympande demokratiskt utrymme för civilsamhället &amp; MR-försvarare</a:t>
            </a:r>
            <a:endParaRPr lang="sv-SE" sz="2600">
              <a:latin typeface="Arial Narrow" panose="020B0606020202030204" pitchFamily="34" charset="0"/>
              <a:ea typeface="Calibri"/>
              <a:cs typeface="Calibri"/>
            </a:endParaRPr>
          </a:p>
          <a:p>
            <a:pPr marL="0" lvl="0" indent="0">
              <a:lnSpc>
                <a:spcPct val="90000"/>
              </a:lnSpc>
              <a:buNone/>
            </a:pPr>
            <a:endParaRPr lang="sv-SE" sz="2600">
              <a:latin typeface="Arial Narrow" panose="020B0606020202030204" pitchFamily="34" charset="0"/>
            </a:endParaRPr>
          </a:p>
          <a:p>
            <a:pPr>
              <a:lnSpc>
                <a:spcPct val="90000"/>
              </a:lnSpc>
            </a:pPr>
            <a:r>
              <a:rPr lang="sv-SE" sz="2600">
                <a:latin typeface="Arial Narrow" panose="020B0606020202030204" pitchFamily="34" charset="0"/>
              </a:rPr>
              <a:t>Marginalisering och hinder för involvering och deltagande i samhällsprocesser och beslutsfattande</a:t>
            </a:r>
            <a:endParaRPr lang="sv-SE" sz="2600">
              <a:latin typeface="Arial Narrow" panose="020B0606020202030204" pitchFamily="34" charset="0"/>
              <a:ea typeface="Calibri"/>
              <a:cs typeface="Calibri"/>
            </a:endParaRPr>
          </a:p>
          <a:p>
            <a:pPr lvl="0">
              <a:lnSpc>
                <a:spcPct val="90000"/>
              </a:lnSpc>
            </a:pPr>
            <a:endParaRPr lang="sv-SE" sz="2600">
              <a:latin typeface="Arial Narrow" panose="020B0606020202030204" pitchFamily="34" charset="0"/>
            </a:endParaRPr>
          </a:p>
          <a:p>
            <a:pPr lvl="0">
              <a:lnSpc>
                <a:spcPct val="90000"/>
              </a:lnSpc>
            </a:pPr>
            <a:r>
              <a:rPr lang="sv-SE" sz="2600">
                <a:latin typeface="Arial Narrow" panose="020B0606020202030204" pitchFamily="34" charset="0"/>
              </a:rPr>
              <a:t>Smutskastning, stigmatisering, trakasserier, fysiskt- psykiskt hot och våld, övervakning, godtycklig häktning och oklara åtal. Mord och påtvingande försvinnanden</a:t>
            </a:r>
            <a:endParaRPr lang="sv-SE" sz="2600">
              <a:latin typeface="Arial Narrow" panose="020B0606020202030204" pitchFamily="34" charset="0"/>
              <a:ea typeface="Calibri"/>
              <a:cs typeface="Calibri"/>
            </a:endParaRPr>
          </a:p>
          <a:p>
            <a:pPr lvl="0">
              <a:lnSpc>
                <a:spcPct val="90000"/>
              </a:lnSpc>
            </a:pPr>
            <a:endParaRPr lang="sv-SE" sz="2000"/>
          </a:p>
          <a:p>
            <a:pPr>
              <a:lnSpc>
                <a:spcPct val="90000"/>
              </a:lnSpc>
            </a:pPr>
            <a:endParaRPr lang="sv-SE" sz="2000"/>
          </a:p>
        </p:txBody>
      </p:sp>
    </p:spTree>
    <p:extLst>
      <p:ext uri="{BB962C8B-B14F-4D97-AF65-F5344CB8AC3E}">
        <p14:creationId xmlns:p14="http://schemas.microsoft.com/office/powerpoint/2010/main" val="193323156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4AD88F-F5E0-4E49-B86D-62137DABD595}"/>
              </a:ext>
            </a:extLst>
          </p:cNvPr>
          <p:cNvSpPr>
            <a:spLocks noGrp="1"/>
          </p:cNvSpPr>
          <p:nvPr>
            <p:ph type="title"/>
          </p:nvPr>
        </p:nvSpPr>
        <p:spPr>
          <a:xfrm>
            <a:off x="457200" y="274638"/>
            <a:ext cx="8229600" cy="1143000"/>
          </a:xfrm>
        </p:spPr>
        <p:txBody>
          <a:bodyPr anchor="ctr">
            <a:normAutofit/>
          </a:bodyPr>
          <a:lstStyle/>
          <a:p>
            <a:r>
              <a:rPr lang="sv-SE">
                <a:solidFill>
                  <a:schemeClr val="bg1"/>
                </a:solidFill>
              </a:rPr>
              <a:t>Demokratisk tillbakagång</a:t>
            </a:r>
          </a:p>
        </p:txBody>
      </p:sp>
      <p:pic>
        <p:nvPicPr>
          <p:cNvPr id="5" name="Bildobjekt 4" descr="En bild som visar karta&#10;&#10;Automatiskt genererad beskrivning">
            <a:extLst>
              <a:ext uri="{FF2B5EF4-FFF2-40B4-BE49-F238E27FC236}">
                <a16:creationId xmlns:a16="http://schemas.microsoft.com/office/drawing/2014/main" id="{3A9511E6-FF1A-3139-F526-21533B66EC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727325"/>
            <a:ext cx="4038600" cy="2271712"/>
          </a:xfrm>
          <a:prstGeom prst="rect">
            <a:avLst/>
          </a:prstGeom>
          <a:noFill/>
        </p:spPr>
      </p:pic>
      <p:sp>
        <p:nvSpPr>
          <p:cNvPr id="3" name="Platshållare för innehåll 2">
            <a:extLst>
              <a:ext uri="{FF2B5EF4-FFF2-40B4-BE49-F238E27FC236}">
                <a16:creationId xmlns:a16="http://schemas.microsoft.com/office/drawing/2014/main" id="{B96DE989-7B17-425D-BF80-1F6526E931C7}"/>
              </a:ext>
            </a:extLst>
          </p:cNvPr>
          <p:cNvSpPr>
            <a:spLocks noGrp="1"/>
          </p:cNvSpPr>
          <p:nvPr>
            <p:ph sz="half" idx="2"/>
          </p:nvPr>
        </p:nvSpPr>
        <p:spPr>
          <a:xfrm>
            <a:off x="4648200" y="1988840"/>
            <a:ext cx="4038600" cy="4137323"/>
          </a:xfrm>
        </p:spPr>
        <p:txBody>
          <a:bodyPr vert="horz" lIns="91440" tIns="45720" rIns="91440" bIns="45720" rtlCol="0" anchor="t">
            <a:normAutofit/>
          </a:bodyPr>
          <a:lstStyle/>
          <a:p>
            <a:pPr>
              <a:lnSpc>
                <a:spcPct val="90000"/>
              </a:lnSpc>
            </a:pPr>
            <a:r>
              <a:rPr lang="sv-SE" sz="2400">
                <a:latin typeface="Arial Narrow" panose="020B0606020202030204" pitchFamily="34" charset="0"/>
              </a:rPr>
              <a:t>80 procent av världens länder klassificeras som ”icke-fria” av </a:t>
            </a:r>
            <a:r>
              <a:rPr lang="sv-SE" sz="2400" err="1">
                <a:latin typeface="Arial Narrow" panose="020B0606020202030204" pitchFamily="34" charset="0"/>
              </a:rPr>
              <a:t>Freedom</a:t>
            </a:r>
            <a:r>
              <a:rPr lang="sv-SE" sz="2400">
                <a:latin typeface="Arial Narrow" panose="020B0606020202030204" pitchFamily="34" charset="0"/>
              </a:rPr>
              <a:t> House</a:t>
            </a:r>
            <a:br>
              <a:rPr lang="sv-SE" sz="2400">
                <a:latin typeface="Arial Narrow" panose="020B0606020202030204" pitchFamily="34" charset="0"/>
              </a:rPr>
            </a:br>
            <a:endParaRPr lang="sv-SE" sz="2400">
              <a:latin typeface="Arial Narrow" panose="020B0606020202030204" pitchFamily="34" charset="0"/>
            </a:endParaRPr>
          </a:p>
          <a:p>
            <a:pPr>
              <a:lnSpc>
                <a:spcPct val="90000"/>
              </a:lnSpc>
            </a:pPr>
            <a:r>
              <a:rPr lang="sv-SE" sz="2400">
                <a:latin typeface="Arial Narrow" panose="020B0606020202030204" pitchFamily="34" charset="0"/>
              </a:rPr>
              <a:t>Fler länder anammar ett auktoritärt styre i stället för demokrati</a:t>
            </a:r>
            <a:endParaRPr lang="sv-SE" sz="2400">
              <a:latin typeface="Arial Narrow" panose="020B0606020202030204" pitchFamily="34" charset="0"/>
              <a:ea typeface="Calibri"/>
              <a:cs typeface="Calibri"/>
            </a:endParaRPr>
          </a:p>
          <a:p>
            <a:pPr>
              <a:lnSpc>
                <a:spcPct val="90000"/>
              </a:lnSpc>
            </a:pPr>
            <a:endParaRPr lang="sv-SE" sz="2400">
              <a:latin typeface="Arial Narrow" panose="020B0606020202030204" pitchFamily="34" charset="0"/>
            </a:endParaRPr>
          </a:p>
          <a:p>
            <a:pPr>
              <a:lnSpc>
                <a:spcPct val="90000"/>
              </a:lnSpc>
            </a:pPr>
            <a:r>
              <a:rPr lang="sv-SE" sz="2400">
                <a:latin typeface="Arial Narrow" panose="020B0606020202030204" pitchFamily="34" charset="0"/>
              </a:rPr>
              <a:t>Ett starkt civilsamhälle är en hörnsten för en fungerande demokrati</a:t>
            </a:r>
            <a:endParaRPr lang="sv-SE" sz="2400">
              <a:latin typeface="Arial Narrow" panose="020B0606020202030204" pitchFamily="34" charset="0"/>
              <a:ea typeface="Calibri"/>
              <a:cs typeface="Calibri"/>
            </a:endParaRPr>
          </a:p>
        </p:txBody>
      </p:sp>
    </p:spTree>
    <p:extLst>
      <p:ext uri="{BB962C8B-B14F-4D97-AF65-F5344CB8AC3E}">
        <p14:creationId xmlns:p14="http://schemas.microsoft.com/office/powerpoint/2010/main" val="249400783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948F32-2D1A-495D-BF26-9CE6D9B5F6AB}"/>
              </a:ext>
            </a:extLst>
          </p:cNvPr>
          <p:cNvSpPr>
            <a:spLocks noGrp="1"/>
          </p:cNvSpPr>
          <p:nvPr>
            <p:ph type="title"/>
          </p:nvPr>
        </p:nvSpPr>
        <p:spPr>
          <a:xfrm>
            <a:off x="457200" y="274638"/>
            <a:ext cx="8229600" cy="1143000"/>
          </a:xfrm>
        </p:spPr>
        <p:txBody>
          <a:bodyPr vert="horz" lIns="91440" tIns="45720" rIns="91440" bIns="45720" rtlCol="0" anchor="ctr">
            <a:normAutofit/>
          </a:bodyPr>
          <a:lstStyle/>
          <a:p>
            <a:r>
              <a:rPr lang="sv-SE" sz="4000" kern="1200">
                <a:solidFill>
                  <a:schemeClr val="bg1"/>
                </a:solidFill>
                <a:latin typeface="+mj-lt"/>
                <a:ea typeface="+mj-ea"/>
                <a:cs typeface="+mj-cs"/>
              </a:rPr>
              <a:t>Hur arbetar Svenska FN-förbundet?</a:t>
            </a:r>
          </a:p>
        </p:txBody>
      </p:sp>
      <p:sp>
        <p:nvSpPr>
          <p:cNvPr id="4" name="Rektangel 3">
            <a:extLst>
              <a:ext uri="{FF2B5EF4-FFF2-40B4-BE49-F238E27FC236}">
                <a16:creationId xmlns:a16="http://schemas.microsoft.com/office/drawing/2014/main" id="{B19268F8-966A-452C-B26C-8023A64FE7AB}"/>
              </a:ext>
            </a:extLst>
          </p:cNvPr>
          <p:cNvSpPr/>
          <p:nvPr/>
        </p:nvSpPr>
        <p:spPr>
          <a:xfrm>
            <a:off x="457200" y="1916832"/>
            <a:ext cx="4038600" cy="4209331"/>
          </a:xfrm>
          <a:prstGeom prst="rect">
            <a:avLst/>
          </a:prstGeom>
        </p:spPr>
        <p:txBody>
          <a:bodyPr vert="horz" lIns="91440" tIns="45720" rIns="91440" bIns="45720" rtlCol="0">
            <a:normAutofit/>
          </a:bodyPr>
          <a:lstStyle/>
          <a:p>
            <a:pPr marL="257175" indent="-257175">
              <a:lnSpc>
                <a:spcPct val="90000"/>
              </a:lnSpc>
              <a:spcBef>
                <a:spcPct val="20000"/>
              </a:spcBef>
              <a:buFont typeface="Arial" pitchFamily="34" charset="0"/>
              <a:buChar char="•"/>
            </a:pPr>
            <a:r>
              <a:rPr lang="sv-SE" sz="2400">
                <a:latin typeface="Arial Narrow" panose="020B0606020202030204" pitchFamily="34" charset="0"/>
              </a:rPr>
              <a:t>Samarbete med svenska civilsamhällsorganisationer i policyarbetet i Sverige</a:t>
            </a:r>
          </a:p>
          <a:p>
            <a:pPr marL="257175" indent="-257175">
              <a:lnSpc>
                <a:spcPct val="90000"/>
              </a:lnSpc>
              <a:spcBef>
                <a:spcPct val="20000"/>
              </a:spcBef>
              <a:buFont typeface="Arial" pitchFamily="34" charset="0"/>
              <a:buChar char="•"/>
            </a:pPr>
            <a:endParaRPr lang="sv-SE" sz="2400">
              <a:latin typeface="Arial Narrow" panose="020B0606020202030204" pitchFamily="34" charset="0"/>
            </a:endParaRPr>
          </a:p>
          <a:p>
            <a:pPr marL="257175" indent="-257175">
              <a:lnSpc>
                <a:spcPct val="90000"/>
              </a:lnSpc>
              <a:spcBef>
                <a:spcPct val="20000"/>
              </a:spcBef>
              <a:buFont typeface="Arial" pitchFamily="34" charset="0"/>
              <a:buChar char="•"/>
            </a:pPr>
            <a:r>
              <a:rPr lang="sv-SE" sz="2400">
                <a:latin typeface="Arial Narrow" panose="020B0606020202030204" pitchFamily="34" charset="0"/>
              </a:rPr>
              <a:t>Stöd till våra systerförbund i Georgien, Armenien, Albanien och Tanzania</a:t>
            </a:r>
          </a:p>
          <a:p>
            <a:pPr marL="257175" indent="-257175">
              <a:lnSpc>
                <a:spcPct val="90000"/>
              </a:lnSpc>
              <a:spcBef>
                <a:spcPct val="20000"/>
              </a:spcBef>
              <a:buFont typeface="Arial" pitchFamily="34" charset="0"/>
              <a:buChar char="•"/>
            </a:pPr>
            <a:endParaRPr lang="sv-SE" sz="2400">
              <a:latin typeface="Arial Narrow" panose="020B0606020202030204" pitchFamily="34" charset="0"/>
            </a:endParaRPr>
          </a:p>
          <a:p>
            <a:pPr marL="257175" indent="-257175">
              <a:lnSpc>
                <a:spcPct val="90000"/>
              </a:lnSpc>
              <a:spcBef>
                <a:spcPct val="20000"/>
              </a:spcBef>
              <a:buFont typeface="Arial" pitchFamily="34" charset="0"/>
              <a:buChar char="•"/>
            </a:pPr>
            <a:r>
              <a:rPr lang="sv-SE" sz="2400">
                <a:latin typeface="Arial Narrow" panose="020B0606020202030204" pitchFamily="34" charset="0"/>
              </a:rPr>
              <a:t>Stöd specifikt till flickors rättigheter genom samarbete med UNFPA</a:t>
            </a:r>
          </a:p>
        </p:txBody>
      </p:sp>
      <p:pic>
        <p:nvPicPr>
          <p:cNvPr id="5" name="Bildobjekt 4" descr="En bild som visar gräs, person, står, utomhus&#10;&#10;Automatiskt genererad beskrivning">
            <a:extLst>
              <a:ext uri="{FF2B5EF4-FFF2-40B4-BE49-F238E27FC236}">
                <a16:creationId xmlns:a16="http://schemas.microsoft.com/office/drawing/2014/main" id="{597B7779-507A-E028-904A-20F13C281B99}"/>
              </a:ext>
            </a:extLst>
          </p:cNvPr>
          <p:cNvPicPr>
            <a:picLocks noChangeAspect="1"/>
          </p:cNvPicPr>
          <p:nvPr/>
        </p:nvPicPr>
        <p:blipFill rotWithShape="1">
          <a:blip r:embed="rId3">
            <a:extLst>
              <a:ext uri="{28A0092B-C50C-407E-A947-70E740481C1C}">
                <a14:useLocalDpi xmlns:a14="http://schemas.microsoft.com/office/drawing/2010/main" val="0"/>
              </a:ext>
            </a:extLst>
          </a:blip>
          <a:srcRect l="28689" r="22902"/>
          <a:stretch/>
        </p:blipFill>
        <p:spPr>
          <a:xfrm>
            <a:off x="4648200" y="1916832"/>
            <a:ext cx="4038600" cy="4209331"/>
          </a:xfrm>
          <a:prstGeom prst="rect">
            <a:avLst/>
          </a:prstGeom>
          <a:noFill/>
        </p:spPr>
      </p:pic>
    </p:spTree>
    <p:extLst>
      <p:ext uri="{BB962C8B-B14F-4D97-AF65-F5344CB8AC3E}">
        <p14:creationId xmlns:p14="http://schemas.microsoft.com/office/powerpoint/2010/main" val="20051786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F6AE82-6A53-4E90-AE70-E0133910249D}"/>
              </a:ext>
            </a:extLst>
          </p:cNvPr>
          <p:cNvSpPr>
            <a:spLocks noGrp="1"/>
          </p:cNvSpPr>
          <p:nvPr>
            <p:ph type="title"/>
          </p:nvPr>
        </p:nvSpPr>
        <p:spPr>
          <a:xfrm>
            <a:off x="862061" y="116632"/>
            <a:ext cx="7022307" cy="1383041"/>
          </a:xfrm>
        </p:spPr>
        <p:txBody>
          <a:bodyPr/>
          <a:lstStyle/>
          <a:p>
            <a:r>
              <a:rPr lang="sv-SE" sz="4400"/>
              <a:t>Projekt Flicka med </a:t>
            </a:r>
            <a:br>
              <a:rPr lang="sv-SE" sz="4400"/>
            </a:br>
            <a:r>
              <a:rPr lang="sv-SE" sz="4400"/>
              <a:t>UNFPA i Etiopien</a:t>
            </a:r>
          </a:p>
        </p:txBody>
      </p:sp>
      <p:pic>
        <p:nvPicPr>
          <p:cNvPr id="7" name="Platshållare för bild 7" descr="En bild som visar person, vägg&#10;&#10;Automatiskt genererad beskrivning">
            <a:extLst>
              <a:ext uri="{FF2B5EF4-FFF2-40B4-BE49-F238E27FC236}">
                <a16:creationId xmlns:a16="http://schemas.microsoft.com/office/drawing/2014/main" id="{1FC4484F-C41B-CD18-3053-DC69434CDCDA}"/>
              </a:ext>
            </a:extLst>
          </p:cNvPr>
          <p:cNvPicPr>
            <a:picLocks noChangeAspect="1"/>
          </p:cNvPicPr>
          <p:nvPr/>
        </p:nvPicPr>
        <p:blipFill>
          <a:blip r:embed="rId3" cstate="print">
            <a:extLst>
              <a:ext uri="{28A0092B-C50C-407E-A947-70E740481C1C}">
                <a14:useLocalDpi xmlns:a14="http://schemas.microsoft.com/office/drawing/2010/main" val="0"/>
              </a:ext>
            </a:extLst>
          </a:blip>
          <a:srcRect l="164" r="164"/>
          <a:stretch>
            <a:fillRect/>
          </a:stretch>
        </p:blipFill>
        <p:spPr>
          <a:xfrm>
            <a:off x="4849937" y="2884883"/>
            <a:ext cx="4045346" cy="2605910"/>
          </a:xfrm>
          <a:prstGeom prst="rect">
            <a:avLst/>
          </a:prstGeom>
        </p:spPr>
      </p:pic>
      <p:sp>
        <p:nvSpPr>
          <p:cNvPr id="8" name="Platshållare för text 3">
            <a:extLst>
              <a:ext uri="{FF2B5EF4-FFF2-40B4-BE49-F238E27FC236}">
                <a16:creationId xmlns:a16="http://schemas.microsoft.com/office/drawing/2014/main" id="{F0131FEE-E2A9-DB00-2327-DF6116495DA5}"/>
              </a:ext>
            </a:extLst>
          </p:cNvPr>
          <p:cNvSpPr txBox="1">
            <a:spLocks/>
          </p:cNvSpPr>
          <p:nvPr/>
        </p:nvSpPr>
        <p:spPr>
          <a:xfrm>
            <a:off x="614710" y="2884883"/>
            <a:ext cx="3823940" cy="227965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800" kern="1200">
                <a:solidFill>
                  <a:schemeClr val="tx1"/>
                </a:solidFill>
                <a:latin typeface="+mn-lt"/>
                <a:ea typeface="+mn-ea"/>
                <a:cs typeface="+mn-cs"/>
              </a:defRPr>
            </a:lvl1pPr>
            <a:lvl2pPr marL="342900" indent="0" algn="l" defTabSz="914400" rtl="0" eaLnBrk="1" latinLnBrk="0" hangingPunct="1">
              <a:spcBef>
                <a:spcPct val="20000"/>
              </a:spcBef>
              <a:buFont typeface="Arial" pitchFamily="34" charset="0"/>
              <a:buNone/>
              <a:defRPr sz="105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75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750" kern="1200">
                <a:solidFill>
                  <a:schemeClr val="tx1"/>
                </a:solidFill>
                <a:latin typeface="+mn-lt"/>
                <a:ea typeface="+mn-ea"/>
                <a:cs typeface="+mn-cs"/>
              </a:defRPr>
            </a:lvl5pPr>
            <a:lvl6pPr marL="1714500" indent="0" algn="l" defTabSz="914400" rtl="0" eaLnBrk="1" latinLnBrk="0" hangingPunct="1">
              <a:spcBef>
                <a:spcPct val="20000"/>
              </a:spcBef>
              <a:buFont typeface="Arial" pitchFamily="34" charset="0"/>
              <a:buNone/>
              <a:defRPr sz="750" kern="1200">
                <a:solidFill>
                  <a:schemeClr val="tx1"/>
                </a:solidFill>
                <a:latin typeface="+mn-lt"/>
                <a:ea typeface="+mn-ea"/>
                <a:cs typeface="+mn-cs"/>
              </a:defRPr>
            </a:lvl6pPr>
            <a:lvl7pPr marL="2057400" indent="0" algn="l" defTabSz="914400" rtl="0" eaLnBrk="1" latinLnBrk="0" hangingPunct="1">
              <a:spcBef>
                <a:spcPct val="20000"/>
              </a:spcBef>
              <a:buFont typeface="Arial" pitchFamily="34" charset="0"/>
              <a:buNone/>
              <a:defRPr sz="750" kern="1200">
                <a:solidFill>
                  <a:schemeClr val="tx1"/>
                </a:solidFill>
                <a:latin typeface="+mn-lt"/>
                <a:ea typeface="+mn-ea"/>
                <a:cs typeface="+mn-cs"/>
              </a:defRPr>
            </a:lvl7pPr>
            <a:lvl8pPr marL="2400300" indent="0" algn="l" defTabSz="914400" rtl="0" eaLnBrk="1" latinLnBrk="0" hangingPunct="1">
              <a:spcBef>
                <a:spcPct val="20000"/>
              </a:spcBef>
              <a:buFont typeface="Arial" pitchFamily="34" charset="0"/>
              <a:buNone/>
              <a:defRPr sz="750" kern="1200">
                <a:solidFill>
                  <a:schemeClr val="tx1"/>
                </a:solidFill>
                <a:latin typeface="+mn-lt"/>
                <a:ea typeface="+mn-ea"/>
                <a:cs typeface="+mn-cs"/>
              </a:defRPr>
            </a:lvl8pPr>
            <a:lvl9pPr marL="2743200" indent="0" algn="l" defTabSz="914400" rtl="0" eaLnBrk="1" latinLnBrk="0" hangingPunct="1">
              <a:spcBef>
                <a:spcPct val="20000"/>
              </a:spcBef>
              <a:buFont typeface="Arial" pitchFamily="34" charset="0"/>
              <a:buNone/>
              <a:defRPr sz="750" kern="1200">
                <a:solidFill>
                  <a:schemeClr val="tx1"/>
                </a:solidFill>
                <a:latin typeface="+mn-lt"/>
                <a:ea typeface="+mn-ea"/>
                <a:cs typeface="+mn-cs"/>
              </a:defRPr>
            </a:lvl9pPr>
          </a:lstStyle>
          <a:p>
            <a:r>
              <a:rPr lang="sv-SE" sz="2400" b="1">
                <a:latin typeface="Arial Narrow" panose="020B0606020202030204" pitchFamily="34" charset="0"/>
              </a:rPr>
              <a:t>För flickors rättigheter</a:t>
            </a:r>
          </a:p>
          <a:p>
            <a:pPr marL="257175" indent="-257175">
              <a:buFont typeface="Arial" pitchFamily="34" charset="0"/>
              <a:buChar char="•"/>
            </a:pPr>
            <a:endParaRPr lang="sv-SE" sz="2400">
              <a:latin typeface="Arial Narrow" panose="020B0606020202030204" pitchFamily="34" charset="0"/>
            </a:endParaRPr>
          </a:p>
          <a:p>
            <a:pPr marL="257175" indent="-257175">
              <a:buFont typeface="Arial" pitchFamily="34" charset="0"/>
              <a:buChar char="•"/>
            </a:pPr>
            <a:r>
              <a:rPr lang="sv-SE" sz="2400">
                <a:latin typeface="Arial Narrow" panose="020B0606020202030204" pitchFamily="34" charset="0"/>
              </a:rPr>
              <a:t>I </a:t>
            </a:r>
            <a:r>
              <a:rPr lang="sv-SE" sz="2400" err="1">
                <a:latin typeface="Arial Narrow" panose="020B0606020202030204" pitchFamily="34" charset="0"/>
              </a:rPr>
              <a:t>Afarregionen</a:t>
            </a:r>
            <a:r>
              <a:rPr lang="sv-SE" sz="2400">
                <a:latin typeface="Arial Narrow" panose="020B0606020202030204" pitchFamily="34" charset="0"/>
              </a:rPr>
              <a:t> i Etiopien</a:t>
            </a:r>
          </a:p>
          <a:p>
            <a:pPr marL="257175" indent="-257175">
              <a:buFont typeface="Arial" pitchFamily="34" charset="0"/>
              <a:buChar char="•"/>
            </a:pPr>
            <a:r>
              <a:rPr lang="sv-SE" sz="2400">
                <a:latin typeface="Arial Narrow" panose="020B0606020202030204" pitchFamily="34" charset="0"/>
              </a:rPr>
              <a:t>Fokus på att stoppa barnäktenskap och kvinnlig könsstympning</a:t>
            </a:r>
          </a:p>
          <a:p>
            <a:pPr marL="257175" indent="-257175">
              <a:buFont typeface="Arial" pitchFamily="34" charset="0"/>
              <a:buChar char="•"/>
            </a:pPr>
            <a:r>
              <a:rPr lang="sv-SE" sz="2400">
                <a:latin typeface="Arial Narrow" panose="020B0606020202030204" pitchFamily="34" charset="0"/>
              </a:rPr>
              <a:t>Stärker flickor och kvinnor</a:t>
            </a:r>
          </a:p>
        </p:txBody>
      </p:sp>
      <p:sp>
        <p:nvSpPr>
          <p:cNvPr id="17" name="Platshållare för text 16">
            <a:extLst>
              <a:ext uri="{FF2B5EF4-FFF2-40B4-BE49-F238E27FC236}">
                <a16:creationId xmlns:a16="http://schemas.microsoft.com/office/drawing/2014/main" id="{17593FFC-3380-B362-8BFF-7288DD81336E}"/>
              </a:ext>
            </a:extLst>
          </p:cNvPr>
          <p:cNvSpPr>
            <a:spLocks noGrp="1"/>
          </p:cNvSpPr>
          <p:nvPr>
            <p:ph type="body" sz="quarter" idx="13"/>
          </p:nvPr>
        </p:nvSpPr>
        <p:spPr>
          <a:xfrm>
            <a:off x="5940152" y="6093296"/>
            <a:ext cx="2955131" cy="307322"/>
          </a:xfrm>
        </p:spPr>
        <p:txBody>
          <a:bodyPr/>
          <a:lstStyle/>
          <a:p>
            <a:r>
              <a:rPr lang="sv-SE"/>
              <a:t>Foto: Svenska FN-förbundet</a:t>
            </a:r>
          </a:p>
        </p:txBody>
      </p:sp>
    </p:spTree>
    <p:extLst>
      <p:ext uri="{BB962C8B-B14F-4D97-AF65-F5344CB8AC3E}">
        <p14:creationId xmlns:p14="http://schemas.microsoft.com/office/powerpoint/2010/main" val="1537321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nchor="ctr">
            <a:normAutofit/>
          </a:bodyPr>
          <a:lstStyle/>
          <a:p>
            <a:r>
              <a:rPr lang="sv-SE" altLang="sv-SE">
                <a:solidFill>
                  <a:schemeClr val="bg1"/>
                </a:solidFill>
              </a:rPr>
              <a:t>MR-ljusglimtar</a:t>
            </a:r>
          </a:p>
        </p:txBody>
      </p:sp>
      <p:sp>
        <p:nvSpPr>
          <p:cNvPr id="3" name="Platshållare för innehåll 2"/>
          <p:cNvSpPr>
            <a:spLocks noGrp="1"/>
          </p:cNvSpPr>
          <p:nvPr>
            <p:ph sz="half" idx="1"/>
          </p:nvPr>
        </p:nvSpPr>
        <p:spPr>
          <a:xfrm>
            <a:off x="457200" y="2099989"/>
            <a:ext cx="4038600" cy="4209331"/>
          </a:xfrm>
        </p:spPr>
        <p:txBody>
          <a:bodyPr vert="horz" lIns="91440" tIns="45720" rIns="91440" bIns="45720" rtlCol="0" anchor="t">
            <a:normAutofit/>
          </a:bodyPr>
          <a:lstStyle/>
          <a:p>
            <a:pPr>
              <a:lnSpc>
                <a:spcPct val="90000"/>
              </a:lnSpc>
            </a:pPr>
            <a:r>
              <a:rPr lang="sv-SE" altLang="sv-SE" sz="2400">
                <a:latin typeface="Arial Narrow" panose="020B0606020202030204" pitchFamily="34" charset="0"/>
              </a:rPr>
              <a:t>Sverige har sedan 2022 en nationell oberoende institution som bevakar MR. </a:t>
            </a:r>
            <a:br>
              <a:rPr lang="sv-SE" altLang="sv-SE" sz="2400">
                <a:latin typeface="Arial Narrow" panose="020B0606020202030204" pitchFamily="34" charset="0"/>
              </a:rPr>
            </a:br>
            <a:endParaRPr lang="sv-SE" altLang="sv-SE" sz="2400">
              <a:latin typeface="Arial Narrow" panose="020B0606020202030204" pitchFamily="34" charset="0"/>
            </a:endParaRPr>
          </a:p>
          <a:p>
            <a:pPr>
              <a:lnSpc>
                <a:spcPct val="90000"/>
              </a:lnSpc>
            </a:pPr>
            <a:r>
              <a:rPr lang="sv-SE" altLang="sv-SE" sz="2400">
                <a:latin typeface="Arial Narrow" panose="020B0606020202030204" pitchFamily="34" charset="0"/>
              </a:rPr>
              <a:t>Ny rätt till hälsosam miljö – enligt FN. </a:t>
            </a:r>
            <a:br>
              <a:rPr lang="sv-SE" altLang="sv-SE"/>
            </a:br>
            <a:endParaRPr lang="sv-SE" altLang="sv-SE"/>
          </a:p>
          <a:p>
            <a:pPr>
              <a:lnSpc>
                <a:spcPct val="90000"/>
              </a:lnSpc>
            </a:pPr>
            <a:endParaRPr lang="sv-SE" altLang="sv-SE"/>
          </a:p>
        </p:txBody>
      </p:sp>
      <p:pic>
        <p:nvPicPr>
          <p:cNvPr id="6" name="Bildobjekt 5" descr="En bild som visar Människoansikte, klädsel, person, handskrift&#10;&#10;Automatiskt genererad beskrivning">
            <a:extLst>
              <a:ext uri="{FF2B5EF4-FFF2-40B4-BE49-F238E27FC236}">
                <a16:creationId xmlns:a16="http://schemas.microsoft.com/office/drawing/2014/main" id="{06BD086A-7EBB-42A9-4D9E-215E8AD994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3341" y="2176760"/>
            <a:ext cx="4038600" cy="2692400"/>
          </a:xfrm>
          <a:prstGeom prst="rect">
            <a:avLst/>
          </a:prstGeom>
        </p:spPr>
      </p:pic>
      <p:sp>
        <p:nvSpPr>
          <p:cNvPr id="7" name="Platshållare för text 16">
            <a:extLst>
              <a:ext uri="{FF2B5EF4-FFF2-40B4-BE49-F238E27FC236}">
                <a16:creationId xmlns:a16="http://schemas.microsoft.com/office/drawing/2014/main" id="{3FD14007-4CCC-6A52-9487-A02CC48741A5}"/>
              </a:ext>
            </a:extLst>
          </p:cNvPr>
          <p:cNvSpPr txBox="1">
            <a:spLocks/>
          </p:cNvSpPr>
          <p:nvPr/>
        </p:nvSpPr>
        <p:spPr>
          <a:xfrm>
            <a:off x="6832142" y="4927091"/>
            <a:ext cx="1713277" cy="262772"/>
          </a:xfrm>
          <a:prstGeom prst="rect">
            <a:avLst/>
          </a:prstGeom>
        </p:spPr>
        <p:txBody>
          <a:bodyPr lIns="91440" tIns="45720" rIns="91440" bIns="4572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sz="1000"/>
              <a:t>Foto: UN Photo/Manuel Elias </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231E5E4B-23E0-451E-8176-4FBB1CA7E834}"/>
              </a:ext>
            </a:extLst>
          </p:cNvPr>
          <p:cNvSpPr>
            <a:spLocks noGrp="1"/>
          </p:cNvSpPr>
          <p:nvPr>
            <p:ph idx="1"/>
          </p:nvPr>
        </p:nvSpPr>
        <p:spPr>
          <a:xfrm>
            <a:off x="628650" y="2698624"/>
            <a:ext cx="3943350" cy="2884394"/>
          </a:xfrm>
        </p:spPr>
        <p:txBody>
          <a:bodyPr vert="horz" lIns="91440" tIns="45720" rIns="91440" bIns="45720" rtlCol="0" anchor="t">
            <a:normAutofit/>
          </a:bodyPr>
          <a:lstStyle/>
          <a:p>
            <a:pPr>
              <a:lnSpc>
                <a:spcPct val="120000"/>
              </a:lnSpc>
            </a:pPr>
            <a:r>
              <a:rPr lang="sv-SE">
                <a:latin typeface="Arial Narrow"/>
                <a:cs typeface="Times"/>
              </a:rPr>
              <a:t>Läs mer om </a:t>
            </a:r>
            <a:br>
              <a:rPr lang="sv-SE">
                <a:latin typeface="Arial Narrow" panose="020B0606020202030204" pitchFamily="34" charset="0"/>
                <a:cs typeface="Times" panose="02020603050405020304" pitchFamily="18" charset="0"/>
              </a:rPr>
            </a:br>
            <a:r>
              <a:rPr lang="sv-SE">
                <a:latin typeface="Arial Narrow"/>
                <a:cs typeface="Times"/>
              </a:rPr>
              <a:t>Svenska FN-förbundet på fn.se</a:t>
            </a:r>
          </a:p>
          <a:p>
            <a:pPr>
              <a:lnSpc>
                <a:spcPct val="120000"/>
              </a:lnSpc>
            </a:pPr>
            <a:r>
              <a:rPr lang="sv-SE">
                <a:latin typeface="Arial Narrow"/>
                <a:cs typeface="Times"/>
              </a:rPr>
              <a:t>Följ oss gärna i sociala medier: Facebook, </a:t>
            </a:r>
            <a:r>
              <a:rPr lang="sv-SE" err="1">
                <a:latin typeface="Arial Narrow"/>
                <a:cs typeface="Times"/>
              </a:rPr>
              <a:t>Instagram</a:t>
            </a:r>
            <a:r>
              <a:rPr lang="sv-SE">
                <a:latin typeface="Arial Narrow"/>
                <a:cs typeface="Times"/>
              </a:rPr>
              <a:t>, Twitter </a:t>
            </a:r>
            <a:br>
              <a:rPr lang="sv-SE">
                <a:latin typeface="Arial Narrow" panose="020B0606020202030204" pitchFamily="34" charset="0"/>
                <a:cs typeface="Times" panose="02020603050405020304" pitchFamily="18" charset="0"/>
              </a:rPr>
            </a:br>
            <a:r>
              <a:rPr lang="sv-SE">
                <a:latin typeface="Arial Narrow"/>
                <a:cs typeface="Times"/>
              </a:rPr>
              <a:t>och Linkedin – sök på </a:t>
            </a:r>
            <a:br>
              <a:rPr lang="sv-SE">
                <a:latin typeface="Arial Narrow" panose="020B0606020202030204" pitchFamily="34" charset="0"/>
                <a:cs typeface="Times" panose="02020603050405020304" pitchFamily="18" charset="0"/>
              </a:rPr>
            </a:br>
            <a:r>
              <a:rPr lang="sv-SE">
                <a:latin typeface="Arial Narrow"/>
                <a:cs typeface="Times"/>
              </a:rPr>
              <a:t>Svenska FN-förbundet</a:t>
            </a:r>
          </a:p>
        </p:txBody>
      </p:sp>
      <p:sp>
        <p:nvSpPr>
          <p:cNvPr id="5" name="Rubrik 112">
            <a:extLst>
              <a:ext uri="{FF2B5EF4-FFF2-40B4-BE49-F238E27FC236}">
                <a16:creationId xmlns:a16="http://schemas.microsoft.com/office/drawing/2014/main" id="{05801BD3-1D3D-46B7-941B-7D6170C0D48E}"/>
              </a:ext>
            </a:extLst>
          </p:cNvPr>
          <p:cNvSpPr txBox="1">
            <a:spLocks/>
          </p:cNvSpPr>
          <p:nvPr/>
        </p:nvSpPr>
        <p:spPr>
          <a:xfrm>
            <a:off x="628650" y="476672"/>
            <a:ext cx="7022306" cy="101609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685800"/>
            <a:r>
              <a:rPr lang="sv-SE" sz="3300">
                <a:solidFill>
                  <a:srgbClr val="FFFFFF"/>
                </a:solidFill>
                <a:latin typeface="Arial Narrow" panose="020B0606020202030204" pitchFamily="34" charset="0"/>
              </a:rPr>
              <a:t>Tack för er tid!</a:t>
            </a:r>
          </a:p>
        </p:txBody>
      </p:sp>
      <p:pic>
        <p:nvPicPr>
          <p:cNvPr id="6" name="Bildobjekt 5" descr="En bild som visar utomhus, byggnad, klädsel, person&#10;&#10;Automatiskt genererad beskrivning">
            <a:extLst>
              <a:ext uri="{FF2B5EF4-FFF2-40B4-BE49-F238E27FC236}">
                <a16:creationId xmlns:a16="http://schemas.microsoft.com/office/drawing/2014/main" id="{84E6C6B3-1698-0625-03B1-BDC9277E51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4004" y="2698624"/>
            <a:ext cx="3844559" cy="2884395"/>
          </a:xfrm>
          <a:prstGeom prst="rect">
            <a:avLst/>
          </a:prstGeom>
        </p:spPr>
      </p:pic>
    </p:spTree>
    <p:extLst>
      <p:ext uri="{BB962C8B-B14F-4D97-AF65-F5344CB8AC3E}">
        <p14:creationId xmlns:p14="http://schemas.microsoft.com/office/powerpoint/2010/main" val="617873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1520" y="620688"/>
            <a:ext cx="8229600" cy="850106"/>
          </a:xfrm>
        </p:spPr>
        <p:txBody>
          <a:bodyPr/>
          <a:lstStyle/>
          <a:p>
            <a:r>
              <a:rPr lang="sv-SE">
                <a:solidFill>
                  <a:schemeClr val="bg1"/>
                </a:solidFill>
                <a:latin typeface="Arial Narrow" panose="020B0606020202030204" pitchFamily="34" charset="0"/>
              </a:rPr>
              <a:t>En del av folkrätten</a:t>
            </a:r>
          </a:p>
        </p:txBody>
      </p:sp>
      <p:sp>
        <p:nvSpPr>
          <p:cNvPr id="3" name="Platshållare för innehåll 2"/>
          <p:cNvSpPr>
            <a:spLocks noGrp="1"/>
          </p:cNvSpPr>
          <p:nvPr>
            <p:ph idx="1"/>
          </p:nvPr>
        </p:nvSpPr>
        <p:spPr>
          <a:xfrm>
            <a:off x="457200" y="2071389"/>
            <a:ext cx="8229600" cy="4525963"/>
          </a:xfrm>
        </p:spPr>
        <p:txBody>
          <a:bodyPr/>
          <a:lstStyle/>
          <a:p>
            <a:pPr>
              <a:buNone/>
            </a:pPr>
            <a:endParaRPr lang="sv-SE"/>
          </a:p>
        </p:txBody>
      </p:sp>
      <p:sp>
        <p:nvSpPr>
          <p:cNvPr id="4" name="Rectangle 17"/>
          <p:cNvSpPr>
            <a:spLocks noChangeArrowheads="1"/>
          </p:cNvSpPr>
          <p:nvPr/>
        </p:nvSpPr>
        <p:spPr bwMode="auto">
          <a:xfrm>
            <a:off x="683568" y="2132856"/>
            <a:ext cx="2304256" cy="597942"/>
          </a:xfrm>
          <a:prstGeom prst="rect">
            <a:avLst/>
          </a:prstGeom>
          <a:solidFill>
            <a:schemeClr val="bg1"/>
          </a:solidFill>
          <a:ln w="38100">
            <a:solidFill>
              <a:srgbClr val="FF251B"/>
            </a:solidFill>
            <a:miter lim="800000"/>
            <a:headEnd/>
            <a:tailEnd/>
          </a:ln>
          <a:effectLst>
            <a:outerShdw dist="35921" dir="2700000" algn="ctr" rotWithShape="0">
              <a:srgbClr val="DDDDDD"/>
            </a:outerShdw>
          </a:effectLst>
        </p:spPr>
        <p:txBody>
          <a:bodyPr wrap="none" anchor="ctr"/>
          <a:lstStyle/>
          <a:p>
            <a:pPr algn="r">
              <a:lnSpc>
                <a:spcPct val="90000"/>
              </a:lnSpc>
              <a:spcBef>
                <a:spcPct val="20000"/>
              </a:spcBef>
              <a:defRPr/>
            </a:pPr>
            <a:endParaRPr lang="sv-SE" sz="2000">
              <a:latin typeface="Arial Black" pitchFamily="34" charset="0"/>
              <a:ea typeface="+mn-ea"/>
            </a:endParaRPr>
          </a:p>
        </p:txBody>
      </p:sp>
      <p:sp>
        <p:nvSpPr>
          <p:cNvPr id="5" name="Rectangle 18"/>
          <p:cNvSpPr>
            <a:spLocks noChangeArrowheads="1"/>
          </p:cNvSpPr>
          <p:nvPr/>
        </p:nvSpPr>
        <p:spPr bwMode="auto">
          <a:xfrm>
            <a:off x="3563888" y="2132856"/>
            <a:ext cx="3096344" cy="576064"/>
          </a:xfrm>
          <a:prstGeom prst="rect">
            <a:avLst/>
          </a:prstGeom>
          <a:solidFill>
            <a:schemeClr val="bg1"/>
          </a:solidFill>
          <a:ln w="38100">
            <a:solidFill>
              <a:srgbClr val="FF251B"/>
            </a:solidFill>
            <a:miter lim="800000"/>
            <a:headEnd/>
            <a:tailEnd/>
          </a:ln>
          <a:effectLst>
            <a:outerShdw dist="35921" dir="2700000" algn="ctr" rotWithShape="0">
              <a:srgbClr val="DDDDDD"/>
            </a:outerShdw>
          </a:effectLst>
        </p:spPr>
        <p:txBody>
          <a:bodyPr wrap="none" anchor="ctr"/>
          <a:lstStyle/>
          <a:p>
            <a:pPr algn="r">
              <a:lnSpc>
                <a:spcPct val="90000"/>
              </a:lnSpc>
              <a:spcBef>
                <a:spcPct val="20000"/>
              </a:spcBef>
              <a:defRPr/>
            </a:pPr>
            <a:endParaRPr lang="sv-SE" sz="2000">
              <a:latin typeface="Arial Black" pitchFamily="34" charset="0"/>
              <a:ea typeface="+mn-ea"/>
            </a:endParaRPr>
          </a:p>
        </p:txBody>
      </p:sp>
      <p:sp>
        <p:nvSpPr>
          <p:cNvPr id="6" name="Line 19"/>
          <p:cNvSpPr>
            <a:spLocks noChangeShapeType="1"/>
          </p:cNvSpPr>
          <p:nvPr/>
        </p:nvSpPr>
        <p:spPr bwMode="auto">
          <a:xfrm flipH="1">
            <a:off x="3419872" y="2780928"/>
            <a:ext cx="1260078" cy="504056"/>
          </a:xfrm>
          <a:prstGeom prst="line">
            <a:avLst/>
          </a:prstGeom>
          <a:noFill/>
          <a:ln w="38100">
            <a:solidFill>
              <a:schemeClr val="tx1"/>
            </a:solidFill>
            <a:round/>
            <a:headEnd/>
            <a:tailEnd type="triangle" w="med" len="med"/>
          </a:ln>
        </p:spPr>
        <p:txBody>
          <a:bodyPr/>
          <a:lstStyle/>
          <a:p>
            <a:endParaRPr lang="sv-SE" sz="2000"/>
          </a:p>
        </p:txBody>
      </p:sp>
      <p:sp>
        <p:nvSpPr>
          <p:cNvPr id="7" name="Line 20"/>
          <p:cNvSpPr>
            <a:spLocks noChangeShapeType="1"/>
          </p:cNvSpPr>
          <p:nvPr/>
        </p:nvSpPr>
        <p:spPr bwMode="auto">
          <a:xfrm>
            <a:off x="4716016" y="2780928"/>
            <a:ext cx="576064" cy="432048"/>
          </a:xfrm>
          <a:prstGeom prst="line">
            <a:avLst/>
          </a:prstGeom>
          <a:noFill/>
          <a:ln w="38100">
            <a:solidFill>
              <a:schemeClr val="tx1"/>
            </a:solidFill>
            <a:round/>
            <a:headEnd/>
            <a:tailEnd type="triangle" w="med" len="med"/>
          </a:ln>
        </p:spPr>
        <p:txBody>
          <a:bodyPr/>
          <a:lstStyle/>
          <a:p>
            <a:endParaRPr lang="sv-SE" sz="2000"/>
          </a:p>
        </p:txBody>
      </p:sp>
      <p:sp>
        <p:nvSpPr>
          <p:cNvPr id="8" name="Rectangle 21"/>
          <p:cNvSpPr>
            <a:spLocks noChangeArrowheads="1"/>
          </p:cNvSpPr>
          <p:nvPr/>
        </p:nvSpPr>
        <p:spPr bwMode="auto">
          <a:xfrm>
            <a:off x="1257802" y="3429000"/>
            <a:ext cx="2304547" cy="648072"/>
          </a:xfrm>
          <a:prstGeom prst="rect">
            <a:avLst/>
          </a:prstGeom>
          <a:solidFill>
            <a:schemeClr val="bg1"/>
          </a:solidFill>
          <a:ln w="38100">
            <a:solidFill>
              <a:srgbClr val="FF251B"/>
            </a:solidFill>
            <a:miter lim="800000"/>
            <a:headEnd/>
            <a:tailEnd/>
          </a:ln>
          <a:effectLst>
            <a:outerShdw dist="35921" dir="2700000" algn="ctr" rotWithShape="0">
              <a:srgbClr val="DDDDDD"/>
            </a:outerShdw>
          </a:effectLst>
        </p:spPr>
        <p:txBody>
          <a:bodyPr wrap="none" anchor="ctr"/>
          <a:lstStyle/>
          <a:p>
            <a:pPr algn="r">
              <a:lnSpc>
                <a:spcPct val="90000"/>
              </a:lnSpc>
              <a:spcBef>
                <a:spcPct val="20000"/>
              </a:spcBef>
              <a:defRPr/>
            </a:pPr>
            <a:endParaRPr lang="sv-SE" sz="2000">
              <a:latin typeface="Arial Black" pitchFamily="34" charset="0"/>
              <a:ea typeface="+mn-ea"/>
            </a:endParaRPr>
          </a:p>
        </p:txBody>
      </p:sp>
      <p:sp>
        <p:nvSpPr>
          <p:cNvPr id="9" name="Rectangle 22"/>
          <p:cNvSpPr>
            <a:spLocks noChangeArrowheads="1"/>
          </p:cNvSpPr>
          <p:nvPr/>
        </p:nvSpPr>
        <p:spPr bwMode="auto">
          <a:xfrm>
            <a:off x="4139952" y="3407122"/>
            <a:ext cx="3511798" cy="669950"/>
          </a:xfrm>
          <a:prstGeom prst="rect">
            <a:avLst/>
          </a:prstGeom>
          <a:solidFill>
            <a:schemeClr val="bg1"/>
          </a:solidFill>
          <a:ln w="38100">
            <a:solidFill>
              <a:srgbClr val="FF251B"/>
            </a:solidFill>
            <a:miter lim="800000"/>
            <a:headEnd/>
            <a:tailEnd/>
          </a:ln>
          <a:effectLst>
            <a:outerShdw dist="35921" dir="2700000" algn="ctr" rotWithShape="0">
              <a:srgbClr val="DDDDDD"/>
            </a:outerShdw>
          </a:effectLst>
        </p:spPr>
        <p:txBody>
          <a:bodyPr wrap="none" anchor="ctr"/>
          <a:lstStyle/>
          <a:p>
            <a:pPr algn="r">
              <a:lnSpc>
                <a:spcPct val="90000"/>
              </a:lnSpc>
              <a:spcBef>
                <a:spcPct val="20000"/>
              </a:spcBef>
              <a:defRPr/>
            </a:pPr>
            <a:endParaRPr lang="sv-SE" sz="2000">
              <a:latin typeface="Arial Black" pitchFamily="34" charset="0"/>
              <a:ea typeface="+mn-ea"/>
            </a:endParaRPr>
          </a:p>
        </p:txBody>
      </p:sp>
      <p:sp>
        <p:nvSpPr>
          <p:cNvPr id="10" name="Line 23"/>
          <p:cNvSpPr>
            <a:spLocks noChangeShapeType="1"/>
          </p:cNvSpPr>
          <p:nvPr/>
        </p:nvSpPr>
        <p:spPr bwMode="auto">
          <a:xfrm flipH="1">
            <a:off x="3995936" y="4293096"/>
            <a:ext cx="1515864" cy="576064"/>
          </a:xfrm>
          <a:prstGeom prst="line">
            <a:avLst/>
          </a:prstGeom>
          <a:noFill/>
          <a:ln w="38100">
            <a:solidFill>
              <a:schemeClr val="tx1"/>
            </a:solidFill>
            <a:round/>
            <a:headEnd/>
            <a:tailEnd type="triangle" w="med" len="med"/>
          </a:ln>
        </p:spPr>
        <p:txBody>
          <a:bodyPr/>
          <a:lstStyle/>
          <a:p>
            <a:endParaRPr lang="sv-SE" sz="2000"/>
          </a:p>
        </p:txBody>
      </p:sp>
      <p:sp>
        <p:nvSpPr>
          <p:cNvPr id="11" name="Line 24"/>
          <p:cNvSpPr>
            <a:spLocks noChangeShapeType="1"/>
          </p:cNvSpPr>
          <p:nvPr/>
        </p:nvSpPr>
        <p:spPr bwMode="auto">
          <a:xfrm>
            <a:off x="5576087" y="4293096"/>
            <a:ext cx="868121" cy="504056"/>
          </a:xfrm>
          <a:prstGeom prst="line">
            <a:avLst/>
          </a:prstGeom>
          <a:noFill/>
          <a:ln w="38100">
            <a:solidFill>
              <a:schemeClr val="tx1"/>
            </a:solidFill>
            <a:round/>
            <a:headEnd/>
            <a:tailEnd type="triangle" w="med" len="med"/>
          </a:ln>
        </p:spPr>
        <p:txBody>
          <a:bodyPr/>
          <a:lstStyle/>
          <a:p>
            <a:endParaRPr lang="sv-SE" sz="2000"/>
          </a:p>
        </p:txBody>
      </p:sp>
      <p:sp>
        <p:nvSpPr>
          <p:cNvPr id="12" name="Rectangle 25"/>
          <p:cNvSpPr>
            <a:spLocks noChangeArrowheads="1"/>
          </p:cNvSpPr>
          <p:nvPr/>
        </p:nvSpPr>
        <p:spPr bwMode="auto">
          <a:xfrm>
            <a:off x="1403648" y="5013176"/>
            <a:ext cx="3435052" cy="936104"/>
          </a:xfrm>
          <a:prstGeom prst="rect">
            <a:avLst/>
          </a:prstGeom>
          <a:solidFill>
            <a:schemeClr val="bg1"/>
          </a:solidFill>
          <a:ln w="38100">
            <a:solidFill>
              <a:srgbClr val="FF251B"/>
            </a:solidFill>
            <a:miter lim="800000"/>
            <a:headEnd/>
            <a:tailEnd/>
          </a:ln>
          <a:effectLst>
            <a:outerShdw dist="35921" dir="2700000" algn="ctr" rotWithShape="0">
              <a:srgbClr val="DDDDDD"/>
            </a:outerShdw>
          </a:effectLst>
        </p:spPr>
        <p:txBody>
          <a:bodyPr wrap="none" anchor="ctr"/>
          <a:lstStyle/>
          <a:p>
            <a:pPr algn="r">
              <a:lnSpc>
                <a:spcPct val="90000"/>
              </a:lnSpc>
              <a:spcBef>
                <a:spcPct val="20000"/>
              </a:spcBef>
              <a:defRPr/>
            </a:pPr>
            <a:endParaRPr lang="sv-SE" sz="2000">
              <a:latin typeface="Arial Black" pitchFamily="34" charset="0"/>
              <a:ea typeface="+mn-ea"/>
            </a:endParaRPr>
          </a:p>
        </p:txBody>
      </p:sp>
      <p:sp>
        <p:nvSpPr>
          <p:cNvPr id="13" name="Rectangle 26"/>
          <p:cNvSpPr>
            <a:spLocks noChangeArrowheads="1"/>
          </p:cNvSpPr>
          <p:nvPr/>
        </p:nvSpPr>
        <p:spPr bwMode="auto">
          <a:xfrm>
            <a:off x="5346206" y="5013176"/>
            <a:ext cx="3092944" cy="936104"/>
          </a:xfrm>
          <a:prstGeom prst="rect">
            <a:avLst/>
          </a:prstGeom>
          <a:solidFill>
            <a:schemeClr val="bg1"/>
          </a:solidFill>
          <a:ln w="38100">
            <a:solidFill>
              <a:srgbClr val="FF251B"/>
            </a:solidFill>
            <a:miter lim="800000"/>
            <a:headEnd/>
            <a:tailEnd/>
          </a:ln>
          <a:effectLst>
            <a:outerShdw dist="35921" dir="2700000" algn="ctr" rotWithShape="0">
              <a:srgbClr val="DDDDDD"/>
            </a:outerShdw>
          </a:effectLst>
        </p:spPr>
        <p:txBody>
          <a:bodyPr wrap="none" anchor="ctr"/>
          <a:lstStyle/>
          <a:p>
            <a:pPr algn="r">
              <a:lnSpc>
                <a:spcPct val="90000"/>
              </a:lnSpc>
              <a:spcBef>
                <a:spcPct val="20000"/>
              </a:spcBef>
              <a:defRPr/>
            </a:pPr>
            <a:endParaRPr lang="sv-SE" sz="2000">
              <a:latin typeface="Arial Black" pitchFamily="34" charset="0"/>
              <a:ea typeface="+mn-ea"/>
            </a:endParaRPr>
          </a:p>
        </p:txBody>
      </p:sp>
      <p:sp>
        <p:nvSpPr>
          <p:cNvPr id="14" name="Text Box 10"/>
          <p:cNvSpPr txBox="1">
            <a:spLocks noChangeArrowheads="1"/>
          </p:cNvSpPr>
          <p:nvPr/>
        </p:nvSpPr>
        <p:spPr bwMode="auto">
          <a:xfrm>
            <a:off x="757722" y="2206025"/>
            <a:ext cx="2086086" cy="430887"/>
          </a:xfrm>
          <a:prstGeom prst="rect">
            <a:avLst/>
          </a:prstGeom>
          <a:noFill/>
          <a:ln w="9525">
            <a:noFill/>
            <a:miter lim="800000"/>
            <a:headEnd/>
            <a:tailEnd/>
          </a:ln>
        </p:spPr>
        <p:txBody>
          <a:bodyPr wrap="square">
            <a:spAutoFit/>
          </a:bodyPr>
          <a:lstStyle/>
          <a:p>
            <a:pPr algn="ctr">
              <a:lnSpc>
                <a:spcPct val="110000"/>
              </a:lnSpc>
              <a:spcBef>
                <a:spcPct val="50000"/>
              </a:spcBef>
            </a:pPr>
            <a:r>
              <a:rPr lang="sv-SE" sz="2000">
                <a:latin typeface="Arial Black" pitchFamily="34" charset="0"/>
              </a:rPr>
              <a:t>Nationell rätt</a:t>
            </a:r>
          </a:p>
        </p:txBody>
      </p:sp>
      <p:sp>
        <p:nvSpPr>
          <p:cNvPr id="15" name="Text Box 11"/>
          <p:cNvSpPr txBox="1">
            <a:spLocks noChangeArrowheads="1"/>
          </p:cNvSpPr>
          <p:nvPr/>
        </p:nvSpPr>
        <p:spPr bwMode="auto">
          <a:xfrm>
            <a:off x="3089646" y="2206025"/>
            <a:ext cx="4002634" cy="430887"/>
          </a:xfrm>
          <a:prstGeom prst="rect">
            <a:avLst/>
          </a:prstGeom>
          <a:noFill/>
          <a:ln w="9525">
            <a:noFill/>
            <a:miter lim="800000"/>
            <a:headEnd/>
            <a:tailEnd/>
          </a:ln>
        </p:spPr>
        <p:txBody>
          <a:bodyPr wrap="square">
            <a:spAutoFit/>
          </a:bodyPr>
          <a:lstStyle/>
          <a:p>
            <a:pPr algn="ctr">
              <a:lnSpc>
                <a:spcPct val="110000"/>
              </a:lnSpc>
              <a:spcBef>
                <a:spcPct val="50000"/>
              </a:spcBef>
            </a:pPr>
            <a:r>
              <a:rPr lang="sv-SE" sz="2000">
                <a:latin typeface="Arial Black" pitchFamily="34" charset="0"/>
              </a:rPr>
              <a:t>Internationell rätt</a:t>
            </a:r>
          </a:p>
        </p:txBody>
      </p:sp>
      <p:sp>
        <p:nvSpPr>
          <p:cNvPr id="16" name="Text Box 12"/>
          <p:cNvSpPr txBox="1">
            <a:spLocks noChangeArrowheads="1"/>
          </p:cNvSpPr>
          <p:nvPr/>
        </p:nvSpPr>
        <p:spPr bwMode="auto">
          <a:xfrm>
            <a:off x="1266686" y="3519225"/>
            <a:ext cx="2290902" cy="413831"/>
          </a:xfrm>
          <a:prstGeom prst="rect">
            <a:avLst/>
          </a:prstGeom>
          <a:noFill/>
          <a:ln w="9525">
            <a:noFill/>
            <a:miter lim="800000"/>
            <a:headEnd/>
            <a:tailEnd/>
          </a:ln>
        </p:spPr>
        <p:txBody>
          <a:bodyPr wrap="square">
            <a:spAutoFit/>
          </a:bodyPr>
          <a:lstStyle/>
          <a:p>
            <a:pPr algn="ctr">
              <a:lnSpc>
                <a:spcPct val="110000"/>
              </a:lnSpc>
              <a:spcBef>
                <a:spcPct val="50000"/>
              </a:spcBef>
            </a:pPr>
            <a:r>
              <a:rPr lang="sv-SE" sz="2000">
                <a:latin typeface="Arial Black" pitchFamily="34" charset="0"/>
              </a:rPr>
              <a:t>Privaträtt</a:t>
            </a:r>
          </a:p>
        </p:txBody>
      </p:sp>
      <p:sp>
        <p:nvSpPr>
          <p:cNvPr id="17" name="Text Box 13"/>
          <p:cNvSpPr txBox="1">
            <a:spLocks noChangeArrowheads="1"/>
          </p:cNvSpPr>
          <p:nvPr/>
        </p:nvSpPr>
        <p:spPr bwMode="auto">
          <a:xfrm>
            <a:off x="4101589" y="3519225"/>
            <a:ext cx="3531111" cy="413831"/>
          </a:xfrm>
          <a:prstGeom prst="rect">
            <a:avLst/>
          </a:prstGeom>
          <a:noFill/>
          <a:ln w="9525">
            <a:noFill/>
            <a:miter lim="800000"/>
            <a:headEnd/>
            <a:tailEnd/>
          </a:ln>
        </p:spPr>
        <p:txBody>
          <a:bodyPr wrap="square">
            <a:spAutoFit/>
          </a:bodyPr>
          <a:lstStyle/>
          <a:p>
            <a:pPr algn="ctr">
              <a:lnSpc>
                <a:spcPct val="110000"/>
              </a:lnSpc>
              <a:spcBef>
                <a:spcPct val="50000"/>
              </a:spcBef>
            </a:pPr>
            <a:r>
              <a:rPr lang="sv-SE" sz="2000">
                <a:latin typeface="Arial Black" pitchFamily="34" charset="0"/>
              </a:rPr>
              <a:t>Offentlig rätt - folkrätt</a:t>
            </a:r>
          </a:p>
        </p:txBody>
      </p:sp>
      <p:sp>
        <p:nvSpPr>
          <p:cNvPr id="18" name="Text Box 14"/>
          <p:cNvSpPr txBox="1">
            <a:spLocks noChangeArrowheads="1"/>
          </p:cNvSpPr>
          <p:nvPr/>
        </p:nvSpPr>
        <p:spPr bwMode="auto">
          <a:xfrm>
            <a:off x="1403648" y="5158353"/>
            <a:ext cx="3416001" cy="430887"/>
          </a:xfrm>
          <a:prstGeom prst="rect">
            <a:avLst/>
          </a:prstGeom>
          <a:noFill/>
          <a:ln w="9525">
            <a:noFill/>
            <a:miter lim="800000"/>
            <a:headEnd/>
            <a:tailEnd/>
          </a:ln>
        </p:spPr>
        <p:txBody>
          <a:bodyPr wrap="square">
            <a:spAutoFit/>
          </a:bodyPr>
          <a:lstStyle/>
          <a:p>
            <a:pPr algn="ctr">
              <a:lnSpc>
                <a:spcPct val="110000"/>
              </a:lnSpc>
              <a:spcBef>
                <a:spcPct val="50000"/>
              </a:spcBef>
            </a:pPr>
            <a:r>
              <a:rPr lang="sv-SE" sz="2000">
                <a:latin typeface="Arial Black" pitchFamily="34" charset="0"/>
              </a:rPr>
              <a:t>Mänskliga rättigheter</a:t>
            </a:r>
          </a:p>
        </p:txBody>
      </p:sp>
      <p:sp>
        <p:nvSpPr>
          <p:cNvPr id="19" name="Text Box 15"/>
          <p:cNvSpPr txBox="1">
            <a:spLocks noChangeArrowheads="1"/>
          </p:cNvSpPr>
          <p:nvPr/>
        </p:nvSpPr>
        <p:spPr bwMode="auto">
          <a:xfrm>
            <a:off x="5348097" y="5175409"/>
            <a:ext cx="3065653" cy="413831"/>
          </a:xfrm>
          <a:prstGeom prst="rect">
            <a:avLst/>
          </a:prstGeom>
          <a:noFill/>
          <a:ln w="9525">
            <a:noFill/>
            <a:miter lim="800000"/>
            <a:headEnd/>
            <a:tailEnd/>
          </a:ln>
        </p:spPr>
        <p:txBody>
          <a:bodyPr wrap="square">
            <a:spAutoFit/>
          </a:bodyPr>
          <a:lstStyle/>
          <a:p>
            <a:pPr algn="ctr">
              <a:lnSpc>
                <a:spcPct val="110000"/>
              </a:lnSpc>
              <a:spcBef>
                <a:spcPct val="50000"/>
              </a:spcBef>
            </a:pPr>
            <a:r>
              <a:rPr lang="sv-SE" sz="2000">
                <a:latin typeface="Arial Black" pitchFamily="34" charset="0"/>
              </a:rPr>
              <a:t>Humanitär rätt</a:t>
            </a:r>
          </a:p>
        </p:txBody>
      </p:sp>
      <p:sp>
        <p:nvSpPr>
          <p:cNvPr id="20" name="Text Box 19"/>
          <p:cNvSpPr txBox="1">
            <a:spLocks noChangeArrowheads="1"/>
          </p:cNvSpPr>
          <p:nvPr/>
        </p:nvSpPr>
        <p:spPr bwMode="auto">
          <a:xfrm>
            <a:off x="1403648" y="5549170"/>
            <a:ext cx="3384376" cy="338554"/>
          </a:xfrm>
          <a:prstGeom prst="rect">
            <a:avLst/>
          </a:prstGeom>
          <a:noFill/>
          <a:ln w="9525">
            <a:noFill/>
            <a:miter lim="800000"/>
            <a:headEnd/>
            <a:tailEnd/>
          </a:ln>
        </p:spPr>
        <p:txBody>
          <a:bodyPr wrap="square">
            <a:spAutoFit/>
          </a:bodyPr>
          <a:lstStyle/>
          <a:p>
            <a:pPr>
              <a:spcBef>
                <a:spcPct val="50000"/>
              </a:spcBef>
            </a:pPr>
            <a:r>
              <a:rPr lang="sv-SE" sz="1600" i="1"/>
              <a:t>Reglerar rättigheter i fred (och krig)</a:t>
            </a:r>
          </a:p>
        </p:txBody>
      </p:sp>
      <p:sp>
        <p:nvSpPr>
          <p:cNvPr id="21" name="Text Box 20"/>
          <p:cNvSpPr txBox="1">
            <a:spLocks noChangeArrowheads="1"/>
          </p:cNvSpPr>
          <p:nvPr/>
        </p:nvSpPr>
        <p:spPr bwMode="auto">
          <a:xfrm>
            <a:off x="5724128" y="5517232"/>
            <a:ext cx="2952328" cy="338554"/>
          </a:xfrm>
          <a:prstGeom prst="rect">
            <a:avLst/>
          </a:prstGeom>
          <a:noFill/>
          <a:ln w="9525">
            <a:noFill/>
            <a:miter lim="800000"/>
            <a:headEnd/>
            <a:tailEnd/>
          </a:ln>
        </p:spPr>
        <p:txBody>
          <a:bodyPr wrap="square">
            <a:spAutoFit/>
          </a:bodyPr>
          <a:lstStyle/>
          <a:p>
            <a:pPr>
              <a:spcBef>
                <a:spcPct val="50000"/>
              </a:spcBef>
            </a:pPr>
            <a:r>
              <a:rPr lang="sv-SE" sz="1600" i="1"/>
              <a:t>Reglerar rättigheter i krig </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ubrik 1"/>
          <p:cNvSpPr>
            <a:spLocks noGrp="1"/>
          </p:cNvSpPr>
          <p:nvPr>
            <p:ph type="title"/>
          </p:nvPr>
        </p:nvSpPr>
        <p:spPr/>
        <p:txBody>
          <a:bodyPr>
            <a:normAutofit fontScale="90000"/>
          </a:bodyPr>
          <a:lstStyle/>
          <a:p>
            <a:pPr eaLnBrk="1" hangingPunct="1"/>
            <a:r>
              <a:rPr lang="sv-SE">
                <a:solidFill>
                  <a:schemeClr val="bg1"/>
                </a:solidFill>
                <a:latin typeface="Arial Narrow" panose="020B0606020202030204" pitchFamily="34" charset="0"/>
              </a:rPr>
              <a:t>Internationella överenskommelser </a:t>
            </a:r>
            <a:br>
              <a:rPr lang="sv-SE">
                <a:solidFill>
                  <a:schemeClr val="bg1"/>
                </a:solidFill>
                <a:latin typeface="Arial Narrow" panose="020B0606020202030204" pitchFamily="34" charset="0"/>
              </a:rPr>
            </a:br>
            <a:r>
              <a:rPr lang="sv-SE">
                <a:solidFill>
                  <a:schemeClr val="bg1"/>
                </a:solidFill>
                <a:latin typeface="Arial Narrow" panose="020B0606020202030204" pitchFamily="34" charset="0"/>
              </a:rPr>
              <a:t>om de mänskliga rättigheterna</a:t>
            </a:r>
          </a:p>
        </p:txBody>
      </p:sp>
      <p:sp>
        <p:nvSpPr>
          <p:cNvPr id="3" name="Platshållare för innehåll 2"/>
          <p:cNvSpPr>
            <a:spLocks noGrp="1"/>
          </p:cNvSpPr>
          <p:nvPr>
            <p:ph idx="1"/>
          </p:nvPr>
        </p:nvSpPr>
        <p:spPr/>
        <p:txBody>
          <a:bodyPr>
            <a:normAutofit/>
          </a:bodyPr>
          <a:lstStyle/>
          <a:p>
            <a:pPr eaLnBrk="1" hangingPunct="1">
              <a:spcBef>
                <a:spcPct val="0"/>
              </a:spcBef>
              <a:defRPr/>
            </a:pPr>
            <a:endParaRPr lang="sv-SE"/>
          </a:p>
          <a:p>
            <a:pPr eaLnBrk="1" hangingPunct="1">
              <a:defRPr/>
            </a:pPr>
            <a:r>
              <a:rPr lang="sv-SE" sz="2800">
                <a:latin typeface="Arial Narrow" panose="020B0606020202030204" pitchFamily="34" charset="0"/>
              </a:rPr>
              <a:t>Deklarationer/förklaringar</a:t>
            </a:r>
          </a:p>
          <a:p>
            <a:pPr eaLnBrk="1" hangingPunct="1">
              <a:defRPr/>
            </a:pPr>
            <a:r>
              <a:rPr lang="sv-SE" sz="2800">
                <a:latin typeface="Arial Narrow" panose="020B0606020202030204" pitchFamily="34" charset="0"/>
              </a:rPr>
              <a:t>Konventioner och protokoll</a:t>
            </a:r>
          </a:p>
          <a:p>
            <a:pPr eaLnBrk="1" hangingPunct="1">
              <a:defRPr/>
            </a:pPr>
            <a:r>
              <a:rPr lang="sv-SE" sz="2800">
                <a:latin typeface="Arial Narrow" panose="020B0606020202030204" pitchFamily="34" charset="0"/>
              </a:rPr>
              <a:t>Sedvanerätt</a:t>
            </a:r>
          </a:p>
          <a:p>
            <a:pPr eaLnBrk="1" hangingPunct="1">
              <a:defRPr/>
            </a:pPr>
            <a:r>
              <a:rPr lang="sv-SE" altLang="sv-SE" sz="2800">
                <a:latin typeface="Arial Narrow" panose="020B0606020202030204" pitchFamily="34" charset="0"/>
              </a:rPr>
              <a:t>Odelbara och samverkande</a:t>
            </a:r>
          </a:p>
          <a:p>
            <a:pPr eaLnBrk="1" hangingPunct="1">
              <a:defRPr/>
            </a:pPr>
            <a:r>
              <a:rPr lang="sv-SE" sz="2800">
                <a:latin typeface="Arial Narrow" panose="020B0606020202030204" pitchFamily="34" charset="0"/>
              </a:rPr>
              <a:t>Universella – gäller alla människor över världen</a:t>
            </a:r>
          </a:p>
          <a:p>
            <a:pPr marL="0" indent="0" eaLnBrk="1" hangingPunct="1">
              <a:buFont typeface="Arial" pitchFamily="34" charset="0"/>
              <a:buNone/>
              <a:defRPr/>
            </a:pPr>
            <a:r>
              <a:rPr lang="sv-SE" sz="2800">
                <a:latin typeface="Arial Narrow" panose="020B0606020202030204" pitchFamily="34" charset="0"/>
              </a:rPr>
              <a:t> </a:t>
            </a:r>
          </a:p>
          <a:p>
            <a:pPr eaLnBrk="1" hangingPunct="1">
              <a:spcBef>
                <a:spcPct val="0"/>
              </a:spcBef>
              <a:defRPr/>
            </a:pPr>
            <a:endParaRPr lang="sv-SE"/>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ubrik 1"/>
          <p:cNvSpPr>
            <a:spLocks noGrp="1"/>
          </p:cNvSpPr>
          <p:nvPr>
            <p:ph type="title"/>
          </p:nvPr>
        </p:nvSpPr>
        <p:spPr>
          <a:xfrm>
            <a:off x="457200" y="274638"/>
            <a:ext cx="7859216" cy="1325562"/>
          </a:xfrm>
        </p:spPr>
        <p:txBody>
          <a:bodyPr>
            <a:normAutofit/>
          </a:bodyPr>
          <a:lstStyle/>
          <a:p>
            <a:pPr eaLnBrk="1" hangingPunct="1"/>
            <a:r>
              <a:rPr lang="sv-SE" altLang="sv-SE">
                <a:solidFill>
                  <a:schemeClr val="bg1"/>
                </a:solidFill>
                <a:latin typeface="Arial Narrow" panose="020B0606020202030204" pitchFamily="34" charset="0"/>
              </a:rPr>
              <a:t>Deklaration eller konvention?</a:t>
            </a:r>
          </a:p>
        </p:txBody>
      </p:sp>
      <p:sp>
        <p:nvSpPr>
          <p:cNvPr id="12291" name="Platshållare för innehåll 2"/>
          <p:cNvSpPr>
            <a:spLocks noGrp="1"/>
          </p:cNvSpPr>
          <p:nvPr>
            <p:ph idx="1"/>
          </p:nvPr>
        </p:nvSpPr>
        <p:spPr>
          <a:xfrm>
            <a:off x="827088" y="2060575"/>
            <a:ext cx="7859712" cy="4392613"/>
          </a:xfrm>
        </p:spPr>
        <p:txBody>
          <a:bodyPr vert="horz" lIns="91440" tIns="45720" rIns="91440" bIns="45720" rtlCol="0" anchor="t">
            <a:noAutofit/>
          </a:bodyPr>
          <a:lstStyle/>
          <a:p>
            <a:r>
              <a:rPr lang="sv-SE" sz="3000" b="1">
                <a:latin typeface="Arial Narrow"/>
              </a:rPr>
              <a:t>Deklaration</a:t>
            </a:r>
            <a:r>
              <a:rPr lang="sv-SE" sz="3000">
                <a:latin typeface="Arial Narrow"/>
              </a:rPr>
              <a:t> – en viljeyttring och ett moraliskt ställningstagande av världssamfundet</a:t>
            </a:r>
          </a:p>
          <a:p>
            <a:pPr>
              <a:buNone/>
            </a:pPr>
            <a:r>
              <a:rPr lang="sv-SE" sz="3000" b="1">
                <a:latin typeface="Arial Narrow"/>
              </a:rPr>
              <a:t>		</a:t>
            </a:r>
            <a:r>
              <a:rPr lang="sv-SE" sz="3000" b="1">
                <a:latin typeface="Arial Narrow"/>
                <a:sym typeface="Wingdings" pitchFamily="2" charset="2"/>
              </a:rPr>
              <a:t>  </a:t>
            </a:r>
            <a:r>
              <a:rPr lang="sv-SE" sz="3000" b="1">
                <a:latin typeface="Arial Narrow"/>
              </a:rPr>
              <a:t>resolution</a:t>
            </a:r>
            <a:br>
              <a:rPr lang="sv-SE" sz="3000" b="1">
                <a:latin typeface="Arial Narrow" panose="020B0606020202030204" pitchFamily="34" charset="0"/>
              </a:rPr>
            </a:br>
            <a:endParaRPr lang="sv-SE" sz="2000" b="1">
              <a:latin typeface="Arial Narrow" panose="020B0606020202030204" pitchFamily="34" charset="0"/>
            </a:endParaRPr>
          </a:p>
          <a:p>
            <a:r>
              <a:rPr lang="sv-SE" sz="3000" b="1">
                <a:latin typeface="Arial Narrow"/>
              </a:rPr>
              <a:t>Konvention</a:t>
            </a:r>
            <a:r>
              <a:rPr lang="sv-SE" sz="3000">
                <a:latin typeface="Arial Narrow"/>
              </a:rPr>
              <a:t> – juridiskt  bindande för de stater som undertecknar och ratificerar dem</a:t>
            </a:r>
            <a:br>
              <a:rPr lang="sv-SE" sz="3000">
                <a:latin typeface="Arial Narrow" panose="020B0606020202030204" pitchFamily="34" charset="0"/>
              </a:rPr>
            </a:br>
            <a:endParaRPr lang="sv-SE" sz="3000">
              <a:latin typeface="Arial Narrow" panose="020B0606020202030204" pitchFamily="34" charset="0"/>
            </a:endParaRPr>
          </a:p>
          <a:p>
            <a:r>
              <a:rPr lang="sv-SE" sz="3000" b="1">
                <a:latin typeface="Arial Narrow"/>
              </a:rPr>
              <a:t>Undertecknande </a:t>
            </a:r>
            <a:r>
              <a:rPr lang="sv-SE" sz="3000" i="1">
                <a:latin typeface="Arial Narrow"/>
              </a:rPr>
              <a:t>(</a:t>
            </a:r>
            <a:r>
              <a:rPr lang="sv-SE" sz="3000" i="1" err="1">
                <a:latin typeface="Arial Narrow"/>
              </a:rPr>
              <a:t>signature</a:t>
            </a:r>
            <a:r>
              <a:rPr lang="sv-SE" sz="3000" i="1">
                <a:latin typeface="Arial Narrow"/>
              </a:rPr>
              <a:t>), </a:t>
            </a:r>
            <a:r>
              <a:rPr lang="sv-SE" sz="3000" b="1">
                <a:latin typeface="Arial Narrow"/>
              </a:rPr>
              <a:t>ratificering</a:t>
            </a:r>
            <a:r>
              <a:rPr lang="sv-SE" sz="3000">
                <a:latin typeface="Arial Narrow"/>
              </a:rPr>
              <a:t> (</a:t>
            </a:r>
            <a:r>
              <a:rPr lang="sv-SE" sz="3000" i="1" err="1">
                <a:latin typeface="Arial Narrow"/>
              </a:rPr>
              <a:t>ratification</a:t>
            </a:r>
            <a:r>
              <a:rPr lang="sv-SE" sz="3000">
                <a:latin typeface="Arial Narrow"/>
              </a:rPr>
              <a:t>), </a:t>
            </a:r>
            <a:r>
              <a:rPr lang="sv-SE" sz="3000" b="1">
                <a:latin typeface="Arial Narrow"/>
              </a:rPr>
              <a:t>tillträdande </a:t>
            </a:r>
            <a:r>
              <a:rPr lang="sv-SE" sz="3000" i="1">
                <a:latin typeface="Arial Narrow"/>
              </a:rPr>
              <a:t>(accession)</a:t>
            </a:r>
            <a:r>
              <a:rPr lang="sv-SE" sz="3000">
                <a:latin typeface="Arial Narrow"/>
              </a:rPr>
              <a:t> </a:t>
            </a:r>
          </a:p>
        </p:txBody>
      </p:sp>
      <p:sp>
        <p:nvSpPr>
          <p:cNvPr id="4" name="Upp 3"/>
          <p:cNvSpPr/>
          <p:nvPr/>
        </p:nvSpPr>
        <p:spPr>
          <a:xfrm>
            <a:off x="1475656" y="3140968"/>
            <a:ext cx="360040" cy="3600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8613326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ubrik 1"/>
          <p:cNvSpPr>
            <a:spLocks noGrp="1"/>
          </p:cNvSpPr>
          <p:nvPr>
            <p:ph type="title"/>
          </p:nvPr>
        </p:nvSpPr>
        <p:spPr>
          <a:xfrm>
            <a:off x="250825" y="274638"/>
            <a:ext cx="8229600" cy="1143000"/>
          </a:xfrm>
        </p:spPr>
        <p:txBody>
          <a:bodyPr>
            <a:normAutofit fontScale="90000"/>
          </a:bodyPr>
          <a:lstStyle/>
          <a:p>
            <a:pPr eaLnBrk="1" hangingPunct="1"/>
            <a:r>
              <a:rPr lang="sv-SE" altLang="sv-SE" sz="4000">
                <a:solidFill>
                  <a:schemeClr val="bg1"/>
                </a:solidFill>
                <a:latin typeface="Arial Narrow" panose="020B0606020202030204" pitchFamily="34" charset="0"/>
              </a:rPr>
              <a:t>Den allmänna förklaringen </a:t>
            </a:r>
            <a:br>
              <a:rPr lang="sv-SE" altLang="sv-SE" sz="4000">
                <a:solidFill>
                  <a:schemeClr val="bg1"/>
                </a:solidFill>
                <a:latin typeface="Arial Narrow" panose="020B0606020202030204" pitchFamily="34" charset="0"/>
              </a:rPr>
            </a:br>
            <a:r>
              <a:rPr lang="sv-SE" altLang="sv-SE" sz="4000">
                <a:solidFill>
                  <a:schemeClr val="bg1"/>
                </a:solidFill>
                <a:latin typeface="Arial Narrow" panose="020B0606020202030204" pitchFamily="34" charset="0"/>
              </a:rPr>
              <a:t>om de mänskliga rättigheterna</a:t>
            </a:r>
          </a:p>
        </p:txBody>
      </p:sp>
      <p:pic>
        <p:nvPicPr>
          <p:cNvPr id="9218" name="Picture 2" descr="http://downloads.unmultimedia.org/photo/ltd/high/117/117539.jpg?s=8816C913A9F71FC988E94AE5ACC21CF1&amp;save"/>
          <p:cNvPicPr>
            <a:picLocks noGrp="1" noChangeAspect="1" noChangeArrowheads="1"/>
          </p:cNvPicPr>
          <p:nvPr>
            <p:ph idx="1"/>
          </p:nvPr>
        </p:nvPicPr>
        <p:blipFill>
          <a:blip r:embed="rId3" cstate="print"/>
          <a:srcRect/>
          <a:stretch>
            <a:fillRect/>
          </a:stretch>
        </p:blipFill>
        <p:spPr bwMode="auto">
          <a:xfrm>
            <a:off x="1835696" y="1844825"/>
            <a:ext cx="5731061" cy="4464496"/>
          </a:xfrm>
          <a:prstGeom prst="rect">
            <a:avLst/>
          </a:prstGeom>
          <a:noFill/>
        </p:spPr>
      </p:pic>
    </p:spTree>
    <p:extLst>
      <p:ext uri="{BB962C8B-B14F-4D97-AF65-F5344CB8AC3E}">
        <p14:creationId xmlns:p14="http://schemas.microsoft.com/office/powerpoint/2010/main" val="112797377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1026" name="Picture 2" descr="C:\Users\helhul\Downloads\703795.jpg"/>
          <p:cNvPicPr>
            <a:picLocks noChangeAspect="1" noChangeArrowheads="1"/>
          </p:cNvPicPr>
          <p:nvPr/>
        </p:nvPicPr>
        <p:blipFill>
          <a:blip r:embed="rId3" cstate="print"/>
          <a:srcRect/>
          <a:stretch>
            <a:fillRect/>
          </a:stretch>
        </p:blipFill>
        <p:spPr bwMode="auto">
          <a:xfrm>
            <a:off x="0" y="0"/>
            <a:ext cx="10544100" cy="7029400"/>
          </a:xfrm>
          <a:prstGeom prst="rect">
            <a:avLst/>
          </a:prstGeom>
          <a:noFill/>
        </p:spPr>
      </p:pic>
      <p:sp>
        <p:nvSpPr>
          <p:cNvPr id="6" name="textruta 5"/>
          <p:cNvSpPr txBox="1"/>
          <p:nvPr/>
        </p:nvSpPr>
        <p:spPr>
          <a:xfrm>
            <a:off x="107504" y="476672"/>
            <a:ext cx="6048672" cy="1388072"/>
          </a:xfrm>
          <a:prstGeom prst="rect">
            <a:avLst/>
          </a:prstGeom>
          <a:noFill/>
        </p:spPr>
        <p:txBody>
          <a:bodyPr wrap="square" rtlCol="0">
            <a:spAutoFit/>
          </a:bodyPr>
          <a:lstStyle/>
          <a:p>
            <a:pPr>
              <a:lnSpc>
                <a:spcPct val="90000"/>
              </a:lnSpc>
              <a:spcBef>
                <a:spcPct val="20000"/>
              </a:spcBef>
            </a:pPr>
            <a:r>
              <a:rPr lang="sv-SE" b="1">
                <a:solidFill>
                  <a:schemeClr val="bg1"/>
                </a:solidFill>
                <a:latin typeface="Arial Narrow" panose="020B0606020202030204" pitchFamily="34" charset="0"/>
              </a:rPr>
              <a:t>Att ånyo betyga vår tro på de grundläggande mänskliga rättigheterna, på den enskilda människans värdighet och värde, på lika rättigheter för män och kvinnor</a:t>
            </a:r>
          </a:p>
          <a:p>
            <a:pPr>
              <a:lnSpc>
                <a:spcPct val="90000"/>
              </a:lnSpc>
              <a:spcBef>
                <a:spcPct val="20000"/>
              </a:spcBef>
            </a:pPr>
            <a:r>
              <a:rPr lang="sv-SE" sz="1600" i="1">
                <a:solidFill>
                  <a:schemeClr val="bg1"/>
                </a:solidFill>
                <a:latin typeface="Arial Narrow" panose="020B0606020202030204" pitchFamily="34" charset="0"/>
              </a:rPr>
              <a:t>Ur</a:t>
            </a:r>
            <a:r>
              <a:rPr lang="sv-SE" sz="1600" i="1">
                <a:latin typeface="Arial Narrow" panose="020B0606020202030204" pitchFamily="34" charset="0"/>
              </a:rPr>
              <a:t> </a:t>
            </a:r>
            <a:r>
              <a:rPr lang="sv-SE" sz="1600" i="1">
                <a:solidFill>
                  <a:schemeClr val="bg1"/>
                </a:solidFill>
                <a:latin typeface="Arial Narrow" panose="020B0606020202030204" pitchFamily="34" charset="0"/>
              </a:rPr>
              <a:t>FN-stadgan 1945</a:t>
            </a:r>
          </a:p>
          <a:p>
            <a:endParaRPr lang="sv-SE"/>
          </a:p>
        </p:txBody>
      </p:sp>
    </p:spTree>
    <p:extLst>
      <p:ext uri="{BB962C8B-B14F-4D97-AF65-F5344CB8AC3E}">
        <p14:creationId xmlns:p14="http://schemas.microsoft.com/office/powerpoint/2010/main" val="73281567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a:solidFill>
                  <a:schemeClr val="bg1"/>
                </a:solidFill>
                <a:latin typeface="Arial Narrow" panose="020B0606020202030204" pitchFamily="34" charset="0"/>
              </a:rPr>
              <a:t>Den allmänna förklaringen om </a:t>
            </a:r>
            <a:br>
              <a:rPr lang="sv-SE">
                <a:solidFill>
                  <a:schemeClr val="bg1"/>
                </a:solidFill>
                <a:latin typeface="Arial Narrow" panose="020B0606020202030204" pitchFamily="34" charset="0"/>
              </a:rPr>
            </a:br>
            <a:r>
              <a:rPr lang="sv-SE">
                <a:solidFill>
                  <a:schemeClr val="bg1"/>
                </a:solidFill>
                <a:latin typeface="Arial Narrow" panose="020B0606020202030204" pitchFamily="34" charset="0"/>
              </a:rPr>
              <a:t>de mänskliga rättigheterna</a:t>
            </a:r>
          </a:p>
        </p:txBody>
      </p:sp>
      <p:sp>
        <p:nvSpPr>
          <p:cNvPr id="3" name="Platshållare för innehåll 2"/>
          <p:cNvSpPr>
            <a:spLocks noGrp="1"/>
          </p:cNvSpPr>
          <p:nvPr>
            <p:ph idx="1"/>
          </p:nvPr>
        </p:nvSpPr>
        <p:spPr/>
        <p:txBody>
          <a:bodyPr>
            <a:normAutofit fontScale="92500" lnSpcReduction="10000"/>
          </a:bodyPr>
          <a:lstStyle/>
          <a:p>
            <a:endParaRPr lang="sv-SE"/>
          </a:p>
          <a:p>
            <a:pPr fontAlgn="base"/>
            <a:r>
              <a:rPr lang="sv-SE" sz="3000">
                <a:latin typeface="Arial Narrow" panose="020B0606020202030204" pitchFamily="34" charset="0"/>
              </a:rPr>
              <a:t>De grundläggande friheterna, till exempel rätten att hysa eller uttrycka åsikter, att utöva religion, att bilda eller gå med i en organisation eller att ordna möten.</a:t>
            </a:r>
            <a:br>
              <a:rPr lang="sv-SE" sz="3000">
                <a:latin typeface="Arial Narrow" panose="020B0606020202030204" pitchFamily="34" charset="0"/>
              </a:rPr>
            </a:br>
            <a:endParaRPr lang="sv-SE" sz="3000">
              <a:latin typeface="Arial Narrow" panose="020B0606020202030204" pitchFamily="34" charset="0"/>
            </a:endParaRPr>
          </a:p>
          <a:p>
            <a:pPr fontAlgn="base"/>
            <a:r>
              <a:rPr lang="sv-SE" sz="3000">
                <a:latin typeface="Arial Narrow" panose="020B0606020202030204" pitchFamily="34" charset="0"/>
              </a:rPr>
              <a:t>Rätten till skydd mot övergrepp, till exempel rätten att inte bli godtyckligt arresterad eller utsättas för tortyr.</a:t>
            </a:r>
            <a:br>
              <a:rPr lang="sv-SE" sz="3000">
                <a:latin typeface="Arial Narrow" panose="020B0606020202030204" pitchFamily="34" charset="0"/>
              </a:rPr>
            </a:br>
            <a:endParaRPr lang="sv-SE" sz="3000">
              <a:latin typeface="Arial Narrow" panose="020B0606020202030204" pitchFamily="34" charset="0"/>
            </a:endParaRPr>
          </a:p>
          <a:p>
            <a:pPr fontAlgn="base"/>
            <a:r>
              <a:rPr lang="sv-SE" sz="3000">
                <a:latin typeface="Arial Narrow" panose="020B0606020202030204" pitchFamily="34" charset="0"/>
              </a:rPr>
              <a:t>Rätt att få grundläggande behov tillgodosedda, till exempel acceptabel levnadsstandard, hälsovård och utbildning.</a:t>
            </a:r>
          </a:p>
          <a:p>
            <a:pPr>
              <a:buNone/>
            </a:pPr>
            <a:endParaRPr lang="sv-SE"/>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a:solidFill>
                  <a:schemeClr val="bg1"/>
                </a:solidFill>
                <a:latin typeface="Arial Narrow" panose="020B0606020202030204" pitchFamily="34" charset="0"/>
              </a:rPr>
              <a:t>Exempel från MR-deklarationen</a:t>
            </a:r>
          </a:p>
        </p:txBody>
      </p:sp>
      <p:sp>
        <p:nvSpPr>
          <p:cNvPr id="3" name="Platshållare för innehåll 2"/>
          <p:cNvSpPr>
            <a:spLocks noGrp="1"/>
          </p:cNvSpPr>
          <p:nvPr>
            <p:ph idx="1"/>
          </p:nvPr>
        </p:nvSpPr>
        <p:spPr>
          <a:xfrm>
            <a:off x="457200" y="1600200"/>
            <a:ext cx="3754760" cy="4525963"/>
          </a:xfrm>
        </p:spPr>
        <p:txBody>
          <a:bodyPr>
            <a:normAutofit/>
          </a:bodyPr>
          <a:lstStyle/>
          <a:p>
            <a:endParaRPr lang="sv-SE"/>
          </a:p>
          <a:p>
            <a:pPr marL="0" indent="0">
              <a:lnSpc>
                <a:spcPct val="100000"/>
              </a:lnSpc>
              <a:buNone/>
            </a:pPr>
            <a:r>
              <a:rPr lang="sv-SE" sz="2000">
                <a:latin typeface="Arial Narrow" panose="020B0606020202030204" pitchFamily="34" charset="0"/>
                <a:cs typeface="Times" panose="02020603050405020304" pitchFamily="18" charset="0"/>
              </a:rPr>
              <a:t>Artikel 1. Alla människor är födda fria och lika i värde och rättigheter. De har utrustats med förnuft och samvete och bör handla gentemot varandra i en anda av gemenskap. </a:t>
            </a:r>
          </a:p>
          <a:p>
            <a:pPr marL="0" indent="0">
              <a:lnSpc>
                <a:spcPct val="100000"/>
              </a:lnSpc>
              <a:buNone/>
            </a:pPr>
            <a:endParaRPr lang="sv-SE" sz="2000">
              <a:latin typeface="Arial Narrow" panose="020B0606020202030204" pitchFamily="34" charset="0"/>
              <a:cs typeface="Times" panose="02020603050405020304" pitchFamily="18" charset="0"/>
            </a:endParaRPr>
          </a:p>
          <a:p>
            <a:pPr marL="0" indent="0">
              <a:lnSpc>
                <a:spcPct val="100000"/>
              </a:lnSpc>
              <a:buNone/>
            </a:pPr>
            <a:r>
              <a:rPr lang="sv-SE" sz="2000">
                <a:latin typeface="Arial Narrow" panose="020B0606020202030204" pitchFamily="34" charset="0"/>
                <a:cs typeface="Times" panose="02020603050405020304" pitchFamily="18" charset="0"/>
              </a:rPr>
              <a:t>Artikel 4. Ingen får hållas i slaveri eller träldom; slaveri och slavhandel i alla dess former skall vara förbjudna.</a:t>
            </a:r>
          </a:p>
          <a:p>
            <a:pPr>
              <a:buNone/>
            </a:pPr>
            <a:endParaRPr lang="sv-SE"/>
          </a:p>
        </p:txBody>
      </p:sp>
      <p:pic>
        <p:nvPicPr>
          <p:cNvPr id="4" name="Bildobjekt 3" descr="En bild som visar accessoarer, flagga&#10;&#10;Automatiskt genererad beskrivning">
            <a:extLst>
              <a:ext uri="{FF2B5EF4-FFF2-40B4-BE49-F238E27FC236}">
                <a16:creationId xmlns:a16="http://schemas.microsoft.com/office/drawing/2014/main" id="{FF14AF9A-3AA0-6E32-FE60-4FBE4A0F70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516" t="9132" r="19146" b="7411"/>
          <a:stretch/>
        </p:blipFill>
        <p:spPr>
          <a:xfrm>
            <a:off x="5076056" y="2060848"/>
            <a:ext cx="3471551" cy="3259401"/>
          </a:xfrm>
          <a:prstGeom prst="rect">
            <a:avLst/>
          </a:prstGeom>
        </p:spPr>
      </p:pic>
      <p:sp>
        <p:nvSpPr>
          <p:cNvPr id="6" name="textruta 5">
            <a:extLst>
              <a:ext uri="{FF2B5EF4-FFF2-40B4-BE49-F238E27FC236}">
                <a16:creationId xmlns:a16="http://schemas.microsoft.com/office/drawing/2014/main" id="{2945492F-6251-57F8-6886-FA379A10A571}"/>
              </a:ext>
            </a:extLst>
          </p:cNvPr>
          <p:cNvSpPr txBox="1"/>
          <p:nvPr/>
        </p:nvSpPr>
        <p:spPr>
          <a:xfrm>
            <a:off x="520506" y="5664498"/>
            <a:ext cx="8166293" cy="338554"/>
          </a:xfrm>
          <a:prstGeom prst="rect">
            <a:avLst/>
          </a:prstGeom>
          <a:noFill/>
        </p:spPr>
        <p:txBody>
          <a:bodyPr wrap="square">
            <a:spAutoFit/>
          </a:bodyPr>
          <a:lstStyle/>
          <a:p>
            <a:pPr algn="ctr"/>
            <a:r>
              <a:rPr lang="sv-SE" sz="1600" b="0">
                <a:latin typeface="+mn-lt"/>
                <a:hlinkClick r:id="rId4"/>
              </a:rPr>
              <a:t>https://fn.se/wp-content/uploads/2016/07/Allmanforklaringomdemanskligarattigheterna.pdf</a:t>
            </a:r>
            <a:endParaRPr lang="sv-SE" sz="1600"/>
          </a:p>
        </p:txBody>
      </p:sp>
    </p:spTree>
    <p:extLst>
      <p:ext uri="{BB962C8B-B14F-4D97-AF65-F5344CB8AC3E}">
        <p14:creationId xmlns:p14="http://schemas.microsoft.com/office/powerpoint/2010/main" val="374787753"/>
      </p:ext>
    </p:extLst>
  </p:cSld>
  <p:clrMapOvr>
    <a:masterClrMapping/>
  </p:clrMapOvr>
  <p:transition/>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FN Office TG-tema">
  <a:themeElements>
    <a:clrScheme name="SFN Färger">
      <a:dk1>
        <a:srgbClr val="151515"/>
      </a:dk1>
      <a:lt1>
        <a:srgbClr val="FFFFFF"/>
      </a:lt1>
      <a:dk2>
        <a:srgbClr val="008FD5"/>
      </a:dk2>
      <a:lt2>
        <a:srgbClr val="FFFFFF"/>
      </a:lt2>
      <a:accent1>
        <a:srgbClr val="008FD5"/>
      </a:accent1>
      <a:accent2>
        <a:srgbClr val="E2007A"/>
      </a:accent2>
      <a:accent3>
        <a:srgbClr val="A4BA00"/>
      </a:accent3>
      <a:accent4>
        <a:srgbClr val="E6A300"/>
      </a:accent4>
      <a:accent5>
        <a:srgbClr val="D8D8D8"/>
      </a:accent5>
      <a:accent6>
        <a:srgbClr val="7F7F7F"/>
      </a:accent6>
      <a:hlink>
        <a:srgbClr val="008FD5"/>
      </a:hlink>
      <a:folHlink>
        <a:srgbClr val="954F72"/>
      </a:folHlink>
    </a:clrScheme>
    <a:fontScheme name="SFN enbart trade gothic">
      <a:majorFont>
        <a:latin typeface="Trade Gothic LT Std Cn"/>
        <a:ea typeface=""/>
        <a:cs typeface=""/>
      </a:majorFont>
      <a:minorFont>
        <a:latin typeface="Trade Gothic LT Std Cn"/>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26EDF20D-DF3A-42DD-A714-6A41FDD21D0E}" vid="{102E0161-929C-425A-915F-8F9DC9704A6E}"/>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6605FD30484444DAE75A381AEDB07BF" ma:contentTypeVersion="15" ma:contentTypeDescription="Skapa ett nytt dokument." ma:contentTypeScope="" ma:versionID="1ef8ff2c88aefd5f5ed2fe1ddabb804d">
  <xsd:schema xmlns:xsd="http://www.w3.org/2001/XMLSchema" xmlns:xs="http://www.w3.org/2001/XMLSchema" xmlns:p="http://schemas.microsoft.com/office/2006/metadata/properties" xmlns:ns2="f85e7af3-38a1-497c-9864-88e5057667a1" xmlns:ns3="9a900101-d6ac-4793-8c2c-7395c524be11" targetNamespace="http://schemas.microsoft.com/office/2006/metadata/properties" ma:root="true" ma:fieldsID="97df41a083f9943b66ef36c8bf38d841" ns2:_="" ns3:_="">
    <xsd:import namespace="f85e7af3-38a1-497c-9864-88e5057667a1"/>
    <xsd:import namespace="9a900101-d6ac-4793-8c2c-7395c524be11"/>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_Flow_SignoffStatu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5e7af3-38a1-497c-9864-88e5057667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f38b39c3-ecf8-4982-925a-9c875ff0d6d0"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_Flow_SignoffStatus" ma:index="20" nillable="true" ma:displayName="Godkännandestatus" ma:internalName="Godk_x00e4_nnandestatus">
      <xsd:simpleType>
        <xsd:restriction base="dms:Text"/>
      </xsd:simpleType>
    </xsd:element>
    <xsd:element name="MediaServiceLocation" ma:index="21" nillable="true" ma:displayName="Location" ma:description="" ma:indexed="true"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900101-d6ac-4793-8c2c-7395c524be1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eecf7dc-691f-49f8-842b-cffa9a76d7b0}" ma:internalName="TaxCatchAll" ma:showField="CatchAllData" ma:web="9a900101-d6ac-4793-8c2c-7395c524be11">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9a900101-d6ac-4793-8c2c-7395c524be11">
      <UserInfo>
        <DisplayName>Pekka Johansson</DisplayName>
        <AccountId>14</AccountId>
        <AccountType/>
      </UserInfo>
      <UserInfo>
        <DisplayName>Laura Aslami</DisplayName>
        <AccountId>207</AccountId>
        <AccountType/>
      </UserInfo>
      <UserInfo>
        <DisplayName>Christoffer Wisberg</DisplayName>
        <AccountId>85</AccountId>
        <AccountType/>
      </UserInfo>
    </SharedWithUsers>
    <lcf76f155ced4ddcb4097134ff3c332f xmlns="f85e7af3-38a1-497c-9864-88e5057667a1">
      <Terms xmlns="http://schemas.microsoft.com/office/infopath/2007/PartnerControls"/>
    </lcf76f155ced4ddcb4097134ff3c332f>
    <TaxCatchAll xmlns="9a900101-d6ac-4793-8c2c-7395c524be11" xsi:nil="true"/>
    <_Flow_SignoffStatus xmlns="f85e7af3-38a1-497c-9864-88e5057667a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9ABF67-E984-4038-B66D-423CB405873E}">
  <ds:schemaRefs>
    <ds:schemaRef ds:uri="9a900101-d6ac-4793-8c2c-7395c524be11"/>
    <ds:schemaRef ds:uri="f85e7af3-38a1-497c-9864-88e5057667a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BD4BCAC-9588-4C6D-AF82-902A25BF6252}">
  <ds:schemaRefs>
    <ds:schemaRef ds:uri="http://purl.org/dc/terms/"/>
    <ds:schemaRef ds:uri="http://schemas.microsoft.com/office/2006/metadata/properties"/>
    <ds:schemaRef ds:uri="9a900101-d6ac-4793-8c2c-7395c524be11"/>
    <ds:schemaRef ds:uri="http://schemas.microsoft.com/office/2006/documentManagement/types"/>
    <ds:schemaRef ds:uri="http://www.w3.org/XML/1998/namespace"/>
    <ds:schemaRef ds:uri="http://purl.org/dc/elements/1.1/"/>
    <ds:schemaRef ds:uri="http://purl.org/dc/dcmitype/"/>
    <ds:schemaRef ds:uri="http://schemas.microsoft.com/office/infopath/2007/PartnerControls"/>
    <ds:schemaRef ds:uri="http://schemas.openxmlformats.org/package/2006/metadata/core-properties"/>
    <ds:schemaRef ds:uri="f85e7af3-38a1-497c-9864-88e5057667a1"/>
  </ds:schemaRefs>
</ds:datastoreItem>
</file>

<file path=customXml/itemProps3.xml><?xml version="1.0" encoding="utf-8"?>
<ds:datastoreItem xmlns:ds="http://schemas.openxmlformats.org/officeDocument/2006/customXml" ds:itemID="{FADCF051-8AA9-4490-89D2-CF38A8FB2A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186</TotalTime>
  <Words>7309</Words>
  <Application>Microsoft Office PowerPoint</Application>
  <PresentationFormat>On-screen Show (4:3)</PresentationFormat>
  <Paragraphs>512</Paragraphs>
  <Slides>26</Slides>
  <Notes>26</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Office-tema</vt:lpstr>
      <vt:lpstr>SFN Office TG-tema</vt:lpstr>
      <vt:lpstr>En presentation om de mänskliga rättigheterna och FN-systemets olika organ och funktioner för att skydda dessa</vt:lpstr>
      <vt:lpstr>PowerPoint Presentation</vt:lpstr>
      <vt:lpstr>En del av folkrätten</vt:lpstr>
      <vt:lpstr>Internationella överenskommelser  om de mänskliga rättigheterna</vt:lpstr>
      <vt:lpstr>Deklaration eller konvention?</vt:lpstr>
      <vt:lpstr>Den allmänna förklaringen  om de mänskliga rättigheterna</vt:lpstr>
      <vt:lpstr>PowerPoint Presentation</vt:lpstr>
      <vt:lpstr>Den allmänna förklaringen om  de mänskliga rättigheterna</vt:lpstr>
      <vt:lpstr>Exempel från MR-deklarationen</vt:lpstr>
      <vt:lpstr>Grundläggande rättigheter och friheter </vt:lpstr>
      <vt:lpstr>Nio kärnkonventioner</vt:lpstr>
      <vt:lpstr>Kritik mot Sverige</vt:lpstr>
      <vt:lpstr>FN-systemet för MR</vt:lpstr>
      <vt:lpstr>OHCHR</vt:lpstr>
      <vt:lpstr>MR-rådet</vt:lpstr>
      <vt:lpstr>Fördjupningsområden</vt:lpstr>
      <vt:lpstr>MR i krig och konflikt</vt:lpstr>
      <vt:lpstr>Internationell rättsskipning</vt:lpstr>
      <vt:lpstr>Hur arbetar FN med MR i krig?</vt:lpstr>
      <vt:lpstr>Civilsamhällets demokratiska utrymme</vt:lpstr>
      <vt:lpstr>Krympande utrymme i dag</vt:lpstr>
      <vt:lpstr>Demokratisk tillbakagång</vt:lpstr>
      <vt:lpstr>Hur arbetar Svenska FN-förbundet?</vt:lpstr>
      <vt:lpstr>Projekt Flicka med  UNFPA i Etiopien</vt:lpstr>
      <vt:lpstr>MR-ljusglimtar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Varmt välkommen!</dc:title>
  <dc:creator>perber</dc:creator>
  <cp:lastModifiedBy>Jens Petersson</cp:lastModifiedBy>
  <cp:revision>2</cp:revision>
  <cp:lastPrinted>2022-11-09T10:51:03Z</cp:lastPrinted>
  <dcterms:created xsi:type="dcterms:W3CDTF">2014-08-13T08:23:31Z</dcterms:created>
  <dcterms:modified xsi:type="dcterms:W3CDTF">2023-10-11T07:20:58Z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0x01010066605FD30484444DAE75A381AEDB07BF</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ies>
</file>