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6"/>
  </p:notesMasterIdLst>
  <p:sldIdLst>
    <p:sldId id="1417" r:id="rId5"/>
    <p:sldId id="1421" r:id="rId6"/>
    <p:sldId id="1420" r:id="rId7"/>
    <p:sldId id="1418" r:id="rId8"/>
    <p:sldId id="1419" r:id="rId9"/>
    <p:sldId id="1423" r:id="rId10"/>
    <p:sldId id="1424" r:id="rId11"/>
    <p:sldId id="1425" r:id="rId12"/>
    <p:sldId id="1426" r:id="rId13"/>
    <p:sldId id="1427" r:id="rId14"/>
    <p:sldId id="1416" r:id="rId15"/>
  </p:sldIdLst>
  <p:sldSz cx="12192000" cy="6858000"/>
  <p:notesSz cx="6797675"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vsnitt" id="{6F9EC386-3FEE-4140-947C-293A918ED992}">
          <p14:sldIdLst>
            <p14:sldId id="1417"/>
            <p14:sldId id="1421"/>
            <p14:sldId id="1420"/>
            <p14:sldId id="1418"/>
            <p14:sldId id="1419"/>
            <p14:sldId id="1423"/>
            <p14:sldId id="1424"/>
            <p14:sldId id="1425"/>
            <p14:sldId id="1426"/>
            <p14:sldId id="1427"/>
            <p14:sldId id="141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003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AC13527-C597-4593-BA83-E61D0D23240F}" v="2" dt="2023-07-06T10:24:09.4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04" autoAdjust="0"/>
    <p:restoredTop sz="69472" autoAdjust="0"/>
  </p:normalViewPr>
  <p:slideViewPr>
    <p:cSldViewPr snapToGrid="0">
      <p:cViewPr varScale="1">
        <p:scale>
          <a:sx n="36" d="100"/>
          <a:sy n="36" d="100"/>
        </p:scale>
        <p:origin x="1336" y="40"/>
      </p:cViewPr>
      <p:guideLst/>
    </p:cSldViewPr>
  </p:slideViewPr>
  <p:outlineViewPr>
    <p:cViewPr>
      <p:scale>
        <a:sx n="33" d="100"/>
        <a:sy n="33" d="100"/>
      </p:scale>
      <p:origin x="0" y="0"/>
    </p:cViewPr>
  </p:outlineViewPr>
  <p:notesTextViewPr>
    <p:cViewPr>
      <p:scale>
        <a:sx n="1" d="1"/>
        <a:sy n="1" d="1"/>
      </p:scale>
      <p:origin x="0" y="-300"/>
    </p:cViewPr>
  </p:notesTextViewPr>
  <p:notesViewPr>
    <p:cSldViewPr snapToGrid="0">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BE455C47-F5A5-49A5-B67A-40381ADF51C2}" type="datetimeFigureOut">
              <a:rPr lang="sv-SE" smtClean="0"/>
              <a:t>2023-07-06</a:t>
            </a:fld>
            <a:endParaRPr lang="sv-SE"/>
          </a:p>
        </p:txBody>
      </p:sp>
      <p:sp>
        <p:nvSpPr>
          <p:cNvPr id="4" name="Platshållare för bildobjekt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E9E082D3-AB71-4F85-B93E-FF276D9D219A}" type="slidenum">
              <a:rPr lang="sv-SE" smtClean="0"/>
              <a:t>‹#›</a:t>
            </a:fld>
            <a:endParaRPr lang="sv-SE"/>
          </a:p>
        </p:txBody>
      </p:sp>
    </p:spTree>
    <p:extLst>
      <p:ext uri="{BB962C8B-B14F-4D97-AF65-F5344CB8AC3E}">
        <p14:creationId xmlns:p14="http://schemas.microsoft.com/office/powerpoint/2010/main" val="3065753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07000"/>
              </a:lnSpc>
              <a:spcAft>
                <a:spcPts val="800"/>
              </a:spcAft>
            </a:pPr>
            <a:r>
              <a:rPr lang="sv-SE" sz="1800" b="1" dirty="0"/>
              <a:t>Bild 1: Minor</a:t>
            </a:r>
            <a:endParaRPr lang="sv-SE" sz="1800" b="0" dirty="0"/>
          </a:p>
          <a:p>
            <a:pPr marL="0" marR="0" lvl="0" indent="0" algn="l" defTabSz="914400" rtl="0" eaLnBrk="1" fontAlgn="auto" latinLnBrk="0" hangingPunct="1">
              <a:lnSpc>
                <a:spcPct val="107000"/>
              </a:lnSpc>
              <a:spcBef>
                <a:spcPts val="0"/>
              </a:spcBef>
              <a:spcAft>
                <a:spcPts val="800"/>
              </a:spcAft>
              <a:buClrTx/>
              <a:buSzTx/>
              <a:buFontTx/>
              <a:buNone/>
              <a:tabLst/>
              <a:defRPr/>
            </a:pPr>
            <a:r>
              <a:rPr lang="sv-SE" sz="1800" b="0" i="0" u="none" strike="noStrike" dirty="0">
                <a:solidFill>
                  <a:srgbClr val="000000"/>
                </a:solidFill>
                <a:effectLst/>
                <a:latin typeface="Times New Roman" panose="02020603050405020304" pitchFamily="18" charset="0"/>
              </a:rPr>
              <a:t>Den globala </a:t>
            </a:r>
            <a:r>
              <a:rPr lang="sv-SE" sz="1800" b="0" i="0" u="none" strike="noStrike" dirty="0" err="1">
                <a:solidFill>
                  <a:srgbClr val="000000"/>
                </a:solidFill>
                <a:effectLst/>
                <a:latin typeface="Times New Roman" panose="02020603050405020304" pitchFamily="18" charset="0"/>
              </a:rPr>
              <a:t>minkrisen</a:t>
            </a:r>
            <a:r>
              <a:rPr lang="sv-SE" sz="1800" b="0" i="0" u="none" strike="noStrike" dirty="0">
                <a:solidFill>
                  <a:srgbClr val="000000"/>
                </a:solidFill>
                <a:effectLst/>
                <a:latin typeface="Times New Roman" panose="02020603050405020304" pitchFamily="18" charset="0"/>
              </a:rPr>
              <a:t> är en stor utmaning för världen att lösa. Det finns miljontals minor nedgrävda i marken runt om i världen. Minor kan ligga aktiva i marken i decennier.</a:t>
            </a:r>
            <a:endParaRPr lang="sv-SE" sz="1800" b="0" dirty="0">
              <a:effectLst/>
            </a:endParaRPr>
          </a:p>
          <a:p>
            <a:pPr>
              <a:lnSpc>
                <a:spcPct val="107000"/>
              </a:lnSpc>
              <a:spcAft>
                <a:spcPts val="800"/>
              </a:spcAft>
            </a:pPr>
            <a:endParaRPr lang="sv-SE" dirty="0"/>
          </a:p>
        </p:txBody>
      </p:sp>
      <p:sp>
        <p:nvSpPr>
          <p:cNvPr id="4" name="Platshållare för bildnummer 3"/>
          <p:cNvSpPr>
            <a:spLocks noGrp="1"/>
          </p:cNvSpPr>
          <p:nvPr>
            <p:ph type="sldNum" sz="quarter" idx="5"/>
          </p:nvPr>
        </p:nvSpPr>
        <p:spPr/>
        <p:txBody>
          <a:bodyPr/>
          <a:lstStyle/>
          <a:p>
            <a:fld id="{E9E082D3-AB71-4F85-B93E-FF276D9D219A}" type="slidenum">
              <a:rPr lang="sv-SE" smtClean="0"/>
              <a:t>1</a:t>
            </a:fld>
            <a:endParaRPr lang="sv-SE"/>
          </a:p>
        </p:txBody>
      </p:sp>
    </p:spTree>
    <p:extLst>
      <p:ext uri="{BB962C8B-B14F-4D97-AF65-F5344CB8AC3E}">
        <p14:creationId xmlns:p14="http://schemas.microsoft.com/office/powerpoint/2010/main" val="7801568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457200" algn="l" rtl="0">
              <a:spcBef>
                <a:spcPts val="0"/>
              </a:spcBef>
              <a:spcAft>
                <a:spcPts val="0"/>
              </a:spcAft>
            </a:pPr>
            <a:r>
              <a:rPr lang="sv-SE" sz="1800" b="1" i="0" u="none" strike="noStrike" dirty="0">
                <a:solidFill>
                  <a:srgbClr val="000000"/>
                </a:solidFill>
                <a:effectLst/>
                <a:latin typeface="Times New Roman" panose="02020603050405020304" pitchFamily="18" charset="0"/>
              </a:rPr>
              <a:t> </a:t>
            </a:r>
            <a:endParaRPr lang="sv-SE" b="0" dirty="0">
              <a:effectLst/>
            </a:endParaRPr>
          </a:p>
          <a:p>
            <a:pPr marL="495300" indent="-228600" algn="l" rtl="0">
              <a:spcBef>
                <a:spcPts val="0"/>
              </a:spcBef>
              <a:spcAft>
                <a:spcPts val="0"/>
              </a:spcAft>
            </a:pPr>
            <a:r>
              <a:rPr lang="sv-SE" sz="1800" b="1" i="0" u="none" strike="noStrike" dirty="0">
                <a:solidFill>
                  <a:srgbClr val="000000"/>
                </a:solidFill>
                <a:effectLst/>
                <a:latin typeface="Times New Roman" panose="02020603050405020304" pitchFamily="18" charset="0"/>
              </a:rPr>
              <a:t>Bild 10: Var med och uppmärksamma FN:s arbete mot minor</a:t>
            </a:r>
          </a:p>
          <a:p>
            <a:pPr marL="495300" indent="-228600" algn="l" rtl="0">
              <a:spcBef>
                <a:spcPts val="0"/>
              </a:spcBef>
              <a:spcAft>
                <a:spcPts val="0"/>
              </a:spcAft>
            </a:pPr>
            <a:r>
              <a:rPr lang="sv-SE" sz="1800" b="0" i="0" u="none" strike="noStrike" dirty="0">
                <a:solidFill>
                  <a:srgbClr val="000000"/>
                </a:solidFill>
                <a:effectLst/>
                <a:latin typeface="Times New Roman" panose="02020603050405020304" pitchFamily="18" charset="0"/>
              </a:rPr>
              <a:t>Svenska FN-förbundet vill öka kunskapen om minors förödande effekter och FN:s livsviktiga arbete mot inhumana vapen. FN-förbundet uppmärksammar FN:s minröjningsorganisation, UNMAS, arbete globalt och är även medlemmar i den Nobelprisbelönade internationella kampanjen mot landminor, ICBL. Vill du vara med och uppmärksamma FN:s arbete mot minor? Du hittar affischer och annat material om minor här: https://fn.se/material/material-projekt-minor/.</a:t>
            </a:r>
            <a:endParaRPr lang="sv-SE" b="0" dirty="0">
              <a:effectLst/>
            </a:endParaRPr>
          </a:p>
          <a:p>
            <a:pPr marL="457200" rtl="0">
              <a:spcBef>
                <a:spcPts val="0"/>
              </a:spcBef>
              <a:spcAft>
                <a:spcPts val="0"/>
              </a:spcAft>
            </a:pPr>
            <a:r>
              <a:rPr lang="sv-SE" sz="1800" b="0" i="0" u="none" strike="noStrike" dirty="0">
                <a:solidFill>
                  <a:srgbClr val="000000"/>
                </a:solidFill>
                <a:effectLst/>
                <a:latin typeface="Times New Roman" panose="02020603050405020304" pitchFamily="18" charset="0"/>
              </a:rPr>
              <a:t> </a:t>
            </a:r>
            <a:endParaRPr lang="sv-SE" b="0" dirty="0">
              <a:effectLst/>
            </a:endParaRPr>
          </a:p>
          <a:p>
            <a:br>
              <a:rPr lang="sv-SE" b="0" dirty="0"/>
            </a:br>
            <a:endParaRPr lang="sv-SE" b="0" dirty="0"/>
          </a:p>
        </p:txBody>
      </p:sp>
      <p:sp>
        <p:nvSpPr>
          <p:cNvPr id="4" name="Platshållare för bildnummer 3"/>
          <p:cNvSpPr>
            <a:spLocks noGrp="1"/>
          </p:cNvSpPr>
          <p:nvPr>
            <p:ph type="sldNum" sz="quarter" idx="5"/>
          </p:nvPr>
        </p:nvSpPr>
        <p:spPr/>
        <p:txBody>
          <a:bodyPr/>
          <a:lstStyle/>
          <a:p>
            <a:fld id="{E9E082D3-AB71-4F85-B93E-FF276D9D219A}" type="slidenum">
              <a:rPr lang="sv-SE" smtClean="0"/>
              <a:t>10</a:t>
            </a:fld>
            <a:endParaRPr lang="sv-SE"/>
          </a:p>
        </p:txBody>
      </p:sp>
    </p:spTree>
    <p:extLst>
      <p:ext uri="{BB962C8B-B14F-4D97-AF65-F5344CB8AC3E}">
        <p14:creationId xmlns:p14="http://schemas.microsoft.com/office/powerpoint/2010/main" val="11267289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Bild  7 - Diskussionsfrågor:</a:t>
            </a:r>
          </a:p>
          <a:p>
            <a:endParaRPr lang="sv-SE" b="1" dirty="0"/>
          </a:p>
          <a:p>
            <a:pPr algn="l"/>
            <a:r>
              <a:rPr lang="sv-SE" dirty="0"/>
              <a:t>Majoriteten av de som skadas eller dödas av minor är civila, varför tror ni det är så?</a:t>
            </a:r>
          </a:p>
          <a:p>
            <a:pPr marL="0" indent="0" algn="l">
              <a:buFont typeface="Arial" panose="020B0604020202020204" pitchFamily="34" charset="0"/>
              <a:buNone/>
            </a:pPr>
            <a:r>
              <a:rPr lang="sv-SE" dirty="0"/>
              <a:t>Hur hade din dag sett ut om du bodde i ett minerat område med explosiva lämningar? Hur hade din vardag förändrats jämfört med idag?</a:t>
            </a:r>
          </a:p>
          <a:p>
            <a:endParaRPr lang="sv-SE" b="1" dirty="0"/>
          </a:p>
        </p:txBody>
      </p:sp>
      <p:sp>
        <p:nvSpPr>
          <p:cNvPr id="4" name="Platshållare för bildnummer 3"/>
          <p:cNvSpPr>
            <a:spLocks noGrp="1"/>
          </p:cNvSpPr>
          <p:nvPr>
            <p:ph type="sldNum" sz="quarter" idx="5"/>
          </p:nvPr>
        </p:nvSpPr>
        <p:spPr/>
        <p:txBody>
          <a:bodyPr/>
          <a:lstStyle/>
          <a:p>
            <a:fld id="{E9E082D3-AB71-4F85-B93E-FF276D9D219A}" type="slidenum">
              <a:rPr lang="sv-SE" smtClean="0"/>
              <a:t>11</a:t>
            </a:fld>
            <a:endParaRPr lang="sv-SE"/>
          </a:p>
        </p:txBody>
      </p:sp>
    </p:spTree>
    <p:extLst>
      <p:ext uri="{BB962C8B-B14F-4D97-AF65-F5344CB8AC3E}">
        <p14:creationId xmlns:p14="http://schemas.microsoft.com/office/powerpoint/2010/main" val="15728571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07000"/>
              </a:lnSpc>
              <a:spcAft>
                <a:spcPts val="800"/>
              </a:spcAft>
            </a:pPr>
            <a:r>
              <a:rPr lang="sv-SE" sz="1800" b="1" dirty="0">
                <a:effectLst/>
                <a:latin typeface="Calibri" panose="020F0502020204030204" pitchFamily="34" charset="0"/>
                <a:ea typeface="Calibri" panose="020F0502020204030204" pitchFamily="34" charset="0"/>
                <a:cs typeface="Times New Roman" panose="02020603050405020304" pitchFamily="18" charset="0"/>
              </a:rPr>
              <a:t>Bild 2:  7000 människor… </a:t>
            </a:r>
          </a:p>
          <a:p>
            <a:pPr marL="495300" indent="-228600" rtl="0">
              <a:spcBef>
                <a:spcPts val="0"/>
              </a:spcBef>
              <a:spcAft>
                <a:spcPts val="0"/>
              </a:spcAft>
            </a:pPr>
            <a:r>
              <a:rPr lang="sv-SE" sz="1800" b="0" i="0" u="none" strike="noStrike" dirty="0">
                <a:solidFill>
                  <a:srgbClr val="000000"/>
                </a:solidFill>
                <a:effectLst/>
                <a:latin typeface="Times New Roman" panose="02020603050405020304" pitchFamily="18" charset="0"/>
              </a:rPr>
              <a:t>Drygt 7000 människor dödas eller skadas årligen av minor och andra explosiva lämningar. Det innebär att en person lemlästas eller dödas nästan varje timme. Bedömningen visar att antalet är mycket högre men man saknar korrekt data och statistik.</a:t>
            </a:r>
            <a:endParaRPr lang="sv-SE" sz="2800" b="0" dirty="0">
              <a:effectLst/>
            </a:endParaRPr>
          </a:p>
        </p:txBody>
      </p:sp>
      <p:sp>
        <p:nvSpPr>
          <p:cNvPr id="4" name="Platshållare för bildnummer 3"/>
          <p:cNvSpPr>
            <a:spLocks noGrp="1"/>
          </p:cNvSpPr>
          <p:nvPr>
            <p:ph type="sldNum" sz="quarter" idx="5"/>
          </p:nvPr>
        </p:nvSpPr>
        <p:spPr/>
        <p:txBody>
          <a:bodyPr/>
          <a:lstStyle/>
          <a:p>
            <a:fld id="{E9E082D3-AB71-4F85-B93E-FF276D9D219A}" type="slidenum">
              <a:rPr lang="sv-SE" smtClean="0"/>
              <a:t>2</a:t>
            </a:fld>
            <a:endParaRPr lang="sv-SE"/>
          </a:p>
        </p:txBody>
      </p:sp>
    </p:spTree>
    <p:extLst>
      <p:ext uri="{BB962C8B-B14F-4D97-AF65-F5344CB8AC3E}">
        <p14:creationId xmlns:p14="http://schemas.microsoft.com/office/powerpoint/2010/main" val="15961536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495300" indent="-228600" rtl="0">
              <a:spcBef>
                <a:spcPts val="0"/>
              </a:spcBef>
              <a:spcAft>
                <a:spcPts val="0"/>
              </a:spcAft>
            </a:pPr>
            <a:r>
              <a:rPr lang="sv-SE" sz="1800" b="1" i="0" u="none" strike="noStrike" dirty="0">
                <a:solidFill>
                  <a:srgbClr val="000000"/>
                </a:solidFill>
                <a:effectLst/>
                <a:latin typeface="Times New Roman" panose="02020603050405020304" pitchFamily="18" charset="0"/>
              </a:rPr>
              <a:t>Bild 3: Minornas inhumana konstruktion</a:t>
            </a:r>
            <a:endParaRPr lang="sv-SE" sz="1800" b="0" i="0" u="none" strike="noStrike" dirty="0">
              <a:solidFill>
                <a:srgbClr val="000000"/>
              </a:solidFill>
              <a:effectLst/>
              <a:latin typeface="Times New Roman" panose="02020603050405020304" pitchFamily="18" charset="0"/>
            </a:endParaRPr>
          </a:p>
          <a:p>
            <a:pPr marL="495300" indent="-228600" rtl="0">
              <a:spcBef>
                <a:spcPts val="0"/>
              </a:spcBef>
              <a:spcAft>
                <a:spcPts val="0"/>
              </a:spcAft>
            </a:pPr>
            <a:r>
              <a:rPr lang="sv-SE" sz="1800" b="0" i="0" u="none" strike="noStrike" dirty="0">
                <a:solidFill>
                  <a:srgbClr val="000000"/>
                </a:solidFill>
                <a:effectLst/>
                <a:latin typeface="Times New Roman" panose="02020603050405020304" pitchFamily="18" charset="0"/>
              </a:rPr>
              <a:t>Många minor är konstruerade för att skada och inte för att döda.</a:t>
            </a:r>
            <a:r>
              <a:rPr lang="sv-SE" sz="1800" b="0" i="1" u="none" strike="noStrike" dirty="0">
                <a:solidFill>
                  <a:srgbClr val="000000"/>
                </a:solidFill>
                <a:effectLst/>
                <a:latin typeface="Times New Roman" panose="02020603050405020304" pitchFamily="18" charset="0"/>
              </a:rPr>
              <a:t> </a:t>
            </a:r>
            <a:r>
              <a:rPr lang="sv-SE" sz="1800" b="0" i="0" u="none" strike="noStrike" dirty="0">
                <a:solidFill>
                  <a:srgbClr val="000000"/>
                </a:solidFill>
                <a:effectLst/>
                <a:latin typeface="Times New Roman" panose="02020603050405020304" pitchFamily="18" charset="0"/>
              </a:rPr>
              <a:t>Det finns minor med stor sprängverkan och med dödlig kraft, men många minor är konstruerade bara för att göra stor skada eftersom det är betydligt mer resurskrävande att ta hand om någon som skadats, än att ta hand om någon som dör.</a:t>
            </a:r>
            <a:endParaRPr lang="sv-SE" sz="1800" b="0" dirty="0">
              <a:effectLst/>
            </a:endParaRPr>
          </a:p>
          <a:p>
            <a:endParaRPr lang="sv-SE"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Platshållare för bildnummer 3"/>
          <p:cNvSpPr>
            <a:spLocks noGrp="1"/>
          </p:cNvSpPr>
          <p:nvPr>
            <p:ph type="sldNum" sz="quarter" idx="5"/>
          </p:nvPr>
        </p:nvSpPr>
        <p:spPr/>
        <p:txBody>
          <a:bodyPr/>
          <a:lstStyle/>
          <a:p>
            <a:fld id="{E9E082D3-AB71-4F85-B93E-FF276D9D219A}" type="slidenum">
              <a:rPr lang="sv-SE" smtClean="0"/>
              <a:t>3</a:t>
            </a:fld>
            <a:endParaRPr lang="sv-SE"/>
          </a:p>
        </p:txBody>
      </p:sp>
    </p:spTree>
    <p:extLst>
      <p:ext uri="{BB962C8B-B14F-4D97-AF65-F5344CB8AC3E}">
        <p14:creationId xmlns:p14="http://schemas.microsoft.com/office/powerpoint/2010/main" val="36664428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07000"/>
              </a:lnSpc>
              <a:spcAft>
                <a:spcPts val="800"/>
              </a:spcAft>
            </a:pPr>
            <a:r>
              <a:rPr lang="sv-SE" sz="1800" b="1" i="0" u="none" strike="noStrike" dirty="0">
                <a:solidFill>
                  <a:srgbClr val="000000"/>
                </a:solidFill>
                <a:effectLst/>
                <a:latin typeface="Times New Roman" panose="02020603050405020304" pitchFamily="18" charset="0"/>
              </a:rPr>
              <a:t>Bild 4: Vilka drabbas hårdast av minor?</a:t>
            </a:r>
          </a:p>
          <a:p>
            <a:pPr>
              <a:lnSpc>
                <a:spcPct val="107000"/>
              </a:lnSpc>
              <a:spcAft>
                <a:spcPts val="800"/>
              </a:spcAft>
            </a:pPr>
            <a:r>
              <a:rPr lang="sv-SE" sz="1800" b="0" i="0" u="none" strike="noStrike" dirty="0">
                <a:solidFill>
                  <a:srgbClr val="000000"/>
                </a:solidFill>
                <a:effectLst/>
                <a:latin typeface="Times New Roman" panose="02020603050405020304" pitchFamily="18" charset="0"/>
              </a:rPr>
              <a:t>Majoriteten av de som dödas eller skadas av minor är civila. Många minor placeras på åkrar, fält, längs vägar och vid skolor vilket drabbar mest civila då minor som ligger gömda i marken skadar och dödar även när kriget lämnat.</a:t>
            </a:r>
          </a:p>
          <a:p>
            <a:pPr>
              <a:lnSpc>
                <a:spcPct val="107000"/>
              </a:lnSpc>
              <a:spcAft>
                <a:spcPts val="800"/>
              </a:spcAft>
            </a:pPr>
            <a:endParaRPr lang="sv-SE" sz="1800" b="0" i="0" u="none" strike="noStrike" dirty="0">
              <a:solidFill>
                <a:srgbClr val="000000"/>
              </a:solidFill>
              <a:effectLst/>
              <a:latin typeface="Times New Roman" panose="02020603050405020304" pitchFamily="18" charset="0"/>
            </a:endParaRPr>
          </a:p>
          <a:p>
            <a:pPr>
              <a:lnSpc>
                <a:spcPct val="107000"/>
              </a:lnSpc>
              <a:spcAft>
                <a:spcPts val="800"/>
              </a:spcAft>
            </a:pPr>
            <a:endParaRPr lang="sv-SE" dirty="0"/>
          </a:p>
        </p:txBody>
      </p:sp>
      <p:sp>
        <p:nvSpPr>
          <p:cNvPr id="4" name="Platshållare för bildnummer 3"/>
          <p:cNvSpPr>
            <a:spLocks noGrp="1"/>
          </p:cNvSpPr>
          <p:nvPr>
            <p:ph type="sldNum" sz="quarter" idx="5"/>
          </p:nvPr>
        </p:nvSpPr>
        <p:spPr/>
        <p:txBody>
          <a:bodyPr/>
          <a:lstStyle/>
          <a:p>
            <a:fld id="{E9E082D3-AB71-4F85-B93E-FF276D9D219A}" type="slidenum">
              <a:rPr lang="sv-SE" smtClean="0"/>
              <a:t>4</a:t>
            </a:fld>
            <a:endParaRPr lang="sv-SE"/>
          </a:p>
        </p:txBody>
      </p:sp>
    </p:spTree>
    <p:extLst>
      <p:ext uri="{BB962C8B-B14F-4D97-AF65-F5344CB8AC3E}">
        <p14:creationId xmlns:p14="http://schemas.microsoft.com/office/powerpoint/2010/main" val="2595778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07000"/>
              </a:lnSpc>
              <a:spcAft>
                <a:spcPts val="800"/>
              </a:spcAft>
            </a:pPr>
            <a:r>
              <a:rPr lang="sv-SE" sz="1800" b="1" i="0" u="none" strike="noStrike" dirty="0">
                <a:solidFill>
                  <a:srgbClr val="000000"/>
                </a:solidFill>
                <a:effectLst/>
                <a:latin typeface="Times New Roman" panose="02020603050405020304" pitchFamily="18" charset="0"/>
              </a:rPr>
              <a:t>Bild 5: Hälften av de drabbade civila är barn</a:t>
            </a:r>
          </a:p>
          <a:p>
            <a:pPr>
              <a:lnSpc>
                <a:spcPct val="107000"/>
              </a:lnSpc>
              <a:spcAft>
                <a:spcPts val="800"/>
              </a:spcAft>
            </a:pPr>
            <a:r>
              <a:rPr lang="sv-SE" sz="1800" b="0" i="0" u="none" strike="noStrike" dirty="0">
                <a:solidFill>
                  <a:srgbClr val="000000"/>
                </a:solidFill>
                <a:effectLst/>
                <a:latin typeface="Times New Roman" panose="02020603050405020304" pitchFamily="18" charset="0"/>
              </a:rPr>
              <a:t>Hälften av alla civila som drabbas av minor är barn. Barn rör sig och leker överallt - utanför bostadsområden och vägar. Många barn saknar viktig kunskap om vilken fara minor i deras närhet utgör.  Många gånger plockar barn upp minor av nyfikenhet och för att de misstar dem för att vara leksaker.</a:t>
            </a:r>
            <a:endParaRPr lang="sv-SE" b="0" dirty="0"/>
          </a:p>
        </p:txBody>
      </p:sp>
      <p:sp>
        <p:nvSpPr>
          <p:cNvPr id="4" name="Platshållare för bildnummer 3"/>
          <p:cNvSpPr>
            <a:spLocks noGrp="1"/>
          </p:cNvSpPr>
          <p:nvPr>
            <p:ph type="sldNum" sz="quarter" idx="5"/>
          </p:nvPr>
        </p:nvSpPr>
        <p:spPr/>
        <p:txBody>
          <a:bodyPr/>
          <a:lstStyle/>
          <a:p>
            <a:fld id="{E9E082D3-AB71-4F85-B93E-FF276D9D219A}" type="slidenum">
              <a:rPr lang="sv-SE" smtClean="0"/>
              <a:t>5</a:t>
            </a:fld>
            <a:endParaRPr lang="sv-SE"/>
          </a:p>
        </p:txBody>
      </p:sp>
    </p:spTree>
    <p:extLst>
      <p:ext uri="{BB962C8B-B14F-4D97-AF65-F5344CB8AC3E}">
        <p14:creationId xmlns:p14="http://schemas.microsoft.com/office/powerpoint/2010/main" val="20122253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07000"/>
              </a:lnSpc>
              <a:spcAft>
                <a:spcPts val="800"/>
              </a:spcAft>
            </a:pPr>
            <a:r>
              <a:rPr lang="sv-SE" sz="1800" b="1" i="0" u="none" strike="noStrike" dirty="0">
                <a:solidFill>
                  <a:srgbClr val="000000"/>
                </a:solidFill>
                <a:effectLst/>
                <a:latin typeface="Times New Roman" panose="02020603050405020304" pitchFamily="18" charset="0"/>
              </a:rPr>
              <a:t>Bild 6: Uppbyggnad av konfliktdrabbade områden försvåras</a:t>
            </a:r>
          </a:p>
          <a:p>
            <a:pPr>
              <a:lnSpc>
                <a:spcPct val="107000"/>
              </a:lnSpc>
              <a:spcAft>
                <a:spcPts val="800"/>
              </a:spcAft>
            </a:pPr>
            <a:r>
              <a:rPr lang="sv-SE" sz="1800" b="0" i="0" u="none" strike="noStrike" dirty="0">
                <a:solidFill>
                  <a:srgbClr val="000000"/>
                </a:solidFill>
                <a:effectLst/>
                <a:latin typeface="Times New Roman" panose="02020603050405020304" pitchFamily="18" charset="0"/>
              </a:rPr>
              <a:t>Minor hindrar samhällen som har varit i konflikt att byggas upp igen. Både den ekonomiska och sociala utvecklingen stannar upp om områden måste spärras av. Minor och minfält stör på så vis viktiga samhällsfunktioner, hotar livsmedelsförsörjning och tillgång till infrastruktur. Utplacerade minor kan även hindra biståndspersonal att nå de som är i störst behov under och efter en konflikt.</a:t>
            </a:r>
          </a:p>
          <a:p>
            <a:pPr>
              <a:lnSpc>
                <a:spcPct val="107000"/>
              </a:lnSpc>
              <a:spcAft>
                <a:spcPts val="800"/>
              </a:spcAft>
            </a:pPr>
            <a:endParaRPr lang="sv-SE" sz="1800" b="0" i="0" u="none" strike="noStrike" dirty="0">
              <a:solidFill>
                <a:srgbClr val="000000"/>
              </a:solidFill>
              <a:effectLst/>
              <a:latin typeface="Times New Roman" panose="02020603050405020304" pitchFamily="18" charset="0"/>
            </a:endParaRPr>
          </a:p>
          <a:p>
            <a:pPr>
              <a:lnSpc>
                <a:spcPct val="107000"/>
              </a:lnSpc>
              <a:spcAft>
                <a:spcPts val="800"/>
              </a:spcAft>
            </a:pPr>
            <a:r>
              <a:rPr lang="sv-SE" sz="1800" b="0" i="0" u="none" strike="noStrike" dirty="0">
                <a:solidFill>
                  <a:srgbClr val="000000"/>
                </a:solidFill>
                <a:effectLst/>
                <a:latin typeface="Times New Roman" panose="02020603050405020304" pitchFamily="18" charset="0"/>
              </a:rPr>
              <a:t>Klicka på bilden för att se filmen Douglas, </a:t>
            </a:r>
            <a:r>
              <a:rPr lang="sv-SE" sz="1800" b="0" i="0" u="none" strike="noStrike">
                <a:solidFill>
                  <a:srgbClr val="000000"/>
                </a:solidFill>
                <a:effectLst/>
                <a:latin typeface="Times New Roman" panose="02020603050405020304" pitchFamily="18" charset="0"/>
              </a:rPr>
              <a:t>om minröjaren </a:t>
            </a:r>
            <a:r>
              <a:rPr lang="sv-SE" sz="1800" b="0" i="0" u="none" strike="noStrike" dirty="0" err="1">
                <a:solidFill>
                  <a:srgbClr val="000000"/>
                </a:solidFill>
                <a:effectLst/>
                <a:latin typeface="Times New Roman" panose="02020603050405020304" pitchFamily="18" charset="0"/>
              </a:rPr>
              <a:t>Dogulas</a:t>
            </a:r>
            <a:r>
              <a:rPr lang="sv-SE" sz="1800" b="0" i="0" u="none" strike="noStrike" dirty="0">
                <a:solidFill>
                  <a:srgbClr val="000000"/>
                </a:solidFill>
                <a:effectLst/>
                <a:latin typeface="Times New Roman" panose="02020603050405020304" pitchFamily="18" charset="0"/>
              </a:rPr>
              <a:t> </a:t>
            </a:r>
            <a:r>
              <a:rPr lang="sv-SE" sz="1800" b="0" i="0" u="none" strike="noStrike" dirty="0" err="1">
                <a:solidFill>
                  <a:srgbClr val="000000"/>
                </a:solidFill>
                <a:effectLst/>
                <a:latin typeface="Times New Roman" panose="02020603050405020304" pitchFamily="18" charset="0"/>
              </a:rPr>
              <a:t>Maketiwa</a:t>
            </a:r>
            <a:r>
              <a:rPr lang="sv-SE" sz="1800" b="0" i="0" u="none" strike="noStrike" dirty="0">
                <a:solidFill>
                  <a:srgbClr val="000000"/>
                </a:solidFill>
                <a:effectLst/>
                <a:latin typeface="Times New Roman" panose="02020603050405020304" pitchFamily="18" charset="0"/>
              </a:rPr>
              <a:t> som hittar, samlar och förstör minor efter det senaste inbördeskriget i Mali. Länk till filmen: https://www.youtube.com/watch?v=8f290Q2FN28 </a:t>
            </a:r>
            <a:endParaRPr lang="sv-SE" dirty="0"/>
          </a:p>
        </p:txBody>
      </p:sp>
      <p:sp>
        <p:nvSpPr>
          <p:cNvPr id="4" name="Platshållare för bildnummer 3"/>
          <p:cNvSpPr>
            <a:spLocks noGrp="1"/>
          </p:cNvSpPr>
          <p:nvPr>
            <p:ph type="sldNum" sz="quarter" idx="5"/>
          </p:nvPr>
        </p:nvSpPr>
        <p:spPr/>
        <p:txBody>
          <a:bodyPr/>
          <a:lstStyle/>
          <a:p>
            <a:fld id="{E9E082D3-AB71-4F85-B93E-FF276D9D219A}" type="slidenum">
              <a:rPr lang="sv-SE" smtClean="0"/>
              <a:t>6</a:t>
            </a:fld>
            <a:endParaRPr lang="sv-SE"/>
          </a:p>
        </p:txBody>
      </p:sp>
    </p:spTree>
    <p:extLst>
      <p:ext uri="{BB962C8B-B14F-4D97-AF65-F5344CB8AC3E}">
        <p14:creationId xmlns:p14="http://schemas.microsoft.com/office/powerpoint/2010/main" val="543417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b="1" i="0" u="none" strike="noStrike" dirty="0">
                <a:solidFill>
                  <a:srgbClr val="000000"/>
                </a:solidFill>
                <a:effectLst/>
                <a:latin typeface="Times New Roman" panose="02020603050405020304" pitchFamily="18" charset="0"/>
              </a:rPr>
              <a:t>Bild 7: UNMAS – FN:s minröjningsorganisation</a:t>
            </a:r>
          </a:p>
          <a:p>
            <a:r>
              <a:rPr lang="sv-SE" sz="1800" b="0" i="0" u="none" strike="noStrike" dirty="0">
                <a:solidFill>
                  <a:srgbClr val="000000"/>
                </a:solidFill>
                <a:effectLst/>
                <a:latin typeface="Times New Roman" panose="02020603050405020304" pitchFamily="18" charset="0"/>
              </a:rPr>
              <a:t>FN:s minröjningsorganisation, UNMAS, arbetar för att förhindra olyckor med minor genom bland annat minröjning och riskutbildning för människor i särskilt utsatta områden. Genom utbildning och informationsspridning till människor som lever i närheten av minfält kan minolyckor förhindras. För att nå ut till så många som möjligt används exempelvis lokalradio och sms.</a:t>
            </a:r>
            <a:endParaRPr lang="sv-SE" b="0" dirty="0"/>
          </a:p>
        </p:txBody>
      </p:sp>
      <p:sp>
        <p:nvSpPr>
          <p:cNvPr id="4" name="Platshållare för bildnummer 3"/>
          <p:cNvSpPr>
            <a:spLocks noGrp="1"/>
          </p:cNvSpPr>
          <p:nvPr>
            <p:ph type="sldNum" sz="quarter" idx="5"/>
          </p:nvPr>
        </p:nvSpPr>
        <p:spPr/>
        <p:txBody>
          <a:bodyPr/>
          <a:lstStyle/>
          <a:p>
            <a:fld id="{E9E082D3-AB71-4F85-B93E-FF276D9D219A}" type="slidenum">
              <a:rPr lang="sv-SE" smtClean="0"/>
              <a:t>7</a:t>
            </a:fld>
            <a:endParaRPr lang="sv-SE"/>
          </a:p>
        </p:txBody>
      </p:sp>
    </p:spTree>
    <p:extLst>
      <p:ext uri="{BB962C8B-B14F-4D97-AF65-F5344CB8AC3E}">
        <p14:creationId xmlns:p14="http://schemas.microsoft.com/office/powerpoint/2010/main" val="13932078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495300" indent="-228600" algn="l" rtl="0">
              <a:spcBef>
                <a:spcPts val="0"/>
              </a:spcBef>
              <a:spcAft>
                <a:spcPts val="0"/>
              </a:spcAft>
            </a:pPr>
            <a:r>
              <a:rPr lang="sv-SE" sz="1800" b="1" i="0" u="none" strike="noStrike" dirty="0">
                <a:solidFill>
                  <a:srgbClr val="000000"/>
                </a:solidFill>
                <a:effectLst/>
                <a:latin typeface="Times New Roman" panose="02020603050405020304" pitchFamily="18" charset="0"/>
              </a:rPr>
              <a:t>Bild 8: Ottawakonventionen</a:t>
            </a:r>
          </a:p>
          <a:p>
            <a:pPr marL="495300" indent="-228600" algn="l" rtl="0">
              <a:spcBef>
                <a:spcPts val="0"/>
              </a:spcBef>
              <a:spcAft>
                <a:spcPts val="0"/>
              </a:spcAft>
            </a:pPr>
            <a:r>
              <a:rPr lang="sv-SE" sz="1800" b="0" i="0" u="none" strike="noStrike" dirty="0">
                <a:solidFill>
                  <a:srgbClr val="000000"/>
                </a:solidFill>
                <a:effectLst/>
                <a:latin typeface="Times New Roman" panose="02020603050405020304" pitchFamily="18" charset="0"/>
              </a:rPr>
              <a:t>Det finns ett internationellt avtal, Ottawakonventionen, som förbjuder personminor, som mer än 164 länder i världen anslutit sig till och som bidragit till en drastisk minskning av användningen av minor. Fler länder behöver dock ansluta sig till avtalet. De som har anslutit sig till Ottawakonventionen får varken använda eller tillverka minor, inte heller får de uppmuntra andra att göra det. Avtalsländerna förbinder sig även till att förstöra sina lager av minor. </a:t>
            </a:r>
            <a:endParaRPr lang="sv-SE" b="0" dirty="0">
              <a:effectLst/>
            </a:endParaRPr>
          </a:p>
          <a:p>
            <a:pPr algn="l" rtl="0">
              <a:spcBef>
                <a:spcPts val="0"/>
              </a:spcBef>
              <a:spcAft>
                <a:spcPts val="0"/>
              </a:spcAft>
            </a:pPr>
            <a:r>
              <a:rPr lang="sv-SE" sz="1800" b="1" i="0" u="none" strike="noStrike" dirty="0">
                <a:solidFill>
                  <a:srgbClr val="000000"/>
                </a:solidFill>
                <a:effectLst/>
                <a:latin typeface="Times New Roman" panose="02020603050405020304" pitchFamily="18" charset="0"/>
              </a:rPr>
              <a:t> </a:t>
            </a:r>
            <a:endParaRPr lang="sv-SE" b="0" dirty="0">
              <a:effectLst/>
            </a:endParaRPr>
          </a:p>
          <a:p>
            <a:br>
              <a:rPr lang="sv-SE" dirty="0"/>
            </a:br>
            <a:endParaRPr lang="sv-SE" dirty="0"/>
          </a:p>
        </p:txBody>
      </p:sp>
      <p:sp>
        <p:nvSpPr>
          <p:cNvPr id="4" name="Platshållare för bildnummer 3"/>
          <p:cNvSpPr>
            <a:spLocks noGrp="1"/>
          </p:cNvSpPr>
          <p:nvPr>
            <p:ph type="sldNum" sz="quarter" idx="5"/>
          </p:nvPr>
        </p:nvSpPr>
        <p:spPr/>
        <p:txBody>
          <a:bodyPr/>
          <a:lstStyle/>
          <a:p>
            <a:fld id="{E9E082D3-AB71-4F85-B93E-FF276D9D219A}" type="slidenum">
              <a:rPr lang="sv-SE" smtClean="0"/>
              <a:t>8</a:t>
            </a:fld>
            <a:endParaRPr lang="sv-SE"/>
          </a:p>
        </p:txBody>
      </p:sp>
    </p:spTree>
    <p:extLst>
      <p:ext uri="{BB962C8B-B14F-4D97-AF65-F5344CB8AC3E}">
        <p14:creationId xmlns:p14="http://schemas.microsoft.com/office/powerpoint/2010/main" val="13977583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b="1" i="0" u="none" strike="noStrike" dirty="0">
                <a:solidFill>
                  <a:srgbClr val="000000"/>
                </a:solidFill>
                <a:effectLst/>
                <a:latin typeface="Times New Roman" panose="02020603050405020304" pitchFamily="18" charset="0"/>
              </a:rPr>
              <a:t>Bild 9: Rätten till ett liv i trygghet och säkerhet</a:t>
            </a:r>
          </a:p>
          <a:p>
            <a:r>
              <a:rPr lang="sv-SE" sz="1800" b="0" i="0" u="none" strike="noStrike" dirty="0">
                <a:solidFill>
                  <a:srgbClr val="000000"/>
                </a:solidFill>
                <a:effectLst/>
                <a:latin typeface="Times New Roman" panose="02020603050405020304" pitchFamily="18" charset="0"/>
              </a:rPr>
              <a:t>Var och en av oss har rätt att leva ett liv i trygghet och säkerhet. Trots detta pågår det konflikter runt om i världen där inhumana vapen så som minor drabbar civila under konflikter och långt efteråt. I Ukraina slår ryska bomber och robotar mot civila mål och bruket av klustervapen och minor finns dokumenterade.</a:t>
            </a:r>
            <a:endParaRPr lang="sv-SE" dirty="0"/>
          </a:p>
        </p:txBody>
      </p:sp>
      <p:sp>
        <p:nvSpPr>
          <p:cNvPr id="4" name="Platshållare för bildnummer 3"/>
          <p:cNvSpPr>
            <a:spLocks noGrp="1"/>
          </p:cNvSpPr>
          <p:nvPr>
            <p:ph type="sldNum" sz="quarter" idx="5"/>
          </p:nvPr>
        </p:nvSpPr>
        <p:spPr/>
        <p:txBody>
          <a:bodyPr/>
          <a:lstStyle/>
          <a:p>
            <a:fld id="{E9E082D3-AB71-4F85-B93E-FF276D9D219A}" type="slidenum">
              <a:rPr lang="sv-SE" smtClean="0"/>
              <a:t>9</a:t>
            </a:fld>
            <a:endParaRPr lang="sv-SE"/>
          </a:p>
        </p:txBody>
      </p:sp>
    </p:spTree>
    <p:extLst>
      <p:ext uri="{BB962C8B-B14F-4D97-AF65-F5344CB8AC3E}">
        <p14:creationId xmlns:p14="http://schemas.microsoft.com/office/powerpoint/2010/main" val="28495332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ild stående med bildtext">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C6652BD0-E507-4F1A-92BB-C8DCEE30146B}"/>
              </a:ext>
            </a:extLst>
          </p:cNvPr>
          <p:cNvSpPr>
            <a:spLocks noGrp="1"/>
          </p:cNvSpPr>
          <p:nvPr>
            <p:ph type="pic" idx="1"/>
          </p:nvPr>
        </p:nvSpPr>
        <p:spPr>
          <a:xfrm>
            <a:off x="7946968" y="1831181"/>
            <a:ext cx="4245032" cy="502681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2" name="Rubrik 1">
            <a:extLst>
              <a:ext uri="{FF2B5EF4-FFF2-40B4-BE49-F238E27FC236}">
                <a16:creationId xmlns:a16="http://schemas.microsoft.com/office/drawing/2014/main" id="{850724F4-5E64-4123-AC29-D54739523EC4}"/>
              </a:ext>
            </a:extLst>
          </p:cNvPr>
          <p:cNvSpPr>
            <a:spLocks noGrp="1"/>
          </p:cNvSpPr>
          <p:nvPr>
            <p:ph type="title"/>
          </p:nvPr>
        </p:nvSpPr>
        <p:spPr>
          <a:xfrm>
            <a:off x="838200" y="428625"/>
            <a:ext cx="9363076" cy="1383041"/>
          </a:xfrm>
        </p:spPr>
        <p:txBody>
          <a:bodyPr anchor="ctr">
            <a:noAutofit/>
          </a:bodyPr>
          <a:lstStyle>
            <a:lvl1pPr>
              <a:defRPr sz="4400">
                <a:solidFill>
                  <a:schemeClr val="bg1"/>
                </a:solidFill>
              </a:defRPr>
            </a:lvl1pPr>
          </a:lstStyle>
          <a:p>
            <a:r>
              <a:rPr lang="sv-SE"/>
              <a:t>Klicka här för att ändra mall för rubrikformat</a:t>
            </a:r>
            <a:endParaRPr lang="sv-SE" dirty="0"/>
          </a:p>
        </p:txBody>
      </p:sp>
      <p:sp>
        <p:nvSpPr>
          <p:cNvPr id="4" name="Platshållare för text 3">
            <a:extLst>
              <a:ext uri="{FF2B5EF4-FFF2-40B4-BE49-F238E27FC236}">
                <a16:creationId xmlns:a16="http://schemas.microsoft.com/office/drawing/2014/main" id="{F677FE63-E475-4B3F-AEC0-41F9FC5593E8}"/>
              </a:ext>
            </a:extLst>
          </p:cNvPr>
          <p:cNvSpPr>
            <a:spLocks noGrp="1"/>
          </p:cNvSpPr>
          <p:nvPr>
            <p:ph type="body" sz="half" idx="2"/>
          </p:nvPr>
        </p:nvSpPr>
        <p:spPr>
          <a:xfrm>
            <a:off x="839788" y="4055735"/>
            <a:ext cx="6699856" cy="1871990"/>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6" name="Platshållare för sidfot 5">
            <a:extLst>
              <a:ext uri="{FF2B5EF4-FFF2-40B4-BE49-F238E27FC236}">
                <a16:creationId xmlns:a16="http://schemas.microsoft.com/office/drawing/2014/main" id="{D63D6BE9-4810-4AA7-AC7E-466787351098}"/>
              </a:ext>
            </a:extLst>
          </p:cNvPr>
          <p:cNvSpPr>
            <a:spLocks noGrp="1"/>
          </p:cNvSpPr>
          <p:nvPr>
            <p:ph type="ftr" sz="quarter" idx="11"/>
          </p:nvPr>
        </p:nvSpPr>
        <p:spPr>
          <a:xfrm>
            <a:off x="838200" y="6429375"/>
            <a:ext cx="6699855" cy="307322"/>
          </a:xfrm>
        </p:spPr>
        <p:txBody>
          <a:bodyPr/>
          <a:lstStyle/>
          <a:p>
            <a:endParaRPr lang="sv-SE" dirty="0"/>
          </a:p>
        </p:txBody>
      </p:sp>
      <p:sp>
        <p:nvSpPr>
          <p:cNvPr id="23" name="Platshållare för text 22">
            <a:extLst>
              <a:ext uri="{FF2B5EF4-FFF2-40B4-BE49-F238E27FC236}">
                <a16:creationId xmlns:a16="http://schemas.microsoft.com/office/drawing/2014/main" id="{BD0191A7-8742-40F1-84C7-A3140831302D}"/>
              </a:ext>
            </a:extLst>
          </p:cNvPr>
          <p:cNvSpPr>
            <a:spLocks noGrp="1"/>
          </p:cNvSpPr>
          <p:nvPr>
            <p:ph type="body" sz="quarter" idx="12"/>
          </p:nvPr>
        </p:nvSpPr>
        <p:spPr>
          <a:xfrm>
            <a:off x="838199" y="2660073"/>
            <a:ext cx="6699856" cy="1213658"/>
          </a:xfrm>
        </p:spPr>
        <p:txBody>
          <a:bodyPr anchor="b">
            <a:normAutofit/>
          </a:bodyPr>
          <a:lstStyle>
            <a:lvl1pPr marL="0" indent="0">
              <a:buNone/>
              <a:defRPr sz="2800" b="1"/>
            </a:lvl1pPr>
            <a:lvl2pPr marL="457200" indent="0">
              <a:buNone/>
              <a:defRPr/>
            </a:lvl2pPr>
            <a:lvl3pPr marL="914400" indent="0">
              <a:buNone/>
              <a:defRPr/>
            </a:lvl3pPr>
            <a:lvl4pPr marL="1371600" indent="0">
              <a:buNone/>
              <a:defRPr/>
            </a:lvl4pPr>
            <a:lvl5pPr marL="1828800" indent="0">
              <a:buNone/>
              <a:defRPr/>
            </a:lvl5pPr>
          </a:lstStyle>
          <a:p>
            <a:pPr lvl="0"/>
            <a:r>
              <a:rPr lang="sv-SE"/>
              <a:t>Klicka här för att ändra format på bakgrundstexten</a:t>
            </a:r>
          </a:p>
        </p:txBody>
      </p:sp>
      <p:sp>
        <p:nvSpPr>
          <p:cNvPr id="7" name="Platshållare för text 6">
            <a:extLst>
              <a:ext uri="{FF2B5EF4-FFF2-40B4-BE49-F238E27FC236}">
                <a16:creationId xmlns:a16="http://schemas.microsoft.com/office/drawing/2014/main" id="{4E4340AF-9E48-42DB-96C7-770360BB0FBF}"/>
              </a:ext>
            </a:extLst>
          </p:cNvPr>
          <p:cNvSpPr>
            <a:spLocks noGrp="1"/>
          </p:cNvSpPr>
          <p:nvPr>
            <p:ph type="body" sz="quarter" idx="13" hasCustomPrompt="1"/>
          </p:nvPr>
        </p:nvSpPr>
        <p:spPr>
          <a:xfrm>
            <a:off x="8099396" y="6429375"/>
            <a:ext cx="3940175" cy="307322"/>
          </a:xfrm>
        </p:spPr>
        <p:txBody>
          <a:bodyPr anchor="ctr">
            <a:noAutofit/>
          </a:bodyPr>
          <a:lstStyle>
            <a:lvl1pPr marL="0" indent="0" algn="r">
              <a:buNone/>
              <a:defRPr sz="1100" b="0">
                <a:solidFill>
                  <a:schemeClr val="tx1"/>
                </a:solidFill>
              </a:defRPr>
            </a:lvl1pPr>
            <a:lvl5pPr>
              <a:defRPr/>
            </a:lvl5pPr>
          </a:lstStyle>
          <a:p>
            <a:pPr lvl="0"/>
            <a:r>
              <a:rPr lang="sv-SE" dirty="0"/>
              <a:t>Foto:</a:t>
            </a:r>
          </a:p>
        </p:txBody>
      </p:sp>
    </p:spTree>
    <p:extLst>
      <p:ext uri="{BB962C8B-B14F-4D97-AF65-F5344CB8AC3E}">
        <p14:creationId xmlns:p14="http://schemas.microsoft.com/office/powerpoint/2010/main" val="1887713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ild liggande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50724F4-5E64-4123-AC29-D54739523EC4}"/>
              </a:ext>
            </a:extLst>
          </p:cNvPr>
          <p:cNvSpPr>
            <a:spLocks noGrp="1"/>
          </p:cNvSpPr>
          <p:nvPr>
            <p:ph type="title"/>
          </p:nvPr>
        </p:nvSpPr>
        <p:spPr>
          <a:xfrm>
            <a:off x="838200" y="428625"/>
            <a:ext cx="9363076" cy="1383041"/>
          </a:xfrm>
        </p:spPr>
        <p:txBody>
          <a:bodyPr anchor="ctr">
            <a:noAutofit/>
          </a:bodyPr>
          <a:lstStyle>
            <a:lvl1pPr>
              <a:defRPr sz="4400">
                <a:solidFill>
                  <a:schemeClr val="bg1"/>
                </a:solidFill>
              </a:defRPr>
            </a:lvl1pPr>
          </a:lstStyle>
          <a:p>
            <a:r>
              <a:rPr lang="sv-SE"/>
              <a:t>Klicka här för att ändra mall för rubrikformat</a:t>
            </a:r>
            <a:endParaRPr lang="sv-SE" dirty="0"/>
          </a:p>
        </p:txBody>
      </p:sp>
      <p:sp>
        <p:nvSpPr>
          <p:cNvPr id="3" name="Platshållare för bild 2">
            <a:extLst>
              <a:ext uri="{FF2B5EF4-FFF2-40B4-BE49-F238E27FC236}">
                <a16:creationId xmlns:a16="http://schemas.microsoft.com/office/drawing/2014/main" id="{C6652BD0-E507-4F1A-92BB-C8DCEE30146B}"/>
              </a:ext>
            </a:extLst>
          </p:cNvPr>
          <p:cNvSpPr>
            <a:spLocks noGrp="1"/>
          </p:cNvSpPr>
          <p:nvPr>
            <p:ph type="pic" idx="1"/>
          </p:nvPr>
        </p:nvSpPr>
        <p:spPr>
          <a:xfrm>
            <a:off x="5183188" y="2438401"/>
            <a:ext cx="6172200" cy="349567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4" name="Platshållare för text 3">
            <a:extLst>
              <a:ext uri="{FF2B5EF4-FFF2-40B4-BE49-F238E27FC236}">
                <a16:creationId xmlns:a16="http://schemas.microsoft.com/office/drawing/2014/main" id="{F677FE63-E475-4B3F-AEC0-41F9FC5593E8}"/>
              </a:ext>
            </a:extLst>
          </p:cNvPr>
          <p:cNvSpPr>
            <a:spLocks noGrp="1"/>
          </p:cNvSpPr>
          <p:nvPr>
            <p:ph type="body" sz="half" idx="2"/>
          </p:nvPr>
        </p:nvSpPr>
        <p:spPr>
          <a:xfrm>
            <a:off x="839788" y="3648075"/>
            <a:ext cx="3932237" cy="2279650"/>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C91FFD4D-5A5E-44A7-A138-206BFB2C566D}"/>
              </a:ext>
            </a:extLst>
          </p:cNvPr>
          <p:cNvSpPr>
            <a:spLocks noGrp="1"/>
          </p:cNvSpPr>
          <p:nvPr>
            <p:ph type="dt" sz="half" idx="10"/>
          </p:nvPr>
        </p:nvSpPr>
        <p:spPr/>
        <p:txBody>
          <a:bodyPr/>
          <a:lstStyle>
            <a:lvl1pPr algn="r">
              <a:defRPr/>
            </a:lvl1pPr>
          </a:lstStyle>
          <a:p>
            <a:fld id="{A858AF17-352C-4B2A-998D-B5C7C6FF7017}" type="datetimeFigureOut">
              <a:rPr lang="sv-SE" smtClean="0"/>
              <a:pPr/>
              <a:t>2023-07-06</a:t>
            </a:fld>
            <a:endParaRPr lang="sv-SE" dirty="0"/>
          </a:p>
        </p:txBody>
      </p:sp>
      <p:sp>
        <p:nvSpPr>
          <p:cNvPr id="6" name="Platshållare för sidfot 5">
            <a:extLst>
              <a:ext uri="{FF2B5EF4-FFF2-40B4-BE49-F238E27FC236}">
                <a16:creationId xmlns:a16="http://schemas.microsoft.com/office/drawing/2014/main" id="{D63D6BE9-4810-4AA7-AC7E-466787351098}"/>
              </a:ext>
            </a:extLst>
          </p:cNvPr>
          <p:cNvSpPr>
            <a:spLocks noGrp="1"/>
          </p:cNvSpPr>
          <p:nvPr>
            <p:ph type="ftr" sz="quarter" idx="11"/>
          </p:nvPr>
        </p:nvSpPr>
        <p:spPr/>
        <p:txBody>
          <a:bodyPr/>
          <a:lstStyle/>
          <a:p>
            <a:endParaRPr lang="sv-SE"/>
          </a:p>
        </p:txBody>
      </p:sp>
      <p:sp>
        <p:nvSpPr>
          <p:cNvPr id="23" name="Platshållare för text 22">
            <a:extLst>
              <a:ext uri="{FF2B5EF4-FFF2-40B4-BE49-F238E27FC236}">
                <a16:creationId xmlns:a16="http://schemas.microsoft.com/office/drawing/2014/main" id="{BD0191A7-8742-40F1-84C7-A3140831302D}"/>
              </a:ext>
            </a:extLst>
          </p:cNvPr>
          <p:cNvSpPr>
            <a:spLocks noGrp="1"/>
          </p:cNvSpPr>
          <p:nvPr>
            <p:ph type="body" sz="quarter" idx="12"/>
          </p:nvPr>
        </p:nvSpPr>
        <p:spPr>
          <a:xfrm>
            <a:off x="838200" y="2438401"/>
            <a:ext cx="3932238" cy="990599"/>
          </a:xfrm>
        </p:spPr>
        <p:txBody>
          <a:bodyPr anchor="b">
            <a:normAutofit/>
          </a:bodyPr>
          <a:lstStyle>
            <a:lvl1pPr marL="0" indent="0">
              <a:buNone/>
              <a:defRPr sz="2800" b="1"/>
            </a:lvl1pPr>
            <a:lvl2pPr marL="457200" indent="0">
              <a:buNone/>
              <a:defRPr/>
            </a:lvl2pPr>
            <a:lvl3pPr marL="914400" indent="0">
              <a:buNone/>
              <a:defRPr/>
            </a:lvl3pPr>
            <a:lvl4pPr marL="1371600" indent="0">
              <a:buNone/>
              <a:defRPr/>
            </a:lvl4pPr>
            <a:lvl5pPr marL="1828800" indent="0">
              <a:buNone/>
              <a:defRPr/>
            </a:lvl5pPr>
          </a:lstStyle>
          <a:p>
            <a:pPr lvl="0"/>
            <a:r>
              <a:rPr lang="sv-SE"/>
              <a:t>Klicka här för att ändra format på bakgrundstexten</a:t>
            </a:r>
          </a:p>
        </p:txBody>
      </p:sp>
      <p:sp>
        <p:nvSpPr>
          <p:cNvPr id="8" name="Platshållare för text 6">
            <a:extLst>
              <a:ext uri="{FF2B5EF4-FFF2-40B4-BE49-F238E27FC236}">
                <a16:creationId xmlns:a16="http://schemas.microsoft.com/office/drawing/2014/main" id="{CAE357A7-EAD7-4B8A-A20C-E08B43F4C7E2}"/>
              </a:ext>
            </a:extLst>
          </p:cNvPr>
          <p:cNvSpPr>
            <a:spLocks noGrp="1"/>
          </p:cNvSpPr>
          <p:nvPr>
            <p:ph type="body" sz="quarter" idx="13" hasCustomPrompt="1"/>
          </p:nvPr>
        </p:nvSpPr>
        <p:spPr>
          <a:xfrm rot="16200000">
            <a:off x="9773601" y="4036607"/>
            <a:ext cx="3495675" cy="299259"/>
          </a:xfrm>
        </p:spPr>
        <p:txBody>
          <a:bodyPr anchor="ctr">
            <a:noAutofit/>
          </a:bodyPr>
          <a:lstStyle>
            <a:lvl1pPr marL="0" indent="0" algn="r">
              <a:buNone/>
              <a:defRPr sz="1200" b="0">
                <a:solidFill>
                  <a:schemeClr val="tx1"/>
                </a:solidFill>
              </a:defRPr>
            </a:lvl1pPr>
            <a:lvl5pPr>
              <a:defRPr/>
            </a:lvl5pPr>
          </a:lstStyle>
          <a:p>
            <a:pPr lvl="0"/>
            <a:r>
              <a:rPr lang="sv-SE" dirty="0"/>
              <a:t>Foto:</a:t>
            </a:r>
          </a:p>
        </p:txBody>
      </p:sp>
    </p:spTree>
    <p:extLst>
      <p:ext uri="{BB962C8B-B14F-4D97-AF65-F5344CB8AC3E}">
        <p14:creationId xmlns:p14="http://schemas.microsoft.com/office/powerpoint/2010/main" val="3280052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FF64C51-1CFA-4B82-A401-063C4D6761DF}"/>
              </a:ext>
            </a:extLst>
          </p:cNvPr>
          <p:cNvSpPr>
            <a:spLocks noGrp="1"/>
          </p:cNvSpPr>
          <p:nvPr>
            <p:ph type="title"/>
          </p:nvPr>
        </p:nvSpPr>
        <p:spPr>
          <a:xfrm>
            <a:off x="831850" y="1819275"/>
            <a:ext cx="10515600" cy="2743200"/>
          </a:xfrm>
        </p:spPr>
        <p:txBody>
          <a:bodyPr anchor="b"/>
          <a:lstStyle>
            <a:lvl1pPr>
              <a:defRPr sz="6000">
                <a:solidFill>
                  <a:schemeClr val="tx2"/>
                </a:solidFill>
              </a:defRPr>
            </a:lvl1pPr>
          </a:lstStyle>
          <a:p>
            <a:r>
              <a:rPr lang="sv-SE"/>
              <a:t>Klicka här för att ändra mall för rubrikformat</a:t>
            </a:r>
            <a:endParaRPr lang="sv-SE" dirty="0"/>
          </a:p>
        </p:txBody>
      </p:sp>
      <p:sp>
        <p:nvSpPr>
          <p:cNvPr id="3" name="Platshållare för text 2">
            <a:extLst>
              <a:ext uri="{FF2B5EF4-FFF2-40B4-BE49-F238E27FC236}">
                <a16:creationId xmlns:a16="http://schemas.microsoft.com/office/drawing/2014/main" id="{BAC53748-7127-41FF-8E63-BBC7D0F983D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3C0A824E-AC21-488E-B276-FF7206CE8AB5}"/>
              </a:ext>
            </a:extLst>
          </p:cNvPr>
          <p:cNvSpPr>
            <a:spLocks noGrp="1"/>
          </p:cNvSpPr>
          <p:nvPr>
            <p:ph type="dt" sz="half" idx="10"/>
          </p:nvPr>
        </p:nvSpPr>
        <p:spPr/>
        <p:txBody>
          <a:bodyPr/>
          <a:lstStyle>
            <a:lvl1pPr algn="r">
              <a:defRPr/>
            </a:lvl1pPr>
          </a:lstStyle>
          <a:p>
            <a:fld id="{A858AF17-352C-4B2A-998D-B5C7C6FF7017}" type="datetimeFigureOut">
              <a:rPr lang="sv-SE" smtClean="0"/>
              <a:pPr/>
              <a:t>2023-07-06</a:t>
            </a:fld>
            <a:endParaRPr lang="sv-SE" dirty="0"/>
          </a:p>
        </p:txBody>
      </p:sp>
      <p:sp>
        <p:nvSpPr>
          <p:cNvPr id="5" name="Platshållare för sidfot 4">
            <a:extLst>
              <a:ext uri="{FF2B5EF4-FFF2-40B4-BE49-F238E27FC236}">
                <a16:creationId xmlns:a16="http://schemas.microsoft.com/office/drawing/2014/main" id="{C61020C1-32BE-42DF-9852-C21680CE4E5C}"/>
              </a:ext>
            </a:extLst>
          </p:cNvPr>
          <p:cNvSpPr>
            <a:spLocks noGrp="1"/>
          </p:cNvSpPr>
          <p:nvPr>
            <p:ph type="ftr" sz="quarter" idx="11"/>
          </p:nvPr>
        </p:nvSpPr>
        <p:spPr/>
        <p:txBody>
          <a:bodyPr/>
          <a:lstStyle/>
          <a:p>
            <a:endParaRPr lang="sv-SE"/>
          </a:p>
        </p:txBody>
      </p:sp>
    </p:spTree>
    <p:extLst>
      <p:ext uri="{BB962C8B-B14F-4D97-AF65-F5344CB8AC3E}">
        <p14:creationId xmlns:p14="http://schemas.microsoft.com/office/powerpoint/2010/main" val="1443712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5DB7475-CBFD-4E8D-8889-3AE6D92934DF}"/>
              </a:ext>
            </a:extLst>
          </p:cNvPr>
          <p:cNvSpPr>
            <a:spLocks noGrp="1"/>
          </p:cNvSpPr>
          <p:nvPr>
            <p:ph type="title"/>
          </p:nvPr>
        </p:nvSpPr>
        <p:spPr>
          <a:xfrm>
            <a:off x="838200" y="457200"/>
            <a:ext cx="9363075" cy="1354791"/>
          </a:xfrm>
        </p:spPr>
        <p:txBody>
          <a:bodyPr/>
          <a:lstStyle/>
          <a:p>
            <a:r>
              <a:rPr lang="sv-SE"/>
              <a:t>Klicka här för att ändra mall för rubrikformat</a:t>
            </a:r>
            <a:endParaRPr lang="sv-SE" dirty="0"/>
          </a:p>
        </p:txBody>
      </p:sp>
      <p:sp>
        <p:nvSpPr>
          <p:cNvPr id="3" name="Platshållare för innehåll 2">
            <a:extLst>
              <a:ext uri="{FF2B5EF4-FFF2-40B4-BE49-F238E27FC236}">
                <a16:creationId xmlns:a16="http://schemas.microsoft.com/office/drawing/2014/main" id="{C634ADEA-4654-4B3B-83C5-F7279F4CB55E}"/>
              </a:ext>
            </a:extLst>
          </p:cNvPr>
          <p:cNvSpPr>
            <a:spLocks noGrp="1"/>
          </p:cNvSpPr>
          <p:nvPr>
            <p:ph idx="1"/>
          </p:nvPr>
        </p:nvSpPr>
        <p:spPr/>
        <p:txBody>
          <a:bodyPr>
            <a:normAutofit/>
          </a:bodyPr>
          <a:lstStyle>
            <a:lvl1pPr>
              <a:defRPr sz="3200"/>
            </a:lvl1pPr>
            <a:lvl2pPr>
              <a:defRPr sz="2800"/>
            </a:lvl2pPr>
            <a:lvl3pPr>
              <a:defRPr sz="2400"/>
            </a:lvl3pPr>
            <a:lvl4pPr>
              <a:defRPr sz="2000"/>
            </a:lvl4pPr>
            <a:lvl5pPr>
              <a:defRPr sz="20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a:extLst>
              <a:ext uri="{FF2B5EF4-FFF2-40B4-BE49-F238E27FC236}">
                <a16:creationId xmlns:a16="http://schemas.microsoft.com/office/drawing/2014/main" id="{98893F25-A49D-489B-A6A9-C29E10E3F9EF}"/>
              </a:ext>
            </a:extLst>
          </p:cNvPr>
          <p:cNvSpPr>
            <a:spLocks noGrp="1"/>
          </p:cNvSpPr>
          <p:nvPr>
            <p:ph type="dt" sz="half" idx="10"/>
          </p:nvPr>
        </p:nvSpPr>
        <p:spPr/>
        <p:txBody>
          <a:bodyPr/>
          <a:lstStyle>
            <a:lvl1pPr algn="r">
              <a:defRPr/>
            </a:lvl1pPr>
          </a:lstStyle>
          <a:p>
            <a:fld id="{A858AF17-352C-4B2A-998D-B5C7C6FF7017}" type="datetimeFigureOut">
              <a:rPr lang="sv-SE" smtClean="0"/>
              <a:pPr/>
              <a:t>2023-07-06</a:t>
            </a:fld>
            <a:endParaRPr lang="sv-SE" dirty="0"/>
          </a:p>
        </p:txBody>
      </p:sp>
      <p:sp>
        <p:nvSpPr>
          <p:cNvPr id="5" name="Platshållare för sidfot 4">
            <a:extLst>
              <a:ext uri="{FF2B5EF4-FFF2-40B4-BE49-F238E27FC236}">
                <a16:creationId xmlns:a16="http://schemas.microsoft.com/office/drawing/2014/main" id="{59415E78-0908-4AEA-8CDA-779D44F04C1D}"/>
              </a:ext>
            </a:extLst>
          </p:cNvPr>
          <p:cNvSpPr>
            <a:spLocks noGrp="1"/>
          </p:cNvSpPr>
          <p:nvPr>
            <p:ph type="ftr" sz="quarter" idx="11"/>
          </p:nvPr>
        </p:nvSpPr>
        <p:spPr/>
        <p:txBody>
          <a:bodyPr/>
          <a:lstStyle/>
          <a:p>
            <a:endParaRPr lang="sv-SE"/>
          </a:p>
        </p:txBody>
      </p:sp>
    </p:spTree>
    <p:extLst>
      <p:ext uri="{BB962C8B-B14F-4D97-AF65-F5344CB8AC3E}">
        <p14:creationId xmlns:p14="http://schemas.microsoft.com/office/powerpoint/2010/main" val="316235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9E38A18-485D-4817-AC7B-372F0540343C}"/>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datum 2">
            <a:extLst>
              <a:ext uri="{FF2B5EF4-FFF2-40B4-BE49-F238E27FC236}">
                <a16:creationId xmlns:a16="http://schemas.microsoft.com/office/drawing/2014/main" id="{5AC540D7-5B54-466F-8292-05B0C45F5CB0}"/>
              </a:ext>
            </a:extLst>
          </p:cNvPr>
          <p:cNvSpPr>
            <a:spLocks noGrp="1"/>
          </p:cNvSpPr>
          <p:nvPr>
            <p:ph type="dt" sz="half" idx="10"/>
          </p:nvPr>
        </p:nvSpPr>
        <p:spPr/>
        <p:txBody>
          <a:bodyPr/>
          <a:lstStyle>
            <a:lvl1pPr algn="r">
              <a:defRPr/>
            </a:lvl1pPr>
          </a:lstStyle>
          <a:p>
            <a:fld id="{A858AF17-352C-4B2A-998D-B5C7C6FF7017}" type="datetimeFigureOut">
              <a:rPr lang="sv-SE" smtClean="0"/>
              <a:pPr/>
              <a:t>2023-07-06</a:t>
            </a:fld>
            <a:endParaRPr lang="sv-SE" dirty="0"/>
          </a:p>
        </p:txBody>
      </p:sp>
      <p:sp>
        <p:nvSpPr>
          <p:cNvPr id="4" name="Platshållare för sidfot 3">
            <a:extLst>
              <a:ext uri="{FF2B5EF4-FFF2-40B4-BE49-F238E27FC236}">
                <a16:creationId xmlns:a16="http://schemas.microsoft.com/office/drawing/2014/main" id="{16088311-09E2-4524-89EC-6BF9136D50B9}"/>
              </a:ext>
            </a:extLst>
          </p:cNvPr>
          <p:cNvSpPr>
            <a:spLocks noGrp="1"/>
          </p:cNvSpPr>
          <p:nvPr>
            <p:ph type="ftr" sz="quarter" idx="11"/>
          </p:nvPr>
        </p:nvSpPr>
        <p:spPr/>
        <p:txBody>
          <a:bodyPr/>
          <a:lstStyle/>
          <a:p>
            <a:endParaRPr lang="sv-SE"/>
          </a:p>
        </p:txBody>
      </p:sp>
    </p:spTree>
    <p:extLst>
      <p:ext uri="{BB962C8B-B14F-4D97-AF65-F5344CB8AC3E}">
        <p14:creationId xmlns:p14="http://schemas.microsoft.com/office/powerpoint/2010/main" val="3982795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edi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342B861-CC4A-4BAD-8A6C-C2293FF83210}"/>
              </a:ext>
            </a:extLst>
          </p:cNvPr>
          <p:cNvSpPr>
            <a:spLocks noGrp="1"/>
          </p:cNvSpPr>
          <p:nvPr>
            <p:ph type="ctrTitle"/>
          </p:nvPr>
        </p:nvSpPr>
        <p:spPr>
          <a:xfrm>
            <a:off x="838200" y="457200"/>
            <a:ext cx="9363075" cy="1362060"/>
          </a:xfrm>
        </p:spPr>
        <p:txBody>
          <a:bodyPr anchor="ctr">
            <a:normAutofit/>
          </a:bodyPr>
          <a:lstStyle>
            <a:lvl1pPr algn="l">
              <a:defRPr sz="4400"/>
            </a:lvl1pPr>
          </a:lstStyle>
          <a:p>
            <a:r>
              <a:rPr lang="sv-SE"/>
              <a:t>Klicka här för att ändra mall för rubrikformat</a:t>
            </a:r>
            <a:endParaRPr lang="sv-SE" dirty="0"/>
          </a:p>
        </p:txBody>
      </p:sp>
      <p:sp>
        <p:nvSpPr>
          <p:cNvPr id="4" name="Platshållare för datum 3">
            <a:extLst>
              <a:ext uri="{FF2B5EF4-FFF2-40B4-BE49-F238E27FC236}">
                <a16:creationId xmlns:a16="http://schemas.microsoft.com/office/drawing/2014/main" id="{CCF19E8A-8CDC-47E9-B165-3689D67E0C27}"/>
              </a:ext>
            </a:extLst>
          </p:cNvPr>
          <p:cNvSpPr>
            <a:spLocks noGrp="1"/>
          </p:cNvSpPr>
          <p:nvPr>
            <p:ph type="dt" sz="half" idx="10"/>
          </p:nvPr>
        </p:nvSpPr>
        <p:spPr/>
        <p:txBody>
          <a:bodyPr/>
          <a:lstStyle>
            <a:lvl1pPr algn="r">
              <a:defRPr/>
            </a:lvl1pPr>
          </a:lstStyle>
          <a:p>
            <a:fld id="{A858AF17-352C-4B2A-998D-B5C7C6FF7017}" type="datetimeFigureOut">
              <a:rPr lang="sv-SE" smtClean="0"/>
              <a:pPr/>
              <a:t>2023-07-06</a:t>
            </a:fld>
            <a:endParaRPr lang="sv-SE" dirty="0"/>
          </a:p>
        </p:txBody>
      </p:sp>
      <p:sp>
        <p:nvSpPr>
          <p:cNvPr id="5" name="Platshållare för sidfot 4">
            <a:extLst>
              <a:ext uri="{FF2B5EF4-FFF2-40B4-BE49-F238E27FC236}">
                <a16:creationId xmlns:a16="http://schemas.microsoft.com/office/drawing/2014/main" id="{9E295D94-E002-4EC6-86B2-92B6EECC9147}"/>
              </a:ext>
            </a:extLst>
          </p:cNvPr>
          <p:cNvSpPr>
            <a:spLocks noGrp="1"/>
          </p:cNvSpPr>
          <p:nvPr>
            <p:ph type="ftr" sz="quarter" idx="11"/>
          </p:nvPr>
        </p:nvSpPr>
        <p:spPr/>
        <p:txBody>
          <a:bodyPr/>
          <a:lstStyle/>
          <a:p>
            <a:endParaRPr lang="sv-SE"/>
          </a:p>
        </p:txBody>
      </p:sp>
      <p:sp>
        <p:nvSpPr>
          <p:cNvPr id="8" name="Platshållare för media 7">
            <a:extLst>
              <a:ext uri="{FF2B5EF4-FFF2-40B4-BE49-F238E27FC236}">
                <a16:creationId xmlns:a16="http://schemas.microsoft.com/office/drawing/2014/main" id="{1A0B9B3C-73E0-4B96-993C-4BD7C04290A3}"/>
              </a:ext>
            </a:extLst>
          </p:cNvPr>
          <p:cNvSpPr>
            <a:spLocks noGrp="1"/>
          </p:cNvSpPr>
          <p:nvPr>
            <p:ph type="media" sz="quarter" idx="12"/>
          </p:nvPr>
        </p:nvSpPr>
        <p:spPr>
          <a:xfrm>
            <a:off x="2219325" y="2419349"/>
            <a:ext cx="7753350" cy="3648075"/>
          </a:xfrm>
        </p:spPr>
        <p:txBody>
          <a:bodyPr/>
          <a:lstStyle/>
          <a:p>
            <a:r>
              <a:rPr lang="sv-SE"/>
              <a:t>Klicka på ikonen för att lägga till ett medieklipp</a:t>
            </a:r>
          </a:p>
        </p:txBody>
      </p:sp>
    </p:spTree>
    <p:extLst>
      <p:ext uri="{BB962C8B-B14F-4D97-AF65-F5344CB8AC3E}">
        <p14:creationId xmlns:p14="http://schemas.microsoft.com/office/powerpoint/2010/main" val="1229137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2902935-39BB-4F1A-9D3C-14D8C6AF71FF}"/>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B0C93F21-216D-4826-B226-5F99E9F74B4E}"/>
              </a:ext>
            </a:extLst>
          </p:cNvPr>
          <p:cNvSpPr>
            <a:spLocks noGrp="1"/>
          </p:cNvSpPr>
          <p:nvPr>
            <p:ph sz="half" idx="1"/>
          </p:nvPr>
        </p:nvSpPr>
        <p:spPr>
          <a:xfrm>
            <a:off x="838200" y="2302976"/>
            <a:ext cx="5181600" cy="3596148"/>
          </a:xfrm>
        </p:spPr>
        <p:txBody>
          <a:bodyPr>
            <a:normAutofit/>
          </a:bodyPr>
          <a:lstStyle>
            <a:lvl1pPr>
              <a:defRPr sz="2800"/>
            </a:lvl1pPr>
            <a:lvl2pPr>
              <a:defRPr sz="2400"/>
            </a:lvl2pPr>
            <a:lvl3pPr>
              <a:defRPr sz="2000"/>
            </a:lvl3pPr>
            <a:lvl4pPr>
              <a:defRPr sz="1800"/>
            </a:lvl4pPr>
            <a:lvl5pPr>
              <a:defRPr sz="18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a:extLst>
              <a:ext uri="{FF2B5EF4-FFF2-40B4-BE49-F238E27FC236}">
                <a16:creationId xmlns:a16="http://schemas.microsoft.com/office/drawing/2014/main" id="{EB63EB87-E287-4BC6-B40E-A9CB46E65F13}"/>
              </a:ext>
            </a:extLst>
          </p:cNvPr>
          <p:cNvSpPr>
            <a:spLocks noGrp="1"/>
          </p:cNvSpPr>
          <p:nvPr>
            <p:ph sz="half" idx="2"/>
          </p:nvPr>
        </p:nvSpPr>
        <p:spPr>
          <a:xfrm>
            <a:off x="6172200" y="2302976"/>
            <a:ext cx="5181600" cy="3596148"/>
          </a:xfrm>
        </p:spPr>
        <p:txBody>
          <a:bodyPr>
            <a:normAutofit/>
          </a:bodyPr>
          <a:lstStyle>
            <a:lvl1pPr>
              <a:defRPr sz="2800"/>
            </a:lvl1pPr>
            <a:lvl2pPr>
              <a:defRPr sz="2400"/>
            </a:lvl2pPr>
            <a:lvl3pPr>
              <a:defRPr sz="2000"/>
            </a:lvl3pPr>
            <a:lvl4pPr>
              <a:defRPr sz="1800"/>
            </a:lvl4pPr>
            <a:lvl5pPr>
              <a:defRPr sz="18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a:extLst>
              <a:ext uri="{FF2B5EF4-FFF2-40B4-BE49-F238E27FC236}">
                <a16:creationId xmlns:a16="http://schemas.microsoft.com/office/drawing/2014/main" id="{EACA6C9D-7F8C-47F2-B942-90FA408D48B5}"/>
              </a:ext>
            </a:extLst>
          </p:cNvPr>
          <p:cNvSpPr>
            <a:spLocks noGrp="1"/>
          </p:cNvSpPr>
          <p:nvPr>
            <p:ph type="dt" sz="half" idx="10"/>
          </p:nvPr>
        </p:nvSpPr>
        <p:spPr/>
        <p:txBody>
          <a:bodyPr/>
          <a:lstStyle>
            <a:lvl1pPr algn="r">
              <a:defRPr/>
            </a:lvl1pPr>
          </a:lstStyle>
          <a:p>
            <a:fld id="{A858AF17-352C-4B2A-998D-B5C7C6FF7017}" type="datetimeFigureOut">
              <a:rPr lang="sv-SE" smtClean="0"/>
              <a:pPr/>
              <a:t>2023-07-06</a:t>
            </a:fld>
            <a:endParaRPr lang="sv-SE" dirty="0"/>
          </a:p>
        </p:txBody>
      </p:sp>
      <p:sp>
        <p:nvSpPr>
          <p:cNvPr id="6" name="Platshållare för sidfot 5">
            <a:extLst>
              <a:ext uri="{FF2B5EF4-FFF2-40B4-BE49-F238E27FC236}">
                <a16:creationId xmlns:a16="http://schemas.microsoft.com/office/drawing/2014/main" id="{833128D7-1CA8-4F66-B0A9-322F0E62A31F}"/>
              </a:ext>
            </a:extLst>
          </p:cNvPr>
          <p:cNvSpPr>
            <a:spLocks noGrp="1"/>
          </p:cNvSpPr>
          <p:nvPr>
            <p:ph type="ftr" sz="quarter" idx="11"/>
          </p:nvPr>
        </p:nvSpPr>
        <p:spPr/>
        <p:txBody>
          <a:bodyPr/>
          <a:lstStyle/>
          <a:p>
            <a:endParaRPr lang="sv-SE" dirty="0"/>
          </a:p>
        </p:txBody>
      </p:sp>
    </p:spTree>
    <p:extLst>
      <p:ext uri="{BB962C8B-B14F-4D97-AF65-F5344CB8AC3E}">
        <p14:creationId xmlns:p14="http://schemas.microsoft.com/office/powerpoint/2010/main" val="20930672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DD4E91C-743E-45CA-8D6A-1F2A8124062E}"/>
              </a:ext>
            </a:extLst>
          </p:cNvPr>
          <p:cNvSpPr>
            <a:spLocks noGrp="1"/>
          </p:cNvSpPr>
          <p:nvPr>
            <p:ph type="title"/>
          </p:nvPr>
        </p:nvSpPr>
        <p:spPr>
          <a:xfrm>
            <a:off x="838200" y="488950"/>
            <a:ext cx="9372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3DC7A133-8326-4CB0-97C2-107834C6859C}"/>
              </a:ext>
            </a:extLst>
          </p:cNvPr>
          <p:cNvSpPr>
            <a:spLocks noGrp="1"/>
          </p:cNvSpPr>
          <p:nvPr>
            <p:ph type="body" idx="1"/>
          </p:nvPr>
        </p:nvSpPr>
        <p:spPr>
          <a:xfrm>
            <a:off x="839788" y="2420996"/>
            <a:ext cx="5157787" cy="823912"/>
          </a:xfrm>
        </p:spPr>
        <p:txBody>
          <a:bodyPr anchor="b">
            <a:no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09F57531-0D48-4114-9AC9-805E158E32BB}"/>
              </a:ext>
            </a:extLst>
          </p:cNvPr>
          <p:cNvSpPr>
            <a:spLocks noGrp="1"/>
          </p:cNvSpPr>
          <p:nvPr>
            <p:ph sz="half" idx="2"/>
          </p:nvPr>
        </p:nvSpPr>
        <p:spPr>
          <a:xfrm>
            <a:off x="839788" y="3244908"/>
            <a:ext cx="5157787" cy="2911515"/>
          </a:xfrm>
        </p:spPr>
        <p:txBody>
          <a:bodyPr>
            <a:normAutofit/>
          </a:bodyPr>
          <a:lstStyle>
            <a:lvl1pPr>
              <a:defRPr sz="2400"/>
            </a:lvl1pPr>
            <a:lvl2pPr>
              <a:defRPr sz="2000"/>
            </a:lvl2pPr>
            <a:lvl3pPr>
              <a:defRPr sz="1800"/>
            </a:lvl3pPr>
            <a:lvl4pPr>
              <a:defRPr sz="1600"/>
            </a:lvl4pPr>
            <a:lvl5pPr>
              <a:defRPr sz="16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a:extLst>
              <a:ext uri="{FF2B5EF4-FFF2-40B4-BE49-F238E27FC236}">
                <a16:creationId xmlns:a16="http://schemas.microsoft.com/office/drawing/2014/main" id="{C63BAC71-E13E-4E64-92FA-9EBD983C0623}"/>
              </a:ext>
            </a:extLst>
          </p:cNvPr>
          <p:cNvSpPr>
            <a:spLocks noGrp="1"/>
          </p:cNvSpPr>
          <p:nvPr>
            <p:ph type="body" sz="quarter" idx="3"/>
          </p:nvPr>
        </p:nvSpPr>
        <p:spPr>
          <a:xfrm>
            <a:off x="6172200" y="2420996"/>
            <a:ext cx="5183188" cy="823912"/>
          </a:xfrm>
        </p:spPr>
        <p:txBody>
          <a:bodyPr anchor="b">
            <a:no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6511C5C9-7E3D-44D6-BA7B-42AFA81F1FE4}"/>
              </a:ext>
            </a:extLst>
          </p:cNvPr>
          <p:cNvSpPr>
            <a:spLocks noGrp="1"/>
          </p:cNvSpPr>
          <p:nvPr>
            <p:ph sz="quarter" idx="4"/>
          </p:nvPr>
        </p:nvSpPr>
        <p:spPr>
          <a:xfrm>
            <a:off x="6172200" y="3244908"/>
            <a:ext cx="5183188" cy="2911515"/>
          </a:xfrm>
        </p:spPr>
        <p:txBody>
          <a:bodyPr>
            <a:normAutofit/>
          </a:bodyPr>
          <a:lstStyle>
            <a:lvl1pPr>
              <a:defRPr sz="2400"/>
            </a:lvl1pPr>
            <a:lvl2pPr>
              <a:defRPr sz="2000"/>
            </a:lvl2pPr>
            <a:lvl3pPr>
              <a:defRPr sz="1800"/>
            </a:lvl3pPr>
            <a:lvl4pPr>
              <a:defRPr sz="1600"/>
            </a:lvl4pPr>
            <a:lvl5pPr>
              <a:defRPr sz="16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datum 6">
            <a:extLst>
              <a:ext uri="{FF2B5EF4-FFF2-40B4-BE49-F238E27FC236}">
                <a16:creationId xmlns:a16="http://schemas.microsoft.com/office/drawing/2014/main" id="{14FF45EB-3D9E-475A-B425-5E30496975F7}"/>
              </a:ext>
            </a:extLst>
          </p:cNvPr>
          <p:cNvSpPr>
            <a:spLocks noGrp="1"/>
          </p:cNvSpPr>
          <p:nvPr>
            <p:ph type="dt" sz="half" idx="10"/>
          </p:nvPr>
        </p:nvSpPr>
        <p:spPr/>
        <p:txBody>
          <a:bodyPr/>
          <a:lstStyle>
            <a:lvl1pPr algn="r">
              <a:defRPr/>
            </a:lvl1pPr>
          </a:lstStyle>
          <a:p>
            <a:fld id="{A858AF17-352C-4B2A-998D-B5C7C6FF7017}" type="datetimeFigureOut">
              <a:rPr lang="sv-SE" smtClean="0"/>
              <a:pPr/>
              <a:t>2023-07-06</a:t>
            </a:fld>
            <a:endParaRPr lang="sv-SE" dirty="0"/>
          </a:p>
        </p:txBody>
      </p:sp>
      <p:sp>
        <p:nvSpPr>
          <p:cNvPr id="8" name="Platshållare för sidfot 7">
            <a:extLst>
              <a:ext uri="{FF2B5EF4-FFF2-40B4-BE49-F238E27FC236}">
                <a16:creationId xmlns:a16="http://schemas.microsoft.com/office/drawing/2014/main" id="{8BBB7808-FDA7-4A4E-A5D6-1F8435025E03}"/>
              </a:ext>
            </a:extLst>
          </p:cNvPr>
          <p:cNvSpPr>
            <a:spLocks noGrp="1"/>
          </p:cNvSpPr>
          <p:nvPr>
            <p:ph type="ftr" sz="quarter" idx="11"/>
          </p:nvPr>
        </p:nvSpPr>
        <p:spPr/>
        <p:txBody>
          <a:bodyPr/>
          <a:lstStyle/>
          <a:p>
            <a:endParaRPr lang="sv-SE"/>
          </a:p>
        </p:txBody>
      </p:sp>
    </p:spTree>
    <p:extLst>
      <p:ext uri="{BB962C8B-B14F-4D97-AF65-F5344CB8AC3E}">
        <p14:creationId xmlns:p14="http://schemas.microsoft.com/office/powerpoint/2010/main" val="1852823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F0BB34BD-322C-43F8-B397-E9EEDF909F95}"/>
              </a:ext>
            </a:extLst>
          </p:cNvPr>
          <p:cNvSpPr>
            <a:spLocks noGrp="1"/>
          </p:cNvSpPr>
          <p:nvPr>
            <p:ph type="title"/>
          </p:nvPr>
        </p:nvSpPr>
        <p:spPr>
          <a:xfrm>
            <a:off x="838200" y="486428"/>
            <a:ext cx="9372600" cy="1325563"/>
          </a:xfrm>
          <a:prstGeom prst="rect">
            <a:avLst/>
          </a:prstGeom>
        </p:spPr>
        <p:txBody>
          <a:bodyPr vert="horz" lIns="91440" tIns="45720" rIns="91440" bIns="45720" rtlCol="0" anchor="ctr">
            <a:norm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1AE67A81-393C-4EBC-9A2B-B67780E3933D}"/>
              </a:ext>
            </a:extLst>
          </p:cNvPr>
          <p:cNvSpPr>
            <a:spLocks noGrp="1"/>
          </p:cNvSpPr>
          <p:nvPr>
            <p:ph type="body" idx="1"/>
          </p:nvPr>
        </p:nvSpPr>
        <p:spPr>
          <a:xfrm>
            <a:off x="838200" y="2752531"/>
            <a:ext cx="10515600" cy="3424432"/>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B9020A7E-9D98-4913-95B4-304CBD57E331}"/>
              </a:ext>
            </a:extLst>
          </p:cNvPr>
          <p:cNvSpPr>
            <a:spLocks noGrp="1"/>
          </p:cNvSpPr>
          <p:nvPr>
            <p:ph type="dt" sz="half" idx="2"/>
          </p:nvPr>
        </p:nvSpPr>
        <p:spPr>
          <a:xfrm>
            <a:off x="8610600" y="634922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lgn="r"/>
            <a:fld id="{A858AF17-352C-4B2A-998D-B5C7C6FF7017}" type="datetimeFigureOut">
              <a:rPr lang="sv-SE" smtClean="0"/>
              <a:pPr algn="r"/>
              <a:t>2023-07-06</a:t>
            </a:fld>
            <a:endParaRPr lang="sv-SE" dirty="0"/>
          </a:p>
        </p:txBody>
      </p:sp>
      <p:sp>
        <p:nvSpPr>
          <p:cNvPr id="5" name="Platshållare för sidfot 4">
            <a:extLst>
              <a:ext uri="{FF2B5EF4-FFF2-40B4-BE49-F238E27FC236}">
                <a16:creationId xmlns:a16="http://schemas.microsoft.com/office/drawing/2014/main" id="{8E144B66-C488-4A7F-B727-FBEE13D84CF6}"/>
              </a:ext>
            </a:extLst>
          </p:cNvPr>
          <p:cNvSpPr>
            <a:spLocks noGrp="1"/>
          </p:cNvSpPr>
          <p:nvPr>
            <p:ph type="ftr" sz="quarter" idx="3"/>
          </p:nvPr>
        </p:nvSpPr>
        <p:spPr>
          <a:xfrm>
            <a:off x="838200" y="6349221"/>
            <a:ext cx="7315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sv-SE" dirty="0"/>
          </a:p>
        </p:txBody>
      </p:sp>
    </p:spTree>
    <p:extLst>
      <p:ext uri="{BB962C8B-B14F-4D97-AF65-F5344CB8AC3E}">
        <p14:creationId xmlns:p14="http://schemas.microsoft.com/office/powerpoint/2010/main" val="2782319320"/>
      </p:ext>
    </p:extLst>
  </p:cSld>
  <p:clrMap bg1="lt1" tx1="dk1" bg2="lt2" tx2="dk2" accent1="accent1" accent2="accent2" accent3="accent3" accent4="accent4" accent5="accent5" accent6="accent6" hlink="hlink" folHlink="folHlink"/>
  <p:sldLayoutIdLst>
    <p:sldLayoutId id="2147483670" r:id="rId1"/>
    <p:sldLayoutId id="2147483669" r:id="rId2"/>
    <p:sldLayoutId id="2147483663" r:id="rId3"/>
    <p:sldLayoutId id="2147483662" r:id="rId4"/>
    <p:sldLayoutId id="2147483666" r:id="rId5"/>
    <p:sldLayoutId id="2147483661" r:id="rId6"/>
    <p:sldLayoutId id="2147483664" r:id="rId7"/>
    <p:sldLayoutId id="2147483665" r:id="rId8"/>
  </p:sldLayoutIdLst>
  <p:txStyles>
    <p:title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hyperlink" Target="https://fn.se/material/material-projekt-minor/"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8f290Q2FN28"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9948F32-2D1A-495D-BF26-9CE6D9B5F6AB}"/>
              </a:ext>
            </a:extLst>
          </p:cNvPr>
          <p:cNvSpPr>
            <a:spLocks noGrp="1"/>
          </p:cNvSpPr>
          <p:nvPr>
            <p:ph type="title"/>
          </p:nvPr>
        </p:nvSpPr>
        <p:spPr>
          <a:xfrm>
            <a:off x="4968766" y="360304"/>
            <a:ext cx="9372600" cy="1325563"/>
          </a:xfrm>
        </p:spPr>
        <p:txBody>
          <a:bodyPr>
            <a:normAutofit/>
          </a:bodyPr>
          <a:lstStyle/>
          <a:p>
            <a:r>
              <a:rPr lang="sv-SE" sz="6000" dirty="0"/>
              <a:t>MINOR</a:t>
            </a:r>
          </a:p>
        </p:txBody>
      </p:sp>
      <p:pic>
        <p:nvPicPr>
          <p:cNvPr id="9" name="Bildobjekt 8">
            <a:extLst>
              <a:ext uri="{FF2B5EF4-FFF2-40B4-BE49-F238E27FC236}">
                <a16:creationId xmlns:a16="http://schemas.microsoft.com/office/drawing/2014/main" id="{6C6E7E28-1DC1-E50B-EA8F-59C86B9470D2}"/>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475317" y="3141133"/>
            <a:ext cx="3603209" cy="2768600"/>
          </a:xfrm>
          <a:prstGeom prst="rect">
            <a:avLst/>
          </a:prstGeom>
        </p:spPr>
      </p:pic>
      <p:pic>
        <p:nvPicPr>
          <p:cNvPr id="11" name="Bildobjekt 10" descr="En bild som visar person, utomhus, mark, gräs&#10;&#10;Automatiskt genererad beskrivning">
            <a:extLst>
              <a:ext uri="{FF2B5EF4-FFF2-40B4-BE49-F238E27FC236}">
                <a16:creationId xmlns:a16="http://schemas.microsoft.com/office/drawing/2014/main" id="{4D2687CF-E15F-DDD8-8D2E-0856C0038834}"/>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436710" y="3141133"/>
            <a:ext cx="4233157" cy="2822105"/>
          </a:xfrm>
          <a:prstGeom prst="rect">
            <a:avLst/>
          </a:prstGeom>
        </p:spPr>
      </p:pic>
      <p:pic>
        <p:nvPicPr>
          <p:cNvPr id="13" name="Bildobjekt 12" descr="En bild som visar text, person&#10;&#10;Automatiskt genererad beskrivning">
            <a:extLst>
              <a:ext uri="{FF2B5EF4-FFF2-40B4-BE49-F238E27FC236}">
                <a16:creationId xmlns:a16="http://schemas.microsoft.com/office/drawing/2014/main" id="{DD92F608-FC4A-B97F-9720-BBD4C2F92E6C}"/>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9179983" y="3081867"/>
            <a:ext cx="2116579" cy="2822106"/>
          </a:xfrm>
          <a:prstGeom prst="rect">
            <a:avLst/>
          </a:prstGeom>
        </p:spPr>
      </p:pic>
      <p:sp>
        <p:nvSpPr>
          <p:cNvPr id="15" name="textruta 14">
            <a:extLst>
              <a:ext uri="{FF2B5EF4-FFF2-40B4-BE49-F238E27FC236}">
                <a16:creationId xmlns:a16="http://schemas.microsoft.com/office/drawing/2014/main" id="{630EF369-CD04-90B9-DB46-DF9C44A2DC38}"/>
              </a:ext>
            </a:extLst>
          </p:cNvPr>
          <p:cNvSpPr txBox="1"/>
          <p:nvPr/>
        </p:nvSpPr>
        <p:spPr>
          <a:xfrm>
            <a:off x="8923283" y="6114901"/>
            <a:ext cx="2774731" cy="307777"/>
          </a:xfrm>
          <a:prstGeom prst="rect">
            <a:avLst/>
          </a:prstGeom>
          <a:noFill/>
        </p:spPr>
        <p:txBody>
          <a:bodyPr wrap="square" rtlCol="0">
            <a:spAutoFit/>
          </a:bodyPr>
          <a:lstStyle/>
          <a:p>
            <a:r>
              <a:rPr lang="sv-SE" sz="1400" dirty="0"/>
              <a:t>Foto: UNMAS/Martine </a:t>
            </a:r>
            <a:r>
              <a:rPr lang="sv-SE" sz="1400" dirty="0" err="1"/>
              <a:t>Perret</a:t>
            </a:r>
            <a:endParaRPr lang="sv-SE" sz="1400" dirty="0"/>
          </a:p>
        </p:txBody>
      </p:sp>
    </p:spTree>
    <p:extLst>
      <p:ext uri="{BB962C8B-B14F-4D97-AF65-F5344CB8AC3E}">
        <p14:creationId xmlns:p14="http://schemas.microsoft.com/office/powerpoint/2010/main" val="15368213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856F0D8-BDD3-A42B-C49A-B1145C613354}"/>
              </a:ext>
            </a:extLst>
          </p:cNvPr>
          <p:cNvSpPr>
            <a:spLocks noGrp="1"/>
          </p:cNvSpPr>
          <p:nvPr>
            <p:ph type="title"/>
          </p:nvPr>
        </p:nvSpPr>
        <p:spPr/>
        <p:txBody>
          <a:bodyPr/>
          <a:lstStyle/>
          <a:p>
            <a:r>
              <a:rPr lang="sv-SE" dirty="0"/>
              <a:t>Var med och uppmärksamma FN:s arbete mot minor</a:t>
            </a:r>
          </a:p>
        </p:txBody>
      </p:sp>
      <p:sp>
        <p:nvSpPr>
          <p:cNvPr id="5" name="textruta 4">
            <a:extLst>
              <a:ext uri="{FF2B5EF4-FFF2-40B4-BE49-F238E27FC236}">
                <a16:creationId xmlns:a16="http://schemas.microsoft.com/office/drawing/2014/main" id="{0D0A2619-045F-3E41-62C4-ADF372F76C1B}"/>
              </a:ext>
            </a:extLst>
          </p:cNvPr>
          <p:cNvSpPr txBox="1"/>
          <p:nvPr/>
        </p:nvSpPr>
        <p:spPr>
          <a:xfrm>
            <a:off x="7916091" y="2338253"/>
            <a:ext cx="3709852" cy="1323439"/>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sv-SE" sz="2000" dirty="0"/>
              <a:t>Svenska FN-förbundet vill öka kunskapen om minor och FN:s viktiga arbete mot  inhumana vapen.  </a:t>
            </a:r>
          </a:p>
        </p:txBody>
      </p:sp>
      <p:sp>
        <p:nvSpPr>
          <p:cNvPr id="6" name="textruta 5">
            <a:extLst>
              <a:ext uri="{FF2B5EF4-FFF2-40B4-BE49-F238E27FC236}">
                <a16:creationId xmlns:a16="http://schemas.microsoft.com/office/drawing/2014/main" id="{59D9046C-92B5-7D86-D277-A3E90B6AE037}"/>
              </a:ext>
            </a:extLst>
          </p:cNvPr>
          <p:cNvSpPr txBox="1"/>
          <p:nvPr/>
        </p:nvSpPr>
        <p:spPr>
          <a:xfrm>
            <a:off x="7916091" y="3892731"/>
            <a:ext cx="3709852" cy="707886"/>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sv-SE" sz="2000" dirty="0"/>
              <a:t>Svenska FN-förbundet är medlemmar i ICBL.</a:t>
            </a:r>
          </a:p>
        </p:txBody>
      </p:sp>
      <p:sp>
        <p:nvSpPr>
          <p:cNvPr id="7" name="textruta 6">
            <a:extLst>
              <a:ext uri="{FF2B5EF4-FFF2-40B4-BE49-F238E27FC236}">
                <a16:creationId xmlns:a16="http://schemas.microsoft.com/office/drawing/2014/main" id="{46B38BA4-EBE0-DDC0-1347-A1DF3A37A142}"/>
              </a:ext>
            </a:extLst>
          </p:cNvPr>
          <p:cNvSpPr txBox="1"/>
          <p:nvPr/>
        </p:nvSpPr>
        <p:spPr>
          <a:xfrm>
            <a:off x="7916091" y="4976949"/>
            <a:ext cx="3709852" cy="1323439"/>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sv-SE" sz="2000" dirty="0"/>
              <a:t>Vill du vara med och uppmärksamma FN:s arbete mot minor? Du hittar affischer och annat material om minor </a:t>
            </a:r>
            <a:r>
              <a:rPr lang="sv-SE" sz="2000" b="1" dirty="0">
                <a:solidFill>
                  <a:schemeClr val="bg1"/>
                </a:solidFill>
                <a:hlinkClick r:id="rId3">
                  <a:extLst>
                    <a:ext uri="{A12FA001-AC4F-418D-AE19-62706E023703}">
                      <ahyp:hlinkClr xmlns:ahyp="http://schemas.microsoft.com/office/drawing/2018/hyperlinkcolor" val="tx"/>
                    </a:ext>
                  </a:extLst>
                </a:hlinkClick>
              </a:rPr>
              <a:t>här</a:t>
            </a:r>
            <a:r>
              <a:rPr lang="sv-SE" sz="2000" dirty="0"/>
              <a:t>.</a:t>
            </a:r>
          </a:p>
        </p:txBody>
      </p:sp>
      <p:pic>
        <p:nvPicPr>
          <p:cNvPr id="8" name="Bildobjekt 7">
            <a:extLst>
              <a:ext uri="{FF2B5EF4-FFF2-40B4-BE49-F238E27FC236}">
                <a16:creationId xmlns:a16="http://schemas.microsoft.com/office/drawing/2014/main" id="{75444ED2-AD47-DFC6-98F1-7535D9C889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435" y="2111715"/>
            <a:ext cx="6278466" cy="4188673"/>
          </a:xfrm>
          <a:prstGeom prst="rect">
            <a:avLst/>
          </a:prstGeom>
        </p:spPr>
      </p:pic>
      <p:sp>
        <p:nvSpPr>
          <p:cNvPr id="9" name="textruta 8">
            <a:extLst>
              <a:ext uri="{FF2B5EF4-FFF2-40B4-BE49-F238E27FC236}">
                <a16:creationId xmlns:a16="http://schemas.microsoft.com/office/drawing/2014/main" id="{E06514EA-A2C7-BE9E-EDCE-D8E5C1D803B1}"/>
              </a:ext>
            </a:extLst>
          </p:cNvPr>
          <p:cNvSpPr txBox="1"/>
          <p:nvPr/>
        </p:nvSpPr>
        <p:spPr>
          <a:xfrm>
            <a:off x="236483" y="6371572"/>
            <a:ext cx="3027175" cy="307777"/>
          </a:xfrm>
          <a:prstGeom prst="rect">
            <a:avLst/>
          </a:prstGeom>
          <a:noFill/>
        </p:spPr>
        <p:txBody>
          <a:bodyPr wrap="none" rtlCol="0">
            <a:spAutoFit/>
          </a:bodyPr>
          <a:lstStyle/>
          <a:p>
            <a:r>
              <a:rPr lang="sv-SE" sz="1400" dirty="0"/>
              <a:t>Foto: UN Photo/Albert González </a:t>
            </a:r>
            <a:r>
              <a:rPr lang="sv-SE" sz="1400" dirty="0" err="1"/>
              <a:t>Farran</a:t>
            </a:r>
            <a:endParaRPr lang="sv-SE" sz="1400" dirty="0"/>
          </a:p>
        </p:txBody>
      </p:sp>
    </p:spTree>
    <p:extLst>
      <p:ext uri="{BB962C8B-B14F-4D97-AF65-F5344CB8AC3E}">
        <p14:creationId xmlns:p14="http://schemas.microsoft.com/office/powerpoint/2010/main" val="15523439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ubrik 21">
            <a:extLst>
              <a:ext uri="{FF2B5EF4-FFF2-40B4-BE49-F238E27FC236}">
                <a16:creationId xmlns:a16="http://schemas.microsoft.com/office/drawing/2014/main" id="{945FD521-F128-4F3E-80FF-25EA0EE77003}"/>
              </a:ext>
            </a:extLst>
          </p:cNvPr>
          <p:cNvSpPr>
            <a:spLocks noGrp="1"/>
          </p:cNvSpPr>
          <p:nvPr>
            <p:ph type="title"/>
          </p:nvPr>
        </p:nvSpPr>
        <p:spPr/>
        <p:txBody>
          <a:bodyPr/>
          <a:lstStyle/>
          <a:p>
            <a:r>
              <a:rPr lang="sv-SE" dirty="0"/>
              <a:t>Diskussionsfrågor</a:t>
            </a:r>
          </a:p>
        </p:txBody>
      </p:sp>
      <p:sp>
        <p:nvSpPr>
          <p:cNvPr id="25" name="Platshållare för text 24">
            <a:extLst>
              <a:ext uri="{FF2B5EF4-FFF2-40B4-BE49-F238E27FC236}">
                <a16:creationId xmlns:a16="http://schemas.microsoft.com/office/drawing/2014/main" id="{4E20414E-DD10-4C2D-9E0E-F29771CB994F}"/>
              </a:ext>
            </a:extLst>
          </p:cNvPr>
          <p:cNvSpPr>
            <a:spLocks noGrp="1"/>
          </p:cNvSpPr>
          <p:nvPr>
            <p:ph type="body" sz="quarter" idx="12"/>
          </p:nvPr>
        </p:nvSpPr>
        <p:spPr>
          <a:xfrm>
            <a:off x="1052763" y="2766615"/>
            <a:ext cx="10086473" cy="3007894"/>
          </a:xfrm>
        </p:spPr>
        <p:txBody>
          <a:bodyPr>
            <a:normAutofit/>
          </a:bodyPr>
          <a:lstStyle/>
          <a:p>
            <a:pPr marL="457200" indent="-457200" algn="ctr">
              <a:buFont typeface="Arial" panose="020B0604020202020204" pitchFamily="34" charset="0"/>
              <a:buChar char="•"/>
            </a:pPr>
            <a:r>
              <a:rPr lang="sv-SE" dirty="0"/>
              <a:t>Majoriteten av de som skadas eller dödas av minor är civila, varför tror ni det är så?</a:t>
            </a:r>
          </a:p>
          <a:p>
            <a:pPr marL="457200" indent="-457200" algn="ctr">
              <a:buFont typeface="Arial" panose="020B0604020202020204" pitchFamily="34" charset="0"/>
              <a:buChar char="•"/>
            </a:pPr>
            <a:r>
              <a:rPr lang="sv-SE" dirty="0"/>
              <a:t>Hur hade din dag sett ut om du bodde i ett minerat område med explosiva lämningar? Hur hade din vardag förändrats jämfört med idag?</a:t>
            </a:r>
          </a:p>
          <a:p>
            <a:pPr marL="457200" indent="-457200" algn="ctr">
              <a:buFont typeface="Arial" panose="020B0604020202020204" pitchFamily="34" charset="0"/>
              <a:buChar char="•"/>
            </a:pPr>
            <a:endParaRPr lang="sv-SE" dirty="0"/>
          </a:p>
        </p:txBody>
      </p:sp>
    </p:spTree>
    <p:extLst>
      <p:ext uri="{BB962C8B-B14F-4D97-AF65-F5344CB8AC3E}">
        <p14:creationId xmlns:p14="http://schemas.microsoft.com/office/powerpoint/2010/main" val="33663482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9948F32-2D1A-495D-BF26-9CE6D9B5F6AB}"/>
              </a:ext>
            </a:extLst>
          </p:cNvPr>
          <p:cNvSpPr>
            <a:spLocks noGrp="1"/>
          </p:cNvSpPr>
          <p:nvPr>
            <p:ph type="title"/>
          </p:nvPr>
        </p:nvSpPr>
        <p:spPr/>
        <p:txBody>
          <a:bodyPr/>
          <a:lstStyle/>
          <a:p>
            <a:r>
              <a:rPr lang="sv-SE" dirty="0"/>
              <a:t>7000 människor…</a:t>
            </a:r>
          </a:p>
        </p:txBody>
      </p:sp>
      <p:sp>
        <p:nvSpPr>
          <p:cNvPr id="3" name="textruta 2">
            <a:extLst>
              <a:ext uri="{FF2B5EF4-FFF2-40B4-BE49-F238E27FC236}">
                <a16:creationId xmlns:a16="http://schemas.microsoft.com/office/drawing/2014/main" id="{70369759-A837-4009-AFB3-8E223CB64913}"/>
              </a:ext>
            </a:extLst>
          </p:cNvPr>
          <p:cNvSpPr txBox="1"/>
          <p:nvPr/>
        </p:nvSpPr>
        <p:spPr>
          <a:xfrm>
            <a:off x="368709" y="2459504"/>
            <a:ext cx="3892100" cy="707886"/>
          </a:xfrm>
          <a:prstGeom prst="rect">
            <a:avLst/>
          </a:prstGeom>
          <a:noFill/>
        </p:spPr>
        <p:txBody>
          <a:bodyPr wrap="square" rtlCol="0">
            <a:spAutoFit/>
          </a:bodyPr>
          <a:lstStyle/>
          <a:p>
            <a:endParaRPr lang="sv-SE" sz="2000" dirty="0">
              <a:solidFill>
                <a:schemeClr val="bg1"/>
              </a:solidFill>
            </a:endParaRPr>
          </a:p>
          <a:p>
            <a:pPr marL="342900" indent="-342900">
              <a:buFont typeface="Arial" panose="020B0604020202020204" pitchFamily="34" charset="0"/>
              <a:buChar char="•"/>
            </a:pPr>
            <a:endParaRPr lang="sv-SE" sz="2000" dirty="0">
              <a:solidFill>
                <a:schemeClr val="bg1"/>
              </a:solidFill>
            </a:endParaRPr>
          </a:p>
        </p:txBody>
      </p:sp>
      <p:pic>
        <p:nvPicPr>
          <p:cNvPr id="8" name="Bildobjekt 7" descr="En bild som visar text, träd, utomhus, skog&#10;&#10;Automatiskt genererad beskrivning">
            <a:extLst>
              <a:ext uri="{FF2B5EF4-FFF2-40B4-BE49-F238E27FC236}">
                <a16:creationId xmlns:a16="http://schemas.microsoft.com/office/drawing/2014/main" id="{F819FF23-C2AD-A848-0B47-8971AAF91738}"/>
              </a:ext>
            </a:extLst>
          </p:cNvPr>
          <p:cNvPicPr>
            <a:picLocks noChangeAspect="1"/>
          </p:cNvPicPr>
          <p:nvPr/>
        </p:nvPicPr>
        <p:blipFill rotWithShape="1">
          <a:blip r:embed="rId3">
            <a:extLst>
              <a:ext uri="{28A0092B-C50C-407E-A947-70E740481C1C}">
                <a14:useLocalDpi xmlns:a14="http://schemas.microsoft.com/office/drawing/2010/main" val="0"/>
              </a:ext>
            </a:extLst>
          </a:blip>
          <a:srcRect r="-18570" b="-18217"/>
          <a:stretch/>
        </p:blipFill>
        <p:spPr>
          <a:xfrm>
            <a:off x="0" y="1811991"/>
            <a:ext cx="14436000" cy="6019889"/>
          </a:xfrm>
          <a:prstGeom prst="rect">
            <a:avLst/>
          </a:prstGeom>
        </p:spPr>
      </p:pic>
      <p:sp>
        <p:nvSpPr>
          <p:cNvPr id="9" name="textruta 8">
            <a:extLst>
              <a:ext uri="{FF2B5EF4-FFF2-40B4-BE49-F238E27FC236}">
                <a16:creationId xmlns:a16="http://schemas.microsoft.com/office/drawing/2014/main" id="{4E213D21-8A3B-E7EC-0FCC-7077AB299AA8}"/>
              </a:ext>
            </a:extLst>
          </p:cNvPr>
          <p:cNvSpPr txBox="1"/>
          <p:nvPr/>
        </p:nvSpPr>
        <p:spPr>
          <a:xfrm>
            <a:off x="277269" y="2505671"/>
            <a:ext cx="4921748" cy="9848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sv-SE" sz="2000" dirty="0">
                <a:solidFill>
                  <a:schemeClr val="bg1"/>
                </a:solidFill>
              </a:rPr>
              <a:t>… dödas eller skadas årligen av minor.  Det är en person nästan varje timme.</a:t>
            </a:r>
          </a:p>
          <a:p>
            <a:endParaRPr lang="sv-SE" dirty="0"/>
          </a:p>
        </p:txBody>
      </p:sp>
      <p:sp>
        <p:nvSpPr>
          <p:cNvPr id="10" name="textruta 9">
            <a:extLst>
              <a:ext uri="{FF2B5EF4-FFF2-40B4-BE49-F238E27FC236}">
                <a16:creationId xmlns:a16="http://schemas.microsoft.com/office/drawing/2014/main" id="{BFF8623D-0162-1114-3274-59CFB3183A5D}"/>
              </a:ext>
            </a:extLst>
          </p:cNvPr>
          <p:cNvSpPr txBox="1"/>
          <p:nvPr/>
        </p:nvSpPr>
        <p:spPr>
          <a:xfrm>
            <a:off x="9039069" y="6371572"/>
            <a:ext cx="4437088" cy="307777"/>
          </a:xfrm>
          <a:prstGeom prst="rect">
            <a:avLst/>
          </a:prstGeom>
          <a:noFill/>
        </p:spPr>
        <p:txBody>
          <a:bodyPr wrap="square" rtlCol="0">
            <a:spAutoFit/>
          </a:bodyPr>
          <a:lstStyle/>
          <a:p>
            <a:r>
              <a:rPr lang="sv-SE" sz="1400" dirty="0">
                <a:solidFill>
                  <a:schemeClr val="bg1"/>
                </a:solidFill>
              </a:rPr>
              <a:t>Foto: UNMAS </a:t>
            </a:r>
            <a:r>
              <a:rPr lang="sv-SE" sz="1400" dirty="0" err="1">
                <a:solidFill>
                  <a:schemeClr val="bg1"/>
                </a:solidFill>
              </a:rPr>
              <a:t>Gwenn</a:t>
            </a:r>
            <a:r>
              <a:rPr lang="sv-SE" sz="1400" dirty="0">
                <a:solidFill>
                  <a:schemeClr val="bg1"/>
                </a:solidFill>
              </a:rPr>
              <a:t> </a:t>
            </a:r>
            <a:r>
              <a:rPr lang="sv-SE" sz="1400" dirty="0" err="1">
                <a:solidFill>
                  <a:schemeClr val="bg1"/>
                </a:solidFill>
              </a:rPr>
              <a:t>Dubourthomieu</a:t>
            </a:r>
            <a:endParaRPr lang="sv-SE" sz="1400" dirty="0">
              <a:solidFill>
                <a:schemeClr val="bg1"/>
              </a:solidFill>
            </a:endParaRPr>
          </a:p>
        </p:txBody>
      </p:sp>
    </p:spTree>
    <p:extLst>
      <p:ext uri="{BB962C8B-B14F-4D97-AF65-F5344CB8AC3E}">
        <p14:creationId xmlns:p14="http://schemas.microsoft.com/office/powerpoint/2010/main" val="29272898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9948F32-2D1A-495D-BF26-9CE6D9B5F6AB}"/>
              </a:ext>
            </a:extLst>
          </p:cNvPr>
          <p:cNvSpPr>
            <a:spLocks noGrp="1"/>
          </p:cNvSpPr>
          <p:nvPr>
            <p:ph type="title"/>
          </p:nvPr>
        </p:nvSpPr>
        <p:spPr/>
        <p:txBody>
          <a:bodyPr/>
          <a:lstStyle/>
          <a:p>
            <a:r>
              <a:rPr lang="sv-SE" dirty="0"/>
              <a:t>Minornas inhumana konstruktion</a:t>
            </a:r>
          </a:p>
        </p:txBody>
      </p:sp>
      <p:sp>
        <p:nvSpPr>
          <p:cNvPr id="4" name="textruta 3">
            <a:extLst>
              <a:ext uri="{FF2B5EF4-FFF2-40B4-BE49-F238E27FC236}">
                <a16:creationId xmlns:a16="http://schemas.microsoft.com/office/drawing/2014/main" id="{D817BDA1-CF2F-411B-9C3A-EDF71BACD259}"/>
              </a:ext>
            </a:extLst>
          </p:cNvPr>
          <p:cNvSpPr txBox="1"/>
          <p:nvPr/>
        </p:nvSpPr>
        <p:spPr>
          <a:xfrm>
            <a:off x="418011" y="2479710"/>
            <a:ext cx="2934929" cy="2246769"/>
          </a:xfrm>
          <a:prstGeom prst="rect">
            <a:avLst/>
          </a:prstGeom>
          <a:noFill/>
        </p:spPr>
        <p:txBody>
          <a:bodyPr wrap="square" rtlCol="0">
            <a:spAutoFit/>
          </a:bodyPr>
          <a:lstStyle/>
          <a:p>
            <a:pPr marL="342900" indent="-342900">
              <a:buFont typeface="Arial" panose="020B0604020202020204" pitchFamily="34" charset="0"/>
              <a:buChar char="•"/>
            </a:pPr>
            <a:endParaRPr lang="sv-SE" sz="2000" dirty="0">
              <a:solidFill>
                <a:schemeClr val="bg1"/>
              </a:solidFill>
            </a:endParaRPr>
          </a:p>
          <a:p>
            <a:r>
              <a:rPr lang="sv-SE" sz="2000" dirty="0">
                <a:solidFill>
                  <a:schemeClr val="bg1"/>
                </a:solidFill>
              </a:rPr>
              <a:t>… dödas eller skadas årligen av minor. Det är en person nästan varje timme.</a:t>
            </a:r>
          </a:p>
          <a:p>
            <a:endParaRPr lang="sv-SE" sz="2000" dirty="0">
              <a:solidFill>
                <a:schemeClr val="bg1"/>
              </a:solidFill>
            </a:endParaRPr>
          </a:p>
          <a:p>
            <a:pPr marL="342900" indent="-342900">
              <a:buFont typeface="Arial" panose="020B0604020202020204" pitchFamily="34" charset="0"/>
              <a:buChar char="•"/>
            </a:pPr>
            <a:endParaRPr lang="sv-SE" sz="2000" dirty="0">
              <a:solidFill>
                <a:schemeClr val="bg1"/>
              </a:solidFill>
            </a:endParaRPr>
          </a:p>
        </p:txBody>
      </p:sp>
      <p:pic>
        <p:nvPicPr>
          <p:cNvPr id="5" name="Bildobjekt 4">
            <a:extLst>
              <a:ext uri="{FF2B5EF4-FFF2-40B4-BE49-F238E27FC236}">
                <a16:creationId xmlns:a16="http://schemas.microsoft.com/office/drawing/2014/main" id="{5F159155-E827-618C-6694-18AD08250E76}"/>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683404" y="3071474"/>
            <a:ext cx="2564866" cy="2246769"/>
          </a:xfrm>
          <a:prstGeom prst="rect">
            <a:avLst/>
          </a:prstGeom>
        </p:spPr>
      </p:pic>
      <p:pic>
        <p:nvPicPr>
          <p:cNvPr id="7" name="Bildobjekt 6">
            <a:extLst>
              <a:ext uri="{FF2B5EF4-FFF2-40B4-BE49-F238E27FC236}">
                <a16:creationId xmlns:a16="http://schemas.microsoft.com/office/drawing/2014/main" id="{CEC39CC9-636B-69A8-15F4-550B141477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0267" y="3089060"/>
            <a:ext cx="3228435" cy="2246769"/>
          </a:xfrm>
          <a:prstGeom prst="rect">
            <a:avLst/>
          </a:prstGeom>
        </p:spPr>
      </p:pic>
      <p:pic>
        <p:nvPicPr>
          <p:cNvPr id="8" name="Bildobjekt 7">
            <a:extLst>
              <a:ext uri="{FF2B5EF4-FFF2-40B4-BE49-F238E27FC236}">
                <a16:creationId xmlns:a16="http://schemas.microsoft.com/office/drawing/2014/main" id="{47A1A098-9238-B101-FC99-177AF96D822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28874" y="3089060"/>
            <a:ext cx="2972859" cy="2246768"/>
          </a:xfrm>
          <a:prstGeom prst="rect">
            <a:avLst/>
          </a:prstGeom>
        </p:spPr>
      </p:pic>
      <p:pic>
        <p:nvPicPr>
          <p:cNvPr id="9" name="Bildobjekt 8">
            <a:extLst>
              <a:ext uri="{FF2B5EF4-FFF2-40B4-BE49-F238E27FC236}">
                <a16:creationId xmlns:a16="http://schemas.microsoft.com/office/drawing/2014/main" id="{2EDC686C-DA76-34A1-85C0-36A5784EF85A}"/>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6310118" y="3071475"/>
            <a:ext cx="2443060" cy="2246768"/>
          </a:xfrm>
          <a:prstGeom prst="rect">
            <a:avLst/>
          </a:prstGeom>
        </p:spPr>
      </p:pic>
    </p:spTree>
    <p:extLst>
      <p:ext uri="{BB962C8B-B14F-4D97-AF65-F5344CB8AC3E}">
        <p14:creationId xmlns:p14="http://schemas.microsoft.com/office/powerpoint/2010/main" val="10775749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descr="En bild som visar gräs, utomhus, växt, fält&#10;&#10;Automatiskt genererad beskrivning">
            <a:extLst>
              <a:ext uri="{FF2B5EF4-FFF2-40B4-BE49-F238E27FC236}">
                <a16:creationId xmlns:a16="http://schemas.microsoft.com/office/drawing/2014/main" id="{CF417E19-BC71-F61C-F127-005A5EC87F83}"/>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0" y="1839654"/>
            <a:ext cx="12192000" cy="5072134"/>
          </a:xfrm>
          <a:prstGeom prst="rect">
            <a:avLst/>
          </a:prstGeom>
        </p:spPr>
      </p:pic>
      <p:sp>
        <p:nvSpPr>
          <p:cNvPr id="2" name="Rubrik 1">
            <a:extLst>
              <a:ext uri="{FF2B5EF4-FFF2-40B4-BE49-F238E27FC236}">
                <a16:creationId xmlns:a16="http://schemas.microsoft.com/office/drawing/2014/main" id="{49948F32-2D1A-495D-BF26-9CE6D9B5F6AB}"/>
              </a:ext>
            </a:extLst>
          </p:cNvPr>
          <p:cNvSpPr>
            <a:spLocks noGrp="1"/>
          </p:cNvSpPr>
          <p:nvPr>
            <p:ph type="title"/>
          </p:nvPr>
        </p:nvSpPr>
        <p:spPr/>
        <p:txBody>
          <a:bodyPr/>
          <a:lstStyle/>
          <a:p>
            <a:r>
              <a:rPr lang="sv-SE" dirty="0"/>
              <a:t>Vilka drabbas hårdast av minor?</a:t>
            </a:r>
          </a:p>
        </p:txBody>
      </p:sp>
      <p:sp>
        <p:nvSpPr>
          <p:cNvPr id="5" name="Rektangel 4">
            <a:extLst>
              <a:ext uri="{FF2B5EF4-FFF2-40B4-BE49-F238E27FC236}">
                <a16:creationId xmlns:a16="http://schemas.microsoft.com/office/drawing/2014/main" id="{F0AD1D52-8343-412D-B3F1-4C97F8BA3281}"/>
              </a:ext>
            </a:extLst>
          </p:cNvPr>
          <p:cNvSpPr/>
          <p:nvPr/>
        </p:nvSpPr>
        <p:spPr>
          <a:xfrm>
            <a:off x="531106" y="2129246"/>
            <a:ext cx="3178745" cy="3435532"/>
          </a:xfrm>
          <a:prstGeom prst="rect">
            <a:avLst/>
          </a:prstGeom>
          <a:ln>
            <a:solidFill>
              <a:srgbClr val="00B050"/>
            </a:solidFill>
          </a:ln>
        </p:spPr>
        <p:style>
          <a:lnRef idx="3">
            <a:schemeClr val="lt1"/>
          </a:lnRef>
          <a:fillRef idx="1">
            <a:schemeClr val="accent1"/>
          </a:fillRef>
          <a:effectRef idx="1">
            <a:schemeClr val="accent1"/>
          </a:effectRef>
          <a:fontRef idx="minor">
            <a:schemeClr val="lt1"/>
          </a:fontRef>
        </p:style>
        <p:txBody>
          <a:bodyPr rtlCol="0" anchor="ctr"/>
          <a:lstStyle/>
          <a:p>
            <a:pPr marL="342900" indent="-342900">
              <a:buFont typeface="Arial" panose="020B0604020202020204" pitchFamily="34" charset="0"/>
              <a:buChar char="•"/>
            </a:pPr>
            <a:endParaRPr lang="sv-SE" sz="2000" dirty="0">
              <a:solidFill>
                <a:schemeClr val="bg1"/>
              </a:solidFill>
            </a:endParaRPr>
          </a:p>
          <a:p>
            <a:pPr marL="342900" indent="-342900">
              <a:buFont typeface="Arial" panose="020B0604020202020204" pitchFamily="34" charset="0"/>
              <a:buChar char="•"/>
            </a:pPr>
            <a:r>
              <a:rPr lang="sv-SE" sz="2000" dirty="0">
                <a:solidFill>
                  <a:schemeClr val="bg1"/>
                </a:solidFill>
              </a:rPr>
              <a:t>Majoriteten av de skadade eller dödade är civila.</a:t>
            </a:r>
          </a:p>
          <a:p>
            <a:endParaRPr lang="sv-SE" sz="2000" dirty="0">
              <a:solidFill>
                <a:schemeClr val="bg1"/>
              </a:solidFill>
            </a:endParaRPr>
          </a:p>
          <a:p>
            <a:pPr marL="342900" indent="-342900">
              <a:buFont typeface="Arial" panose="020B0604020202020204" pitchFamily="34" charset="0"/>
              <a:buChar char="•"/>
            </a:pPr>
            <a:r>
              <a:rPr lang="sv-SE" sz="2000" dirty="0">
                <a:solidFill>
                  <a:schemeClr val="bg1"/>
                </a:solidFill>
              </a:rPr>
              <a:t>Minor vid åkrar, fält, skolor och vägar.</a:t>
            </a:r>
          </a:p>
          <a:p>
            <a:endParaRPr lang="sv-SE" sz="2000" dirty="0">
              <a:solidFill>
                <a:schemeClr val="bg1"/>
              </a:solidFill>
            </a:endParaRPr>
          </a:p>
          <a:p>
            <a:pPr marL="342900" indent="-342900">
              <a:buFont typeface="Arial" panose="020B0604020202020204" pitchFamily="34" charset="0"/>
              <a:buChar char="•"/>
            </a:pPr>
            <a:r>
              <a:rPr lang="sv-SE" sz="2000" dirty="0">
                <a:solidFill>
                  <a:schemeClr val="bg1"/>
                </a:solidFill>
              </a:rPr>
              <a:t>Skadorna sker även efter att kriget är slut.</a:t>
            </a:r>
          </a:p>
          <a:p>
            <a:pPr marL="342900" indent="-342900">
              <a:buFont typeface="Arial" panose="020B0604020202020204" pitchFamily="34" charset="0"/>
              <a:buChar char="•"/>
            </a:pPr>
            <a:endParaRPr lang="sv-SE" sz="2000" dirty="0">
              <a:solidFill>
                <a:schemeClr val="tx1"/>
              </a:solidFill>
            </a:endParaRPr>
          </a:p>
          <a:p>
            <a:endParaRPr lang="sv-SE" sz="2000" dirty="0">
              <a:solidFill>
                <a:schemeClr val="tx1"/>
              </a:solidFill>
            </a:endParaRPr>
          </a:p>
        </p:txBody>
      </p:sp>
    </p:spTree>
    <p:extLst>
      <p:ext uri="{BB962C8B-B14F-4D97-AF65-F5344CB8AC3E}">
        <p14:creationId xmlns:p14="http://schemas.microsoft.com/office/powerpoint/2010/main" val="25164342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9948F32-2D1A-495D-BF26-9CE6D9B5F6AB}"/>
              </a:ext>
            </a:extLst>
          </p:cNvPr>
          <p:cNvSpPr>
            <a:spLocks noGrp="1"/>
          </p:cNvSpPr>
          <p:nvPr>
            <p:ph type="title"/>
          </p:nvPr>
        </p:nvSpPr>
        <p:spPr/>
        <p:txBody>
          <a:bodyPr/>
          <a:lstStyle/>
          <a:p>
            <a:r>
              <a:rPr lang="sv-SE" dirty="0"/>
              <a:t>Hälften av de drabbade civila är barn</a:t>
            </a:r>
          </a:p>
        </p:txBody>
      </p:sp>
      <p:pic>
        <p:nvPicPr>
          <p:cNvPr id="3" name="Bildobjekt 2">
            <a:extLst>
              <a:ext uri="{FF2B5EF4-FFF2-40B4-BE49-F238E27FC236}">
                <a16:creationId xmlns:a16="http://schemas.microsoft.com/office/drawing/2014/main" id="{E20C5D14-BBB6-938F-CAD3-DD0FC4331C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4246" y="2082742"/>
            <a:ext cx="5007964" cy="4388086"/>
          </a:xfrm>
          <a:prstGeom prst="rect">
            <a:avLst/>
          </a:prstGeom>
        </p:spPr>
      </p:pic>
      <p:pic>
        <p:nvPicPr>
          <p:cNvPr id="5" name="Bildobjekt 4">
            <a:extLst>
              <a:ext uri="{FF2B5EF4-FFF2-40B4-BE49-F238E27FC236}">
                <a16:creationId xmlns:a16="http://schemas.microsoft.com/office/drawing/2014/main" id="{C9056C90-CAF9-0F5D-11DE-5F070015AB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02606" y="4227306"/>
            <a:ext cx="2975106" cy="2243522"/>
          </a:xfrm>
          <a:prstGeom prst="rect">
            <a:avLst/>
          </a:prstGeom>
        </p:spPr>
      </p:pic>
      <p:sp>
        <p:nvSpPr>
          <p:cNvPr id="6" name="textruta 5">
            <a:extLst>
              <a:ext uri="{FF2B5EF4-FFF2-40B4-BE49-F238E27FC236}">
                <a16:creationId xmlns:a16="http://schemas.microsoft.com/office/drawing/2014/main" id="{8402F600-99B7-41AF-C027-41046ABD8A51}"/>
              </a:ext>
            </a:extLst>
          </p:cNvPr>
          <p:cNvSpPr txBox="1"/>
          <p:nvPr/>
        </p:nvSpPr>
        <p:spPr>
          <a:xfrm>
            <a:off x="457200" y="2534194"/>
            <a:ext cx="6120512" cy="40011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sv-SE" sz="2000" dirty="0"/>
              <a:t>Barn saknar ofta viktig kunskap om minornas fara.</a:t>
            </a:r>
          </a:p>
        </p:txBody>
      </p:sp>
      <p:sp>
        <p:nvSpPr>
          <p:cNvPr id="7" name="textruta 6">
            <a:extLst>
              <a:ext uri="{FF2B5EF4-FFF2-40B4-BE49-F238E27FC236}">
                <a16:creationId xmlns:a16="http://schemas.microsoft.com/office/drawing/2014/main" id="{7378C1E8-2689-61A0-9890-4D1B6D707AB1}"/>
              </a:ext>
            </a:extLst>
          </p:cNvPr>
          <p:cNvSpPr txBox="1"/>
          <p:nvPr/>
        </p:nvSpPr>
        <p:spPr>
          <a:xfrm>
            <a:off x="442243" y="3076456"/>
            <a:ext cx="2975106" cy="1323439"/>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sv-SE" sz="2000" dirty="0"/>
              <a:t>Barn plockar upp minor av nyfikenhet. Många gånger misstas ”fjärilsminan” för att vara en leksak. </a:t>
            </a:r>
          </a:p>
        </p:txBody>
      </p:sp>
      <p:sp>
        <p:nvSpPr>
          <p:cNvPr id="8" name="textruta 7">
            <a:extLst>
              <a:ext uri="{FF2B5EF4-FFF2-40B4-BE49-F238E27FC236}">
                <a16:creationId xmlns:a16="http://schemas.microsoft.com/office/drawing/2014/main" id="{268B17DC-92DA-A613-D9D1-C8257439FFC6}"/>
              </a:ext>
            </a:extLst>
          </p:cNvPr>
          <p:cNvSpPr txBox="1"/>
          <p:nvPr/>
        </p:nvSpPr>
        <p:spPr>
          <a:xfrm>
            <a:off x="8233954" y="6445847"/>
            <a:ext cx="3958046" cy="276999"/>
          </a:xfrm>
          <a:prstGeom prst="rect">
            <a:avLst/>
          </a:prstGeom>
          <a:noFill/>
        </p:spPr>
        <p:txBody>
          <a:bodyPr wrap="square" rtlCol="0">
            <a:spAutoFit/>
          </a:bodyPr>
          <a:lstStyle/>
          <a:p>
            <a:r>
              <a:rPr lang="sv-SE" sz="1200" dirty="0"/>
              <a:t>Foto: UN Photo Hassan </a:t>
            </a:r>
            <a:r>
              <a:rPr lang="sv-SE" sz="1200" dirty="0" err="1"/>
              <a:t>Zakizada</a:t>
            </a:r>
            <a:r>
              <a:rPr lang="sv-SE" sz="1200" dirty="0"/>
              <a:t> Afghanistan</a:t>
            </a:r>
          </a:p>
        </p:txBody>
      </p:sp>
    </p:spTree>
    <p:extLst>
      <p:ext uri="{BB962C8B-B14F-4D97-AF65-F5344CB8AC3E}">
        <p14:creationId xmlns:p14="http://schemas.microsoft.com/office/powerpoint/2010/main" val="2035934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9948F32-2D1A-495D-BF26-9CE6D9B5F6AB}"/>
              </a:ext>
            </a:extLst>
          </p:cNvPr>
          <p:cNvSpPr>
            <a:spLocks noGrp="1"/>
          </p:cNvSpPr>
          <p:nvPr>
            <p:ph type="title"/>
          </p:nvPr>
        </p:nvSpPr>
        <p:spPr/>
        <p:txBody>
          <a:bodyPr/>
          <a:lstStyle/>
          <a:p>
            <a:r>
              <a:rPr lang="sv-SE" dirty="0"/>
              <a:t>Uppbyggnad av konfliktdrabbade områden försvåras</a:t>
            </a:r>
          </a:p>
        </p:txBody>
      </p:sp>
      <p:sp>
        <p:nvSpPr>
          <p:cNvPr id="7" name="textruta 6">
            <a:extLst>
              <a:ext uri="{FF2B5EF4-FFF2-40B4-BE49-F238E27FC236}">
                <a16:creationId xmlns:a16="http://schemas.microsoft.com/office/drawing/2014/main" id="{D02EC24A-B7AC-8BAE-BE1F-1D99DBE41D6E}"/>
              </a:ext>
            </a:extLst>
          </p:cNvPr>
          <p:cNvSpPr txBox="1"/>
          <p:nvPr/>
        </p:nvSpPr>
        <p:spPr>
          <a:xfrm>
            <a:off x="7346732" y="2412588"/>
            <a:ext cx="4486164" cy="2554545"/>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marL="285750" indent="-285750">
              <a:buFont typeface="Arial" panose="020B0604020202020204" pitchFamily="34" charset="0"/>
              <a:buChar char="•"/>
            </a:pPr>
            <a:r>
              <a:rPr lang="sv-SE" sz="2000" dirty="0"/>
              <a:t>Minor försvårar uppbyggnaden av samhällen. </a:t>
            </a:r>
          </a:p>
          <a:p>
            <a:endParaRPr lang="sv-SE" sz="2000" dirty="0"/>
          </a:p>
          <a:p>
            <a:pPr marL="285750" indent="-285750">
              <a:buFont typeface="Arial" panose="020B0604020202020204" pitchFamily="34" charset="0"/>
              <a:buChar char="•"/>
            </a:pPr>
            <a:r>
              <a:rPr lang="sv-SE" sz="2000" dirty="0"/>
              <a:t>Social och ekonomisk utveckling stannar. </a:t>
            </a:r>
          </a:p>
          <a:p>
            <a:endParaRPr lang="sv-SE" sz="2000" dirty="0"/>
          </a:p>
          <a:p>
            <a:pPr marL="285750" indent="-285750">
              <a:buFont typeface="Arial" panose="020B0604020202020204" pitchFamily="34" charset="0"/>
              <a:buChar char="•"/>
            </a:pPr>
            <a:r>
              <a:rPr lang="sv-SE" sz="2000" dirty="0"/>
              <a:t>Hot mot viktiga samhällsfunktioner och biståndspersonal.</a:t>
            </a:r>
          </a:p>
        </p:txBody>
      </p:sp>
      <p:pic>
        <p:nvPicPr>
          <p:cNvPr id="4" name="Bildobjekt 3" descr="En bild som visar utomhus, himmel, militärfordon, transport&#10;&#10;Automatiskt genererad beskrivning">
            <a:hlinkClick r:id="rId3"/>
            <a:extLst>
              <a:ext uri="{FF2B5EF4-FFF2-40B4-BE49-F238E27FC236}">
                <a16:creationId xmlns:a16="http://schemas.microsoft.com/office/drawing/2014/main" id="{E60DDEA7-9B18-41C5-848F-9CCA865F02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2412588"/>
            <a:ext cx="6109014" cy="3441877"/>
          </a:xfrm>
          <a:prstGeom prst="rect">
            <a:avLst/>
          </a:prstGeom>
        </p:spPr>
      </p:pic>
    </p:spTree>
    <p:extLst>
      <p:ext uri="{BB962C8B-B14F-4D97-AF65-F5344CB8AC3E}">
        <p14:creationId xmlns:p14="http://schemas.microsoft.com/office/powerpoint/2010/main" val="17405447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descr="En bild som visar utomhus, gräs, person&#10;&#10;Automatiskt genererad beskrivning">
            <a:extLst>
              <a:ext uri="{FF2B5EF4-FFF2-40B4-BE49-F238E27FC236}">
                <a16:creationId xmlns:a16="http://schemas.microsoft.com/office/drawing/2014/main" id="{9875E8CB-797D-4AE3-A414-25607C98279B}"/>
              </a:ext>
            </a:extLst>
          </p:cNvPr>
          <p:cNvPicPr>
            <a:picLocks noChangeAspect="1"/>
          </p:cNvPicPr>
          <p:nvPr/>
        </p:nvPicPr>
        <p:blipFill rotWithShape="1">
          <a:blip r:embed="rId3">
            <a:extLst>
              <a:ext uri="{28A0092B-C50C-407E-A947-70E740481C1C}">
                <a14:useLocalDpi xmlns:a14="http://schemas.microsoft.com/office/drawing/2010/main" val="0"/>
              </a:ext>
            </a:extLst>
          </a:blip>
          <a:srcRect l="-1541" b="-12894"/>
          <a:stretch/>
        </p:blipFill>
        <p:spPr>
          <a:xfrm>
            <a:off x="-195944" y="1811991"/>
            <a:ext cx="12387944" cy="6847618"/>
          </a:xfrm>
          <a:prstGeom prst="rect">
            <a:avLst/>
          </a:prstGeom>
        </p:spPr>
      </p:pic>
      <p:sp>
        <p:nvSpPr>
          <p:cNvPr id="2" name="Rubrik 1">
            <a:extLst>
              <a:ext uri="{FF2B5EF4-FFF2-40B4-BE49-F238E27FC236}">
                <a16:creationId xmlns:a16="http://schemas.microsoft.com/office/drawing/2014/main" id="{195C99C9-D8F7-3594-3DEF-1BA60BA01FB7}"/>
              </a:ext>
            </a:extLst>
          </p:cNvPr>
          <p:cNvSpPr>
            <a:spLocks noGrp="1"/>
          </p:cNvSpPr>
          <p:nvPr>
            <p:ph type="title"/>
          </p:nvPr>
        </p:nvSpPr>
        <p:spPr>
          <a:xfrm>
            <a:off x="838200" y="486428"/>
            <a:ext cx="9372600" cy="1325563"/>
          </a:xfrm>
        </p:spPr>
        <p:txBody>
          <a:bodyPr anchor="ctr">
            <a:normAutofit/>
          </a:bodyPr>
          <a:lstStyle/>
          <a:p>
            <a:r>
              <a:rPr lang="sv-SE" dirty="0"/>
              <a:t>UNMAS – FN:s minröjningsorganisation</a:t>
            </a:r>
          </a:p>
        </p:txBody>
      </p:sp>
      <p:sp>
        <p:nvSpPr>
          <p:cNvPr id="19" name="Content Placeholder 2">
            <a:extLst>
              <a:ext uri="{FF2B5EF4-FFF2-40B4-BE49-F238E27FC236}">
                <a16:creationId xmlns:a16="http://schemas.microsoft.com/office/drawing/2014/main" id="{0AFE9A8C-4926-5C7F-407C-06DEECCA8211}"/>
              </a:ext>
            </a:extLst>
          </p:cNvPr>
          <p:cNvSpPr>
            <a:spLocks noGrp="1"/>
          </p:cNvSpPr>
          <p:nvPr>
            <p:ph sz="half" idx="1"/>
          </p:nvPr>
        </p:nvSpPr>
        <p:spPr>
          <a:xfrm>
            <a:off x="209005" y="1926622"/>
            <a:ext cx="3493565" cy="1210932"/>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marL="0" indent="0">
              <a:buNone/>
            </a:pPr>
            <a:r>
              <a:rPr lang="en-US" sz="2000" dirty="0" err="1">
                <a:solidFill>
                  <a:schemeClr val="bg1">
                    <a:lumMod val="95000"/>
                  </a:schemeClr>
                </a:solidFill>
              </a:rPr>
              <a:t>Minröjning</a:t>
            </a:r>
            <a:r>
              <a:rPr lang="en-US" sz="2000" dirty="0">
                <a:solidFill>
                  <a:schemeClr val="bg1">
                    <a:lumMod val="95000"/>
                  </a:schemeClr>
                </a:solidFill>
              </a:rPr>
              <a:t>, </a:t>
            </a:r>
            <a:r>
              <a:rPr lang="en-US" sz="2000" dirty="0" err="1">
                <a:solidFill>
                  <a:schemeClr val="bg1">
                    <a:lumMod val="95000"/>
                  </a:schemeClr>
                </a:solidFill>
              </a:rPr>
              <a:t>informationsspridning</a:t>
            </a:r>
            <a:r>
              <a:rPr lang="en-US" sz="2000" dirty="0">
                <a:solidFill>
                  <a:schemeClr val="bg1">
                    <a:lumMod val="95000"/>
                  </a:schemeClr>
                </a:solidFill>
              </a:rPr>
              <a:t>, </a:t>
            </a:r>
            <a:r>
              <a:rPr lang="en-US" sz="2000" dirty="0" err="1">
                <a:solidFill>
                  <a:schemeClr val="bg1">
                    <a:lumMod val="95000"/>
                  </a:schemeClr>
                </a:solidFill>
              </a:rPr>
              <a:t>och</a:t>
            </a:r>
            <a:r>
              <a:rPr lang="en-US" sz="2000" dirty="0">
                <a:solidFill>
                  <a:schemeClr val="bg1">
                    <a:lumMod val="95000"/>
                  </a:schemeClr>
                </a:solidFill>
              </a:rPr>
              <a:t> </a:t>
            </a:r>
            <a:r>
              <a:rPr lang="en-US" sz="2000" dirty="0" err="1">
                <a:solidFill>
                  <a:schemeClr val="bg1">
                    <a:lumMod val="95000"/>
                  </a:schemeClr>
                </a:solidFill>
              </a:rPr>
              <a:t>utbildning</a:t>
            </a:r>
            <a:r>
              <a:rPr lang="en-US" sz="2000" dirty="0">
                <a:solidFill>
                  <a:schemeClr val="bg1">
                    <a:lumMod val="95000"/>
                  </a:schemeClr>
                </a:solidFill>
              </a:rPr>
              <a:t> </a:t>
            </a:r>
            <a:r>
              <a:rPr lang="en-US" sz="2000" dirty="0" err="1">
                <a:solidFill>
                  <a:schemeClr val="bg1">
                    <a:lumMod val="95000"/>
                  </a:schemeClr>
                </a:solidFill>
              </a:rPr>
              <a:t>är</a:t>
            </a:r>
            <a:r>
              <a:rPr lang="en-US" sz="2000" dirty="0">
                <a:solidFill>
                  <a:schemeClr val="bg1">
                    <a:lumMod val="95000"/>
                  </a:schemeClr>
                </a:solidFill>
              </a:rPr>
              <a:t> </a:t>
            </a:r>
            <a:r>
              <a:rPr lang="en-US" sz="2000" dirty="0" err="1">
                <a:solidFill>
                  <a:schemeClr val="bg1">
                    <a:lumMod val="95000"/>
                  </a:schemeClr>
                </a:solidFill>
              </a:rPr>
              <a:t>viktiga</a:t>
            </a:r>
            <a:r>
              <a:rPr lang="en-US" sz="2000" dirty="0">
                <a:solidFill>
                  <a:schemeClr val="bg1">
                    <a:lumMod val="95000"/>
                  </a:schemeClr>
                </a:solidFill>
              </a:rPr>
              <a:t> </a:t>
            </a:r>
            <a:r>
              <a:rPr lang="en-US" sz="2000" dirty="0" err="1">
                <a:solidFill>
                  <a:schemeClr val="bg1">
                    <a:lumMod val="95000"/>
                  </a:schemeClr>
                </a:solidFill>
              </a:rPr>
              <a:t>delar</a:t>
            </a:r>
            <a:r>
              <a:rPr lang="en-US" sz="2000" dirty="0">
                <a:solidFill>
                  <a:schemeClr val="bg1">
                    <a:lumMod val="95000"/>
                  </a:schemeClr>
                </a:solidFill>
              </a:rPr>
              <a:t> I UNMAS </a:t>
            </a:r>
            <a:r>
              <a:rPr lang="en-US" sz="2000" dirty="0" err="1">
                <a:solidFill>
                  <a:schemeClr val="bg1">
                    <a:lumMod val="95000"/>
                  </a:schemeClr>
                </a:solidFill>
              </a:rPr>
              <a:t>arbete</a:t>
            </a:r>
            <a:r>
              <a:rPr lang="en-US" sz="2000" dirty="0">
                <a:solidFill>
                  <a:schemeClr val="bg1">
                    <a:lumMod val="95000"/>
                  </a:schemeClr>
                </a:solidFill>
              </a:rPr>
              <a:t>. </a:t>
            </a:r>
          </a:p>
        </p:txBody>
      </p:sp>
    </p:spTree>
    <p:extLst>
      <p:ext uri="{BB962C8B-B14F-4D97-AF65-F5344CB8AC3E}">
        <p14:creationId xmlns:p14="http://schemas.microsoft.com/office/powerpoint/2010/main" val="5475609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E684AEE-7A4B-5A00-F3AE-47ED09EA080A}"/>
              </a:ext>
            </a:extLst>
          </p:cNvPr>
          <p:cNvSpPr>
            <a:spLocks noGrp="1"/>
          </p:cNvSpPr>
          <p:nvPr>
            <p:ph type="title"/>
          </p:nvPr>
        </p:nvSpPr>
        <p:spPr/>
        <p:txBody>
          <a:bodyPr/>
          <a:lstStyle/>
          <a:p>
            <a:r>
              <a:rPr lang="sv-SE" dirty="0"/>
              <a:t>Ottawakonventionen </a:t>
            </a:r>
          </a:p>
        </p:txBody>
      </p:sp>
      <p:pic>
        <p:nvPicPr>
          <p:cNvPr id="4" name="Bildobjekt 3" descr="En bild som visar text, person, inomhus, grupp&#10;&#10;Automatiskt genererad beskrivning">
            <a:extLst>
              <a:ext uri="{FF2B5EF4-FFF2-40B4-BE49-F238E27FC236}">
                <a16:creationId xmlns:a16="http://schemas.microsoft.com/office/drawing/2014/main" id="{5B82BE35-0C51-59DE-41C2-D123DAFD40DC}"/>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259580" y="2090061"/>
            <a:ext cx="3124888" cy="4465708"/>
          </a:xfrm>
          <a:prstGeom prst="rect">
            <a:avLst/>
          </a:prstGeom>
        </p:spPr>
      </p:pic>
      <p:sp>
        <p:nvSpPr>
          <p:cNvPr id="5" name="textruta 4">
            <a:extLst>
              <a:ext uri="{FF2B5EF4-FFF2-40B4-BE49-F238E27FC236}">
                <a16:creationId xmlns:a16="http://schemas.microsoft.com/office/drawing/2014/main" id="{2B1E7E85-317E-097C-C42D-8D55609693A0}"/>
              </a:ext>
            </a:extLst>
          </p:cNvPr>
          <p:cNvSpPr txBox="1"/>
          <p:nvPr/>
        </p:nvSpPr>
        <p:spPr>
          <a:xfrm>
            <a:off x="8123224" y="6556839"/>
            <a:ext cx="3397597" cy="276999"/>
          </a:xfrm>
          <a:prstGeom prst="rect">
            <a:avLst/>
          </a:prstGeom>
          <a:noFill/>
        </p:spPr>
        <p:txBody>
          <a:bodyPr wrap="none" rtlCol="0">
            <a:spAutoFit/>
          </a:bodyPr>
          <a:lstStyle/>
          <a:p>
            <a:r>
              <a:rPr lang="sv-SE" sz="1200" dirty="0"/>
              <a:t>Foto: UN Photo Evan Schneider, Ottawa Convention</a:t>
            </a:r>
          </a:p>
        </p:txBody>
      </p:sp>
      <p:sp>
        <p:nvSpPr>
          <p:cNvPr id="6" name="textruta 5">
            <a:extLst>
              <a:ext uri="{FF2B5EF4-FFF2-40B4-BE49-F238E27FC236}">
                <a16:creationId xmlns:a16="http://schemas.microsoft.com/office/drawing/2014/main" id="{688B80C6-1E9F-FF8B-5CC2-11DD9857660E}"/>
              </a:ext>
            </a:extLst>
          </p:cNvPr>
          <p:cNvSpPr txBox="1"/>
          <p:nvPr/>
        </p:nvSpPr>
        <p:spPr>
          <a:xfrm>
            <a:off x="603095" y="2508669"/>
            <a:ext cx="6730584" cy="28315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marL="342900" indent="-342900">
              <a:buFont typeface="Arial" panose="020B0604020202020204" pitchFamily="34" charset="0"/>
              <a:buChar char="•"/>
            </a:pPr>
            <a:r>
              <a:rPr lang="sv-SE" sz="2000" dirty="0"/>
              <a:t>Internationellt avtal som förbjuder personminor.</a:t>
            </a:r>
          </a:p>
          <a:p>
            <a:endParaRPr lang="sv-SE" sz="2000" dirty="0"/>
          </a:p>
          <a:p>
            <a:pPr marL="342900" indent="-342900">
              <a:buFont typeface="Arial" panose="020B0604020202020204" pitchFamily="34" charset="0"/>
              <a:buChar char="•"/>
            </a:pPr>
            <a:r>
              <a:rPr lang="sv-SE" sz="2000" dirty="0"/>
              <a:t>164 anslutna länder. </a:t>
            </a:r>
          </a:p>
          <a:p>
            <a:endParaRPr lang="sv-SE" sz="2000" dirty="0"/>
          </a:p>
          <a:p>
            <a:pPr marL="342900" indent="-342900">
              <a:buFont typeface="Arial" panose="020B0604020202020204" pitchFamily="34" charset="0"/>
              <a:buChar char="•"/>
            </a:pPr>
            <a:r>
              <a:rPr lang="sv-SE" sz="2000" dirty="0"/>
              <a:t>Bidrar till drastisk minskning av användningen av minor.</a:t>
            </a:r>
          </a:p>
          <a:p>
            <a:pPr marL="342900" indent="-342900">
              <a:buFont typeface="Arial" panose="020B0604020202020204" pitchFamily="34" charset="0"/>
              <a:buChar char="•"/>
            </a:pPr>
            <a:endParaRPr lang="sv-SE" sz="2000" dirty="0"/>
          </a:p>
          <a:p>
            <a:pPr marL="342900" indent="-342900">
              <a:buFont typeface="Arial" panose="020B0604020202020204" pitchFamily="34" charset="0"/>
              <a:buChar char="•"/>
            </a:pPr>
            <a:r>
              <a:rPr lang="sv-SE" sz="2000" dirty="0"/>
              <a:t>Anslutna länder får inte använda eller tillverka minor. De måste även förstöra sina egna lager. </a:t>
            </a:r>
          </a:p>
          <a:p>
            <a:endParaRPr lang="sv-SE" dirty="0"/>
          </a:p>
        </p:txBody>
      </p:sp>
    </p:spTree>
    <p:extLst>
      <p:ext uri="{BB962C8B-B14F-4D97-AF65-F5344CB8AC3E}">
        <p14:creationId xmlns:p14="http://schemas.microsoft.com/office/powerpoint/2010/main" val="22383833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72CCCF2-C7BA-FB7B-1E16-FE25C98DACC3}"/>
              </a:ext>
            </a:extLst>
          </p:cNvPr>
          <p:cNvSpPr>
            <a:spLocks noGrp="1"/>
          </p:cNvSpPr>
          <p:nvPr>
            <p:ph type="title"/>
          </p:nvPr>
        </p:nvSpPr>
        <p:spPr/>
        <p:txBody>
          <a:bodyPr/>
          <a:lstStyle/>
          <a:p>
            <a:r>
              <a:rPr lang="sv-SE" dirty="0"/>
              <a:t>Rätten till ett liv i trygghet och säkerhet</a:t>
            </a:r>
          </a:p>
        </p:txBody>
      </p:sp>
      <p:pic>
        <p:nvPicPr>
          <p:cNvPr id="5" name="Bildobjekt 4">
            <a:extLst>
              <a:ext uri="{FF2B5EF4-FFF2-40B4-BE49-F238E27FC236}">
                <a16:creationId xmlns:a16="http://schemas.microsoft.com/office/drawing/2014/main" id="{81D0A6A4-06EC-295C-8C55-38E8F26C3B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855693"/>
            <a:ext cx="12192000" cy="5047488"/>
          </a:xfrm>
          <a:prstGeom prst="rect">
            <a:avLst/>
          </a:prstGeom>
        </p:spPr>
      </p:pic>
      <p:sp>
        <p:nvSpPr>
          <p:cNvPr id="6" name="textruta 5">
            <a:extLst>
              <a:ext uri="{FF2B5EF4-FFF2-40B4-BE49-F238E27FC236}">
                <a16:creationId xmlns:a16="http://schemas.microsoft.com/office/drawing/2014/main" id="{320BAC45-2D86-CE3F-A86A-85F307DE042F}"/>
              </a:ext>
            </a:extLst>
          </p:cNvPr>
          <p:cNvSpPr txBox="1"/>
          <p:nvPr/>
        </p:nvSpPr>
        <p:spPr>
          <a:xfrm>
            <a:off x="9222828" y="6389641"/>
            <a:ext cx="2804679" cy="646331"/>
          </a:xfrm>
          <a:prstGeom prst="rect">
            <a:avLst/>
          </a:prstGeom>
          <a:noFill/>
        </p:spPr>
        <p:txBody>
          <a:bodyPr wrap="none" rtlCol="0">
            <a:spAutoFit/>
          </a:bodyPr>
          <a:lstStyle/>
          <a:p>
            <a:r>
              <a:rPr lang="sv-SE" sz="1800" dirty="0">
                <a:latin typeface="Minion" pitchFamily="18" charset="0"/>
              </a:rPr>
              <a:t>Foto: UN Photo/Tobin Jones</a:t>
            </a:r>
          </a:p>
          <a:p>
            <a:endParaRPr lang="sv-SE" dirty="0"/>
          </a:p>
        </p:txBody>
      </p:sp>
    </p:spTree>
    <p:extLst>
      <p:ext uri="{BB962C8B-B14F-4D97-AF65-F5344CB8AC3E}">
        <p14:creationId xmlns:p14="http://schemas.microsoft.com/office/powerpoint/2010/main" val="2275364854"/>
      </p:ext>
    </p:extLst>
  </p:cSld>
  <p:clrMapOvr>
    <a:masterClrMapping/>
  </p:clrMapOvr>
</p:sld>
</file>

<file path=ppt/theme/theme1.xml><?xml version="1.0" encoding="utf-8"?>
<a:theme xmlns:a="http://schemas.openxmlformats.org/drawingml/2006/main" name="SFN Office TG-tema">
  <a:themeElements>
    <a:clrScheme name="SFN Färger">
      <a:dk1>
        <a:srgbClr val="151515"/>
      </a:dk1>
      <a:lt1>
        <a:srgbClr val="FFFFFF"/>
      </a:lt1>
      <a:dk2>
        <a:srgbClr val="008FD5"/>
      </a:dk2>
      <a:lt2>
        <a:srgbClr val="FFFFFF"/>
      </a:lt2>
      <a:accent1>
        <a:srgbClr val="008FD5"/>
      </a:accent1>
      <a:accent2>
        <a:srgbClr val="E2007A"/>
      </a:accent2>
      <a:accent3>
        <a:srgbClr val="A4BA00"/>
      </a:accent3>
      <a:accent4>
        <a:srgbClr val="E6A300"/>
      </a:accent4>
      <a:accent5>
        <a:srgbClr val="D8D8D8"/>
      </a:accent5>
      <a:accent6>
        <a:srgbClr val="7F7F7F"/>
      </a:accent6>
      <a:hlink>
        <a:srgbClr val="008FD5"/>
      </a:hlink>
      <a:folHlink>
        <a:srgbClr val="954F72"/>
      </a:folHlink>
    </a:clrScheme>
    <a:fontScheme name="SFN enbart trade gothic">
      <a:majorFont>
        <a:latin typeface="Trade Gothic LT Std Cn"/>
        <a:ea typeface=""/>
        <a:cs typeface=""/>
      </a:majorFont>
      <a:minorFont>
        <a:latin typeface="Trade Gothic LT Std Cn"/>
        <a:ea typeface=""/>
        <a:cs typeface=""/>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SFN-mall-2019-ny.potx" id="{17586EFF-24FC-463D-BF74-384035EEA639}" vid="{4A6E2694-F96A-4213-AC26-33C53C74A71F}"/>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d2ab7631914f40ed8b1d89c864e4d218 xmlns="9a900101-d6ac-4793-8c2c-7395c524be11">
      <Terms xmlns="http://schemas.microsoft.com/office/infopath/2007/PartnerControls"/>
    </d2ab7631914f40ed8b1d89c864e4d218>
    <TaxCatchAll xmlns="9a900101-d6ac-4793-8c2c-7395c524be11" xsi:nil="true"/>
    <lcf76f155ced4ddcb4097134ff3c332f xmlns="f85e7af3-38a1-497c-9864-88e5057667a1">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66605FD30484444DAE75A381AEDB07BF" ma:contentTypeVersion="16" ma:contentTypeDescription="Skapa ett nytt dokument." ma:contentTypeScope="" ma:versionID="f7e21b2c0da737729ee52b1213502912">
  <xsd:schema xmlns:xsd="http://www.w3.org/2001/XMLSchema" xmlns:xs="http://www.w3.org/2001/XMLSchema" xmlns:p="http://schemas.microsoft.com/office/2006/metadata/properties" xmlns:ns2="9a900101-d6ac-4793-8c2c-7395c524be11" xmlns:ns4="f85e7af3-38a1-497c-9864-88e5057667a1" targetNamespace="http://schemas.microsoft.com/office/2006/metadata/properties" ma:root="true" ma:fieldsID="00ef63e06dbcb967cdaa73fb985202d5" ns2:_="" ns4:_="">
    <xsd:import namespace="9a900101-d6ac-4793-8c2c-7395c524be11"/>
    <xsd:import namespace="f85e7af3-38a1-497c-9864-88e5057667a1"/>
    <xsd:element name="properties">
      <xsd:complexType>
        <xsd:sequence>
          <xsd:element name="documentManagement">
            <xsd:complexType>
              <xsd:all>
                <xsd:element ref="ns2:d2ab7631914f40ed8b1d89c864e4d218" minOccurs="0"/>
                <xsd:element ref="ns2:TaxCatchAll" minOccurs="0"/>
                <xsd:element ref="ns4:MediaServiceMetadata" minOccurs="0"/>
                <xsd:element ref="ns4:MediaServiceFastMetadata" minOccurs="0"/>
                <xsd:element ref="ns4:MediaLengthInSeconds" minOccurs="0"/>
                <xsd:element ref="ns4:MediaServiceDateTaken" minOccurs="0"/>
                <xsd:element ref="ns4:lcf76f155ced4ddcb4097134ff3c332f" minOccurs="0"/>
                <xsd:element ref="ns4:MediaServiceGenerationTime" minOccurs="0"/>
                <xsd:element ref="ns4:MediaServiceEventHashCode" minOccurs="0"/>
                <xsd:element ref="ns4:MediaServiceOCR" minOccurs="0"/>
                <xsd:element ref="ns2:SharedWithUsers" minOccurs="0"/>
                <xsd:element ref="ns2:SharedWithDetails"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900101-d6ac-4793-8c2c-7395c524be11" elementFormDefault="qualified">
    <xsd:import namespace="http://schemas.microsoft.com/office/2006/documentManagement/types"/>
    <xsd:import namespace="http://schemas.microsoft.com/office/infopath/2007/PartnerControls"/>
    <xsd:element name="d2ab7631914f40ed8b1d89c864e4d218" ma:index="9" nillable="true" ma:taxonomy="true" ma:internalName="d2ab7631914f40ed8b1d89c864e4d218" ma:taxonomyFieldName="Dokumentkategori" ma:displayName="Dokumentkategori" ma:default="" ma:fieldId="{d2ab7631-914f-40ed-8b1d-89c864e4d218}" ma:taxonomyMulti="true" ma:sspId="f38b39c3-ecf8-4982-925a-9c875ff0d6d0" ma:termSetId="738e1ad4-6648-4193-8e90-5432e38dc98e" ma:anchorId="00000000-0000-0000-0000-000000000000" ma:open="false" ma:isKeyword="false">
      <xsd:complexType>
        <xsd:sequence>
          <xsd:element ref="pc:Terms" minOccurs="0" maxOccurs="1"/>
        </xsd:sequence>
      </xsd:complexType>
    </xsd:element>
    <xsd:element name="TaxCatchAll" ma:index="10" nillable="true" ma:displayName="Taxonomy Catch All Column" ma:hidden="true" ma:list="{5a91cb1c-47c4-4336-b9d8-d1a047cfa3a4}" ma:internalName="TaxCatchAll" ma:showField="CatchAllData" ma:web="9a900101-d6ac-4793-8c2c-7395c524be11">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Delat med informa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85e7af3-38a1-497c-9864-88e5057667a1" elementFormDefault="qualified">
    <xsd:import namespace="http://schemas.microsoft.com/office/2006/documentManagement/types"/>
    <xsd:import namespace="http://schemas.microsoft.com/office/infopath/2007/PartnerControls"/>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LengthInSeconds" ma:index="14" nillable="true" ma:displayName="MediaLengthInSeconds" ma:hidden="true" ma:internalName="MediaLengthInSeconds" ma:readOnly="true">
      <xsd:simpleType>
        <xsd:restriction base="dms:Unknown"/>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lcf76f155ced4ddcb4097134ff3c332f" ma:index="17" nillable="true" ma:taxonomy="true" ma:internalName="lcf76f155ced4ddcb4097134ff3c332f" ma:taxonomyFieldName="MediaServiceImageTags" ma:displayName="Bildmarkeringar" ma:readOnly="false" ma:fieldId="{5cf76f15-5ced-4ddc-b409-7134ff3c332f}" ma:taxonomyMulti="true" ma:sspId="f38b39c3-ecf8-4982-925a-9c875ff0d6d0" ma:termSetId="09814cd3-568e-fe90-9814-8d621ff8fb84" ma:anchorId="fba54fb3-c3e1-fe81-a776-ca4b69148c4d" ma:open="true" ma:isKeyword="false">
      <xsd:complexType>
        <xsd:sequence>
          <xsd:element ref="pc:Terms" minOccurs="0" maxOccurs="1"/>
        </xsd:sequence>
      </xsd:complex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3" nillable="true" ma:displayName="Location" ma:descrip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ma:index="11" ma:displayName="Ämne"/>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FADBD85-708A-436C-8AF6-2EEF71269475}">
  <ds:schemaRefs>
    <ds:schemaRef ds:uri="http://schemas.microsoft.com/sharepoint/v3/contenttype/forms"/>
  </ds:schemaRefs>
</ds:datastoreItem>
</file>

<file path=customXml/itemProps2.xml><?xml version="1.0" encoding="utf-8"?>
<ds:datastoreItem xmlns:ds="http://schemas.openxmlformats.org/officeDocument/2006/customXml" ds:itemID="{471124E3-1134-48A1-9136-50D2B68E7B8E}">
  <ds:schemaRefs>
    <ds:schemaRef ds:uri="http://schemas.microsoft.com/office/infopath/2007/PartnerControls"/>
    <ds:schemaRef ds:uri="http://schemas.microsoft.com/office/2006/documentManagement/types"/>
    <ds:schemaRef ds:uri="9a900101-d6ac-4793-8c2c-7395c524be11"/>
    <ds:schemaRef ds:uri="http://purl.org/dc/elements/1.1/"/>
    <ds:schemaRef ds:uri="http://schemas.microsoft.com/office/2006/metadata/properties"/>
    <ds:schemaRef ds:uri="http://schemas.openxmlformats.org/package/2006/metadata/core-properties"/>
    <ds:schemaRef ds:uri="f85e7af3-38a1-497c-9864-88e5057667a1"/>
    <ds:schemaRef ds:uri="http://purl.org/dc/terms/"/>
    <ds:schemaRef ds:uri="http://www.w3.org/XML/1998/namespace"/>
    <ds:schemaRef ds:uri="http://purl.org/dc/dcmitype/"/>
  </ds:schemaRefs>
</ds:datastoreItem>
</file>

<file path=customXml/itemProps3.xml><?xml version="1.0" encoding="utf-8"?>
<ds:datastoreItem xmlns:ds="http://schemas.openxmlformats.org/officeDocument/2006/customXml" ds:itemID="{46E46A01-B8A0-450F-BAB2-975DF4582BA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a900101-d6ac-4793-8c2c-7395c524be11"/>
    <ds:schemaRef ds:uri="f85e7af3-38a1-497c-9864-88e5057667a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2686</TotalTime>
  <Words>1099</Words>
  <Application>Microsoft Office PowerPoint</Application>
  <PresentationFormat>Bredbild</PresentationFormat>
  <Paragraphs>88</Paragraphs>
  <Slides>11</Slides>
  <Notes>11</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11</vt:i4>
      </vt:variant>
    </vt:vector>
  </HeadingPairs>
  <TitlesOfParts>
    <vt:vector size="17" baseType="lpstr">
      <vt:lpstr>Arial</vt:lpstr>
      <vt:lpstr>Calibri</vt:lpstr>
      <vt:lpstr>Minion</vt:lpstr>
      <vt:lpstr>Times New Roman</vt:lpstr>
      <vt:lpstr>Trade Gothic LT Std Cn</vt:lpstr>
      <vt:lpstr>SFN Office TG-tema</vt:lpstr>
      <vt:lpstr>MINOR</vt:lpstr>
      <vt:lpstr>7000 människor…</vt:lpstr>
      <vt:lpstr>Minornas inhumana konstruktion</vt:lpstr>
      <vt:lpstr>Vilka drabbas hårdast av minor?</vt:lpstr>
      <vt:lpstr>Hälften av de drabbade civila är barn</vt:lpstr>
      <vt:lpstr>Uppbyggnad av konfliktdrabbade områden försvåras</vt:lpstr>
      <vt:lpstr>UNMAS – FN:s minröjningsorganisation</vt:lpstr>
      <vt:lpstr>Ottawakonventionen </vt:lpstr>
      <vt:lpstr>Rätten till ett liv i trygghet och säkerhet</vt:lpstr>
      <vt:lpstr>Var med och uppmärksamma FN:s arbete mot minor</vt:lpstr>
      <vt:lpstr>Diskussionsfrågor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Agenda 2030 –  17 globala mål för hållbar utveckling</dc:title>
  <dc:creator>Malin Åberg Aas</dc:creator>
  <cp:lastModifiedBy>Charlotta Jeppson</cp:lastModifiedBy>
  <cp:revision>55</cp:revision>
  <dcterms:created xsi:type="dcterms:W3CDTF">2020-08-24T14:03:29Z</dcterms:created>
  <dcterms:modified xsi:type="dcterms:W3CDTF">2023-07-06T12:39:16Z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0x01010066605FD30484444DAE75A381AEDB07BF</vt:lpwstr>
  </property>
  <property fmtid="{D5CDD505-2E9C-101B-9397-08002B2CF9AE}" pid="3" name="Order">
    <vt:r8>4183200</vt:r8>
  </property>
  <property fmtid="{D5CDD505-2E9C-101B-9397-08002B2CF9AE}" pid="4" name="Dokumentkategori">
    <vt:lpwstr/>
  </property>
</Properties>
</file>