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62" r:id="rId3"/>
    <p:sldId id="260" r:id="rId4"/>
    <p:sldId id="263" r:id="rId5"/>
    <p:sldId id="258" r:id="rId6"/>
    <p:sldId id="257" r:id="rId7"/>
    <p:sldId id="266" r:id="rId8"/>
    <p:sldId id="275"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62857" autoAdjust="0"/>
  </p:normalViewPr>
  <p:slideViewPr>
    <p:cSldViewPr snapToGrid="0">
      <p:cViewPr varScale="1">
        <p:scale>
          <a:sx n="42" d="100"/>
          <a:sy n="42" d="100"/>
        </p:scale>
        <p:origin x="1476"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7C208E00-F7F9-4EF8-B05D-8AF81C8DCD9B}"/>
    <pc:docChg chg="modSld">
      <pc:chgData name="Terese Johansson" userId="442750ab-a69d-4cbd-937e-104e56ecd539" providerId="ADAL" clId="{7C208E00-F7F9-4EF8-B05D-8AF81C8DCD9B}" dt="2023-06-22T11:33:46.813" v="143" actId="20577"/>
      <pc:docMkLst>
        <pc:docMk/>
      </pc:docMkLst>
      <pc:sldChg chg="modNotesTx">
        <pc:chgData name="Terese Johansson" userId="442750ab-a69d-4cbd-937e-104e56ecd539" providerId="ADAL" clId="{7C208E00-F7F9-4EF8-B05D-8AF81C8DCD9B}" dt="2023-06-22T11:33:46.813" v="143" actId="20577"/>
        <pc:sldMkLst>
          <pc:docMk/>
          <pc:sldMk cId="2451355156" sldId="258"/>
        </pc:sldMkLst>
      </pc:sldChg>
      <pc:sldChg chg="modNotesTx">
        <pc:chgData name="Terese Johansson" userId="442750ab-a69d-4cbd-937e-104e56ecd539" providerId="ADAL" clId="{7C208E00-F7F9-4EF8-B05D-8AF81C8DCD9B}" dt="2023-06-22T11:32:46.002" v="121" actId="20577"/>
        <pc:sldMkLst>
          <pc:docMk/>
          <pc:sldMk cId="2711916355"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C1D80-81D1-413A-B41C-A6FF1D92EE73}" type="doc">
      <dgm:prSet loTypeId="urn:microsoft.com/office/officeart/2005/8/layout/venn1" loCatId="relationship" qsTypeId="urn:microsoft.com/office/officeart/2005/8/quickstyle/simple2" qsCatId="simple" csTypeId="urn:microsoft.com/office/officeart/2005/8/colors/accent1_2" csCatId="accent1" phldr="1"/>
      <dgm:spPr/>
    </dgm:pt>
    <dgm:pt modelId="{A6B0F737-31CB-4E93-A2A4-91F5941B9A20}">
      <dgm:prSet phldrT="[Text]"/>
      <dgm:spPr/>
      <dgm:t>
        <a:bodyPr/>
        <a:lstStyle/>
        <a:p>
          <a:r>
            <a:rPr lang="sv-SE" dirty="0"/>
            <a:t>Utveckling</a:t>
          </a:r>
        </a:p>
      </dgm:t>
    </dgm:pt>
    <dgm:pt modelId="{F8407A24-DB3E-4F0C-B822-EE4591F85370}" type="parTrans" cxnId="{754FCB09-E07A-4C00-A79D-89E12849E90C}">
      <dgm:prSet/>
      <dgm:spPr/>
      <dgm:t>
        <a:bodyPr/>
        <a:lstStyle/>
        <a:p>
          <a:endParaRPr lang="sv-SE"/>
        </a:p>
      </dgm:t>
    </dgm:pt>
    <dgm:pt modelId="{24AE717D-1AE1-4980-8B7F-51BE1AA8C07D}" type="sibTrans" cxnId="{754FCB09-E07A-4C00-A79D-89E12849E90C}">
      <dgm:prSet/>
      <dgm:spPr/>
      <dgm:t>
        <a:bodyPr/>
        <a:lstStyle/>
        <a:p>
          <a:endParaRPr lang="sv-SE"/>
        </a:p>
      </dgm:t>
    </dgm:pt>
    <dgm:pt modelId="{016B542C-619B-48B6-A546-57CF7E60AAA0}">
      <dgm:prSet phldrT="[Text]"/>
      <dgm:spPr/>
      <dgm:t>
        <a:bodyPr/>
        <a:lstStyle/>
        <a:p>
          <a:r>
            <a:rPr lang="sv-SE" dirty="0"/>
            <a:t>Fred och säkerhet</a:t>
          </a:r>
        </a:p>
      </dgm:t>
    </dgm:pt>
    <dgm:pt modelId="{9DB22AE6-CF55-4CBB-8233-ADB43A5C46FB}" type="parTrans" cxnId="{A1A76044-7370-428E-AA73-686EF7F342D4}">
      <dgm:prSet/>
      <dgm:spPr/>
      <dgm:t>
        <a:bodyPr/>
        <a:lstStyle/>
        <a:p>
          <a:endParaRPr lang="sv-SE"/>
        </a:p>
      </dgm:t>
    </dgm:pt>
    <dgm:pt modelId="{8AB1F402-ED80-453E-B712-4606B60DE86A}" type="sibTrans" cxnId="{A1A76044-7370-428E-AA73-686EF7F342D4}">
      <dgm:prSet/>
      <dgm:spPr/>
      <dgm:t>
        <a:bodyPr/>
        <a:lstStyle/>
        <a:p>
          <a:endParaRPr lang="sv-SE"/>
        </a:p>
      </dgm:t>
    </dgm:pt>
    <dgm:pt modelId="{16E6B3B8-9C75-4549-BF97-8ACD23B9367A}">
      <dgm:prSet phldrT="[Text]"/>
      <dgm:spPr/>
      <dgm:t>
        <a:bodyPr/>
        <a:lstStyle/>
        <a:p>
          <a:r>
            <a:rPr lang="sv-SE" dirty="0"/>
            <a:t>Mänskliga rättigheter</a:t>
          </a:r>
        </a:p>
      </dgm:t>
    </dgm:pt>
    <dgm:pt modelId="{54927351-8416-44F2-803B-CF52ABD62CEB}" type="parTrans" cxnId="{2D25812F-8F06-4C01-A5D7-9C70EB2DF152}">
      <dgm:prSet/>
      <dgm:spPr/>
      <dgm:t>
        <a:bodyPr/>
        <a:lstStyle/>
        <a:p>
          <a:endParaRPr lang="sv-SE"/>
        </a:p>
      </dgm:t>
    </dgm:pt>
    <dgm:pt modelId="{655B0F58-4E80-42C3-96C9-9BC2BD09AB13}" type="sibTrans" cxnId="{2D25812F-8F06-4C01-A5D7-9C70EB2DF152}">
      <dgm:prSet/>
      <dgm:spPr/>
      <dgm:t>
        <a:bodyPr/>
        <a:lstStyle/>
        <a:p>
          <a:endParaRPr lang="sv-SE"/>
        </a:p>
      </dgm:t>
    </dgm:pt>
    <dgm:pt modelId="{FD3BB814-576D-479F-B57E-EEB22475120E}" type="pres">
      <dgm:prSet presAssocID="{FF7C1D80-81D1-413A-B41C-A6FF1D92EE73}" presName="compositeShape" presStyleCnt="0">
        <dgm:presLayoutVars>
          <dgm:chMax val="7"/>
          <dgm:dir/>
          <dgm:resizeHandles val="exact"/>
        </dgm:presLayoutVars>
      </dgm:prSet>
      <dgm:spPr/>
    </dgm:pt>
    <dgm:pt modelId="{22C7BD1E-5C56-4139-8EC0-E14E6335B16D}" type="pres">
      <dgm:prSet presAssocID="{A6B0F737-31CB-4E93-A2A4-91F5941B9A20}" presName="circ1" presStyleLbl="vennNode1" presStyleIdx="0" presStyleCnt="3" custLinFactNeighborX="4802" custLinFactNeighborY="-2083"/>
      <dgm:spPr/>
    </dgm:pt>
    <dgm:pt modelId="{02DF051F-78F1-4F35-91D0-442D464F7B2E}" type="pres">
      <dgm:prSet presAssocID="{A6B0F737-31CB-4E93-A2A4-91F5941B9A20}" presName="circ1Tx" presStyleLbl="revTx" presStyleIdx="0" presStyleCnt="0">
        <dgm:presLayoutVars>
          <dgm:chMax val="0"/>
          <dgm:chPref val="0"/>
          <dgm:bulletEnabled val="1"/>
        </dgm:presLayoutVars>
      </dgm:prSet>
      <dgm:spPr/>
    </dgm:pt>
    <dgm:pt modelId="{783AF46F-DB38-4538-8D0C-C39ECFF575B4}" type="pres">
      <dgm:prSet presAssocID="{016B542C-619B-48B6-A546-57CF7E60AAA0}" presName="circ2" presStyleLbl="vennNode1" presStyleIdx="1" presStyleCnt="3" custLinFactNeighborX="9679" custLinFactNeighborY="3213"/>
      <dgm:spPr/>
    </dgm:pt>
    <dgm:pt modelId="{C7724D5E-9370-49E7-98B8-9977302598E9}" type="pres">
      <dgm:prSet presAssocID="{016B542C-619B-48B6-A546-57CF7E60AAA0}" presName="circ2Tx" presStyleLbl="revTx" presStyleIdx="0" presStyleCnt="0">
        <dgm:presLayoutVars>
          <dgm:chMax val="0"/>
          <dgm:chPref val="0"/>
          <dgm:bulletEnabled val="1"/>
        </dgm:presLayoutVars>
      </dgm:prSet>
      <dgm:spPr/>
    </dgm:pt>
    <dgm:pt modelId="{EC3AE539-30E5-48AF-93D6-D82080F07DA8}" type="pres">
      <dgm:prSet presAssocID="{16E6B3B8-9C75-4549-BF97-8ACD23B9367A}" presName="circ3" presStyleLbl="vennNode1" presStyleIdx="2" presStyleCnt="3" custLinFactNeighborX="-75" custLinFactNeighborY="6038"/>
      <dgm:spPr/>
    </dgm:pt>
    <dgm:pt modelId="{C4731F40-04F3-4C3D-A717-2840961E9011}" type="pres">
      <dgm:prSet presAssocID="{16E6B3B8-9C75-4549-BF97-8ACD23B9367A}" presName="circ3Tx" presStyleLbl="revTx" presStyleIdx="0" presStyleCnt="0">
        <dgm:presLayoutVars>
          <dgm:chMax val="0"/>
          <dgm:chPref val="0"/>
          <dgm:bulletEnabled val="1"/>
        </dgm:presLayoutVars>
      </dgm:prSet>
      <dgm:spPr/>
    </dgm:pt>
  </dgm:ptLst>
  <dgm:cxnLst>
    <dgm:cxn modelId="{754FCB09-E07A-4C00-A79D-89E12849E90C}" srcId="{FF7C1D80-81D1-413A-B41C-A6FF1D92EE73}" destId="{A6B0F737-31CB-4E93-A2A4-91F5941B9A20}" srcOrd="0" destOrd="0" parTransId="{F8407A24-DB3E-4F0C-B822-EE4591F85370}" sibTransId="{24AE717D-1AE1-4980-8B7F-51BE1AA8C07D}"/>
    <dgm:cxn modelId="{16DE8125-E20C-458E-B19E-A7055641673B}" type="presOf" srcId="{16E6B3B8-9C75-4549-BF97-8ACD23B9367A}" destId="{EC3AE539-30E5-48AF-93D6-D82080F07DA8}" srcOrd="0" destOrd="0" presId="urn:microsoft.com/office/officeart/2005/8/layout/venn1"/>
    <dgm:cxn modelId="{2D25812F-8F06-4C01-A5D7-9C70EB2DF152}" srcId="{FF7C1D80-81D1-413A-B41C-A6FF1D92EE73}" destId="{16E6B3B8-9C75-4549-BF97-8ACD23B9367A}" srcOrd="2" destOrd="0" parTransId="{54927351-8416-44F2-803B-CF52ABD62CEB}" sibTransId="{655B0F58-4E80-42C3-96C9-9BC2BD09AB13}"/>
    <dgm:cxn modelId="{A1A76044-7370-428E-AA73-686EF7F342D4}" srcId="{FF7C1D80-81D1-413A-B41C-A6FF1D92EE73}" destId="{016B542C-619B-48B6-A546-57CF7E60AAA0}" srcOrd="1" destOrd="0" parTransId="{9DB22AE6-CF55-4CBB-8233-ADB43A5C46FB}" sibTransId="{8AB1F402-ED80-453E-B712-4606B60DE86A}"/>
    <dgm:cxn modelId="{0FF4E147-2D93-4CDD-9CC1-139C8B19E8EA}" type="presOf" srcId="{016B542C-619B-48B6-A546-57CF7E60AAA0}" destId="{783AF46F-DB38-4538-8D0C-C39ECFF575B4}" srcOrd="0" destOrd="0" presId="urn:microsoft.com/office/officeart/2005/8/layout/venn1"/>
    <dgm:cxn modelId="{CE07B64A-B59B-43CA-8324-DBA78D45EA0A}" type="presOf" srcId="{16E6B3B8-9C75-4549-BF97-8ACD23B9367A}" destId="{C4731F40-04F3-4C3D-A717-2840961E9011}" srcOrd="1" destOrd="0" presId="urn:microsoft.com/office/officeart/2005/8/layout/venn1"/>
    <dgm:cxn modelId="{1FD9D55A-EB77-4C17-9093-7F2F840A7DCF}" type="presOf" srcId="{FF7C1D80-81D1-413A-B41C-A6FF1D92EE73}" destId="{FD3BB814-576D-479F-B57E-EEB22475120E}" srcOrd="0" destOrd="0" presId="urn:microsoft.com/office/officeart/2005/8/layout/venn1"/>
    <dgm:cxn modelId="{0E7ECA92-D6A1-4801-925E-2252EFE2E38A}" type="presOf" srcId="{A6B0F737-31CB-4E93-A2A4-91F5941B9A20}" destId="{02DF051F-78F1-4F35-91D0-442D464F7B2E}" srcOrd="1" destOrd="0" presId="urn:microsoft.com/office/officeart/2005/8/layout/venn1"/>
    <dgm:cxn modelId="{7C8F9DAB-B849-4E73-896C-EBF559523BD6}" type="presOf" srcId="{A6B0F737-31CB-4E93-A2A4-91F5941B9A20}" destId="{22C7BD1E-5C56-4139-8EC0-E14E6335B16D}" srcOrd="0" destOrd="0" presId="urn:microsoft.com/office/officeart/2005/8/layout/venn1"/>
    <dgm:cxn modelId="{B85EFED2-D61C-4ADC-BEC0-95E88386B127}" type="presOf" srcId="{016B542C-619B-48B6-A546-57CF7E60AAA0}" destId="{C7724D5E-9370-49E7-98B8-9977302598E9}" srcOrd="1" destOrd="0" presId="urn:microsoft.com/office/officeart/2005/8/layout/venn1"/>
    <dgm:cxn modelId="{3127B37E-1184-46A0-8A4B-760C9A74C32C}" type="presParOf" srcId="{FD3BB814-576D-479F-B57E-EEB22475120E}" destId="{22C7BD1E-5C56-4139-8EC0-E14E6335B16D}" srcOrd="0" destOrd="0" presId="urn:microsoft.com/office/officeart/2005/8/layout/venn1"/>
    <dgm:cxn modelId="{990AE06E-1FAA-4FA0-BCEF-75F8930E9273}" type="presParOf" srcId="{FD3BB814-576D-479F-B57E-EEB22475120E}" destId="{02DF051F-78F1-4F35-91D0-442D464F7B2E}" srcOrd="1" destOrd="0" presId="urn:microsoft.com/office/officeart/2005/8/layout/venn1"/>
    <dgm:cxn modelId="{28571541-21E7-4ED5-A053-7B070338CB1D}" type="presParOf" srcId="{FD3BB814-576D-479F-B57E-EEB22475120E}" destId="{783AF46F-DB38-4538-8D0C-C39ECFF575B4}" srcOrd="2" destOrd="0" presId="urn:microsoft.com/office/officeart/2005/8/layout/venn1"/>
    <dgm:cxn modelId="{5CFC6430-1B30-4A87-8261-CFD41B137860}" type="presParOf" srcId="{FD3BB814-576D-479F-B57E-EEB22475120E}" destId="{C7724D5E-9370-49E7-98B8-9977302598E9}" srcOrd="3" destOrd="0" presId="urn:microsoft.com/office/officeart/2005/8/layout/venn1"/>
    <dgm:cxn modelId="{4274EB74-AE6D-4641-A96A-5AE513070FE0}" type="presParOf" srcId="{FD3BB814-576D-479F-B57E-EEB22475120E}" destId="{EC3AE539-30E5-48AF-93D6-D82080F07DA8}" srcOrd="4" destOrd="0" presId="urn:microsoft.com/office/officeart/2005/8/layout/venn1"/>
    <dgm:cxn modelId="{D8282E79-ACF5-4914-AACD-793758C5D39E}" type="presParOf" srcId="{FD3BB814-576D-479F-B57E-EEB22475120E}" destId="{C4731F40-04F3-4C3D-A717-2840961E901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7BD1E-5C56-4139-8EC0-E14E6335B16D}">
      <dsp:nvSpPr>
        <dsp:cNvPr id="0" name=""/>
        <dsp:cNvSpPr/>
      </dsp:nvSpPr>
      <dsp:spPr>
        <a:xfrm>
          <a:off x="1389831" y="6"/>
          <a:ext cx="2097046" cy="209704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sv-SE" sz="2600" kern="1200" dirty="0"/>
            <a:t>Utveckling</a:t>
          </a:r>
        </a:p>
      </dsp:txBody>
      <dsp:txXfrm>
        <a:off x="1669438" y="366990"/>
        <a:ext cx="1537834" cy="943671"/>
      </dsp:txXfrm>
    </dsp:sp>
    <dsp:sp modelId="{783AF46F-DB38-4538-8D0C-C39ECFF575B4}">
      <dsp:nvSpPr>
        <dsp:cNvPr id="0" name=""/>
        <dsp:cNvSpPr/>
      </dsp:nvSpPr>
      <dsp:spPr>
        <a:xfrm>
          <a:off x="2248789" y="1398031"/>
          <a:ext cx="2097046" cy="209704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sv-SE" sz="2600" kern="1200" dirty="0"/>
            <a:t>Fred och säkerhet</a:t>
          </a:r>
        </a:p>
      </dsp:txBody>
      <dsp:txXfrm>
        <a:off x="2890135" y="1939768"/>
        <a:ext cx="1258228" cy="1153375"/>
      </dsp:txXfrm>
    </dsp:sp>
    <dsp:sp modelId="{EC3AE539-30E5-48AF-93D6-D82080F07DA8}">
      <dsp:nvSpPr>
        <dsp:cNvPr id="0" name=""/>
        <dsp:cNvSpPr/>
      </dsp:nvSpPr>
      <dsp:spPr>
        <a:xfrm>
          <a:off x="530874" y="1398031"/>
          <a:ext cx="2097046" cy="209704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sv-SE" sz="2600" kern="1200" dirty="0"/>
            <a:t>Mänskliga rättigheter</a:t>
          </a:r>
        </a:p>
      </dsp:txBody>
      <dsp:txXfrm>
        <a:off x="728346" y="1939768"/>
        <a:ext cx="1258228" cy="11533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2023-06-22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defRPr/>
            </a:pPr>
            <a:r>
              <a:rPr lang="sv-SE" dirty="0"/>
              <a:t>Förenta Nationerna är en organisation där världens stater kan bli medlemmar. Världens länder och dess ledningar uttryckte redan tidigt i FN:s historia en önskan att FN-tanken ska ha en folklig förankring. </a:t>
            </a:r>
          </a:p>
          <a:p>
            <a:pPr>
              <a:lnSpc>
                <a:spcPct val="80000"/>
              </a:lnSpc>
              <a:defRPr/>
            </a:pPr>
            <a:endParaRPr lang="sv-SE" dirty="0"/>
          </a:p>
          <a:p>
            <a:pPr marL="0" marR="0" lvl="0" indent="0" algn="l" defTabSz="914400" rtl="0" eaLnBrk="1" fontAlgn="auto" latinLnBrk="0" hangingPunct="1">
              <a:lnSpc>
                <a:spcPct val="80000"/>
              </a:lnSpc>
              <a:spcBef>
                <a:spcPts val="0"/>
              </a:spcBef>
              <a:spcAft>
                <a:spcPts val="0"/>
              </a:spcAft>
              <a:buClrTx/>
              <a:buSzTx/>
              <a:buFontTx/>
              <a:buNone/>
              <a:tabLst/>
              <a:defRPr/>
            </a:pPr>
            <a:r>
              <a:rPr lang="sv-SE" dirty="0"/>
              <a:t>FN har därför uppmuntrat till skapandet av FN-förbund, på engelska United Nations Associations, i alla världens länder. Gemensamt för FN-förbunden är att de finns samlade internationellt i WFUNA, World Federation </a:t>
            </a:r>
            <a:r>
              <a:rPr lang="sv-SE" dirty="0" err="1"/>
              <a:t>of</a:t>
            </a:r>
            <a:r>
              <a:rPr lang="sv-SE" dirty="0"/>
              <a:t> United Nations Associations.</a:t>
            </a:r>
          </a:p>
          <a:p>
            <a:pPr>
              <a:lnSpc>
                <a:spcPct val="80000"/>
              </a:lnSpc>
              <a:defRPr/>
            </a:pPr>
            <a:endParaRPr lang="sv-SE" dirty="0"/>
          </a:p>
          <a:p>
            <a:pPr>
              <a:lnSpc>
                <a:spcPct val="80000"/>
              </a:lnSpc>
              <a:defRPr/>
            </a:pPr>
            <a:endParaRPr lang="sv-SE" dirty="0"/>
          </a:p>
          <a:p>
            <a:pPr marL="0" marR="0" lvl="0" indent="0" algn="l" defTabSz="914400" rtl="0" eaLnBrk="1" fontAlgn="auto" latinLnBrk="0" hangingPunct="1">
              <a:lnSpc>
                <a:spcPct val="80000"/>
              </a:lnSpc>
              <a:spcBef>
                <a:spcPts val="0"/>
              </a:spcBef>
              <a:spcAft>
                <a:spcPts val="0"/>
              </a:spcAft>
              <a:buClrTx/>
              <a:buSzTx/>
              <a:buFontTx/>
              <a:buNone/>
              <a:tabLst/>
              <a:defRPr/>
            </a:pPr>
            <a:r>
              <a:rPr lang="sv-SE" dirty="0"/>
              <a:t>Så FN-förbundets kopplingen till FN är stark. FN-förbundet har konsultativ status i en rad FN-organ. Samtidigt står FN-förbundet fri från FN. FN-förbundet tvekar inte att kritisera FN när FN inte gör rätt saker. FN-förbundet har också en viktig roll i att granska och ibland kritisera Sveriges regering för dess agerande som FN-medlem. </a:t>
            </a:r>
          </a:p>
          <a:p>
            <a:pPr>
              <a:lnSpc>
                <a:spcPct val="80000"/>
              </a:lnSpc>
              <a:defRPr/>
            </a:pPr>
            <a:endParaRPr lang="sv-SE" dirty="0"/>
          </a:p>
          <a:p>
            <a:pPr>
              <a:lnSpc>
                <a:spcPct val="80000"/>
              </a:lnSpc>
              <a:defRPr/>
            </a:pPr>
            <a:endParaRPr lang="sv-SE" dirty="0"/>
          </a:p>
          <a:p>
            <a:pPr>
              <a:defRPr/>
            </a:pPr>
            <a:r>
              <a:rPr lang="sv-SE" dirty="0"/>
              <a:t>FN-förbunden i olika länder ser olika ut. Här i Sverige är FN-förbundet en traditionellt uppbyggt folkrörelse. Enskilda medlemmar engagerar sig i den mån de vill och kan i lokalföreningar som sedan skickar ombud till en rikskongress som väljer en riksförbundsstyrelse som i sin tur ansvarar för central verksamhet. Det finns ett kansli på Södermalm i Stockholm. </a:t>
            </a:r>
          </a:p>
          <a:p>
            <a:pPr>
              <a:defRPr/>
            </a:pPr>
            <a:br>
              <a:rPr lang="sv-SE" dirty="0"/>
            </a:br>
            <a:r>
              <a:rPr lang="sv-SE" dirty="0"/>
              <a:t>Idag finns ett 40-tal FN-skolor i Sverige som genom bland annat FN-rollspel och FN-elevföreningar engagerar tiotusentals lärare och elever. Som FN-skola ingår vi i detta nätverk och blir en del av FN-rörelsen för en bättre värld.</a:t>
            </a:r>
          </a:p>
          <a:p>
            <a:pPr>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FN-förbundet sprider kunskap om och skapar opinion kring FN:s arbete inom mänskliga rättigheter, fred och utveckling. FN-förbundet bedriver även  insamling till viktiga FN-insatser som saknar resurser. </a:t>
            </a:r>
          </a:p>
          <a:p>
            <a:pPr>
              <a:defRPr/>
            </a:pPr>
            <a:br>
              <a:rPr lang="sv-SE" dirty="0"/>
            </a:br>
            <a:r>
              <a:rPr lang="sv-SE" dirty="0"/>
              <a:t>FN-förbundet har även ett internationellt utvecklingssamarbete med FN-förbund i Georgien, Armenien, Albanien och Tanzania.</a:t>
            </a:r>
          </a:p>
          <a:p>
            <a:pPr>
              <a:defRPr/>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310926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SE" altLang="sv-SE" sz="1400" dirty="0"/>
              <a:t>Klicka på </a:t>
            </a:r>
            <a:r>
              <a:rPr lang="sv-SE" altLang="sv-SE" sz="1400" dirty="0" err="1"/>
              <a:t>flaggbilden</a:t>
            </a:r>
            <a:r>
              <a:rPr lang="sv-SE" altLang="sv-SE" sz="1400" dirty="0"/>
              <a:t> för att se en film om FN:s bildande och framsteg under 75 år eller se filmens länk här: https://www.youtube.com/watch?v=HPFF_ICQsI4</a:t>
            </a:r>
          </a:p>
          <a:p>
            <a:pPr>
              <a:buFontTx/>
              <a:buNone/>
            </a:pPr>
            <a:endParaRPr lang="sv-SE" altLang="sv-SE" sz="1400" dirty="0"/>
          </a:p>
          <a:p>
            <a:pPr>
              <a:buFontTx/>
              <a:buNone/>
            </a:pPr>
            <a:r>
              <a:rPr lang="sv-SE" altLang="sv-SE" sz="1400" dirty="0"/>
              <a:t>FN är en organisation med 193 medlemsländer. </a:t>
            </a:r>
          </a:p>
          <a:p>
            <a:r>
              <a:rPr lang="sv-SE" altLang="sv-SE" sz="1400" dirty="0"/>
              <a:t>Förkortningen står för Förenta Nationerna och organisationen bildades efter andra världskriget.</a:t>
            </a:r>
          </a:p>
          <a:p>
            <a:r>
              <a:rPr lang="sv-SE" altLang="sv-SE" sz="1400" dirty="0"/>
              <a:t>FN:s huvudmål:</a:t>
            </a:r>
            <a:br>
              <a:rPr lang="sv-SE" altLang="sv-SE" sz="1400" dirty="0"/>
            </a:br>
            <a:r>
              <a:rPr lang="sv-SE" altLang="sv-SE" dirty="0"/>
              <a:t>- Att upprätthålla internationell fred och säkerhet. </a:t>
            </a:r>
            <a:br>
              <a:rPr lang="sv-SE" altLang="sv-SE" dirty="0"/>
            </a:br>
            <a:r>
              <a:rPr lang="sv-SE" altLang="sv-SE" dirty="0"/>
              <a:t>- Att utveckla vänskapliga förbindelser mellan länder. </a:t>
            </a:r>
            <a:br>
              <a:rPr lang="sv-SE" altLang="sv-SE" dirty="0"/>
            </a:br>
            <a:r>
              <a:rPr lang="sv-SE" altLang="sv-SE" dirty="0"/>
              <a:t>- Att åstadkomma internationell samverkan för att främja utveckling och mänskliga rättigheter. </a:t>
            </a:r>
            <a:br>
              <a:rPr lang="sv-SE" altLang="sv-SE" dirty="0"/>
            </a:br>
            <a:r>
              <a:rPr lang="sv-SE" altLang="sv-SE" dirty="0"/>
              <a:t>- Att utgöra en medelpunkt för länders samverkan för att nå dessa mål.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110462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dirty="0"/>
              <a:t>Förenta Nationernas </a:t>
            </a:r>
            <a:r>
              <a:rPr lang="sv-SE" altLang="sv-SE" sz="1600" dirty="0"/>
              <a:t>verksam</a:t>
            </a:r>
            <a:r>
              <a:rPr lang="sv-SE" altLang="sv-SE" dirty="0"/>
              <a:t>het omfattar alla ämnesområden som berör internationell politik. Ofta delas FN:s verksamhetsområden in i tre pelare: fred &amp; säkerhet, mänskliga rättigheter samt utveckling och fattigdomsbekämpning. </a:t>
            </a:r>
            <a:br>
              <a:rPr lang="sv-SE" altLang="sv-SE" dirty="0"/>
            </a:br>
            <a:br>
              <a:rPr lang="sv-SE" altLang="sv-SE" dirty="0"/>
            </a:br>
            <a:r>
              <a:rPr lang="sv-SE" altLang="sv-SE" dirty="0"/>
              <a:t>Samtidigt är det viktigt att se att dessa områden hänger ihop. Pelarna brukar ofta illustreras som en trebent pall; utan vart och ett av benen skulle pallen välta.</a:t>
            </a:r>
            <a:br>
              <a:rPr lang="sv-SE" altLang="sv-SE" dirty="0"/>
            </a:br>
            <a:br>
              <a:rPr lang="sv-SE" altLang="sv-SE" dirty="0"/>
            </a:br>
            <a:r>
              <a:rPr lang="sv-SE" altLang="sv-SE" dirty="0"/>
              <a:t>Ekonomisk utveckling, som gynnar alla, är en förutsättning för ett fredligt och säkert samhälle. Detsamma gäller omvänt; i samhällen som präglas av osäkerhet och konflikt halkar ofta utvecklingsmålen efter. Om vi  t.ex. tittar på de nästan 60 miljoner barn som fortfarande inte börjar skolan så ser vi att hälften av dem bor i konfliktdrabbade områden. Mänskliga rättigheter är en förutsättning för både fred och utveckling. </a:t>
            </a:r>
            <a:br>
              <a:rPr lang="sv-SE" altLang="sv-SE" dirty="0"/>
            </a:br>
            <a:br>
              <a:rPr lang="sv-SE" altLang="sv-SE" dirty="0"/>
            </a:br>
            <a:r>
              <a:rPr lang="sv-SE" altLang="sv-SE" dirty="0"/>
              <a:t>Mycket av det som vi kallar utveckling handlar i grund och botten om mänskliga rättigheter: t.ex. rätten till utbildning och rätten till en levnadsstandard som är tillräcklig för den egna och familjens hälsa och välbefinnande. Det är lätt att glömma att detta är rättigheter på samma sätt som t.ex. yttrandefriheten , inte mist eftersom utvecklingsfrågor ofta framställs som ”eftersträvansvärda mål” istället för rättigheter.</a:t>
            </a:r>
            <a:br>
              <a:rPr lang="sv-SE" altLang="sv-SE" dirty="0"/>
            </a:br>
            <a:endParaRPr lang="sv-SE" altLang="sv-SE" dirty="0"/>
          </a:p>
          <a:p>
            <a:pPr>
              <a:defRPr/>
            </a:pPr>
            <a:r>
              <a:rPr lang="sv-SE" altLang="sv-SE" dirty="0"/>
              <a:t>År 2015 antog världens länder Agenda 2030 med dess 17 globala mål för att uppnå en ekonomisk, socialt och ekologisk hållbar utveckling till år 2030.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32953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globala samarbetet utmanas av nationalistiska och populistiska krafter</a:t>
            </a:r>
            <a:r>
              <a:rPr lang="sv-SE" sz="1200" kern="1200" dirty="0">
                <a:solidFill>
                  <a:schemeClr val="tx1"/>
                </a:solidFill>
                <a:effectLst/>
                <a:latin typeface="+mn-lt"/>
                <a:ea typeface="+mn-ea"/>
                <a:cs typeface="+mn-cs"/>
              </a:rPr>
              <a:t>. </a:t>
            </a:r>
            <a:r>
              <a:rPr lang="sv-SE" sz="1200" kern="1200">
                <a:solidFill>
                  <a:schemeClr val="tx1"/>
                </a:solidFill>
                <a:effectLst/>
                <a:latin typeface="+mn-lt"/>
                <a:ea typeface="+mn-ea"/>
                <a:cs typeface="+mn-cs"/>
              </a:rPr>
              <a:t>Ökande </a:t>
            </a:r>
            <a:r>
              <a:rPr lang="sv-SE" sz="1200" kern="1200" dirty="0">
                <a:solidFill>
                  <a:schemeClr val="tx1"/>
                </a:solidFill>
                <a:effectLst/>
                <a:latin typeface="+mn-lt"/>
                <a:ea typeface="+mn-ea"/>
                <a:cs typeface="+mn-cs"/>
              </a:rPr>
              <a:t>klyftor och </a:t>
            </a:r>
            <a:r>
              <a:rPr lang="sv-SE" sz="1200" kern="1200" dirty="0" err="1">
                <a:solidFill>
                  <a:schemeClr val="tx1"/>
                </a:solidFill>
                <a:effectLst/>
                <a:latin typeface="+mn-lt"/>
                <a:ea typeface="+mn-ea"/>
                <a:cs typeface="+mn-cs"/>
              </a:rPr>
              <a:t>klimathotet</a:t>
            </a:r>
            <a:r>
              <a:rPr lang="sv-SE" sz="1200" kern="1200" dirty="0">
                <a:solidFill>
                  <a:schemeClr val="tx1"/>
                </a:solidFill>
                <a:effectLst/>
                <a:latin typeface="+mn-lt"/>
                <a:ea typeface="+mn-ea"/>
                <a:cs typeface="+mn-cs"/>
              </a:rPr>
              <a:t> gör FN-samarbetet viktigare än någonsin. Vi har tillsammans en viktig roll att stå upp för ett starkt svenskt FN-engagemang även i framtiden! Det är vi som tillsammans skapar framtiden.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98144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a:solidFill>
                <a:schemeClr val="tx1"/>
              </a:solidFill>
              <a:latin typeface="Calibri" panose="020F0502020204030204" pitchFamily="34" charset="0"/>
              <a:ea typeface="ＭＳ Ｐゴシック" panose="020B0600070205080204" pitchFamily="34" charset="-128"/>
            </a:endParaRPr>
          </a:p>
          <a:p>
            <a:r>
              <a:rPr lang="sv-SE" altLang="sv-SE" sz="1200" dirty="0">
                <a:solidFill>
                  <a:schemeClr val="tx1"/>
                </a:solidFill>
                <a:latin typeface="Calibri" panose="020F0502020204030204" pitchFamily="34" charset="0"/>
                <a:ea typeface="ＭＳ Ｐゴシック" panose="020B0600070205080204" pitchFamily="34" charset="-128"/>
              </a:rPr>
              <a:t>Vi som FN-elevförening:</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Samlar FN-intresserade elever på skolan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Arbetar för ett bättre och starkare FN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Engagerar människor i globala frågor genom lokal verksamhet</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Får stöd från skolan och FN-förbundet (Kickoffer, kontaktperson på FN-förbundet, aktionsmaterial och handbok i föreningsarbete)</a:t>
            </a: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Har en kontaktperson/ordförande i FN-elevföreningen som ni gärna får kontakta om ni är intresserad av att vara med i FN-elevföreningen eller vara med och hjälpa till i ett enskilt event.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192684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Som medlem i FN-elevföreningen får du:</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LÄRA DIG MER OM FN OCH OMVÄRLDEN</a:t>
            </a:r>
          </a:p>
          <a:p>
            <a:r>
              <a:rPr lang="sv-SE" sz="1200" kern="1200" dirty="0">
                <a:solidFill>
                  <a:schemeClr val="tx1"/>
                </a:solidFill>
                <a:effectLst/>
                <a:latin typeface="+mn-lt"/>
                <a:ea typeface="+mn-ea"/>
                <a:cs typeface="+mn-cs"/>
              </a:rPr>
              <a:t>Du får möjlighet att fördjupa dina kunskaper om FN-systemet och dess uppdrag. Om mänskliga rättigheter, hållbar utveckling och fred och säkerhet.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UTVECKLAS OCH GÖRA SKILLNAD </a:t>
            </a:r>
          </a:p>
          <a:p>
            <a:r>
              <a:rPr lang="sv-SE" sz="1200" kern="1200" dirty="0">
                <a:solidFill>
                  <a:schemeClr val="tx1"/>
                </a:solidFill>
                <a:effectLst/>
                <a:latin typeface="+mn-lt"/>
                <a:ea typeface="+mn-ea"/>
                <a:cs typeface="+mn-cs"/>
              </a:rPr>
              <a:t>Du får möjlighet att lära dig att planera, marknadsföra och driva projekt för att bidra till en bättre värld. Varje projekt du är med och driver i FN-elevföreningen bidrar till att sprida kunskap och engagemang för globala frågor. Du är med och gör skillnad här och nu!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UNGDOMARS RÖSTERS HÖRS </a:t>
            </a:r>
          </a:p>
          <a:p>
            <a:r>
              <a:rPr lang="sv-SE" sz="1200" kern="1200" dirty="0">
                <a:solidFill>
                  <a:schemeClr val="tx1"/>
                </a:solidFill>
                <a:effectLst/>
                <a:latin typeface="+mn-lt"/>
                <a:ea typeface="+mn-ea"/>
                <a:cs typeface="+mn-cs"/>
              </a:rPr>
              <a:t>Du får möjlighet att vara en representant för ungdomars åsikter om globala frågor. Både FN och Svenska Utrikesdepartementet efterfrågar ungdomars röster där FN-elevföreningar har möjlighet att bidra.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DE GLOBALA MÅLEN UPPNÅS</a:t>
            </a:r>
          </a:p>
          <a:p>
            <a:r>
              <a:rPr lang="sv-SE" sz="1200" kern="1200" dirty="0">
                <a:solidFill>
                  <a:schemeClr val="tx1"/>
                </a:solidFill>
                <a:effectLst/>
                <a:latin typeface="+mn-lt"/>
                <a:ea typeface="+mn-ea"/>
                <a:cs typeface="+mn-cs"/>
              </a:rPr>
              <a:t>Du är med och påverkar lokalt så att de globala målen kan uppnås. Agenda 2030 och de globala målen antogs 2015 av världens länder för att uppnå en socialt, miljömässigt och ekonomiskt hållbar värld. Det är alla länders ansvar att arbeta mot dessa där FN-elevföreningar har en viktig roll i att påverka det lokala samhället i Sverige.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TRÄFFA ANDRA ENGAGERADE </a:t>
            </a:r>
          </a:p>
          <a:p>
            <a:r>
              <a:rPr lang="sv-SE" sz="1200" kern="1200" dirty="0">
                <a:solidFill>
                  <a:schemeClr val="tx1"/>
                </a:solidFill>
                <a:effectLst/>
                <a:latin typeface="+mn-lt"/>
                <a:ea typeface="+mn-ea"/>
                <a:cs typeface="+mn-cs"/>
              </a:rPr>
              <a:t>Du får möjlighet att träffa andra som brinner för globala frågor genom event som FN-elevföreningen arrangerar men även genom regionala och nationella event som FN-förbundet arrangerar så som kickoffer och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MÖJLIGHET ATT SÖKA NATIONELLA UPPDRAG I FN-FÖRBUNDET </a:t>
            </a:r>
          </a:p>
          <a:p>
            <a:r>
              <a:rPr lang="sv-SE" sz="1200" kern="1200" dirty="0">
                <a:solidFill>
                  <a:schemeClr val="tx1"/>
                </a:solidFill>
                <a:effectLst/>
                <a:latin typeface="+mn-lt"/>
                <a:ea typeface="+mn-ea"/>
                <a:cs typeface="+mn-cs"/>
              </a:rPr>
              <a:t>Du får meriter för framtiden som bland annat ger dig möjlighet att söka nationella uppdrag i FN-förbundet, så som till referensgruppen som arrangerar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och till att bli en av FN-förbundets ambassadörer för de globala målen.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STÖD, TIPS OCH RÅD FRÅN FN-FÖRBUNDET </a:t>
            </a:r>
          </a:p>
          <a:p>
            <a:r>
              <a:rPr lang="sv-SE" sz="1200" kern="1200" dirty="0">
                <a:solidFill>
                  <a:schemeClr val="tx1"/>
                </a:solidFill>
                <a:effectLst/>
                <a:latin typeface="+mn-lt"/>
                <a:ea typeface="+mn-ea"/>
                <a:cs typeface="+mn-cs"/>
              </a:rPr>
              <a:t>Du får förstås också stöd från FN-förbundet i ditt engagemang genom utbildningstillfällen via kickoffer och regionala träffar. FN-elevföreningarna har även en egen sida på portalen för FN-skolor med material så som handbok för FN-elevföreningar, aktivitetstips, filmer och PowerPoints. I Nyhetsbrevet för FN-elevföreningar och via sociala medier kommer tips på aktiviteter och aktioner. Två gånger per år skickas även aktionspaket ut till FN-elevföreningarna att genomföra på skolan. Varje FN-skola har också en kontaktperson på FN-förbundet som du kan vända dig till direkt för att få stöd och råd i ditt engagemang!</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57256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86338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2023-06-22</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PFF_ICQsI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n.se/fnskola/film-om-att-bli-fn-skol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24A20-D67E-4B97-901D-992F731BBC48}"/>
              </a:ext>
            </a:extLst>
          </p:cNvPr>
          <p:cNvSpPr>
            <a:spLocks noGrp="1"/>
          </p:cNvSpPr>
          <p:nvPr>
            <p:ph type="title"/>
          </p:nvPr>
        </p:nvSpPr>
        <p:spPr/>
        <p:txBody>
          <a:bodyPr anchor="ctr">
            <a:normAutofit/>
          </a:bodyPr>
          <a:lstStyle/>
          <a:p>
            <a:pPr algn="ctr"/>
            <a:r>
              <a:rPr lang="sv-SE" dirty="0"/>
              <a:t>FN-elevföreningen</a:t>
            </a:r>
          </a:p>
        </p:txBody>
      </p:sp>
      <p:sp>
        <p:nvSpPr>
          <p:cNvPr id="3" name="Platshållare för text 2">
            <a:extLst>
              <a:ext uri="{FF2B5EF4-FFF2-40B4-BE49-F238E27FC236}">
                <a16:creationId xmlns:a16="http://schemas.microsoft.com/office/drawing/2014/main" id="{1BE87463-6073-42A6-8362-6DBD5B39547C}"/>
              </a:ext>
            </a:extLst>
          </p:cNvPr>
          <p:cNvSpPr>
            <a:spLocks noGrp="1"/>
          </p:cNvSpPr>
          <p:nvPr>
            <p:ph type="body" idx="1"/>
          </p:nvPr>
        </p:nvSpPr>
        <p:spPr/>
        <p:txBody>
          <a:bodyPr/>
          <a:lstStyle/>
          <a:p>
            <a:pPr algn="ctr"/>
            <a:r>
              <a:rPr lang="sv-SE" dirty="0">
                <a:solidFill>
                  <a:schemeClr val="accent1"/>
                </a:solidFill>
              </a:rPr>
              <a:t>Svenska FN-förbundet</a:t>
            </a:r>
          </a:p>
          <a:p>
            <a:pPr algn="ctr"/>
            <a:endParaRPr lang="sv-SE" dirty="0">
              <a:solidFill>
                <a:schemeClr val="accent1"/>
              </a:solidFill>
            </a:endParaRPr>
          </a:p>
        </p:txBody>
      </p:sp>
    </p:spTree>
    <p:extLst>
      <p:ext uri="{BB962C8B-B14F-4D97-AF65-F5344CB8AC3E}">
        <p14:creationId xmlns:p14="http://schemas.microsoft.com/office/powerpoint/2010/main" val="4555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76932-0D58-42A5-8C58-51EE8B615A20}"/>
              </a:ext>
            </a:extLst>
          </p:cNvPr>
          <p:cNvSpPr>
            <a:spLocks noGrp="1"/>
          </p:cNvSpPr>
          <p:nvPr>
            <p:ph type="title"/>
          </p:nvPr>
        </p:nvSpPr>
        <p:spPr/>
        <p:txBody>
          <a:bodyPr/>
          <a:lstStyle/>
          <a:p>
            <a:r>
              <a:rPr lang="sv-SE" dirty="0"/>
              <a:t>Svenska FN-förbundet</a:t>
            </a:r>
          </a:p>
        </p:txBody>
      </p:sp>
      <p:pic>
        <p:nvPicPr>
          <p:cNvPr id="6" name="Platshållare för innehåll 5" descr="En bild som visar tecken, gata, stopp, sitter&#10;&#10;Automatiskt genererad beskrivning">
            <a:extLst>
              <a:ext uri="{FF2B5EF4-FFF2-40B4-BE49-F238E27FC236}">
                <a16:creationId xmlns:a16="http://schemas.microsoft.com/office/drawing/2014/main" id="{7E38F764-12A0-4F25-87EB-DB397EA41D0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74106"/>
            <a:ext cx="5181600" cy="3454400"/>
          </a:xfrm>
        </p:spPr>
      </p:pic>
      <p:sp>
        <p:nvSpPr>
          <p:cNvPr id="4" name="Platshållare för innehåll 3">
            <a:extLst>
              <a:ext uri="{FF2B5EF4-FFF2-40B4-BE49-F238E27FC236}">
                <a16:creationId xmlns:a16="http://schemas.microsoft.com/office/drawing/2014/main" id="{BA62400A-2E66-4B7F-8690-14ED7744778B}"/>
              </a:ext>
            </a:extLst>
          </p:cNvPr>
          <p:cNvSpPr>
            <a:spLocks noGrp="1"/>
          </p:cNvSpPr>
          <p:nvPr>
            <p:ph sz="half" idx="2"/>
          </p:nvPr>
        </p:nvSpPr>
        <p:spPr/>
        <p:txBody>
          <a:bodyPr/>
          <a:lstStyle/>
          <a:p>
            <a:r>
              <a:rPr lang="sv-SE" dirty="0"/>
              <a:t>Informerar och utbildar</a:t>
            </a:r>
          </a:p>
          <a:p>
            <a:pPr marL="0" indent="0">
              <a:buNone/>
            </a:pPr>
            <a:endParaRPr lang="sv-SE" dirty="0"/>
          </a:p>
          <a:p>
            <a:r>
              <a:rPr lang="sv-SE" dirty="0"/>
              <a:t>Granskar och påverkar</a:t>
            </a:r>
          </a:p>
          <a:p>
            <a:pPr marL="0" indent="0">
              <a:buNone/>
            </a:pPr>
            <a:endParaRPr lang="sv-SE" dirty="0"/>
          </a:p>
          <a:p>
            <a:r>
              <a:rPr lang="sv-SE" dirty="0"/>
              <a:t>Stödjer viktiga FN-projekt</a:t>
            </a:r>
          </a:p>
          <a:p>
            <a:pPr marL="0" indent="0">
              <a:buNone/>
            </a:pPr>
            <a:endParaRPr lang="sv-SE" dirty="0"/>
          </a:p>
          <a:p>
            <a:r>
              <a:rPr lang="sv-SE" dirty="0"/>
              <a:t>Samarbetar internationellt</a:t>
            </a:r>
          </a:p>
        </p:txBody>
      </p:sp>
    </p:spTree>
    <p:extLst>
      <p:ext uri="{BB962C8B-B14F-4D97-AF65-F5344CB8AC3E}">
        <p14:creationId xmlns:p14="http://schemas.microsoft.com/office/powerpoint/2010/main" val="271191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4AF38-C792-4F3F-B52E-F558788690E9}"/>
              </a:ext>
            </a:extLst>
          </p:cNvPr>
          <p:cNvSpPr>
            <a:spLocks noGrp="1"/>
          </p:cNvSpPr>
          <p:nvPr>
            <p:ph type="title"/>
          </p:nvPr>
        </p:nvSpPr>
        <p:spPr>
          <a:xfrm>
            <a:off x="838200" y="486428"/>
            <a:ext cx="9372600" cy="1325563"/>
          </a:xfrm>
        </p:spPr>
        <p:txBody>
          <a:bodyPr anchor="ctr">
            <a:normAutofit/>
          </a:bodyPr>
          <a:lstStyle/>
          <a:p>
            <a:r>
              <a:rPr lang="sv-SE" dirty="0"/>
              <a:t>Förenta Nationerna</a:t>
            </a:r>
          </a:p>
        </p:txBody>
      </p:sp>
      <p:pic>
        <p:nvPicPr>
          <p:cNvPr id="10" name="Platshållare för innehåll 9" descr="En bild som visar mat, skidåkning&#10;&#10;Automatiskt genererad beskrivning">
            <a:hlinkClick r:id="rId3"/>
            <a:extLst>
              <a:ext uri="{FF2B5EF4-FFF2-40B4-BE49-F238E27FC236}">
                <a16:creationId xmlns:a16="http://schemas.microsoft.com/office/drawing/2014/main" id="{AC2112CD-A471-45EB-A334-1B3C8B8B6F5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592165"/>
            <a:ext cx="5181600" cy="3018282"/>
          </a:xfrm>
        </p:spPr>
      </p:pic>
      <p:sp>
        <p:nvSpPr>
          <p:cNvPr id="18" name="Platshållare för innehåll 17">
            <a:extLst>
              <a:ext uri="{FF2B5EF4-FFF2-40B4-BE49-F238E27FC236}">
                <a16:creationId xmlns:a16="http://schemas.microsoft.com/office/drawing/2014/main" id="{F81DFBEE-0A10-4D64-8DAA-0F9C55561AC7}"/>
              </a:ext>
            </a:extLst>
          </p:cNvPr>
          <p:cNvSpPr>
            <a:spLocks noGrp="1"/>
          </p:cNvSpPr>
          <p:nvPr>
            <p:ph sz="half" idx="2"/>
          </p:nvPr>
        </p:nvSpPr>
        <p:spPr/>
        <p:txBody>
          <a:bodyPr>
            <a:normAutofit fontScale="85000" lnSpcReduction="20000"/>
          </a:bodyPr>
          <a:lstStyle/>
          <a:p>
            <a:r>
              <a:rPr lang="sv-SE" dirty="0"/>
              <a:t>24 oktober 1945</a:t>
            </a:r>
          </a:p>
          <a:p>
            <a:r>
              <a:rPr lang="sv-SE" dirty="0"/>
              <a:t>193 medlemsstater</a:t>
            </a:r>
          </a:p>
          <a:p>
            <a:pPr marL="0" indent="0">
              <a:buNone/>
            </a:pPr>
            <a:endParaRPr lang="sv-SE" dirty="0"/>
          </a:p>
          <a:p>
            <a:pPr marL="0" indent="0">
              <a:buNone/>
            </a:pPr>
            <a:r>
              <a:rPr lang="sv-SE" dirty="0"/>
              <a:t>FN:s huvudmål: </a:t>
            </a:r>
          </a:p>
          <a:p>
            <a:r>
              <a:rPr lang="sv-SE" dirty="0"/>
              <a:t>Upprätthålla internationell fred och säkerhet</a:t>
            </a:r>
          </a:p>
          <a:p>
            <a:r>
              <a:rPr lang="sv-SE" dirty="0"/>
              <a:t>Utveckla vänskapliga förbindelser mellan länder</a:t>
            </a:r>
          </a:p>
          <a:p>
            <a:r>
              <a:rPr lang="sv-SE" dirty="0"/>
              <a:t>Främja utveckling och mänskliga rättigheter</a:t>
            </a:r>
          </a:p>
          <a:p>
            <a:r>
              <a:rPr lang="sv-SE" dirty="0"/>
              <a:t>Utgöra en medelpunkt för länders samverkan för att nå dessa mål</a:t>
            </a:r>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30622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F144F6-A7C2-4EBC-B395-E563068F3580}"/>
              </a:ext>
            </a:extLst>
          </p:cNvPr>
          <p:cNvSpPr>
            <a:spLocks noGrp="1"/>
          </p:cNvSpPr>
          <p:nvPr>
            <p:ph type="title"/>
          </p:nvPr>
        </p:nvSpPr>
        <p:spPr/>
        <p:txBody>
          <a:bodyPr/>
          <a:lstStyle/>
          <a:p>
            <a:r>
              <a:rPr lang="sv-SE" dirty="0"/>
              <a:t>Så arbetar FN</a:t>
            </a:r>
          </a:p>
        </p:txBody>
      </p:sp>
      <p:pic>
        <p:nvPicPr>
          <p:cNvPr id="5" name="Platshållare för innehåll 4" descr="FN (PMS 279)">
            <a:extLst>
              <a:ext uri="{FF2B5EF4-FFF2-40B4-BE49-F238E27FC236}">
                <a16:creationId xmlns:a16="http://schemas.microsoft.com/office/drawing/2014/main" id="{1B3DA121-EA2C-49A0-AD3F-248CF0782472}"/>
              </a:ext>
            </a:extLst>
          </p:cNvPr>
          <p:cNvPicPr>
            <a:picLocks noGrp="1"/>
          </p:cNvPicPr>
          <p:nvPr>
            <p:ph sz="half" idx="1"/>
          </p:nvPr>
        </p:nvPicPr>
        <p:blipFill>
          <a:blip r:embed="rId3">
            <a:lum bright="36000" contrast="-30000"/>
            <a:extLst>
              <a:ext uri="{28A0092B-C50C-407E-A947-70E740481C1C}">
                <a14:useLocalDpi xmlns:a14="http://schemas.microsoft.com/office/drawing/2010/main" val="0"/>
              </a:ext>
            </a:extLst>
          </a:blip>
          <a:srcRect/>
          <a:stretch>
            <a:fillRect/>
          </a:stretch>
        </p:blipFill>
        <p:spPr bwMode="auto">
          <a:xfrm>
            <a:off x="1473545" y="2303463"/>
            <a:ext cx="391091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2632C164-C1AD-4C01-901F-5075C26D1823}"/>
              </a:ext>
            </a:extLst>
          </p:cNvPr>
          <p:cNvGraphicFramePr/>
          <p:nvPr>
            <p:extLst>
              <p:ext uri="{D42A27DB-BD31-4B8C-83A1-F6EECF244321}">
                <p14:modId xmlns:p14="http://schemas.microsoft.com/office/powerpoint/2010/main" val="3866276126"/>
              </p:ext>
            </p:extLst>
          </p:nvPr>
        </p:nvGraphicFramePr>
        <p:xfrm>
          <a:off x="1063753" y="2302976"/>
          <a:ext cx="4675310" cy="3495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a:extLst>
              <a:ext uri="{FF2B5EF4-FFF2-40B4-BE49-F238E27FC236}">
                <a16:creationId xmlns:a16="http://schemas.microsoft.com/office/drawing/2014/main" id="{16BED486-EC4F-47CE-A989-BD00A6199BA4}"/>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6452939" y="2753733"/>
            <a:ext cx="5147011" cy="252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1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5555F-1A04-4B73-8755-2585BBAAB93C}"/>
              </a:ext>
            </a:extLst>
          </p:cNvPr>
          <p:cNvSpPr>
            <a:spLocks noGrp="1"/>
          </p:cNvSpPr>
          <p:nvPr>
            <p:ph type="title"/>
          </p:nvPr>
        </p:nvSpPr>
        <p:spPr>
          <a:xfrm>
            <a:off x="838200" y="457200"/>
            <a:ext cx="9363075" cy="1354791"/>
          </a:xfrm>
        </p:spPr>
        <p:txBody>
          <a:bodyPr anchor="ctr">
            <a:normAutofit/>
          </a:bodyPr>
          <a:lstStyle/>
          <a:p>
            <a:r>
              <a:rPr lang="sv-SE" dirty="0"/>
              <a:t>Tillsammans skapar vi framtiden</a:t>
            </a:r>
          </a:p>
        </p:txBody>
      </p:sp>
      <p:pic>
        <p:nvPicPr>
          <p:cNvPr id="7" name="Platshållare för innehåll 6" descr="En bild som visar träd, person, utomhus&#10;&#10;Automatiskt genererad beskrivning">
            <a:extLst>
              <a:ext uri="{FF2B5EF4-FFF2-40B4-BE49-F238E27FC236}">
                <a16:creationId xmlns:a16="http://schemas.microsoft.com/office/drawing/2014/main" id="{66914255-D681-44AF-9EF0-2E96F002A0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347" b="18866"/>
          <a:stretch/>
        </p:blipFill>
        <p:spPr>
          <a:xfrm>
            <a:off x="838200" y="2752531"/>
            <a:ext cx="10515600" cy="3424432"/>
          </a:xfrm>
          <a:noFill/>
        </p:spPr>
      </p:pic>
    </p:spTree>
    <p:extLst>
      <p:ext uri="{BB962C8B-B14F-4D97-AF65-F5344CB8AC3E}">
        <p14:creationId xmlns:p14="http://schemas.microsoft.com/office/powerpoint/2010/main" val="245135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FD1C-BEA5-45F8-A5A7-721C94ABB968}"/>
              </a:ext>
            </a:extLst>
          </p:cNvPr>
          <p:cNvSpPr>
            <a:spLocks noGrp="1"/>
          </p:cNvSpPr>
          <p:nvPr>
            <p:ph type="title"/>
          </p:nvPr>
        </p:nvSpPr>
        <p:spPr>
          <a:xfrm>
            <a:off x="838200" y="486428"/>
            <a:ext cx="9372600" cy="1325563"/>
          </a:xfrm>
        </p:spPr>
        <p:txBody>
          <a:bodyPr anchor="ctr">
            <a:normAutofit/>
          </a:bodyPr>
          <a:lstStyle/>
          <a:p>
            <a:r>
              <a:rPr lang="sv-SE" dirty="0"/>
              <a:t>FN-elevföreningen</a:t>
            </a:r>
          </a:p>
        </p:txBody>
      </p:sp>
      <p:sp>
        <p:nvSpPr>
          <p:cNvPr id="14" name="Content Placeholder 2">
            <a:extLst>
              <a:ext uri="{FF2B5EF4-FFF2-40B4-BE49-F238E27FC236}">
                <a16:creationId xmlns:a16="http://schemas.microsoft.com/office/drawing/2014/main" id="{43C72EA6-4163-4818-B146-E31877D90612}"/>
              </a:ext>
            </a:extLst>
          </p:cNvPr>
          <p:cNvSpPr>
            <a:spLocks noGrp="1"/>
          </p:cNvSpPr>
          <p:nvPr>
            <p:ph sz="half" idx="1"/>
          </p:nvPr>
        </p:nvSpPr>
        <p:spPr>
          <a:xfrm>
            <a:off x="838200" y="2302976"/>
            <a:ext cx="5181600" cy="3596148"/>
          </a:xfrm>
        </p:spPr>
        <p:txBody>
          <a:bodyPr>
            <a:normAutofit/>
          </a:bodyPr>
          <a:lstStyle/>
          <a:p>
            <a:pPr marL="171450" indent="-171450"/>
            <a:r>
              <a:rPr lang="sv-SE" altLang="sv-SE" sz="2600" dirty="0"/>
              <a:t>Samlar FN-intresserade elever på skolan </a:t>
            </a:r>
          </a:p>
          <a:p>
            <a:pPr marL="171450" indent="-171450"/>
            <a:r>
              <a:rPr lang="sv-SE" altLang="sv-SE" sz="2600" dirty="0"/>
              <a:t>Arbetar för ett bättre och starkare FN</a:t>
            </a:r>
          </a:p>
          <a:p>
            <a:pPr marL="171450" indent="-171450"/>
            <a:r>
              <a:rPr lang="sv-SE" altLang="sv-SE" sz="2600" dirty="0"/>
              <a:t>Engagerar människor i globala frågor genom lokal verksamhet</a:t>
            </a:r>
          </a:p>
          <a:p>
            <a:pPr marL="171450" indent="-171450"/>
            <a:r>
              <a:rPr lang="sv-SE" altLang="sv-SE" sz="2600" dirty="0"/>
              <a:t>Får stöd från skolan och FN-förbundet</a:t>
            </a:r>
          </a:p>
          <a:p>
            <a:pPr marL="171450" indent="-171450"/>
            <a:r>
              <a:rPr lang="sv-SE" altLang="sv-SE" sz="2600" dirty="0"/>
              <a:t>Har en kontaktperson   </a:t>
            </a:r>
          </a:p>
          <a:p>
            <a:pPr marL="0" indent="0">
              <a:buNone/>
            </a:pPr>
            <a:endParaRPr lang="en-US" sz="1800" dirty="0"/>
          </a:p>
          <a:p>
            <a:pPr marL="0" indent="0">
              <a:buNone/>
            </a:pPr>
            <a:endParaRPr lang="en-US" sz="1800" dirty="0"/>
          </a:p>
        </p:txBody>
      </p:sp>
      <p:pic>
        <p:nvPicPr>
          <p:cNvPr id="7" name="Picture 4" descr="Elever som håller i en FN-flagga">
            <a:hlinkClick r:id="rId3"/>
            <a:extLst>
              <a:ext uri="{FF2B5EF4-FFF2-40B4-BE49-F238E27FC236}">
                <a16:creationId xmlns:a16="http://schemas.microsoft.com/office/drawing/2014/main" id="{1739A425-45A8-4264-8D32-D5607E8EC3E3}"/>
              </a:ext>
            </a:extLst>
          </p:cNvPr>
          <p:cNvPicPr>
            <a:picLocks noGrp="1" noChangeAspect="1" noChangeArrowheads="1"/>
          </p:cNvPicPr>
          <p:nvPr>
            <p:ph sz="half" idx="2"/>
          </p:nvPr>
        </p:nvPicPr>
        <p:blipFill rotWithShape="1">
          <a:blip r:embed="rId4" cstate="print"/>
          <a:srcRect l="22409" r="2304" b="-3"/>
          <a:stretch/>
        </p:blipFill>
        <p:spPr bwMode="auto">
          <a:xfrm>
            <a:off x="6172200" y="2302976"/>
            <a:ext cx="5181600" cy="3596148"/>
          </a:xfrm>
          <a:prstGeom prst="rect">
            <a:avLst/>
          </a:prstGeom>
          <a:noFill/>
        </p:spPr>
      </p:pic>
    </p:spTree>
    <p:extLst>
      <p:ext uri="{BB962C8B-B14F-4D97-AF65-F5344CB8AC3E}">
        <p14:creationId xmlns:p14="http://schemas.microsoft.com/office/powerpoint/2010/main" val="363864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5B2C1-435C-43DC-A708-1C78BAB71F00}"/>
              </a:ext>
            </a:extLst>
          </p:cNvPr>
          <p:cNvSpPr>
            <a:spLocks noGrp="1"/>
          </p:cNvSpPr>
          <p:nvPr>
            <p:ph type="title"/>
          </p:nvPr>
        </p:nvSpPr>
        <p:spPr/>
        <p:txBody>
          <a:bodyPr/>
          <a:lstStyle/>
          <a:p>
            <a:r>
              <a:rPr lang="sv-SE" dirty="0"/>
              <a:t>Att engagera sig i en FN-elevförening</a:t>
            </a:r>
          </a:p>
        </p:txBody>
      </p:sp>
      <p:sp>
        <p:nvSpPr>
          <p:cNvPr id="3" name="Platshållare för innehåll 2">
            <a:extLst>
              <a:ext uri="{FF2B5EF4-FFF2-40B4-BE49-F238E27FC236}">
                <a16:creationId xmlns:a16="http://schemas.microsoft.com/office/drawing/2014/main" id="{B5D1D97B-DDA2-47DE-B210-4779217B6E29}"/>
              </a:ext>
            </a:extLst>
          </p:cNvPr>
          <p:cNvSpPr>
            <a:spLocks noGrp="1"/>
          </p:cNvSpPr>
          <p:nvPr>
            <p:ph sz="half" idx="1"/>
          </p:nvPr>
        </p:nvSpPr>
        <p:spPr/>
        <p:txBody>
          <a:bodyPr>
            <a:normAutofit fontScale="85000" lnSpcReduction="20000"/>
          </a:bodyPr>
          <a:lstStyle/>
          <a:p>
            <a:pPr marL="0" indent="0">
              <a:buNone/>
            </a:pPr>
            <a:r>
              <a:rPr lang="sv-SE" dirty="0"/>
              <a:t>Som medlem i en FN-elevförening får du:</a:t>
            </a:r>
          </a:p>
          <a:p>
            <a:r>
              <a:rPr lang="sv-SE" dirty="0"/>
              <a:t>Lära dig mer om FN och omvärlden</a:t>
            </a:r>
          </a:p>
          <a:p>
            <a:r>
              <a:rPr lang="sv-SE" dirty="0"/>
              <a:t>Utvecklas och göra skillnad</a:t>
            </a:r>
          </a:p>
          <a:p>
            <a:r>
              <a:rPr lang="sv-SE" dirty="0"/>
              <a:t>Bidra till att ungdomars röster hörs</a:t>
            </a:r>
          </a:p>
          <a:p>
            <a:r>
              <a:rPr lang="sv-SE" dirty="0"/>
              <a:t>Bidra till att de globala målen uppnås</a:t>
            </a:r>
          </a:p>
          <a:p>
            <a:r>
              <a:rPr lang="sv-SE" dirty="0"/>
              <a:t>Träffa andra engagerade</a:t>
            </a:r>
          </a:p>
          <a:p>
            <a:r>
              <a:rPr lang="sv-SE" dirty="0"/>
              <a:t>Möjlighet att söka nationella uppdrag i FN-förbundet</a:t>
            </a:r>
          </a:p>
          <a:p>
            <a:r>
              <a:rPr lang="sv-SE" dirty="0"/>
              <a:t>Stöd, tips och råd från FN-förbundet</a:t>
            </a:r>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p:txBody>
      </p:sp>
      <p:pic>
        <p:nvPicPr>
          <p:cNvPr id="9" name="Platshållare för innehåll 8" descr="En bild som visar person, håller, paraply, stående&#10;&#10;Automatiskt genererad beskrivning">
            <a:extLst>
              <a:ext uri="{FF2B5EF4-FFF2-40B4-BE49-F238E27FC236}">
                <a16:creationId xmlns:a16="http://schemas.microsoft.com/office/drawing/2014/main" id="{52155303-8F4F-4001-9882-015BD4C07D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72061"/>
            <a:ext cx="5181600" cy="3258490"/>
          </a:xfrm>
        </p:spPr>
      </p:pic>
    </p:spTree>
    <p:extLst>
      <p:ext uri="{BB962C8B-B14F-4D97-AF65-F5344CB8AC3E}">
        <p14:creationId xmlns:p14="http://schemas.microsoft.com/office/powerpoint/2010/main" val="41142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70438F-5326-45D8-B8E6-0D757F270F7B}"/>
              </a:ext>
            </a:extLst>
          </p:cNvPr>
          <p:cNvSpPr>
            <a:spLocks noGrp="1"/>
          </p:cNvSpPr>
          <p:nvPr>
            <p:ph type="title"/>
          </p:nvPr>
        </p:nvSpPr>
        <p:spPr>
          <a:xfrm>
            <a:off x="838200" y="486428"/>
            <a:ext cx="9372600" cy="1325563"/>
          </a:xfrm>
        </p:spPr>
        <p:txBody>
          <a:bodyPr/>
          <a:lstStyle/>
          <a:p>
            <a:r>
              <a:rPr lang="en-US" dirty="0" err="1"/>
              <a:t>Välkommen</a:t>
            </a:r>
            <a:r>
              <a:rPr lang="en-US" dirty="0"/>
              <a:t> </a:t>
            </a:r>
            <a:r>
              <a:rPr lang="en-US" dirty="0" err="1"/>
              <a:t>att</a:t>
            </a:r>
            <a:r>
              <a:rPr lang="en-US" dirty="0"/>
              <a:t> </a:t>
            </a:r>
            <a:r>
              <a:rPr lang="en-US" dirty="0" err="1"/>
              <a:t>vara</a:t>
            </a:r>
            <a:r>
              <a:rPr lang="en-US" dirty="0"/>
              <a:t> med </a:t>
            </a:r>
            <a:r>
              <a:rPr lang="en-US" dirty="0" err="1"/>
              <a:t>i</a:t>
            </a:r>
            <a:r>
              <a:rPr lang="en-US" dirty="0"/>
              <a:t> </a:t>
            </a:r>
            <a:r>
              <a:rPr lang="en-US" dirty="0" err="1"/>
              <a:t>vår</a:t>
            </a:r>
            <a:r>
              <a:rPr lang="en-US" dirty="0"/>
              <a:t> FN-</a:t>
            </a:r>
            <a:r>
              <a:rPr lang="en-US" dirty="0" err="1"/>
              <a:t>elevförening</a:t>
            </a:r>
            <a:r>
              <a:rPr lang="en-US" dirty="0"/>
              <a:t>!</a:t>
            </a:r>
          </a:p>
        </p:txBody>
      </p:sp>
      <p:sp>
        <p:nvSpPr>
          <p:cNvPr id="20" name="Content Placeholder 3">
            <a:extLst>
              <a:ext uri="{FF2B5EF4-FFF2-40B4-BE49-F238E27FC236}">
                <a16:creationId xmlns:a16="http://schemas.microsoft.com/office/drawing/2014/main" id="{45ED8905-62A5-4121-8F81-A182C0519B1E}"/>
              </a:ext>
            </a:extLst>
          </p:cNvPr>
          <p:cNvSpPr>
            <a:spLocks noGrp="1"/>
          </p:cNvSpPr>
          <p:nvPr>
            <p:ph sz="half" idx="2"/>
          </p:nvPr>
        </p:nvSpPr>
        <p:spPr>
          <a:xfrm>
            <a:off x="7767145" y="3216166"/>
            <a:ext cx="4035971" cy="2682957"/>
          </a:xfrm>
        </p:spPr>
        <p:txBody>
          <a:bodyPr/>
          <a:lstStyle/>
          <a:p>
            <a:pPr marL="0" lvl="1">
              <a:spcBef>
                <a:spcPct val="0"/>
              </a:spcBef>
              <a:buNone/>
            </a:pPr>
            <a:r>
              <a:rPr lang="sv-SE" altLang="sv-SE" b="1" dirty="0">
                <a:solidFill>
                  <a:schemeClr val="tx2"/>
                </a:solidFill>
                <a:latin typeface="Trade Gothic LT Std Cn" pitchFamily="34" charset="0"/>
              </a:rPr>
              <a:t>Frågor?</a:t>
            </a:r>
            <a:endParaRPr lang="sv-SE" altLang="sv-SE" sz="1600" b="1" u="sng" dirty="0">
              <a:solidFill>
                <a:schemeClr val="tx2"/>
              </a:solidFill>
              <a:latin typeface="Trade Gothic LT Std Cn" pitchFamily="34" charset="0"/>
            </a:endParaRPr>
          </a:p>
          <a:p>
            <a:pPr marL="0" indent="0">
              <a:buNone/>
            </a:pPr>
            <a:endParaRPr lang="en-US" dirty="0"/>
          </a:p>
        </p:txBody>
      </p:sp>
      <p:pic>
        <p:nvPicPr>
          <p:cNvPr id="10" name="Platshållare för innehåll 9" descr="En bild som visar utomhus, byggnad, blå, sitter&#10;&#10;Automatiskt genererad beskrivning">
            <a:extLst>
              <a:ext uri="{FF2B5EF4-FFF2-40B4-BE49-F238E27FC236}">
                <a16:creationId xmlns:a16="http://schemas.microsoft.com/office/drawing/2014/main" id="{CD64DFE4-61EC-43A2-ABA1-7B8E1979DEC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11990"/>
            <a:ext cx="7577959" cy="5046009"/>
          </a:xfrm>
        </p:spPr>
      </p:pic>
    </p:spTree>
    <p:extLst>
      <p:ext uri="{BB962C8B-B14F-4D97-AF65-F5344CB8AC3E}">
        <p14:creationId xmlns:p14="http://schemas.microsoft.com/office/powerpoint/2010/main" val="1160295375"/>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1315</Words>
  <Application>Microsoft Office PowerPoint</Application>
  <PresentationFormat>Bredbild</PresentationFormat>
  <Paragraphs>108</Paragraphs>
  <Slides>8</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Trade Gothic LT Std Cn</vt:lpstr>
      <vt:lpstr>SFN Office TG-tema</vt:lpstr>
      <vt:lpstr>FN-elevföreningen</vt:lpstr>
      <vt:lpstr>Svenska FN-förbundet</vt:lpstr>
      <vt:lpstr>Förenta Nationerna</vt:lpstr>
      <vt:lpstr>Så arbetar FN</vt:lpstr>
      <vt:lpstr>Tillsammans skapar vi framtiden</vt:lpstr>
      <vt:lpstr>FN-elevföreningen</vt:lpstr>
      <vt:lpstr>Att engagera sig i en FN-elevförening</vt:lpstr>
      <vt:lpstr>Välkommen att vara med i vår FN-elevförening!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för FN-elevföreningar</dc:title>
  <dc:creator>Josephine Bergmark</dc:creator>
  <cp:lastModifiedBy>Terese Johansson</cp:lastModifiedBy>
  <cp:revision>26</cp:revision>
  <dcterms:created xsi:type="dcterms:W3CDTF">2020-09-15T14:32:05Z</dcterms:created>
  <dcterms:modified xsi:type="dcterms:W3CDTF">2023-06-22T11:33:48Z</dcterms:modified>
</cp:coreProperties>
</file>