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6" r:id="rId2"/>
    <p:sldId id="1385" r:id="rId3"/>
    <p:sldId id="642" r:id="rId4"/>
    <p:sldId id="256" r:id="rId5"/>
    <p:sldId id="643" r:id="rId6"/>
    <p:sldId id="578" r:id="rId7"/>
    <p:sldId id="637" r:id="rId8"/>
    <p:sldId id="646" r:id="rId9"/>
    <p:sldId id="636" r:id="rId10"/>
    <p:sldId id="644" r:id="rId11"/>
    <p:sldId id="594" r:id="rId12"/>
    <p:sldId id="607"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4275" autoAdjust="0"/>
  </p:normalViewPr>
  <p:slideViewPr>
    <p:cSldViewPr snapToGrid="0">
      <p:cViewPr varScale="1">
        <p:scale>
          <a:sx n="43" d="100"/>
          <a:sy n="43" d="100"/>
        </p:scale>
        <p:origin x="1576"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4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e Johansson" userId="442750ab-a69d-4cbd-937e-104e56ecd539" providerId="ADAL" clId="{84730B57-9A8C-4134-8C0D-ADA8AF8BB203}"/>
    <pc:docChg chg="custSel modSld">
      <pc:chgData name="Terese Johansson" userId="442750ab-a69d-4cbd-937e-104e56ecd539" providerId="ADAL" clId="{84730B57-9A8C-4134-8C0D-ADA8AF8BB203}" dt="2023-06-22T13:13:04.745" v="1729" actId="20577"/>
      <pc:docMkLst>
        <pc:docMk/>
      </pc:docMkLst>
      <pc:sldChg chg="modSp mod">
        <pc:chgData name="Terese Johansson" userId="442750ab-a69d-4cbd-937e-104e56ecd539" providerId="ADAL" clId="{84730B57-9A8C-4134-8C0D-ADA8AF8BB203}" dt="2023-06-22T13:04:52.318" v="369" actId="20577"/>
        <pc:sldMkLst>
          <pc:docMk/>
          <pc:sldMk cId="0" sldId="578"/>
        </pc:sldMkLst>
        <pc:spChg chg="mod">
          <ac:chgData name="Terese Johansson" userId="442750ab-a69d-4cbd-937e-104e56ecd539" providerId="ADAL" clId="{84730B57-9A8C-4134-8C0D-ADA8AF8BB203}" dt="2023-06-22T13:04:52.318" v="369" actId="20577"/>
          <ac:spMkLst>
            <pc:docMk/>
            <pc:sldMk cId="0" sldId="578"/>
            <ac:spMk id="26" creationId="{00000000-0000-0000-0000-000000000000}"/>
          </ac:spMkLst>
        </pc:spChg>
      </pc:sldChg>
      <pc:sldChg chg="modSp mod modNotesTx">
        <pc:chgData name="Terese Johansson" userId="442750ab-a69d-4cbd-937e-104e56ecd539" providerId="ADAL" clId="{84730B57-9A8C-4134-8C0D-ADA8AF8BB203}" dt="2023-06-22T13:13:04.745" v="1729" actId="20577"/>
        <pc:sldMkLst>
          <pc:docMk/>
          <pc:sldMk cId="1942529976" sldId="636"/>
        </pc:sldMkLst>
        <pc:spChg chg="mod">
          <ac:chgData name="Terese Johansson" userId="442750ab-a69d-4cbd-937e-104e56ecd539" providerId="ADAL" clId="{84730B57-9A8C-4134-8C0D-ADA8AF8BB203}" dt="2023-06-22T13:09:12.163" v="1037" actId="20577"/>
          <ac:spMkLst>
            <pc:docMk/>
            <pc:sldMk cId="1942529976" sldId="636"/>
            <ac:spMk id="4" creationId="{00000000-0000-0000-0000-000000000000}"/>
          </ac:spMkLst>
        </pc:spChg>
      </pc:sldChg>
      <pc:sldChg chg="modSp mod">
        <pc:chgData name="Terese Johansson" userId="442750ab-a69d-4cbd-937e-104e56ecd539" providerId="ADAL" clId="{84730B57-9A8C-4134-8C0D-ADA8AF8BB203}" dt="2023-06-22T13:02:55.955" v="256" actId="20577"/>
        <pc:sldMkLst>
          <pc:docMk/>
          <pc:sldMk cId="464978926" sldId="637"/>
        </pc:sldMkLst>
        <pc:spChg chg="mod">
          <ac:chgData name="Terese Johansson" userId="442750ab-a69d-4cbd-937e-104e56ecd539" providerId="ADAL" clId="{84730B57-9A8C-4134-8C0D-ADA8AF8BB203}" dt="2023-06-22T13:02:55.955" v="256" actId="20577"/>
          <ac:spMkLst>
            <pc:docMk/>
            <pc:sldMk cId="464978926" sldId="637"/>
            <ac:spMk id="26" creationId="{00000000-0000-0000-0000-000000000000}"/>
          </ac:spMkLst>
        </pc:spChg>
      </pc:sldChg>
      <pc:sldChg chg="modNotesTx">
        <pc:chgData name="Terese Johansson" userId="442750ab-a69d-4cbd-937e-104e56ecd539" providerId="ADAL" clId="{84730B57-9A8C-4134-8C0D-ADA8AF8BB203}" dt="2023-06-22T13:00:44.567" v="81" actId="20577"/>
        <pc:sldMkLst>
          <pc:docMk/>
          <pc:sldMk cId="1422506765" sldId="13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55C47-F5A5-49A5-B67A-40381ADF51C2}" type="datetimeFigureOut">
              <a:rPr lang="sv-SE" smtClean="0"/>
              <a:t>2023-06-22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082D3-AB71-4F85-B93E-FF276D9D219A}" type="slidenum">
              <a:rPr lang="sv-SE" smtClean="0"/>
              <a:t>‹#›</a:t>
            </a:fld>
            <a:endParaRPr lang="sv-SE"/>
          </a:p>
        </p:txBody>
      </p:sp>
    </p:spTree>
    <p:extLst>
      <p:ext uri="{BB962C8B-B14F-4D97-AF65-F5344CB8AC3E}">
        <p14:creationId xmlns:p14="http://schemas.microsoft.com/office/powerpoint/2010/main" val="306575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ogle.com/maps/d/viewer?mid=17sfe4NJlNf55PhsmWP_ROnZ9cEXbXJY0&amp;ll=59.617218%2C17.83916629999997&amp;z=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en-GB" dirty="0"/>
          </a:p>
          <a:p>
            <a:pPr marL="171450" indent="-171450">
              <a:buFontTx/>
              <a:buChar char="-"/>
            </a:pPr>
            <a:endParaRPr lang="en-GB"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a:t>
            </a:fld>
            <a:endParaRPr lang="sv-SE"/>
          </a:p>
        </p:txBody>
      </p:sp>
    </p:spTree>
    <p:extLst>
      <p:ext uri="{BB962C8B-B14F-4D97-AF65-F5344CB8AC3E}">
        <p14:creationId xmlns:p14="http://schemas.microsoft.com/office/powerpoint/2010/main" val="2245206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Varje FN-skola har en kontaktperson på FN-förbundet som gärna hjälper till i planeringen av läsåret, för tips på aktiviteter eller andra frågor rörande FN-skola. Som lärare på en FN-skola har ni möjlighet till årlig fortbildning via de kurser som arrangeras av FN-förbundet. I utbudslistan på portalen samt i kalendariet på FN-förbundets hemsida hittar ni de kurser, </a:t>
            </a:r>
            <a:r>
              <a:rPr lang="sv-SE" dirty="0" err="1"/>
              <a:t>webinarier</a:t>
            </a:r>
            <a:r>
              <a:rPr lang="sv-SE" dirty="0"/>
              <a:t> samt nätverksträffar som ni kan delta i. På portalen för FN-skolor hittar ni även undervisningsmaterial om globala frågor, filmer och FN-rollspelsmaterial. </a:t>
            </a:r>
          </a:p>
        </p:txBody>
      </p:sp>
      <p:sp>
        <p:nvSpPr>
          <p:cNvPr id="4" name="Platshållare för bildnummer 3"/>
          <p:cNvSpPr>
            <a:spLocks noGrp="1"/>
          </p:cNvSpPr>
          <p:nvPr>
            <p:ph type="sldNum" sz="quarter" idx="5"/>
          </p:nvPr>
        </p:nvSpPr>
        <p:spPr/>
        <p:txBody>
          <a:bodyPr/>
          <a:lstStyle/>
          <a:p>
            <a:fld id="{E9E082D3-AB71-4F85-B93E-FF276D9D219A}" type="slidenum">
              <a:rPr lang="sv-SE" smtClean="0"/>
              <a:t>10</a:t>
            </a:fld>
            <a:endParaRPr lang="sv-SE"/>
          </a:p>
        </p:txBody>
      </p:sp>
    </p:spTree>
    <p:extLst>
      <p:ext uri="{BB962C8B-B14F-4D97-AF65-F5344CB8AC3E}">
        <p14:creationId xmlns:p14="http://schemas.microsoft.com/office/powerpoint/2010/main" val="3743657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FN-rollspel är en fantastisk metod för att lära sig om globalt samarbete, internationella frågor och FN-systemet. Genom FN-rollspel får elever möjlighet att vässa sina kunskaper om sakfrågorna, länders olika förutsättningar och ställningstaganden, retorik och diplomati. En metod som med fördel kan genomförs ämnesövergripande. FN-förbundet erbjuder lärarutbildning i hur ett FN-rollspel arrangeras. Lärare och elever som ska sitta ordförande på skolans FN-rollspel, dvs vara spelledare kan även gå en ordförandekurs via FN-förbundet. På portalen för FN-skolor finner ni färdiga rollspelsmaterial, handböcker och videoföreläsningar att använda inför FN-rollspelet. </a:t>
            </a:r>
          </a:p>
          <a:p>
            <a:endParaRPr lang="sv-SE" dirty="0"/>
          </a:p>
        </p:txBody>
      </p:sp>
      <p:sp>
        <p:nvSpPr>
          <p:cNvPr id="4" name="Platshållare för bildnummer 3"/>
          <p:cNvSpPr>
            <a:spLocks noGrp="1"/>
          </p:cNvSpPr>
          <p:nvPr>
            <p:ph type="sldNum" sz="quarter" idx="10"/>
          </p:nvPr>
        </p:nvSpPr>
        <p:spPr/>
        <p:txBody>
          <a:bodyPr/>
          <a:lstStyle/>
          <a:p>
            <a:pPr>
              <a:defRPr/>
            </a:pPr>
            <a:fld id="{1D59414D-82D2-434B-9164-3873EC0CD71D}" type="slidenum">
              <a:rPr lang="sv-SE" smtClean="0"/>
              <a:pPr>
                <a:defRPr/>
              </a:pPr>
              <a:t>11</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12</a:t>
            </a:fld>
            <a:endParaRPr lang="sv-SE"/>
          </a:p>
        </p:txBody>
      </p:sp>
    </p:spTree>
    <p:extLst>
      <p:ext uri="{BB962C8B-B14F-4D97-AF65-F5344CB8AC3E}">
        <p14:creationId xmlns:p14="http://schemas.microsoft.com/office/powerpoint/2010/main" val="3025824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80000"/>
              </a:lnSpc>
              <a:defRPr/>
            </a:pPr>
            <a:r>
              <a:rPr lang="sv-SE" dirty="0"/>
              <a:t>Förenta Nationerna är en organisation där världens stater kan bli medlemmar. Världens länder och dess ledningar uttryckte redan tidigt i FN:s historia en önskan att FN-tanken ska ha en folklig förankring. </a:t>
            </a:r>
          </a:p>
          <a:p>
            <a:pPr>
              <a:lnSpc>
                <a:spcPct val="80000"/>
              </a:lnSpc>
              <a:defRPr/>
            </a:pPr>
            <a:endParaRPr lang="sv-SE" dirty="0"/>
          </a:p>
          <a:p>
            <a:pPr>
              <a:lnSpc>
                <a:spcPct val="80000"/>
              </a:lnSpc>
              <a:defRPr/>
            </a:pPr>
            <a:r>
              <a:rPr lang="sv-SE" dirty="0"/>
              <a:t>FN har därför uppmuntrat till skapandet av FN-förbund, på engelska United Nations Associations, i alla världens länder.</a:t>
            </a:r>
          </a:p>
          <a:p>
            <a:pPr>
              <a:lnSpc>
                <a:spcPct val="80000"/>
              </a:lnSpc>
              <a:defRPr/>
            </a:pPr>
            <a:endParaRPr lang="sv-SE" dirty="0"/>
          </a:p>
          <a:p>
            <a:pPr>
              <a:lnSpc>
                <a:spcPct val="80000"/>
              </a:lnSpc>
              <a:defRPr/>
            </a:pPr>
            <a:r>
              <a:rPr lang="sv-SE" dirty="0"/>
              <a:t>Så FN-förbundens kopplingen till FN är stark. De har konsultativ status i en rad FN-organ. FN-förbunden är de enda organisationerna utanför FN-systemet som har fått rätt att använda FN:s logotyp och färger som en del av deras egen logotyp. </a:t>
            </a:r>
          </a:p>
          <a:p>
            <a:pPr>
              <a:lnSpc>
                <a:spcPct val="80000"/>
              </a:lnSpc>
              <a:defRPr/>
            </a:pPr>
            <a:endParaRPr lang="sv-SE" dirty="0"/>
          </a:p>
          <a:p>
            <a:pPr>
              <a:lnSpc>
                <a:spcPct val="80000"/>
              </a:lnSpc>
              <a:defRPr/>
            </a:pPr>
            <a:r>
              <a:rPr lang="sv-SE" dirty="0"/>
              <a:t>Gemensamt för FN-förbunden är att de finns samlade internationellt i WFUNA, World Federation </a:t>
            </a:r>
            <a:r>
              <a:rPr lang="sv-SE" dirty="0" err="1"/>
              <a:t>of</a:t>
            </a:r>
            <a:r>
              <a:rPr lang="sv-SE" dirty="0"/>
              <a:t> United Nations Associations.</a:t>
            </a:r>
          </a:p>
          <a:p>
            <a:pPr>
              <a:lnSpc>
                <a:spcPct val="80000"/>
              </a:lnSpc>
              <a:defRPr/>
            </a:pPr>
            <a:endParaRPr lang="sv-SE" dirty="0"/>
          </a:p>
          <a:p>
            <a:pPr>
              <a:defRPr/>
            </a:pPr>
            <a:r>
              <a:rPr lang="sv-SE" dirty="0"/>
              <a:t>FN-förbunden i olika länder ser olika ut. Här i Sverige är FN-förbundet en traditionellt uppbyggt folkrörelse. Enskilda medlemmar engagerar sig i den mån de vill och kan i lokalföreningar som sedan skickar ombud till en rikskongress som väljer en riksförbundsstyrelse som i sin tur ansvarar för central verksamhet. Det finns ett kansli på Södermalm i Stockholm som samordnar olika aktiviteter. Svenska FN-förbundet har även andra riksorganisationer som medlemmar. T ex är flera politiska ungdomsförbund, religiösa organisationer och studieförbund medlemmar hos oss. Vi fungerar i den rollen som koordinatörer av FN-engagemanget i Sverige.</a:t>
            </a:r>
          </a:p>
          <a:p>
            <a:pPr>
              <a:defRPr/>
            </a:pPr>
            <a:br>
              <a:rPr lang="sv-SE" dirty="0"/>
            </a:br>
            <a:br>
              <a:rPr lang="sv-SE" dirty="0"/>
            </a:br>
            <a:r>
              <a:rPr lang="sv-SE" dirty="0"/>
              <a:t>Idag finns ett 40-tal FN-skolor i Sverige som genom bland annat FN-rollspel och FN-elevföreningar engagerar tiotusentals lärare och elever. Som FN-skola ingår ni i detta nätverk och blir en del av FN-rörelsen för en bättre värld.</a:t>
            </a:r>
            <a:br>
              <a:rPr lang="sv-SE" dirty="0"/>
            </a:br>
            <a:br>
              <a:rPr lang="sv-SE" dirty="0"/>
            </a:br>
            <a:r>
              <a:rPr lang="sv-SE" dirty="0"/>
              <a:t>Svenska FN-förbundet har ett internationellt utvecklingssamarbete med FN-förbund i Georgien, Armenien, Albanien och Tanzania.</a:t>
            </a:r>
          </a:p>
          <a:p>
            <a:pPr>
              <a:defRPr/>
            </a:pPr>
            <a:endParaRPr lang="sv-SE" dirty="0"/>
          </a:p>
          <a:p>
            <a:pPr>
              <a:lnSpc>
                <a:spcPct val="80000"/>
              </a:lnSpc>
              <a:defRPr/>
            </a:pPr>
            <a:r>
              <a:rPr lang="sv-SE" dirty="0"/>
              <a:t>FN-förbundet sprider kunskap om och skapar opinion kring FN:s arbete inom mänskliga rättigheter, fred och utveckling.</a:t>
            </a:r>
          </a:p>
        </p:txBody>
      </p:sp>
      <p:sp>
        <p:nvSpPr>
          <p:cNvPr id="4" name="Platshållare för bildnummer 3"/>
          <p:cNvSpPr>
            <a:spLocks noGrp="1"/>
          </p:cNvSpPr>
          <p:nvPr>
            <p:ph type="sldNum" sz="quarter" idx="5"/>
          </p:nvPr>
        </p:nvSpPr>
        <p:spPr/>
        <p:txBody>
          <a:bodyPr/>
          <a:lstStyle/>
          <a:p>
            <a:fld id="{E9E082D3-AB71-4F85-B93E-FF276D9D219A}" type="slidenum">
              <a:rPr lang="sv-SE" smtClean="0"/>
              <a:t>2</a:t>
            </a:fld>
            <a:endParaRPr lang="sv-SE"/>
          </a:p>
        </p:txBody>
      </p:sp>
    </p:spTree>
    <p:extLst>
      <p:ext uri="{BB962C8B-B14F-4D97-AF65-F5344CB8AC3E}">
        <p14:creationId xmlns:p14="http://schemas.microsoft.com/office/powerpoint/2010/main" val="2352931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solidFill>
                  <a:srgbClr val="212121"/>
                </a:solidFill>
                <a:effectLst/>
                <a:latin typeface="Minion Pro" panose="02040503050201020203" pitchFamily="18" charset="0"/>
                <a:ea typeface="Calibri" panose="020F0502020204030204" pitchFamily="34" charset="0"/>
                <a:cs typeface="Times New Roman" panose="02020603050405020304" pitchFamily="18" charset="0"/>
              </a:rPr>
              <a:t>Vi på Svenska FN-förbundet vill stötta gymnasieskolor i ert viktiga arbete med att stärka demokratin. Genom FN-skola vill vi hjälpa er </a:t>
            </a:r>
            <a:r>
              <a:rPr lang="sv-SE" sz="1200" b="0" i="0" dirty="0">
                <a:solidFill>
                  <a:srgbClr val="212121"/>
                </a:solidFill>
                <a:latin typeface="Minion Pro" panose="02040503050201020203" pitchFamily="18" charset="0"/>
                <a:ea typeface="Calibri" panose="020F0502020204030204" pitchFamily="34" charset="0"/>
                <a:cs typeface="Times New Roman" panose="02020603050405020304" pitchFamily="18" charset="0"/>
              </a:rPr>
              <a:t>lärare </a:t>
            </a:r>
            <a:r>
              <a:rPr lang="sv-SE" sz="1200" b="0" i="0" dirty="0">
                <a:solidFill>
                  <a:srgbClr val="212121"/>
                </a:solidFill>
                <a:effectLst/>
                <a:latin typeface="Minion Pro" panose="02040503050201020203" pitchFamily="18" charset="0"/>
                <a:ea typeface="Calibri" panose="020F0502020204030204" pitchFamily="34" charset="0"/>
                <a:cs typeface="Times New Roman" panose="02020603050405020304" pitchFamily="18" charset="0"/>
              </a:rPr>
              <a:t>att utbilda era elever till kunniga, modiga och engagerade världsmedborgare som står upp för alla människors lika värde. Vi vill ge er verktygen för att arbeta teoretiskt och praktiskt med hållbar utveckling, fred och säkerhet och mänskliga rättigheter i klassrum och i korridorer. </a:t>
            </a:r>
            <a:endParaRPr lang="sv-SE" sz="1200" b="0" i="0" dirty="0">
              <a:effectLst/>
              <a:latin typeface="Minion Pro" panose="02040503050201020203" pitchFamily="18"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3</a:t>
            </a:fld>
            <a:endParaRPr lang="sv-SE"/>
          </a:p>
        </p:txBody>
      </p:sp>
    </p:spTree>
    <p:extLst>
      <p:ext uri="{BB962C8B-B14F-4D97-AF65-F5344CB8AC3E}">
        <p14:creationId xmlns:p14="http://schemas.microsoft.com/office/powerpoint/2010/main" val="367823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Certifieringen av FN-skolor startade 2007 med syftet att stärka gymnasieskolors arbete med globala frågor genom att öka lärares kompetens och elevers engagemang för globala frågor. FN-förbundet har idag ett närmare samarbete med ett 40-tal certifierade FN-skolor. Skolorna finns utspridda över hela Sverige och består av både kommunala och fristående skolor. En certifiering innebär att skolorna är beredda att satsa på att stärka lärarnas kompetens och elevers engagemang inom globala frågor genom ett fördjupat samarbete med Svenska FN-förbundet där det finns uppsatta kriterier. Kriterier har tagits fram tillsammans med FN-skolorna och är en riktlinje för skolorna i vad de ska arbeta mot och för oss på FN-förbundet i vad vi behöver stötta skolorna med genom vårt utbud. Kriterierna består bland annat av att skolorna ska kunna erbjuda sin personal fortbildning inom globala frågor och stötta elever att starta och bedriva FN-elevföreningar på skolorna. </a:t>
            </a:r>
          </a:p>
          <a:p>
            <a:endParaRPr lang="sv-SE" dirty="0"/>
          </a:p>
          <a:p>
            <a:r>
              <a:rPr lang="sv-SE" dirty="0"/>
              <a:t>Certifieringen innefattar en årlig avgift på 40 000 kr som finansierar det utbud som erbjuds inom ramen för FN-skola. Varje år görs en årlig utvärdering med skolorna för att FN-förbundet ska kunna möta skolornas behov. Varje skola har även en kontaktperson på FN-förbundet som stöttar skolan med att planera och genomföra läsåret som FN-skola. </a:t>
            </a:r>
          </a:p>
          <a:p>
            <a:endParaRPr lang="sv-SE" dirty="0"/>
          </a:p>
          <a:p>
            <a:r>
              <a:rPr lang="sv-SE" dirty="0"/>
              <a:t>Utbudet för FN-skola består bland annat av tillgång till en </a:t>
            </a:r>
            <a:r>
              <a:rPr lang="sv-SE" dirty="0" err="1"/>
              <a:t>lösenordsskyddad</a:t>
            </a:r>
            <a:r>
              <a:rPr lang="sv-SE" dirty="0"/>
              <a:t> portal för FN-skolor, material till lärare att använda i klassrummet, stöd till FN-elevföreningar (kickoffer, handbok i föreningsarbete, aktionspaket och tips på aktiviteter att genomföra mm), stöd i genomförande av FN-rollspel på skolan och  platser på </a:t>
            </a:r>
            <a:r>
              <a:rPr lang="sv-SE" dirty="0" err="1"/>
              <a:t>UNg</a:t>
            </a:r>
            <a:r>
              <a:rPr lang="sv-SE" dirty="0"/>
              <a:t>-konferensen.</a:t>
            </a:r>
          </a:p>
          <a:p>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Karta </a:t>
            </a:r>
            <a:r>
              <a:rPr lang="en-US" sz="1200" dirty="0" err="1">
                <a:latin typeface="Calibri" panose="020F0502020204030204" pitchFamily="34" charset="0"/>
                <a:cs typeface="Calibri" panose="020F0502020204030204" pitchFamily="34" charset="0"/>
              </a:rPr>
              <a:t>på</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alla</a:t>
            </a:r>
            <a:r>
              <a:rPr lang="en-US" sz="1200" dirty="0">
                <a:latin typeface="Calibri" panose="020F0502020204030204" pitchFamily="34" charset="0"/>
                <a:cs typeface="Calibri" panose="020F0502020204030204" pitchFamily="34" charset="0"/>
              </a:rPr>
              <a:t> FN-</a:t>
            </a:r>
            <a:r>
              <a:rPr lang="en-US" sz="1200" dirty="0" err="1">
                <a:latin typeface="Calibri" panose="020F0502020204030204" pitchFamily="34" charset="0"/>
                <a:cs typeface="Calibri" panose="020F0502020204030204" pitchFamily="34" charset="0"/>
              </a:rPr>
              <a:t>skolor</a:t>
            </a:r>
            <a:r>
              <a:rPr lang="en-US" sz="1200" dirty="0">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sym typeface="Wingdings" panose="05000000000000000000" pitchFamily="2" charset="2"/>
              </a:rPr>
              <a:t> FN-</a:t>
            </a:r>
            <a:r>
              <a:rPr lang="en-US" sz="1200" dirty="0" err="1">
                <a:latin typeface="Calibri" panose="020F0502020204030204" pitchFamily="34" charset="0"/>
                <a:cs typeface="Calibri" panose="020F0502020204030204" pitchFamily="34" charset="0"/>
                <a:sym typeface="Wingdings" panose="05000000000000000000" pitchFamily="2" charset="2"/>
              </a:rPr>
              <a:t>föreningar</a:t>
            </a:r>
            <a:r>
              <a:rPr lang="en-US" sz="1200" dirty="0">
                <a:latin typeface="Calibri" panose="020F0502020204030204" pitchFamily="34" charset="0"/>
                <a:cs typeface="Calibri" panose="020F0502020204030204" pitchFamily="34" charset="0"/>
                <a:sym typeface="Wingdings" panose="05000000000000000000" pitchFamily="2" charset="2"/>
              </a:rPr>
              <a:t>, </a:t>
            </a:r>
            <a:r>
              <a:rPr lang="en-US" sz="1200" dirty="0" err="1">
                <a:latin typeface="Calibri" panose="020F0502020204030204" pitchFamily="34" charset="0"/>
                <a:cs typeface="Calibri" panose="020F0502020204030204" pitchFamily="34" charset="0"/>
                <a:sym typeface="Wingdings" panose="05000000000000000000" pitchFamily="2" charset="2"/>
              </a:rPr>
              <a:t>Glokala</a:t>
            </a:r>
            <a:r>
              <a:rPr lang="en-US" sz="1200" dirty="0">
                <a:latin typeface="Calibri" panose="020F0502020204030204" pitchFamily="34" charset="0"/>
                <a:cs typeface="Calibri" panose="020F0502020204030204" pitchFamily="34" charset="0"/>
                <a:sym typeface="Wingdings" panose="05000000000000000000" pitchFamily="2" charset="2"/>
              </a:rPr>
              <a:t> </a:t>
            </a:r>
            <a:r>
              <a:rPr lang="en-US" sz="1200" dirty="0" err="1">
                <a:latin typeface="Calibri" panose="020F0502020204030204" pitchFamily="34" charset="0"/>
                <a:cs typeface="Calibri" panose="020F0502020204030204" pitchFamily="34" charset="0"/>
                <a:sym typeface="Wingdings" panose="05000000000000000000" pitchFamily="2" charset="2"/>
              </a:rPr>
              <a:t>kommuner</a:t>
            </a:r>
            <a:r>
              <a:rPr lang="en-US" sz="1200" dirty="0">
                <a:latin typeface="Calibri" panose="020F0502020204030204" pitchFamily="34" charset="0"/>
                <a:cs typeface="Calibri" panose="020F0502020204030204" pitchFamily="34" charset="0"/>
                <a:sym typeface="Wingdings" panose="05000000000000000000" pitchFamily="2" charset="2"/>
              </a:rPr>
              <a:t> och </a:t>
            </a:r>
            <a:r>
              <a:rPr lang="en-US" sz="1200" dirty="0" err="1">
                <a:latin typeface="Calibri" panose="020F0502020204030204" pitchFamily="34" charset="0"/>
                <a:cs typeface="Calibri" panose="020F0502020204030204" pitchFamily="34" charset="0"/>
                <a:sym typeface="Wingdings" panose="05000000000000000000" pitchFamily="2" charset="2"/>
              </a:rPr>
              <a:t>regioner</a:t>
            </a:r>
            <a:r>
              <a:rPr lang="en-US" sz="1200" dirty="0">
                <a:latin typeface="Calibri" panose="020F0502020204030204" pitchFamily="34" charset="0"/>
                <a:cs typeface="Calibri" panose="020F0502020204030204" pitchFamily="34" charset="0"/>
                <a:sym typeface="Wingdings" panose="05000000000000000000" pitchFamily="2" charset="2"/>
              </a:rPr>
              <a:t> </a:t>
            </a:r>
            <a:r>
              <a:rPr lang="en-US" sz="1200" dirty="0" err="1">
                <a:latin typeface="Calibri" panose="020F0502020204030204" pitchFamily="34" charset="0"/>
                <a:cs typeface="Calibri" panose="020F0502020204030204" pitchFamily="34" charset="0"/>
                <a:sym typeface="Wingdings" panose="05000000000000000000" pitchFamily="2" charset="2"/>
              </a:rPr>
              <a:t>hittar</a:t>
            </a:r>
            <a:r>
              <a:rPr lang="en-US" sz="1200" dirty="0">
                <a:latin typeface="Calibri" panose="020F0502020204030204" pitchFamily="34" charset="0"/>
                <a:cs typeface="Calibri" panose="020F0502020204030204" pitchFamily="34" charset="0"/>
                <a:sym typeface="Wingdings" panose="05000000000000000000" pitchFamily="2" charset="2"/>
              </a:rPr>
              <a:t> </a:t>
            </a:r>
            <a:r>
              <a:rPr lang="en-US" sz="1200" dirty="0" err="1">
                <a:latin typeface="Calibri" panose="020F0502020204030204" pitchFamily="34" charset="0"/>
                <a:cs typeface="Calibri" panose="020F0502020204030204" pitchFamily="34" charset="0"/>
                <a:sym typeface="Wingdings" panose="05000000000000000000" pitchFamily="2" charset="2"/>
              </a:rPr>
              <a:t>ni</a:t>
            </a:r>
            <a:r>
              <a:rPr lang="en-US" sz="1200" dirty="0">
                <a:latin typeface="Calibri" panose="020F0502020204030204" pitchFamily="34" charset="0"/>
                <a:cs typeface="Calibri" panose="020F0502020204030204" pitchFamily="34" charset="0"/>
                <a:sym typeface="Wingdings" panose="05000000000000000000" pitchFamily="2" charset="2"/>
              </a:rPr>
              <a:t> </a:t>
            </a:r>
            <a:r>
              <a:rPr lang="en-US" sz="1200" dirty="0" err="1">
                <a:latin typeface="Calibri" panose="020F0502020204030204" pitchFamily="34" charset="0"/>
                <a:cs typeface="Calibri" panose="020F0502020204030204" pitchFamily="34" charset="0"/>
                <a:sym typeface="Wingdings" panose="05000000000000000000" pitchFamily="2" charset="2"/>
              </a:rPr>
              <a:t>här</a:t>
            </a:r>
            <a:r>
              <a:rPr lang="en-US" sz="1200" dirty="0">
                <a:latin typeface="Calibri" panose="020F0502020204030204" pitchFamily="34" charset="0"/>
                <a:cs typeface="Calibri" panose="020F0502020204030204" pitchFamily="34" charset="0"/>
                <a:sym typeface="Wingdings" panose="05000000000000000000" pitchFamily="2" charset="2"/>
              </a:rPr>
              <a:t>:</a:t>
            </a:r>
            <a:r>
              <a:rPr lang="en-US" sz="1200" dirty="0">
                <a:latin typeface="Calibri" panose="020F0502020204030204" pitchFamily="34" charset="0"/>
                <a:cs typeface="Calibri" panose="020F0502020204030204" pitchFamily="34" charset="0"/>
              </a:rPr>
              <a:t> </a:t>
            </a:r>
            <a:r>
              <a:rPr lang="sv-SE" sz="1200" dirty="0">
                <a:hlinkClick r:id="rId3"/>
              </a:rPr>
              <a:t>https://www.google.com/maps/d/viewer?mid=17sfe4NJlNf55PhsmWP_ROnZ9cEXbXJY0&amp;ll=59.617218%2C17.83916629999997&amp;z=8</a:t>
            </a:r>
            <a:endParaRPr lang="sv-SE" sz="1200" dirty="0"/>
          </a:p>
          <a:p>
            <a:endParaRPr lang="sv-SE" dirty="0"/>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4</a:t>
            </a:fld>
            <a:endParaRPr lang="sv-SE"/>
          </a:p>
        </p:txBody>
      </p:sp>
    </p:spTree>
    <p:extLst>
      <p:ext uri="{BB962C8B-B14F-4D97-AF65-F5344CB8AC3E}">
        <p14:creationId xmlns:p14="http://schemas.microsoft.com/office/powerpoint/2010/main" val="21829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Kriterier för FN-skola:</a:t>
            </a:r>
          </a:p>
          <a:p>
            <a:pPr marL="271463" indent="174625">
              <a:lnSpc>
                <a:spcPct val="90000"/>
              </a:lnSpc>
              <a:spcBef>
                <a:spcPct val="20000"/>
              </a:spcBef>
              <a:spcAft>
                <a:spcPts val="1200"/>
              </a:spcAft>
              <a:defRPr/>
            </a:pPr>
            <a:r>
              <a:rPr lang="da-DK" sz="1600" dirty="0">
                <a:solidFill>
                  <a:srgbClr val="000000"/>
                </a:solidFill>
                <a:latin typeface="+mn-lt"/>
                <a:ea typeface="MS PGothic" pitchFamily="34" charset="-128"/>
                <a:cs typeface="MS PGothic" pitchFamily="34" charset="-128"/>
              </a:rPr>
              <a:t>En FN-skola</a:t>
            </a:r>
          </a:p>
          <a:p>
            <a:pPr marL="271463" indent="174625">
              <a:lnSpc>
                <a:spcPct val="90000"/>
              </a:lnSpc>
              <a:spcBef>
                <a:spcPct val="20000"/>
              </a:spcBef>
              <a:spcAft>
                <a:spcPts val="1200"/>
              </a:spcAft>
              <a:buFont typeface="Arial" pitchFamily="34" charset="0"/>
              <a:buChar char="•"/>
              <a:defRPr/>
            </a:pPr>
            <a:r>
              <a:rPr lang="da-DK" sz="1200" dirty="0">
                <a:solidFill>
                  <a:srgbClr val="000000"/>
                </a:solidFill>
                <a:latin typeface="+mn-lt"/>
                <a:ea typeface="MS PGothic" pitchFamily="34" charset="-128"/>
                <a:cs typeface="MS PGothic" pitchFamily="34" charset="-128"/>
              </a:rPr>
              <a:t>verkar i en anda i enlighet med FN-stadgans mål och principer</a:t>
            </a:r>
          </a:p>
          <a:p>
            <a:pPr marL="271463" indent="174625">
              <a:lnSpc>
                <a:spcPct val="90000"/>
              </a:lnSpc>
              <a:spcBef>
                <a:spcPct val="20000"/>
              </a:spcBef>
              <a:spcAft>
                <a:spcPts val="1200"/>
              </a:spcAft>
              <a:buFont typeface="Arial" pitchFamily="34" charset="0"/>
              <a:buChar char="•"/>
              <a:defRPr/>
            </a:pPr>
            <a:r>
              <a:rPr lang="da-DK" sz="1200" dirty="0">
                <a:solidFill>
                  <a:srgbClr val="000000"/>
                </a:solidFill>
                <a:latin typeface="+mn-lt"/>
                <a:ea typeface="MS PGothic" pitchFamily="34" charset="-128"/>
                <a:cs typeface="MS PGothic" pitchFamily="34" charset="-128"/>
              </a:rPr>
              <a:t>präglas av en internationell profil som kontinuerligt utvecklas i samarbete med Svenska FN-förbundet</a:t>
            </a:r>
          </a:p>
          <a:p>
            <a:pPr marL="271463" indent="174625">
              <a:lnSpc>
                <a:spcPct val="90000"/>
              </a:lnSpc>
              <a:spcBef>
                <a:spcPct val="20000"/>
              </a:spcBef>
              <a:spcAft>
                <a:spcPts val="1200"/>
              </a:spcAft>
              <a:buFont typeface="Arial" pitchFamily="34" charset="0"/>
              <a:buChar char="•"/>
              <a:defRPr/>
            </a:pPr>
            <a:r>
              <a:rPr lang="da-DK" sz="1200" dirty="0">
                <a:solidFill>
                  <a:srgbClr val="000000"/>
                </a:solidFill>
                <a:latin typeface="+mn-lt"/>
                <a:ea typeface="MS PGothic" pitchFamily="34" charset="-128"/>
                <a:cs typeface="MS PGothic" pitchFamily="34" charset="-128"/>
              </a:rPr>
              <a:t>arrangerar årligen aktiviteter i syfte att öka elevers och lärares kunskap och engagemang i globala frågor</a:t>
            </a:r>
          </a:p>
          <a:p>
            <a:pPr marL="271463" indent="174625">
              <a:lnSpc>
                <a:spcPct val="90000"/>
              </a:lnSpc>
              <a:spcBef>
                <a:spcPct val="20000"/>
              </a:spcBef>
              <a:spcAft>
                <a:spcPts val="1200"/>
              </a:spcAft>
              <a:buFont typeface="Arial" pitchFamily="34" charset="0"/>
              <a:buChar char="•"/>
              <a:defRPr/>
            </a:pPr>
            <a:r>
              <a:rPr lang="da-DK" sz="1200" dirty="0">
                <a:solidFill>
                  <a:srgbClr val="000000"/>
                </a:solidFill>
                <a:latin typeface="+mn-lt"/>
                <a:ea typeface="MS PGothic" pitchFamily="34" charset="-128"/>
                <a:cs typeface="MS PGothic" pitchFamily="34" charset="-128"/>
              </a:rPr>
              <a:t>lyfter aktivt fram internationella frågor i undervisningen</a:t>
            </a:r>
          </a:p>
          <a:p>
            <a:pPr marL="271463" indent="174625">
              <a:lnSpc>
                <a:spcPct val="90000"/>
              </a:lnSpc>
              <a:spcBef>
                <a:spcPct val="20000"/>
              </a:spcBef>
              <a:spcAft>
                <a:spcPts val="1200"/>
              </a:spcAft>
              <a:buFont typeface="Arial" pitchFamily="34" charset="0"/>
              <a:buChar char="•"/>
              <a:defRPr/>
            </a:pPr>
            <a:r>
              <a:rPr lang="da-DK" sz="1200" dirty="0">
                <a:solidFill>
                  <a:srgbClr val="000000"/>
                </a:solidFill>
                <a:latin typeface="+mn-lt"/>
                <a:ea typeface="MS PGothic" pitchFamily="34" charset="-128"/>
                <a:cs typeface="MS PGothic" pitchFamily="34" charset="-128"/>
              </a:rPr>
              <a:t>uppmuntrar elever till globalt engagemang i elevföreningar</a:t>
            </a:r>
          </a:p>
          <a:p>
            <a:pPr marL="271463" indent="174625">
              <a:lnSpc>
                <a:spcPct val="90000"/>
              </a:lnSpc>
              <a:spcBef>
                <a:spcPct val="20000"/>
              </a:spcBef>
              <a:spcAft>
                <a:spcPts val="1200"/>
              </a:spcAft>
              <a:buFont typeface="Arial" pitchFamily="34" charset="0"/>
              <a:buChar char="•"/>
              <a:defRPr/>
            </a:pPr>
            <a:r>
              <a:rPr lang="da-DK" sz="1200" dirty="0">
                <a:solidFill>
                  <a:srgbClr val="000000"/>
                </a:solidFill>
                <a:latin typeface="+mn-lt"/>
                <a:ea typeface="MS PGothic" pitchFamily="34" charset="-128"/>
                <a:cs typeface="MS PGothic" pitchFamily="34" charset="-128"/>
              </a:rPr>
              <a:t>erbjuder årligen sin personal fortbildning i internationella frågor.</a:t>
            </a:r>
          </a:p>
          <a:p>
            <a:endParaRPr lang="sv-SE" dirty="0"/>
          </a:p>
        </p:txBody>
      </p:sp>
      <p:sp>
        <p:nvSpPr>
          <p:cNvPr id="4" name="Platshållare för bildnummer 3"/>
          <p:cNvSpPr>
            <a:spLocks noGrp="1"/>
          </p:cNvSpPr>
          <p:nvPr>
            <p:ph type="sldNum" sz="quarter" idx="10"/>
          </p:nvPr>
        </p:nvSpPr>
        <p:spPr/>
        <p:txBody>
          <a:bodyPr/>
          <a:lstStyle/>
          <a:p>
            <a:pPr>
              <a:defRPr/>
            </a:pPr>
            <a:fld id="{1D59414D-82D2-434B-9164-3873EC0CD71D}" type="slidenum">
              <a:rPr lang="sv-SE" smtClean="0"/>
              <a:pPr>
                <a:defRPr/>
              </a:pPr>
              <a:t>5</a:t>
            </a:fld>
            <a:endParaRPr lang="sv-SE"/>
          </a:p>
        </p:txBody>
      </p:sp>
    </p:spTree>
    <p:extLst>
      <p:ext uri="{BB962C8B-B14F-4D97-AF65-F5344CB8AC3E}">
        <p14:creationId xmlns:p14="http://schemas.microsoft.com/office/powerpoint/2010/main" val="221965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25000" lnSpcReduction="20000"/>
          </a:bodyPr>
          <a:lstStyle/>
          <a:p>
            <a:endParaRPr lang="sv-SE" dirty="0"/>
          </a:p>
        </p:txBody>
      </p:sp>
      <p:sp>
        <p:nvSpPr>
          <p:cNvPr id="4" name="Platshållare för bildnummer 3"/>
          <p:cNvSpPr>
            <a:spLocks noGrp="1"/>
          </p:cNvSpPr>
          <p:nvPr>
            <p:ph type="sldNum" sz="quarter" idx="10"/>
          </p:nvPr>
        </p:nvSpPr>
        <p:spPr/>
        <p:txBody>
          <a:bodyPr/>
          <a:lstStyle/>
          <a:p>
            <a:pPr>
              <a:defRPr/>
            </a:pPr>
            <a:fld id="{1D59414D-82D2-434B-9164-3873EC0CD71D}" type="slidenum">
              <a:rPr lang="sv-SE" smtClean="0"/>
              <a:pPr>
                <a:defRPr/>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1D59414D-82D2-434B-9164-3873EC0CD71D}" type="slidenum">
              <a:rPr lang="sv-SE" smtClean="0"/>
              <a:pPr>
                <a:defRPr/>
              </a:pPr>
              <a:t>7</a:t>
            </a:fld>
            <a:endParaRPr lang="sv-SE"/>
          </a:p>
        </p:txBody>
      </p:sp>
    </p:spTree>
    <p:extLst>
      <p:ext uri="{BB962C8B-B14F-4D97-AF65-F5344CB8AC3E}">
        <p14:creationId xmlns:p14="http://schemas.microsoft.com/office/powerpoint/2010/main" val="2162800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dirty="0">
                <a:solidFill>
                  <a:schemeClr val="tx1"/>
                </a:solidFill>
                <a:latin typeface="Calibri" panose="020F0502020204030204" pitchFamily="34" charset="0"/>
                <a:ea typeface="ＭＳ Ｐゴシック" panose="020B0600070205080204" pitchFamily="34" charset="-128"/>
              </a:rPr>
              <a:t>Som FN-skola finns det möjlighet att starta en FN-elevförening på skolan. FN-förbundet stöttar eleverna att driva föreningen. </a:t>
            </a:r>
          </a:p>
          <a:p>
            <a:endParaRPr lang="sv-SE" altLang="sv-SE" sz="1200" dirty="0">
              <a:solidFill>
                <a:schemeClr val="tx1"/>
              </a:solidFill>
              <a:latin typeface="Calibri" panose="020F0502020204030204" pitchFamily="34" charset="0"/>
              <a:ea typeface="ＭＳ Ｐゴシック" panose="020B0600070205080204" pitchFamily="34" charset="-128"/>
            </a:endParaRPr>
          </a:p>
          <a:p>
            <a:r>
              <a:rPr lang="sv-SE" altLang="sv-SE" sz="1200" dirty="0">
                <a:solidFill>
                  <a:schemeClr val="tx1"/>
                </a:solidFill>
                <a:latin typeface="Calibri" panose="020F0502020204030204" pitchFamily="34" charset="0"/>
                <a:ea typeface="ＭＳ Ｐゴシック" panose="020B0600070205080204" pitchFamily="34" charset="-128"/>
              </a:rPr>
              <a:t>FN-elevföreningar </a:t>
            </a:r>
          </a:p>
          <a:p>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Samlar FN-intresserade elever på skolan</a:t>
            </a:r>
          </a:p>
          <a:p>
            <a:pPr>
              <a:buFontTx/>
              <a:buNone/>
            </a:pPr>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Arbetar för ett bättre och starkare FN</a:t>
            </a:r>
          </a:p>
          <a:p>
            <a:pPr>
              <a:buFontTx/>
              <a:buNone/>
            </a:pPr>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Engagerar människor i globala frågor genom lokal verksamhet</a:t>
            </a:r>
          </a:p>
          <a:p>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Får stöd från skolan och FN-förbundet (Kickoffer, kontaktperson på FN-förbundet, aktionsmaterial, handbok i föreningsarbete, tips på hur de kan rekrytera nya medlemmar, projektbidrag mm)</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8</a:t>
            </a:fld>
            <a:endParaRPr lang="sv-SE"/>
          </a:p>
        </p:txBody>
      </p:sp>
    </p:spTree>
    <p:extLst>
      <p:ext uri="{BB962C8B-B14F-4D97-AF65-F5344CB8AC3E}">
        <p14:creationId xmlns:p14="http://schemas.microsoft.com/office/powerpoint/2010/main" val="2981551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Under ett läsår finns det möjlighet att på olika sätt engagera skolan för en bättre värld. Den 24 oktober firas FN-dagen tillsammans med FN-rörelsen. Tips på aktiviteter skickas ut innan FN-dagen. Tillsammans med FN-dagspaketet skickas även läsårets första Aktion FN ut och pågår fram till internationella dagen för mänskliga rättigheter den 10 december. I Februari skickas läsårets andra Aktion FN ut inför internationella kvinnodagen den 8 mars. Paketen innehåller material för FN-elevföreningarna att använda samt lärarmaterial att ta in </a:t>
            </a:r>
            <a:r>
              <a:rPr lang="sv-SE"/>
              <a:t>i undervisningen. </a:t>
            </a:r>
            <a:endParaRPr lang="sv-SE" dirty="0"/>
          </a:p>
        </p:txBody>
      </p:sp>
      <p:sp>
        <p:nvSpPr>
          <p:cNvPr id="4" name="Platshållare för bildnummer 3"/>
          <p:cNvSpPr>
            <a:spLocks noGrp="1"/>
          </p:cNvSpPr>
          <p:nvPr>
            <p:ph type="sldNum" sz="quarter" idx="10"/>
          </p:nvPr>
        </p:nvSpPr>
        <p:spPr/>
        <p:txBody>
          <a:bodyPr/>
          <a:lstStyle/>
          <a:p>
            <a:pPr>
              <a:defRPr/>
            </a:pPr>
            <a:fld id="{1D59414D-82D2-434B-9164-3873EC0CD71D}" type="slidenum">
              <a:rPr lang="sv-SE" smtClean="0"/>
              <a:pPr>
                <a:defRPr/>
              </a:pPr>
              <a:t>9</a:t>
            </a:fld>
            <a:endParaRPr lang="sv-SE"/>
          </a:p>
        </p:txBody>
      </p:sp>
    </p:spTree>
    <p:extLst>
      <p:ext uri="{BB962C8B-B14F-4D97-AF65-F5344CB8AC3E}">
        <p14:creationId xmlns:p14="http://schemas.microsoft.com/office/powerpoint/2010/main" val="2169932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d stående med bildtex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7946968" y="1831181"/>
            <a:ext cx="4245032" cy="50268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4055735"/>
            <a:ext cx="6699856" cy="187199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a:xfrm>
            <a:off x="838200" y="6429375"/>
            <a:ext cx="6699855" cy="307322"/>
          </a:xfrm>
        </p:spPr>
        <p:txBody>
          <a:bodyPr/>
          <a:lstStyle/>
          <a:p>
            <a:endParaRPr lang="sv-SE" dirty="0"/>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199" y="2660073"/>
            <a:ext cx="6699856" cy="1213658"/>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7" name="Platshållare för text 6">
            <a:extLst>
              <a:ext uri="{FF2B5EF4-FFF2-40B4-BE49-F238E27FC236}">
                <a16:creationId xmlns:a16="http://schemas.microsoft.com/office/drawing/2014/main" id="{4E4340AF-9E48-42DB-96C7-770360BB0FBF}"/>
              </a:ext>
            </a:extLst>
          </p:cNvPr>
          <p:cNvSpPr>
            <a:spLocks noGrp="1"/>
          </p:cNvSpPr>
          <p:nvPr>
            <p:ph type="body" sz="quarter" idx="13" hasCustomPrompt="1"/>
          </p:nvPr>
        </p:nvSpPr>
        <p:spPr>
          <a:xfrm>
            <a:off x="8099396" y="6429375"/>
            <a:ext cx="3940175" cy="307322"/>
          </a:xfrm>
        </p:spPr>
        <p:txBody>
          <a:bodyPr anchor="ctr">
            <a:noAutofit/>
          </a:bodyPr>
          <a:lstStyle>
            <a:lvl1pPr marL="0" indent="0" algn="r">
              <a:buNone/>
              <a:defRPr sz="11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188771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 liggande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5183188" y="2438401"/>
            <a:ext cx="6172200" cy="34956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3648075"/>
            <a:ext cx="3932237" cy="227965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91FFD4D-5A5E-44A7-A138-206BFB2C566D}"/>
              </a:ext>
            </a:extLst>
          </p:cNvPr>
          <p:cNvSpPr>
            <a:spLocks noGrp="1"/>
          </p:cNvSpPr>
          <p:nvPr>
            <p:ph type="dt" sz="half" idx="10"/>
          </p:nvPr>
        </p:nvSpPr>
        <p:spPr/>
        <p:txBody>
          <a:bodyPr/>
          <a:lstStyle>
            <a:lvl1pPr algn="r">
              <a:defRPr/>
            </a:lvl1pPr>
          </a:lstStyle>
          <a:p>
            <a:fld id="{A858AF17-352C-4B2A-998D-B5C7C6FF7017}" type="datetimeFigureOut">
              <a:rPr lang="sv-SE" smtClean="0"/>
              <a:pPr/>
              <a:t>2023-06-22</a:t>
            </a:fld>
            <a:endParaRPr lang="sv-SE" dirty="0"/>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p:txBody>
          <a:bodyPr/>
          <a:lstStyle/>
          <a:p>
            <a:endParaRPr lang="sv-SE"/>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200" y="2438401"/>
            <a:ext cx="3932238" cy="990599"/>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8" name="Platshållare för text 6">
            <a:extLst>
              <a:ext uri="{FF2B5EF4-FFF2-40B4-BE49-F238E27FC236}">
                <a16:creationId xmlns:a16="http://schemas.microsoft.com/office/drawing/2014/main" id="{CAE357A7-EAD7-4B8A-A20C-E08B43F4C7E2}"/>
              </a:ext>
            </a:extLst>
          </p:cNvPr>
          <p:cNvSpPr>
            <a:spLocks noGrp="1"/>
          </p:cNvSpPr>
          <p:nvPr>
            <p:ph type="body" sz="quarter" idx="13" hasCustomPrompt="1"/>
          </p:nvPr>
        </p:nvSpPr>
        <p:spPr>
          <a:xfrm rot="16200000">
            <a:off x="9773601" y="4036607"/>
            <a:ext cx="3495675" cy="299259"/>
          </a:xfrm>
        </p:spPr>
        <p:txBody>
          <a:bodyPr anchor="ctr">
            <a:noAutofit/>
          </a:bodyPr>
          <a:lstStyle>
            <a:lvl1pPr marL="0" indent="0" algn="r">
              <a:buNone/>
              <a:defRPr sz="12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328005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F64C51-1CFA-4B82-A401-063C4D6761DF}"/>
              </a:ext>
            </a:extLst>
          </p:cNvPr>
          <p:cNvSpPr>
            <a:spLocks noGrp="1"/>
          </p:cNvSpPr>
          <p:nvPr>
            <p:ph type="title"/>
          </p:nvPr>
        </p:nvSpPr>
        <p:spPr>
          <a:xfrm>
            <a:off x="831850" y="1819275"/>
            <a:ext cx="10515600" cy="2743200"/>
          </a:xfrm>
        </p:spPr>
        <p:txBody>
          <a:bodyPr anchor="b"/>
          <a:lstStyle>
            <a:lvl1pPr>
              <a:defRPr sz="6000">
                <a:solidFill>
                  <a:schemeClr val="tx2"/>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BAC53748-7127-41FF-8E63-BBC7D0F98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C0A824E-AC21-488E-B276-FF7206CE8AB5}"/>
              </a:ext>
            </a:extLst>
          </p:cNvPr>
          <p:cNvSpPr>
            <a:spLocks noGrp="1"/>
          </p:cNvSpPr>
          <p:nvPr>
            <p:ph type="dt" sz="half" idx="10"/>
          </p:nvPr>
        </p:nvSpPr>
        <p:spPr/>
        <p:txBody>
          <a:bodyPr/>
          <a:lstStyle>
            <a:lvl1pPr algn="r">
              <a:defRPr/>
            </a:lvl1pPr>
          </a:lstStyle>
          <a:p>
            <a:fld id="{A858AF17-352C-4B2A-998D-B5C7C6FF7017}" type="datetimeFigureOut">
              <a:rPr lang="sv-SE" smtClean="0"/>
              <a:pPr/>
              <a:t>2023-06-22</a:t>
            </a:fld>
            <a:endParaRPr lang="sv-SE" dirty="0"/>
          </a:p>
        </p:txBody>
      </p:sp>
      <p:sp>
        <p:nvSpPr>
          <p:cNvPr id="5" name="Platshållare för sidfot 4">
            <a:extLst>
              <a:ext uri="{FF2B5EF4-FFF2-40B4-BE49-F238E27FC236}">
                <a16:creationId xmlns:a16="http://schemas.microsoft.com/office/drawing/2014/main" id="{C61020C1-32BE-42DF-9852-C21680CE4E5C}"/>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44371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DB7475-CBFD-4E8D-8889-3AE6D92934DF}"/>
              </a:ext>
            </a:extLst>
          </p:cNvPr>
          <p:cNvSpPr>
            <a:spLocks noGrp="1"/>
          </p:cNvSpPr>
          <p:nvPr>
            <p:ph type="title"/>
          </p:nvPr>
        </p:nvSpPr>
        <p:spPr>
          <a:xfrm>
            <a:off x="838200" y="457200"/>
            <a:ext cx="9363075" cy="1354791"/>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C634ADEA-4654-4B3B-83C5-F7279F4CB55E}"/>
              </a:ext>
            </a:extLst>
          </p:cNvPr>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98893F25-A49D-489B-A6A9-C29E10E3F9EF}"/>
              </a:ext>
            </a:extLst>
          </p:cNvPr>
          <p:cNvSpPr>
            <a:spLocks noGrp="1"/>
          </p:cNvSpPr>
          <p:nvPr>
            <p:ph type="dt" sz="half" idx="10"/>
          </p:nvPr>
        </p:nvSpPr>
        <p:spPr/>
        <p:txBody>
          <a:bodyPr/>
          <a:lstStyle>
            <a:lvl1pPr algn="r">
              <a:defRPr/>
            </a:lvl1pPr>
          </a:lstStyle>
          <a:p>
            <a:fld id="{A858AF17-352C-4B2A-998D-B5C7C6FF7017}" type="datetimeFigureOut">
              <a:rPr lang="sv-SE" smtClean="0"/>
              <a:pPr/>
              <a:t>2023-06-22</a:t>
            </a:fld>
            <a:endParaRPr lang="sv-SE" dirty="0"/>
          </a:p>
        </p:txBody>
      </p:sp>
      <p:sp>
        <p:nvSpPr>
          <p:cNvPr id="5" name="Platshållare för sidfot 4">
            <a:extLst>
              <a:ext uri="{FF2B5EF4-FFF2-40B4-BE49-F238E27FC236}">
                <a16:creationId xmlns:a16="http://schemas.microsoft.com/office/drawing/2014/main" id="{59415E78-0908-4AEA-8CDA-779D44F04C1D}"/>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1623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E38A18-485D-4817-AC7B-372F0540343C}"/>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AC540D7-5B54-466F-8292-05B0C45F5CB0}"/>
              </a:ext>
            </a:extLst>
          </p:cNvPr>
          <p:cNvSpPr>
            <a:spLocks noGrp="1"/>
          </p:cNvSpPr>
          <p:nvPr>
            <p:ph type="dt" sz="half" idx="10"/>
          </p:nvPr>
        </p:nvSpPr>
        <p:spPr/>
        <p:txBody>
          <a:bodyPr/>
          <a:lstStyle>
            <a:lvl1pPr algn="r">
              <a:defRPr/>
            </a:lvl1pPr>
          </a:lstStyle>
          <a:p>
            <a:fld id="{A858AF17-352C-4B2A-998D-B5C7C6FF7017}" type="datetimeFigureOut">
              <a:rPr lang="sv-SE" smtClean="0"/>
              <a:pPr/>
              <a:t>2023-06-22</a:t>
            </a:fld>
            <a:endParaRPr lang="sv-SE" dirty="0"/>
          </a:p>
        </p:txBody>
      </p:sp>
      <p:sp>
        <p:nvSpPr>
          <p:cNvPr id="4" name="Platshållare för sidfot 3">
            <a:extLst>
              <a:ext uri="{FF2B5EF4-FFF2-40B4-BE49-F238E27FC236}">
                <a16:creationId xmlns:a16="http://schemas.microsoft.com/office/drawing/2014/main" id="{16088311-09E2-4524-89EC-6BF9136D50B9}"/>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98279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42B861-CC4A-4BAD-8A6C-C2293FF83210}"/>
              </a:ext>
            </a:extLst>
          </p:cNvPr>
          <p:cNvSpPr>
            <a:spLocks noGrp="1"/>
          </p:cNvSpPr>
          <p:nvPr>
            <p:ph type="ctrTitle"/>
          </p:nvPr>
        </p:nvSpPr>
        <p:spPr>
          <a:xfrm>
            <a:off x="838200" y="457200"/>
            <a:ext cx="9363075" cy="1362060"/>
          </a:xfrm>
        </p:spPr>
        <p:txBody>
          <a:bodyPr anchor="ctr">
            <a:normAutofit/>
          </a:bodyPr>
          <a:lstStyle>
            <a:lvl1pPr algn="l">
              <a:defRPr sz="4400"/>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CCF19E8A-8CDC-47E9-B165-3689D67E0C27}"/>
              </a:ext>
            </a:extLst>
          </p:cNvPr>
          <p:cNvSpPr>
            <a:spLocks noGrp="1"/>
          </p:cNvSpPr>
          <p:nvPr>
            <p:ph type="dt" sz="half" idx="10"/>
          </p:nvPr>
        </p:nvSpPr>
        <p:spPr/>
        <p:txBody>
          <a:bodyPr/>
          <a:lstStyle>
            <a:lvl1pPr algn="r">
              <a:defRPr/>
            </a:lvl1pPr>
          </a:lstStyle>
          <a:p>
            <a:fld id="{A858AF17-352C-4B2A-998D-B5C7C6FF7017}" type="datetimeFigureOut">
              <a:rPr lang="sv-SE" smtClean="0"/>
              <a:pPr/>
              <a:t>2023-06-22</a:t>
            </a:fld>
            <a:endParaRPr lang="sv-SE" dirty="0"/>
          </a:p>
        </p:txBody>
      </p:sp>
      <p:sp>
        <p:nvSpPr>
          <p:cNvPr id="5" name="Platshållare för sidfot 4">
            <a:extLst>
              <a:ext uri="{FF2B5EF4-FFF2-40B4-BE49-F238E27FC236}">
                <a16:creationId xmlns:a16="http://schemas.microsoft.com/office/drawing/2014/main" id="{9E295D94-E002-4EC6-86B2-92B6EECC9147}"/>
              </a:ext>
            </a:extLst>
          </p:cNvPr>
          <p:cNvSpPr>
            <a:spLocks noGrp="1"/>
          </p:cNvSpPr>
          <p:nvPr>
            <p:ph type="ftr" sz="quarter" idx="11"/>
          </p:nvPr>
        </p:nvSpPr>
        <p:spPr/>
        <p:txBody>
          <a:bodyPr/>
          <a:lstStyle/>
          <a:p>
            <a:endParaRPr lang="sv-SE"/>
          </a:p>
        </p:txBody>
      </p:sp>
      <p:sp>
        <p:nvSpPr>
          <p:cNvPr id="8" name="Platshållare för media 7">
            <a:extLst>
              <a:ext uri="{FF2B5EF4-FFF2-40B4-BE49-F238E27FC236}">
                <a16:creationId xmlns:a16="http://schemas.microsoft.com/office/drawing/2014/main" id="{1A0B9B3C-73E0-4B96-993C-4BD7C04290A3}"/>
              </a:ext>
            </a:extLst>
          </p:cNvPr>
          <p:cNvSpPr>
            <a:spLocks noGrp="1"/>
          </p:cNvSpPr>
          <p:nvPr>
            <p:ph type="media" sz="quarter" idx="12"/>
          </p:nvPr>
        </p:nvSpPr>
        <p:spPr>
          <a:xfrm>
            <a:off x="2219325" y="2419349"/>
            <a:ext cx="7753350" cy="3648075"/>
          </a:xfrm>
        </p:spPr>
        <p:txBody>
          <a:bodyPr/>
          <a:lstStyle/>
          <a:p>
            <a:r>
              <a:rPr lang="sv-SE"/>
              <a:t>Klicka på ikonen för att lägga till ett medieklipp</a:t>
            </a:r>
          </a:p>
        </p:txBody>
      </p:sp>
    </p:spTree>
    <p:extLst>
      <p:ext uri="{BB962C8B-B14F-4D97-AF65-F5344CB8AC3E}">
        <p14:creationId xmlns:p14="http://schemas.microsoft.com/office/powerpoint/2010/main" val="12291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902935-39BB-4F1A-9D3C-14D8C6AF71F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C93F21-216D-4826-B226-5F99E9F74B4E}"/>
              </a:ext>
            </a:extLst>
          </p:cNvPr>
          <p:cNvSpPr>
            <a:spLocks noGrp="1"/>
          </p:cNvSpPr>
          <p:nvPr>
            <p:ph sz="half" idx="1"/>
          </p:nvPr>
        </p:nvSpPr>
        <p:spPr>
          <a:xfrm>
            <a:off x="838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EB63EB87-E287-4BC6-B40E-A9CB46E65F13}"/>
              </a:ext>
            </a:extLst>
          </p:cNvPr>
          <p:cNvSpPr>
            <a:spLocks noGrp="1"/>
          </p:cNvSpPr>
          <p:nvPr>
            <p:ph sz="half" idx="2"/>
          </p:nvPr>
        </p:nvSpPr>
        <p:spPr>
          <a:xfrm>
            <a:off x="6172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EACA6C9D-7F8C-47F2-B942-90FA408D48B5}"/>
              </a:ext>
            </a:extLst>
          </p:cNvPr>
          <p:cNvSpPr>
            <a:spLocks noGrp="1"/>
          </p:cNvSpPr>
          <p:nvPr>
            <p:ph type="dt" sz="half" idx="10"/>
          </p:nvPr>
        </p:nvSpPr>
        <p:spPr/>
        <p:txBody>
          <a:bodyPr/>
          <a:lstStyle>
            <a:lvl1pPr algn="r">
              <a:defRPr/>
            </a:lvl1pPr>
          </a:lstStyle>
          <a:p>
            <a:fld id="{A858AF17-352C-4B2A-998D-B5C7C6FF7017}" type="datetimeFigureOut">
              <a:rPr lang="sv-SE" smtClean="0"/>
              <a:pPr/>
              <a:t>2023-06-22</a:t>
            </a:fld>
            <a:endParaRPr lang="sv-SE" dirty="0"/>
          </a:p>
        </p:txBody>
      </p:sp>
      <p:sp>
        <p:nvSpPr>
          <p:cNvPr id="6" name="Platshållare för sidfot 5">
            <a:extLst>
              <a:ext uri="{FF2B5EF4-FFF2-40B4-BE49-F238E27FC236}">
                <a16:creationId xmlns:a16="http://schemas.microsoft.com/office/drawing/2014/main" id="{833128D7-1CA8-4F66-B0A9-322F0E62A31F}"/>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09306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D4E91C-743E-45CA-8D6A-1F2A8124062E}"/>
              </a:ext>
            </a:extLst>
          </p:cNvPr>
          <p:cNvSpPr>
            <a:spLocks noGrp="1"/>
          </p:cNvSpPr>
          <p:nvPr>
            <p:ph type="title"/>
          </p:nvPr>
        </p:nvSpPr>
        <p:spPr>
          <a:xfrm>
            <a:off x="838200" y="488950"/>
            <a:ext cx="9372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DC7A133-8326-4CB0-97C2-107834C6859C}"/>
              </a:ext>
            </a:extLst>
          </p:cNvPr>
          <p:cNvSpPr>
            <a:spLocks noGrp="1"/>
          </p:cNvSpPr>
          <p:nvPr>
            <p:ph type="body" idx="1"/>
          </p:nvPr>
        </p:nvSpPr>
        <p:spPr>
          <a:xfrm>
            <a:off x="839788" y="2420996"/>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9F57531-0D48-4114-9AC9-805E158E32BB}"/>
              </a:ext>
            </a:extLst>
          </p:cNvPr>
          <p:cNvSpPr>
            <a:spLocks noGrp="1"/>
          </p:cNvSpPr>
          <p:nvPr>
            <p:ph sz="half" idx="2"/>
          </p:nvPr>
        </p:nvSpPr>
        <p:spPr>
          <a:xfrm>
            <a:off x="839788" y="3244908"/>
            <a:ext cx="5157787"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C63BAC71-E13E-4E64-92FA-9EBD983C0623}"/>
              </a:ext>
            </a:extLst>
          </p:cNvPr>
          <p:cNvSpPr>
            <a:spLocks noGrp="1"/>
          </p:cNvSpPr>
          <p:nvPr>
            <p:ph type="body" sz="quarter" idx="3"/>
          </p:nvPr>
        </p:nvSpPr>
        <p:spPr>
          <a:xfrm>
            <a:off x="6172200" y="2420996"/>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511C5C9-7E3D-44D6-BA7B-42AFA81F1FE4}"/>
              </a:ext>
            </a:extLst>
          </p:cNvPr>
          <p:cNvSpPr>
            <a:spLocks noGrp="1"/>
          </p:cNvSpPr>
          <p:nvPr>
            <p:ph sz="quarter" idx="4"/>
          </p:nvPr>
        </p:nvSpPr>
        <p:spPr>
          <a:xfrm>
            <a:off x="6172200" y="3244908"/>
            <a:ext cx="5183188"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14FF45EB-3D9E-475A-B425-5E30496975F7}"/>
              </a:ext>
            </a:extLst>
          </p:cNvPr>
          <p:cNvSpPr>
            <a:spLocks noGrp="1"/>
          </p:cNvSpPr>
          <p:nvPr>
            <p:ph type="dt" sz="half" idx="10"/>
          </p:nvPr>
        </p:nvSpPr>
        <p:spPr/>
        <p:txBody>
          <a:bodyPr/>
          <a:lstStyle>
            <a:lvl1pPr algn="r">
              <a:defRPr/>
            </a:lvl1pPr>
          </a:lstStyle>
          <a:p>
            <a:fld id="{A858AF17-352C-4B2A-998D-B5C7C6FF7017}" type="datetimeFigureOut">
              <a:rPr lang="sv-SE" smtClean="0"/>
              <a:pPr/>
              <a:t>2023-06-22</a:t>
            </a:fld>
            <a:endParaRPr lang="sv-SE" dirty="0"/>
          </a:p>
        </p:txBody>
      </p:sp>
      <p:sp>
        <p:nvSpPr>
          <p:cNvPr id="8" name="Platshållare för sidfot 7">
            <a:extLst>
              <a:ext uri="{FF2B5EF4-FFF2-40B4-BE49-F238E27FC236}">
                <a16:creationId xmlns:a16="http://schemas.microsoft.com/office/drawing/2014/main" id="{8BBB7808-FDA7-4A4E-A5D6-1F8435025E03}"/>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85282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0BB34BD-322C-43F8-B397-E9EEDF909F95}"/>
              </a:ext>
            </a:extLst>
          </p:cNvPr>
          <p:cNvSpPr>
            <a:spLocks noGrp="1"/>
          </p:cNvSpPr>
          <p:nvPr>
            <p:ph type="title"/>
          </p:nvPr>
        </p:nvSpPr>
        <p:spPr>
          <a:xfrm>
            <a:off x="838200" y="486428"/>
            <a:ext cx="9372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1AE67A81-393C-4EBC-9A2B-B67780E3933D}"/>
              </a:ext>
            </a:extLst>
          </p:cNvPr>
          <p:cNvSpPr>
            <a:spLocks noGrp="1"/>
          </p:cNvSpPr>
          <p:nvPr>
            <p:ph type="body" idx="1"/>
          </p:nvPr>
        </p:nvSpPr>
        <p:spPr>
          <a:xfrm>
            <a:off x="838200" y="2752531"/>
            <a:ext cx="10515600" cy="342443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9020A7E-9D98-4913-95B4-304CBD57E331}"/>
              </a:ext>
            </a:extLst>
          </p:cNvPr>
          <p:cNvSpPr>
            <a:spLocks noGrp="1"/>
          </p:cNvSpPr>
          <p:nvPr>
            <p:ph type="dt" sz="half" idx="2"/>
          </p:nvPr>
        </p:nvSpPr>
        <p:spPr>
          <a:xfrm>
            <a:off x="8610600" y="634922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A858AF17-352C-4B2A-998D-B5C7C6FF7017}" type="datetimeFigureOut">
              <a:rPr lang="sv-SE" smtClean="0"/>
              <a:pPr algn="r"/>
              <a:t>2023-06-22</a:t>
            </a:fld>
            <a:endParaRPr lang="sv-SE" dirty="0"/>
          </a:p>
        </p:txBody>
      </p:sp>
      <p:sp>
        <p:nvSpPr>
          <p:cNvPr id="5" name="Platshållare för sidfot 4">
            <a:extLst>
              <a:ext uri="{FF2B5EF4-FFF2-40B4-BE49-F238E27FC236}">
                <a16:creationId xmlns:a16="http://schemas.microsoft.com/office/drawing/2014/main" id="{8E144B66-C488-4A7F-B727-FBEE13D84CF6}"/>
              </a:ext>
            </a:extLst>
          </p:cNvPr>
          <p:cNvSpPr>
            <a:spLocks noGrp="1"/>
          </p:cNvSpPr>
          <p:nvPr>
            <p:ph type="ftr" sz="quarter" idx="3"/>
          </p:nvPr>
        </p:nvSpPr>
        <p:spPr>
          <a:xfrm>
            <a:off x="838200" y="6349221"/>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dirty="0"/>
          </a:p>
        </p:txBody>
      </p:sp>
    </p:spTree>
    <p:extLst>
      <p:ext uri="{BB962C8B-B14F-4D97-AF65-F5344CB8AC3E}">
        <p14:creationId xmlns:p14="http://schemas.microsoft.com/office/powerpoint/2010/main" val="2782319320"/>
      </p:ext>
    </p:extLst>
  </p:cSld>
  <p:clrMap bg1="lt1" tx1="dk1" bg2="lt2" tx2="dk2" accent1="accent1" accent2="accent2" accent3="accent3" accent4="accent4" accent5="accent5" accent6="accent6" hlink="hlink" folHlink="folHlink"/>
  <p:sldLayoutIdLst>
    <p:sldLayoutId id="2147483670" r:id="rId1"/>
    <p:sldLayoutId id="2147483669" r:id="rId2"/>
    <p:sldLayoutId id="2147483663" r:id="rId3"/>
    <p:sldLayoutId id="2147483662" r:id="rId4"/>
    <p:sldLayoutId id="2147483666" r:id="rId5"/>
    <p:sldLayoutId id="2147483661" r:id="rId6"/>
    <p:sldLayoutId id="2147483664" r:id="rId7"/>
    <p:sldLayoutId id="2147483665" r:id="rId8"/>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HPFF_ICQsI4"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hyperlink" Target="https://fn.se/fnskola/film-om-att-bli-fn-skola/"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324A20-D67E-4B97-901D-992F731BBC48}"/>
              </a:ext>
            </a:extLst>
          </p:cNvPr>
          <p:cNvSpPr>
            <a:spLocks noGrp="1"/>
          </p:cNvSpPr>
          <p:nvPr>
            <p:ph type="title"/>
          </p:nvPr>
        </p:nvSpPr>
        <p:spPr/>
        <p:txBody>
          <a:bodyPr anchor="ctr">
            <a:normAutofit/>
          </a:bodyPr>
          <a:lstStyle/>
          <a:p>
            <a:pPr algn="ctr"/>
            <a:r>
              <a:rPr lang="sv-SE" dirty="0"/>
              <a:t>Certifierad FN-skola</a:t>
            </a:r>
          </a:p>
        </p:txBody>
      </p:sp>
      <p:sp>
        <p:nvSpPr>
          <p:cNvPr id="3" name="Platshållare för text 2">
            <a:extLst>
              <a:ext uri="{FF2B5EF4-FFF2-40B4-BE49-F238E27FC236}">
                <a16:creationId xmlns:a16="http://schemas.microsoft.com/office/drawing/2014/main" id="{1BE87463-6073-42A6-8362-6DBD5B39547C}"/>
              </a:ext>
            </a:extLst>
          </p:cNvPr>
          <p:cNvSpPr>
            <a:spLocks noGrp="1"/>
          </p:cNvSpPr>
          <p:nvPr>
            <p:ph type="body" idx="1"/>
          </p:nvPr>
        </p:nvSpPr>
        <p:spPr/>
        <p:txBody>
          <a:bodyPr/>
          <a:lstStyle/>
          <a:p>
            <a:pPr algn="ctr"/>
            <a:r>
              <a:rPr lang="sv-SE" dirty="0">
                <a:solidFill>
                  <a:schemeClr val="accent1"/>
                </a:solidFill>
              </a:rPr>
              <a:t>Svenska FN-förbundet</a:t>
            </a:r>
          </a:p>
          <a:p>
            <a:pPr algn="ctr"/>
            <a:r>
              <a:rPr lang="sv-SE" dirty="0">
                <a:solidFill>
                  <a:schemeClr val="accent1"/>
                </a:solidFill>
              </a:rPr>
              <a:t> </a:t>
            </a:r>
          </a:p>
        </p:txBody>
      </p:sp>
    </p:spTree>
    <p:extLst>
      <p:ext uri="{BB962C8B-B14F-4D97-AF65-F5344CB8AC3E}">
        <p14:creationId xmlns:p14="http://schemas.microsoft.com/office/powerpoint/2010/main" val="2296690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C2FD1C-BEA5-45F8-A5A7-721C94ABB968}"/>
              </a:ext>
            </a:extLst>
          </p:cNvPr>
          <p:cNvSpPr>
            <a:spLocks noGrp="1"/>
          </p:cNvSpPr>
          <p:nvPr>
            <p:ph type="title"/>
          </p:nvPr>
        </p:nvSpPr>
        <p:spPr>
          <a:xfrm>
            <a:off x="838200" y="486428"/>
            <a:ext cx="9372600" cy="1325563"/>
          </a:xfrm>
        </p:spPr>
        <p:txBody>
          <a:bodyPr anchor="ctr">
            <a:normAutofit/>
          </a:bodyPr>
          <a:lstStyle/>
          <a:p>
            <a:r>
              <a:rPr lang="sv-SE" dirty="0"/>
              <a:t>Stöd till lärare</a:t>
            </a:r>
          </a:p>
        </p:txBody>
      </p:sp>
      <p:sp>
        <p:nvSpPr>
          <p:cNvPr id="11" name="Content Placeholder 2">
            <a:extLst>
              <a:ext uri="{FF2B5EF4-FFF2-40B4-BE49-F238E27FC236}">
                <a16:creationId xmlns:a16="http://schemas.microsoft.com/office/drawing/2014/main" id="{2A1513D7-4F5D-452B-9C95-079CA504ABA0}"/>
              </a:ext>
            </a:extLst>
          </p:cNvPr>
          <p:cNvSpPr>
            <a:spLocks noGrp="1"/>
          </p:cNvSpPr>
          <p:nvPr>
            <p:ph sz="half" idx="1"/>
          </p:nvPr>
        </p:nvSpPr>
        <p:spPr>
          <a:xfrm>
            <a:off x="838200" y="2302976"/>
            <a:ext cx="5181600" cy="3596148"/>
          </a:xfrm>
        </p:spPr>
        <p:txBody>
          <a:bodyPr>
            <a:noAutofit/>
          </a:bodyPr>
          <a:lstStyle/>
          <a:p>
            <a:r>
              <a:rPr lang="en-US" dirty="0" err="1"/>
              <a:t>Personlig</a:t>
            </a:r>
            <a:r>
              <a:rPr lang="en-US" dirty="0"/>
              <a:t> </a:t>
            </a:r>
            <a:r>
              <a:rPr lang="en-US" dirty="0" err="1"/>
              <a:t>kontakt</a:t>
            </a:r>
            <a:endParaRPr lang="en-US" dirty="0"/>
          </a:p>
          <a:p>
            <a:r>
              <a:rPr lang="en-US" dirty="0" err="1"/>
              <a:t>Stärka</a:t>
            </a:r>
            <a:r>
              <a:rPr lang="en-US" dirty="0"/>
              <a:t> </a:t>
            </a:r>
            <a:r>
              <a:rPr lang="en-US" dirty="0" err="1"/>
              <a:t>engagemanget</a:t>
            </a:r>
            <a:r>
              <a:rPr lang="en-US" dirty="0"/>
              <a:t> för </a:t>
            </a:r>
            <a:r>
              <a:rPr lang="en-US" dirty="0" err="1"/>
              <a:t>globala</a:t>
            </a:r>
            <a:r>
              <a:rPr lang="en-US" dirty="0"/>
              <a:t> </a:t>
            </a:r>
            <a:r>
              <a:rPr lang="en-US" dirty="0" err="1"/>
              <a:t>frågor</a:t>
            </a:r>
            <a:r>
              <a:rPr lang="en-US" dirty="0"/>
              <a:t> hos </a:t>
            </a:r>
            <a:r>
              <a:rPr lang="en-US" dirty="0" err="1"/>
              <a:t>lärare</a:t>
            </a:r>
            <a:endParaRPr lang="en-US" dirty="0"/>
          </a:p>
          <a:p>
            <a:r>
              <a:rPr lang="en-US" dirty="0" err="1"/>
              <a:t>Underlätta</a:t>
            </a:r>
            <a:r>
              <a:rPr lang="en-US" dirty="0"/>
              <a:t> för </a:t>
            </a:r>
            <a:r>
              <a:rPr lang="en-US" dirty="0" err="1"/>
              <a:t>lärare</a:t>
            </a:r>
            <a:r>
              <a:rPr lang="en-US" dirty="0"/>
              <a:t> </a:t>
            </a:r>
            <a:r>
              <a:rPr lang="en-US" dirty="0" err="1"/>
              <a:t>att</a:t>
            </a:r>
            <a:r>
              <a:rPr lang="en-US" dirty="0"/>
              <a:t> </a:t>
            </a:r>
            <a:r>
              <a:rPr lang="en-US" dirty="0" err="1"/>
              <a:t>undervisa</a:t>
            </a:r>
            <a:r>
              <a:rPr lang="en-US" dirty="0"/>
              <a:t> om </a:t>
            </a:r>
            <a:r>
              <a:rPr lang="en-US" dirty="0" err="1"/>
              <a:t>globala</a:t>
            </a:r>
            <a:r>
              <a:rPr lang="en-US" dirty="0"/>
              <a:t> </a:t>
            </a:r>
            <a:r>
              <a:rPr lang="en-US" dirty="0" err="1"/>
              <a:t>frågor</a:t>
            </a:r>
            <a:endParaRPr lang="en-US" dirty="0"/>
          </a:p>
          <a:p>
            <a:r>
              <a:rPr lang="en-US" dirty="0"/>
              <a:t>Portal: FN-</a:t>
            </a:r>
            <a:r>
              <a:rPr lang="en-US" dirty="0" err="1"/>
              <a:t>rollspel</a:t>
            </a:r>
            <a:r>
              <a:rPr lang="en-US" dirty="0"/>
              <a:t>, </a:t>
            </a:r>
            <a:r>
              <a:rPr lang="en-US" dirty="0" err="1"/>
              <a:t>övningar</a:t>
            </a:r>
            <a:r>
              <a:rPr lang="en-US" dirty="0"/>
              <a:t>, </a:t>
            </a:r>
            <a:r>
              <a:rPr lang="en-US" dirty="0" err="1"/>
              <a:t>filmer</a:t>
            </a:r>
            <a:endParaRPr lang="en-US" dirty="0"/>
          </a:p>
        </p:txBody>
      </p:sp>
      <p:pic>
        <p:nvPicPr>
          <p:cNvPr id="5" name="Platshållare för innehåll 4" descr="En bild som visar text, bärbar dator, person, elektronik&#10;&#10;Automatiskt genererad beskrivning">
            <a:extLst>
              <a:ext uri="{FF2B5EF4-FFF2-40B4-BE49-F238E27FC236}">
                <a16:creationId xmlns:a16="http://schemas.microsoft.com/office/drawing/2014/main" id="{86E38DB5-5377-45F4-8B13-AA2564304E5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380396"/>
            <a:ext cx="5181600" cy="3441821"/>
          </a:xfrm>
        </p:spPr>
      </p:pic>
    </p:spTree>
    <p:extLst>
      <p:ext uri="{BB962C8B-B14F-4D97-AF65-F5344CB8AC3E}">
        <p14:creationId xmlns:p14="http://schemas.microsoft.com/office/powerpoint/2010/main" val="239272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486428"/>
            <a:ext cx="9372600" cy="1325563"/>
          </a:xfrm>
        </p:spPr>
        <p:txBody>
          <a:bodyPr anchor="ctr">
            <a:normAutofit fontScale="90000"/>
          </a:bodyPr>
          <a:lstStyle/>
          <a:p>
            <a:br>
              <a:rPr lang="sv-SE" dirty="0"/>
            </a:br>
            <a:r>
              <a:rPr lang="sv-SE" sz="4900" dirty="0"/>
              <a:t>FN-rollspel</a:t>
            </a:r>
            <a:br>
              <a:rPr lang="sv-SE" dirty="0"/>
            </a:br>
            <a:endParaRPr lang="sv-SE" dirty="0"/>
          </a:p>
        </p:txBody>
      </p:sp>
      <p:sp>
        <p:nvSpPr>
          <p:cNvPr id="4" name="Platshållare för innehåll 3"/>
          <p:cNvSpPr>
            <a:spLocks noGrp="1"/>
          </p:cNvSpPr>
          <p:nvPr>
            <p:ph sz="half" idx="1"/>
          </p:nvPr>
        </p:nvSpPr>
        <p:spPr>
          <a:xfrm>
            <a:off x="838200" y="2302976"/>
            <a:ext cx="5181600" cy="3596148"/>
          </a:xfrm>
        </p:spPr>
        <p:txBody>
          <a:bodyPr>
            <a:normAutofit/>
          </a:bodyPr>
          <a:lstStyle/>
          <a:p>
            <a:r>
              <a:rPr lang="sv-SE" dirty="0"/>
              <a:t>Lärarutbildning</a:t>
            </a:r>
          </a:p>
          <a:p>
            <a:r>
              <a:rPr lang="sv-SE" dirty="0"/>
              <a:t>Ordförandekurs</a:t>
            </a:r>
          </a:p>
          <a:p>
            <a:r>
              <a:rPr lang="sv-SE" dirty="0"/>
              <a:t>Stödmaterial</a:t>
            </a:r>
          </a:p>
          <a:p>
            <a:r>
              <a:rPr lang="sv-SE" dirty="0"/>
              <a:t>Färdiga rollspel</a:t>
            </a:r>
          </a:p>
          <a:p>
            <a:r>
              <a:rPr lang="sv-SE" dirty="0"/>
              <a:t>Tips och råd </a:t>
            </a:r>
          </a:p>
          <a:p>
            <a:r>
              <a:rPr lang="sv-SE" dirty="0"/>
              <a:t>Videoföreläsningar</a:t>
            </a:r>
          </a:p>
          <a:p>
            <a:pPr marL="0" indent="0">
              <a:buNone/>
            </a:pPr>
            <a:endParaRPr lang="sv-SE" dirty="0"/>
          </a:p>
          <a:p>
            <a:endParaRPr lang="sv-SE" dirty="0"/>
          </a:p>
          <a:p>
            <a:endParaRPr lang="sv-SE" dirty="0"/>
          </a:p>
        </p:txBody>
      </p:sp>
      <p:pic>
        <p:nvPicPr>
          <p:cNvPr id="7" name="Platshållare för innehåll 6" descr="En bild på två gymnasieelever som är med på ett FN-rollspel">
            <a:extLst>
              <a:ext uri="{FF2B5EF4-FFF2-40B4-BE49-F238E27FC236}">
                <a16:creationId xmlns:a16="http://schemas.microsoft.com/office/drawing/2014/main" id="{9535667E-FA21-43EE-9F5F-43FB7B73F4F0}"/>
              </a:ext>
            </a:extLst>
          </p:cNvPr>
          <p:cNvPicPr>
            <a:picLocks noGrp="1" noChangeAspect="1"/>
          </p:cNvPicPr>
          <p:nvPr>
            <p:ph sz="half" idx="2"/>
          </p:nvPr>
        </p:nvPicPr>
        <p:blipFill rotWithShape="1">
          <a:blip r:embed="rId3"/>
          <a:srcRect r="3824" b="2"/>
          <a:stretch/>
        </p:blipFill>
        <p:spPr>
          <a:xfrm>
            <a:off x="6172200" y="2302976"/>
            <a:ext cx="5181600" cy="3596148"/>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838200" y="457200"/>
            <a:ext cx="9363075" cy="1354791"/>
          </a:xfrm>
          <a:prstGeom prst="rect">
            <a:avLst/>
          </a:prstGeom>
        </p:spPr>
        <p:txBody>
          <a:bodyPr vert="horz" wrap="square" lIns="91440" tIns="45720" rIns="91440" bIns="45720" rtlCol="0" anchor="ctr">
            <a:normAutofit/>
          </a:bodyPr>
          <a:lstStyle/>
          <a:p>
            <a:pPr>
              <a:lnSpc>
                <a:spcPct val="90000"/>
              </a:lnSpc>
              <a:spcBef>
                <a:spcPct val="0"/>
              </a:spcBef>
              <a:spcAft>
                <a:spcPts val="600"/>
              </a:spcAft>
              <a:defRPr/>
            </a:pPr>
            <a:r>
              <a:rPr lang="sv-SE" sz="4400" b="1" kern="1200">
                <a:solidFill>
                  <a:schemeClr val="bg1"/>
                </a:solidFill>
                <a:latin typeface="+mj-lt"/>
                <a:ea typeface="+mj-ea"/>
                <a:cs typeface="+mj-cs"/>
              </a:rPr>
              <a:t>Frågor?</a:t>
            </a:r>
          </a:p>
        </p:txBody>
      </p:sp>
      <p:pic>
        <p:nvPicPr>
          <p:cNvPr id="6" name="Platshållare för innehåll 9" descr="Bild på FN-flagga">
            <a:hlinkClick r:id="rId3"/>
            <a:extLst>
              <a:ext uri="{FF2B5EF4-FFF2-40B4-BE49-F238E27FC236}">
                <a16:creationId xmlns:a16="http://schemas.microsoft.com/office/drawing/2014/main" id="{6BDBA235-D0BD-46A1-8B7A-7510FDF54F6B}"/>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27867" b="16227"/>
          <a:stretch/>
        </p:blipFill>
        <p:spPr>
          <a:xfrm>
            <a:off x="838200" y="2612571"/>
            <a:ext cx="10515600" cy="3564392"/>
          </a:xfrm>
          <a:noFill/>
        </p:spPr>
      </p:pic>
      <p:sp>
        <p:nvSpPr>
          <p:cNvPr id="35844" name="textruta 6"/>
          <p:cNvSpPr txBox="1">
            <a:spLocks noChangeArrowheads="1"/>
          </p:cNvSpPr>
          <p:nvPr/>
        </p:nvSpPr>
        <p:spPr bwMode="auto">
          <a:xfrm>
            <a:off x="13779500" y="3860800"/>
            <a:ext cx="235962" cy="369332"/>
          </a:xfrm>
          <a:prstGeom prst="rect">
            <a:avLst/>
          </a:prstGeom>
          <a:noFill/>
          <a:ln w="9525">
            <a:noFill/>
            <a:miter lim="800000"/>
            <a:headEnd/>
            <a:tailEnd/>
          </a:ln>
        </p:spPr>
        <p:txBody>
          <a:bodyPr wrap="none">
            <a:spAutoFit/>
          </a:bodyPr>
          <a:lstStyle/>
          <a:p>
            <a:pPr>
              <a:spcAft>
                <a:spcPts val="600"/>
              </a:spcAft>
            </a:pPr>
            <a:r>
              <a:rPr lang="sv-SE"/>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F76932-0D58-42A5-8C58-51EE8B615A20}"/>
              </a:ext>
            </a:extLst>
          </p:cNvPr>
          <p:cNvSpPr>
            <a:spLocks noGrp="1"/>
          </p:cNvSpPr>
          <p:nvPr>
            <p:ph type="title"/>
          </p:nvPr>
        </p:nvSpPr>
        <p:spPr/>
        <p:txBody>
          <a:bodyPr/>
          <a:lstStyle/>
          <a:p>
            <a:r>
              <a:rPr lang="sv-SE" dirty="0"/>
              <a:t>Svenska FN-förbundet</a:t>
            </a:r>
          </a:p>
        </p:txBody>
      </p:sp>
      <p:pic>
        <p:nvPicPr>
          <p:cNvPr id="6" name="Platshållare för innehåll 5" descr="En bild som visar tecken, gata, stopp, sitter&#10;&#10;Automatiskt genererad beskrivning">
            <a:extLst>
              <a:ext uri="{FF2B5EF4-FFF2-40B4-BE49-F238E27FC236}">
                <a16:creationId xmlns:a16="http://schemas.microsoft.com/office/drawing/2014/main" id="{7E38F764-12A0-4F25-87EB-DB397EA41D0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374106"/>
            <a:ext cx="5181600" cy="3454400"/>
          </a:xfrm>
        </p:spPr>
      </p:pic>
      <p:sp>
        <p:nvSpPr>
          <p:cNvPr id="4" name="Platshållare för innehåll 3">
            <a:extLst>
              <a:ext uri="{FF2B5EF4-FFF2-40B4-BE49-F238E27FC236}">
                <a16:creationId xmlns:a16="http://schemas.microsoft.com/office/drawing/2014/main" id="{BA62400A-2E66-4B7F-8690-14ED7744778B}"/>
              </a:ext>
            </a:extLst>
          </p:cNvPr>
          <p:cNvSpPr>
            <a:spLocks noGrp="1"/>
          </p:cNvSpPr>
          <p:nvPr>
            <p:ph sz="half" idx="2"/>
          </p:nvPr>
        </p:nvSpPr>
        <p:spPr/>
        <p:txBody>
          <a:bodyPr>
            <a:normAutofit/>
          </a:bodyPr>
          <a:lstStyle/>
          <a:p>
            <a:r>
              <a:rPr lang="sv-SE" dirty="0"/>
              <a:t>Folkrörelse för ett starkare FN</a:t>
            </a:r>
            <a:br>
              <a:rPr lang="sv-SE" dirty="0"/>
            </a:br>
            <a:endParaRPr lang="sv-SE" dirty="0"/>
          </a:p>
          <a:p>
            <a:r>
              <a:rPr lang="sv-SE" dirty="0"/>
              <a:t>Del av en internationell rörelse</a:t>
            </a:r>
          </a:p>
          <a:p>
            <a:pPr marL="0" indent="0">
              <a:buNone/>
            </a:pPr>
            <a:endParaRPr lang="sv-SE" dirty="0"/>
          </a:p>
          <a:p>
            <a:pPr marL="0" indent="0">
              <a:buNone/>
            </a:pPr>
            <a:r>
              <a:rPr lang="sv-SE" dirty="0"/>
              <a:t>Vi utbildar, informerar och påverkar tillsammans för en bättre värld!</a:t>
            </a:r>
          </a:p>
          <a:p>
            <a:pPr marL="0" indent="0">
              <a:buNone/>
            </a:pPr>
            <a:endParaRPr lang="sv-SE" dirty="0"/>
          </a:p>
        </p:txBody>
      </p:sp>
    </p:spTree>
    <p:extLst>
      <p:ext uri="{BB962C8B-B14F-4D97-AF65-F5344CB8AC3E}">
        <p14:creationId xmlns:p14="http://schemas.microsoft.com/office/powerpoint/2010/main" val="1422506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ubrik 112">
            <a:extLst>
              <a:ext uri="{FF2B5EF4-FFF2-40B4-BE49-F238E27FC236}">
                <a16:creationId xmlns:a16="http://schemas.microsoft.com/office/drawing/2014/main" id="{39D9E0C4-D947-4E1D-852E-5BB3EF6EAD79}"/>
              </a:ext>
            </a:extLst>
          </p:cNvPr>
          <p:cNvSpPr>
            <a:spLocks noGrp="1"/>
          </p:cNvSpPr>
          <p:nvPr>
            <p:ph type="title"/>
          </p:nvPr>
        </p:nvSpPr>
        <p:spPr/>
        <p:txBody>
          <a:bodyPr/>
          <a:lstStyle/>
          <a:p>
            <a:r>
              <a:rPr lang="sv-SE" dirty="0"/>
              <a:t>Vision för FN-skola</a:t>
            </a:r>
          </a:p>
        </p:txBody>
      </p:sp>
      <p:sp>
        <p:nvSpPr>
          <p:cNvPr id="10" name="textruta 9">
            <a:extLst>
              <a:ext uri="{FF2B5EF4-FFF2-40B4-BE49-F238E27FC236}">
                <a16:creationId xmlns:a16="http://schemas.microsoft.com/office/drawing/2014/main" id="{726146EA-8472-456D-8F7D-9CAF89858A20}"/>
              </a:ext>
            </a:extLst>
          </p:cNvPr>
          <p:cNvSpPr txBox="1"/>
          <p:nvPr/>
        </p:nvSpPr>
        <p:spPr>
          <a:xfrm>
            <a:off x="1098884" y="2349707"/>
            <a:ext cx="9611360" cy="3319498"/>
          </a:xfrm>
          <a:prstGeom prst="rect">
            <a:avLst/>
          </a:prstGeom>
          <a:noFill/>
        </p:spPr>
        <p:txBody>
          <a:bodyPr wrap="square">
            <a:spAutoFit/>
          </a:bodyPr>
          <a:lstStyle/>
          <a:p>
            <a:pPr>
              <a:lnSpc>
                <a:spcPct val="107000"/>
              </a:lnSpc>
              <a:spcAft>
                <a:spcPts val="800"/>
              </a:spcAft>
            </a:pPr>
            <a:r>
              <a:rPr lang="sv-SE" sz="2800" b="1" i="1" dirty="0">
                <a:solidFill>
                  <a:srgbClr val="212121"/>
                </a:solidFill>
                <a:effectLst/>
                <a:latin typeface="Minion Pro" panose="02040503050201020203" pitchFamily="18" charset="0"/>
                <a:ea typeface="Calibri" panose="020F0502020204030204" pitchFamily="34" charset="0"/>
                <a:cs typeface="Times New Roman" panose="02020603050405020304" pitchFamily="18" charset="0"/>
              </a:rPr>
              <a:t>Vi på Svenska FN-förbundet vill stötta gymnasieskolor i ert viktiga arbete med att stärka demokratin. Genom FN-skola vill vi hjälpa er </a:t>
            </a:r>
            <a:r>
              <a:rPr lang="sv-SE" sz="2800" b="1" i="1" dirty="0">
                <a:solidFill>
                  <a:srgbClr val="212121"/>
                </a:solidFill>
                <a:latin typeface="Minion Pro" panose="02040503050201020203" pitchFamily="18" charset="0"/>
                <a:ea typeface="Calibri" panose="020F0502020204030204" pitchFamily="34" charset="0"/>
                <a:cs typeface="Times New Roman" panose="02020603050405020304" pitchFamily="18" charset="0"/>
              </a:rPr>
              <a:t>lärare </a:t>
            </a:r>
            <a:r>
              <a:rPr lang="sv-SE" sz="2800" b="1" i="1" dirty="0">
                <a:solidFill>
                  <a:srgbClr val="212121"/>
                </a:solidFill>
                <a:effectLst/>
                <a:latin typeface="Minion Pro" panose="02040503050201020203" pitchFamily="18" charset="0"/>
                <a:ea typeface="Calibri" panose="020F0502020204030204" pitchFamily="34" charset="0"/>
                <a:cs typeface="Times New Roman" panose="02020603050405020304" pitchFamily="18" charset="0"/>
              </a:rPr>
              <a:t>att utbilda era elever till kunniga, modiga och engagerade världsmedborgare som står upp för alla människors lika värde. Vi vill ge er verktygen för att arbeta teoretiskt och praktiskt med hållbar utveckling, fred och säkerhet och mänskliga rättigheter i klassrum och i korridorer. </a:t>
            </a:r>
            <a:endParaRPr lang="sv-SE" sz="2800" dirty="0">
              <a:effectLst/>
              <a:latin typeface="Minion Pro" panose="020405030502010202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6027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3" name="Rubrik 112">
            <a:extLst>
              <a:ext uri="{FF2B5EF4-FFF2-40B4-BE49-F238E27FC236}">
                <a16:creationId xmlns:a16="http://schemas.microsoft.com/office/drawing/2014/main" id="{39D9E0C4-D947-4E1D-852E-5BB3EF6EAD79}"/>
              </a:ext>
            </a:extLst>
          </p:cNvPr>
          <p:cNvSpPr>
            <a:spLocks noGrp="1"/>
          </p:cNvSpPr>
          <p:nvPr>
            <p:ph type="title"/>
          </p:nvPr>
        </p:nvSpPr>
        <p:spPr/>
        <p:txBody>
          <a:bodyPr/>
          <a:lstStyle/>
          <a:p>
            <a:r>
              <a:rPr lang="sv-SE" dirty="0"/>
              <a:t>Certifierad FN-skola</a:t>
            </a:r>
          </a:p>
        </p:txBody>
      </p:sp>
      <p:pic>
        <p:nvPicPr>
          <p:cNvPr id="4" name="Platshållare för innehåll 3" descr="FN-skolornas logga">
            <a:extLst>
              <a:ext uri="{FF2B5EF4-FFF2-40B4-BE49-F238E27FC236}">
                <a16:creationId xmlns:a16="http://schemas.microsoft.com/office/drawing/2014/main" id="{7C21C80A-24A7-41B2-98BC-14A04249F8C6}"/>
              </a:ext>
            </a:extLst>
          </p:cNvPr>
          <p:cNvPicPr>
            <a:picLocks noGrp="1" noChangeAspect="1"/>
          </p:cNvPicPr>
          <p:nvPr>
            <p:ph idx="1"/>
          </p:nvPr>
        </p:nvPicPr>
        <p:blipFill>
          <a:blip r:embed="rId4" cstate="print"/>
          <a:stretch>
            <a:fillRect/>
          </a:stretch>
        </p:blipFill>
        <p:spPr>
          <a:xfrm>
            <a:off x="1971379" y="2234401"/>
            <a:ext cx="1739221" cy="3989979"/>
          </a:xfrm>
          <a:prstGeom prst="rect">
            <a:avLst/>
          </a:prstGeom>
        </p:spPr>
      </p:pic>
      <p:pic>
        <p:nvPicPr>
          <p:cNvPr id="5" name="Picture 3" descr="Karta över vilka orter FN-skolorna ligger i. ">
            <a:extLst>
              <a:ext uri="{FF2B5EF4-FFF2-40B4-BE49-F238E27FC236}">
                <a16:creationId xmlns:a16="http://schemas.microsoft.com/office/drawing/2014/main" id="{0945308B-08AD-4072-A9E3-0B7CB1385D16}"/>
              </a:ext>
            </a:extLst>
          </p:cNvPr>
          <p:cNvPicPr>
            <a:picLocks noChangeAspect="1" noChangeArrowheads="1"/>
          </p:cNvPicPr>
          <p:nvPr/>
        </p:nvPicPr>
        <p:blipFill>
          <a:blip r:embed="rId5"/>
          <a:srcRect/>
          <a:stretch>
            <a:fillRect/>
          </a:stretch>
        </p:blipFill>
        <p:spPr bwMode="auto">
          <a:xfrm>
            <a:off x="3965484" y="2234401"/>
            <a:ext cx="2675403" cy="3960441"/>
          </a:xfrm>
          <a:prstGeom prst="rect">
            <a:avLst/>
          </a:prstGeom>
          <a:noFill/>
          <a:ln w="9525">
            <a:noFill/>
            <a:miter lim="800000"/>
            <a:headEnd/>
            <a:tailEnd/>
          </a:ln>
          <a:effectLst/>
        </p:spPr>
      </p:pic>
      <p:pic>
        <p:nvPicPr>
          <p:cNvPr id="6" name="Bildobjekt 5" descr="Elever som tar studenten">
            <a:extLst>
              <a:ext uri="{FF2B5EF4-FFF2-40B4-BE49-F238E27FC236}">
                <a16:creationId xmlns:a16="http://schemas.microsoft.com/office/drawing/2014/main" id="{4A7C4785-B244-4A3F-A398-64C54EB959A3}"/>
              </a:ext>
            </a:extLst>
          </p:cNvPr>
          <p:cNvPicPr>
            <a:picLocks noChangeAspect="1"/>
          </p:cNvPicPr>
          <p:nvPr/>
        </p:nvPicPr>
        <p:blipFill>
          <a:blip r:embed="rId6" cstate="print"/>
          <a:stretch>
            <a:fillRect/>
          </a:stretch>
        </p:blipFill>
        <p:spPr>
          <a:xfrm>
            <a:off x="6888815" y="2204863"/>
            <a:ext cx="3240360" cy="2132806"/>
          </a:xfrm>
          <a:prstGeom prst="rect">
            <a:avLst/>
          </a:prstGeom>
        </p:spPr>
      </p:pic>
      <p:pic>
        <p:nvPicPr>
          <p:cNvPr id="7" name="Picture 4" descr="Elever som håller i en FN-flagga">
            <a:hlinkClick r:id="rId7"/>
            <a:extLst>
              <a:ext uri="{FF2B5EF4-FFF2-40B4-BE49-F238E27FC236}">
                <a16:creationId xmlns:a16="http://schemas.microsoft.com/office/drawing/2014/main" id="{CCA53D69-3697-42D2-BCF3-A142F21FF2CE}"/>
              </a:ext>
            </a:extLst>
          </p:cNvPr>
          <p:cNvPicPr>
            <a:picLocks noChangeAspect="1" noChangeArrowheads="1"/>
          </p:cNvPicPr>
          <p:nvPr/>
        </p:nvPicPr>
        <p:blipFill>
          <a:blip r:embed="rId8" cstate="print"/>
          <a:srcRect/>
          <a:stretch>
            <a:fillRect/>
          </a:stretch>
        </p:blipFill>
        <p:spPr bwMode="auto">
          <a:xfrm>
            <a:off x="6895771" y="4437112"/>
            <a:ext cx="3233404" cy="1757730"/>
          </a:xfrm>
          <a:prstGeom prst="rect">
            <a:avLst/>
          </a:prstGeom>
          <a:noFill/>
        </p:spPr>
      </p:pic>
    </p:spTree>
    <p:extLst>
      <p:ext uri="{BB962C8B-B14F-4D97-AF65-F5344CB8AC3E}">
        <p14:creationId xmlns:p14="http://schemas.microsoft.com/office/powerpoint/2010/main" val="533071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ruta 6"/>
          <p:cNvSpPr txBox="1">
            <a:spLocks noChangeArrowheads="1"/>
          </p:cNvSpPr>
          <p:nvPr/>
        </p:nvSpPr>
        <p:spPr bwMode="auto">
          <a:xfrm>
            <a:off x="13779500" y="3860800"/>
            <a:ext cx="235962" cy="369332"/>
          </a:xfrm>
          <a:prstGeom prst="rect">
            <a:avLst/>
          </a:prstGeom>
          <a:noFill/>
          <a:ln w="9525">
            <a:noFill/>
            <a:miter lim="800000"/>
            <a:headEnd/>
            <a:tailEnd/>
          </a:ln>
        </p:spPr>
        <p:txBody>
          <a:bodyPr wrap="none">
            <a:spAutoFit/>
          </a:bodyPr>
          <a:lstStyle/>
          <a:p>
            <a:r>
              <a:rPr lang="sv-SE"/>
              <a:t> </a:t>
            </a:r>
          </a:p>
        </p:txBody>
      </p:sp>
      <p:sp>
        <p:nvSpPr>
          <p:cNvPr id="6" name="Rectangle 3" descr="FN-skolas kriterier visas"/>
          <p:cNvSpPr txBox="1">
            <a:spLocks noChangeArrowheads="1"/>
          </p:cNvSpPr>
          <p:nvPr/>
        </p:nvSpPr>
        <p:spPr bwMode="auto">
          <a:xfrm>
            <a:off x="2316088" y="2020262"/>
            <a:ext cx="8205849" cy="4050408"/>
          </a:xfrm>
          <a:prstGeom prst="rect">
            <a:avLst/>
          </a:prstGeom>
          <a:noFill/>
          <a:ln w="9525">
            <a:noFill/>
            <a:miter lim="800000"/>
            <a:headEnd/>
            <a:tailEnd/>
          </a:ln>
        </p:spPr>
        <p:txBody>
          <a:bodyPr/>
          <a:lstStyle/>
          <a:p>
            <a:pPr marL="271463" indent="174625">
              <a:lnSpc>
                <a:spcPct val="80000"/>
              </a:lnSpc>
              <a:spcBef>
                <a:spcPct val="20000"/>
              </a:spcBef>
              <a:buFont typeface="Arial" pitchFamily="34" charset="0"/>
              <a:buChar char="•"/>
              <a:defRPr/>
            </a:pPr>
            <a:endParaRPr lang="da-DK" dirty="0">
              <a:solidFill>
                <a:srgbClr val="000000"/>
              </a:solidFill>
              <a:ea typeface="MS PGothic" pitchFamily="34" charset="-128"/>
              <a:cs typeface="MS PGothic" pitchFamily="34" charset="-128"/>
            </a:endParaRPr>
          </a:p>
          <a:p>
            <a:pPr marL="614363" indent="-342900">
              <a:lnSpc>
                <a:spcPct val="90000"/>
              </a:lnSpc>
              <a:spcBef>
                <a:spcPct val="20000"/>
              </a:spcBef>
              <a:spcAft>
                <a:spcPts val="1200"/>
              </a:spcAft>
              <a:buFont typeface="Arial" panose="020B0604020202020204" pitchFamily="34" charset="0"/>
              <a:buChar char="•"/>
              <a:defRPr/>
            </a:pPr>
            <a:r>
              <a:rPr lang="da-DK" sz="2200" dirty="0">
                <a:solidFill>
                  <a:srgbClr val="000000"/>
                </a:solidFill>
                <a:ea typeface="MS PGothic" pitchFamily="34" charset="-128"/>
                <a:cs typeface="MS PGothic" pitchFamily="34" charset="-128"/>
              </a:rPr>
              <a:t>verkar i en anda i enlighet med FN-stadgans mål och principer</a:t>
            </a:r>
          </a:p>
          <a:p>
            <a:pPr marL="614363" indent="-342900">
              <a:lnSpc>
                <a:spcPct val="90000"/>
              </a:lnSpc>
              <a:spcBef>
                <a:spcPct val="20000"/>
              </a:spcBef>
              <a:spcAft>
                <a:spcPts val="1200"/>
              </a:spcAft>
              <a:buFont typeface="Arial" panose="020B0604020202020204" pitchFamily="34" charset="0"/>
              <a:buChar char="•"/>
              <a:defRPr/>
            </a:pPr>
            <a:r>
              <a:rPr lang="da-DK" sz="2200" dirty="0">
                <a:solidFill>
                  <a:srgbClr val="000000"/>
                </a:solidFill>
                <a:ea typeface="MS PGothic" pitchFamily="34" charset="-128"/>
                <a:cs typeface="MS PGothic" pitchFamily="34" charset="-128"/>
              </a:rPr>
              <a:t>präglas av en internationell profil som kontinuerligt utvecklas i samarbete med Svenska FN-förbundet</a:t>
            </a:r>
          </a:p>
          <a:p>
            <a:pPr marL="614363" indent="-342900">
              <a:lnSpc>
                <a:spcPct val="90000"/>
              </a:lnSpc>
              <a:spcBef>
                <a:spcPct val="20000"/>
              </a:spcBef>
              <a:spcAft>
                <a:spcPts val="1200"/>
              </a:spcAft>
              <a:buFont typeface="Arial" panose="020B0604020202020204" pitchFamily="34" charset="0"/>
              <a:buChar char="•"/>
              <a:defRPr/>
            </a:pPr>
            <a:r>
              <a:rPr lang="da-DK" sz="2200" dirty="0">
                <a:solidFill>
                  <a:srgbClr val="000000"/>
                </a:solidFill>
                <a:ea typeface="MS PGothic" pitchFamily="34" charset="-128"/>
                <a:cs typeface="MS PGothic" pitchFamily="34" charset="-128"/>
              </a:rPr>
              <a:t>arrangerar årligen aktiviteter i syfte att öka elevers och lärares kunskap och engagemang i globala frågor</a:t>
            </a:r>
          </a:p>
          <a:p>
            <a:pPr marL="614363" indent="-342900">
              <a:lnSpc>
                <a:spcPct val="90000"/>
              </a:lnSpc>
              <a:spcBef>
                <a:spcPct val="20000"/>
              </a:spcBef>
              <a:spcAft>
                <a:spcPts val="1200"/>
              </a:spcAft>
              <a:buFont typeface="Arial" panose="020B0604020202020204" pitchFamily="34" charset="0"/>
              <a:buChar char="•"/>
              <a:defRPr/>
            </a:pPr>
            <a:r>
              <a:rPr lang="da-DK" sz="2200" dirty="0">
                <a:solidFill>
                  <a:srgbClr val="000000"/>
                </a:solidFill>
                <a:ea typeface="MS PGothic" pitchFamily="34" charset="-128"/>
                <a:cs typeface="MS PGothic" pitchFamily="34" charset="-128"/>
              </a:rPr>
              <a:t>lyfter aktivt fram internationella frågor i den ordinarie undervisningen</a:t>
            </a:r>
          </a:p>
          <a:p>
            <a:pPr marL="614363" indent="-342900">
              <a:lnSpc>
                <a:spcPct val="90000"/>
              </a:lnSpc>
              <a:spcBef>
                <a:spcPct val="20000"/>
              </a:spcBef>
              <a:spcAft>
                <a:spcPts val="1200"/>
              </a:spcAft>
              <a:buFont typeface="Arial" panose="020B0604020202020204" pitchFamily="34" charset="0"/>
              <a:buChar char="•"/>
              <a:defRPr/>
            </a:pPr>
            <a:r>
              <a:rPr lang="da-DK" sz="2200" dirty="0">
                <a:solidFill>
                  <a:srgbClr val="000000"/>
                </a:solidFill>
                <a:ea typeface="MS PGothic" pitchFamily="34" charset="-128"/>
                <a:cs typeface="MS PGothic" pitchFamily="34" charset="-128"/>
              </a:rPr>
              <a:t>uppmuntrar elever till gemensamt engagemang i elevföreningar</a:t>
            </a:r>
          </a:p>
          <a:p>
            <a:pPr marL="614363" indent="-342900">
              <a:lnSpc>
                <a:spcPct val="90000"/>
              </a:lnSpc>
              <a:spcBef>
                <a:spcPct val="20000"/>
              </a:spcBef>
              <a:spcAft>
                <a:spcPts val="1200"/>
              </a:spcAft>
              <a:buFont typeface="Arial" panose="020B0604020202020204" pitchFamily="34" charset="0"/>
              <a:buChar char="•"/>
              <a:defRPr/>
            </a:pPr>
            <a:r>
              <a:rPr lang="da-DK" sz="2200" dirty="0">
                <a:solidFill>
                  <a:srgbClr val="000000"/>
                </a:solidFill>
                <a:ea typeface="MS PGothic" pitchFamily="34" charset="-128"/>
                <a:cs typeface="MS PGothic" pitchFamily="34" charset="-128"/>
              </a:rPr>
              <a:t>erbjuder årligen sin personal fortbildning i internationella frågor.</a:t>
            </a:r>
          </a:p>
          <a:p>
            <a:pPr marL="271463">
              <a:lnSpc>
                <a:spcPct val="80000"/>
              </a:lnSpc>
              <a:spcBef>
                <a:spcPct val="20000"/>
              </a:spcBef>
              <a:defRPr/>
            </a:pPr>
            <a:br>
              <a:rPr lang="da-DK" dirty="0">
                <a:solidFill>
                  <a:srgbClr val="000000"/>
                </a:solidFill>
                <a:ea typeface="MS PGothic" pitchFamily="34" charset="-128"/>
                <a:cs typeface="MS PGothic" pitchFamily="34" charset="-128"/>
              </a:rPr>
            </a:br>
            <a:endParaRPr lang="da-DK" dirty="0">
              <a:solidFill>
                <a:srgbClr val="000000"/>
              </a:solidFill>
              <a:ea typeface="MS PGothic" pitchFamily="34" charset="-128"/>
              <a:cs typeface="MS PGothic" pitchFamily="34" charset="-128"/>
            </a:endParaRPr>
          </a:p>
        </p:txBody>
      </p:sp>
      <p:sp>
        <p:nvSpPr>
          <p:cNvPr id="8" name="Rubrik 1">
            <a:extLst>
              <a:ext uri="{FF2B5EF4-FFF2-40B4-BE49-F238E27FC236}">
                <a16:creationId xmlns:a16="http://schemas.microsoft.com/office/drawing/2014/main" id="{C2650789-46E0-4285-876F-13FC9948DE6E}"/>
              </a:ext>
            </a:extLst>
          </p:cNvPr>
          <p:cNvSpPr txBox="1">
            <a:spLocks/>
          </p:cNvSpPr>
          <p:nvPr/>
        </p:nvSpPr>
        <p:spPr>
          <a:xfrm>
            <a:off x="838200" y="486428"/>
            <a:ext cx="9372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En FN-skola</a:t>
            </a:r>
          </a:p>
        </p:txBody>
      </p:sp>
      <p:pic>
        <p:nvPicPr>
          <p:cNvPr id="10" name="Bildobjekt 9" descr="FN-skolas grundpaket visas">
            <a:extLst>
              <a:ext uri="{FF2B5EF4-FFF2-40B4-BE49-F238E27FC236}">
                <a16:creationId xmlns:a16="http://schemas.microsoft.com/office/drawing/2014/main" id="{44FD405D-D45B-479F-BA2F-7C73AD15D730}"/>
              </a:ext>
            </a:extLst>
          </p:cNvPr>
          <p:cNvPicPr>
            <a:picLocks noChangeAspect="1"/>
          </p:cNvPicPr>
          <p:nvPr/>
        </p:nvPicPr>
        <p:blipFill>
          <a:blip r:embed="rId3"/>
          <a:stretch>
            <a:fillRect/>
          </a:stretch>
        </p:blipFill>
        <p:spPr>
          <a:xfrm>
            <a:off x="731912" y="2412989"/>
            <a:ext cx="1584176" cy="3634286"/>
          </a:xfrm>
          <a:prstGeom prst="rect">
            <a:avLst/>
          </a:prstGeom>
        </p:spPr>
      </p:pic>
    </p:spTree>
    <p:extLst>
      <p:ext uri="{BB962C8B-B14F-4D97-AF65-F5344CB8AC3E}">
        <p14:creationId xmlns:p14="http://schemas.microsoft.com/office/powerpoint/2010/main" val="125337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ruta 6"/>
          <p:cNvSpPr txBox="1">
            <a:spLocks noChangeArrowheads="1"/>
          </p:cNvSpPr>
          <p:nvPr/>
        </p:nvSpPr>
        <p:spPr bwMode="auto">
          <a:xfrm>
            <a:off x="13779500" y="3860800"/>
            <a:ext cx="235962" cy="369332"/>
          </a:xfrm>
          <a:prstGeom prst="rect">
            <a:avLst/>
          </a:prstGeom>
          <a:noFill/>
          <a:ln w="9525">
            <a:noFill/>
            <a:miter lim="800000"/>
            <a:headEnd/>
            <a:tailEnd/>
          </a:ln>
        </p:spPr>
        <p:txBody>
          <a:bodyPr wrap="none">
            <a:spAutoFit/>
          </a:bodyPr>
          <a:lstStyle/>
          <a:p>
            <a:r>
              <a:rPr lang="sv-SE"/>
              <a:t> </a:t>
            </a:r>
          </a:p>
        </p:txBody>
      </p:sp>
      <p:sp>
        <p:nvSpPr>
          <p:cNvPr id="6153" name="textruta 16"/>
          <p:cNvSpPr txBox="1">
            <a:spLocks noChangeArrowheads="1"/>
          </p:cNvSpPr>
          <p:nvPr/>
        </p:nvSpPr>
        <p:spPr bwMode="auto">
          <a:xfrm>
            <a:off x="7320136" y="2132856"/>
            <a:ext cx="2808312" cy="2862322"/>
          </a:xfrm>
          <a:prstGeom prst="rect">
            <a:avLst/>
          </a:prstGeom>
          <a:noFill/>
          <a:ln w="9525">
            <a:noFill/>
            <a:miter lim="800000"/>
            <a:headEnd/>
            <a:tailEnd/>
          </a:ln>
        </p:spPr>
        <p:txBody>
          <a:bodyPr wrap="square">
            <a:spAutoFit/>
          </a:bodyPr>
          <a:lstStyle/>
          <a:p>
            <a:endParaRPr lang="sv-SE" dirty="0">
              <a:latin typeface="TradeGothic Bold"/>
              <a:ea typeface="MS PGothic" pitchFamily="34" charset="-128"/>
            </a:endParaRPr>
          </a:p>
          <a:p>
            <a:endParaRPr lang="sv-SE" dirty="0">
              <a:latin typeface="TradeGothic Bold"/>
              <a:ea typeface="MS PGothic" pitchFamily="34" charset="-128"/>
            </a:endParaRPr>
          </a:p>
          <a:p>
            <a:r>
              <a:rPr lang="sv-SE" dirty="0">
                <a:latin typeface="TradeGothic Bold"/>
                <a:ea typeface="MS PGothic" pitchFamily="34" charset="-128"/>
              </a:rPr>
              <a:t> </a:t>
            </a:r>
          </a:p>
          <a:p>
            <a:endParaRPr lang="sv-SE" dirty="0"/>
          </a:p>
          <a:p>
            <a:endParaRPr lang="sv-SE" dirty="0"/>
          </a:p>
          <a:p>
            <a:endParaRPr lang="sv-SE" dirty="0"/>
          </a:p>
          <a:p>
            <a:endParaRPr lang="sv-SE" dirty="0"/>
          </a:p>
          <a:p>
            <a:endParaRPr lang="sv-SE" dirty="0"/>
          </a:p>
          <a:p>
            <a:endParaRPr lang="sv-SE" dirty="0"/>
          </a:p>
          <a:p>
            <a:endParaRPr lang="sv-SE" dirty="0">
              <a:latin typeface="+mj-lt"/>
            </a:endParaRPr>
          </a:p>
        </p:txBody>
      </p:sp>
      <p:pic>
        <p:nvPicPr>
          <p:cNvPr id="25" name="Bildobjekt 24" descr="FN-skolas grundpaket visas"/>
          <p:cNvPicPr>
            <a:picLocks noChangeAspect="1"/>
          </p:cNvPicPr>
          <p:nvPr/>
        </p:nvPicPr>
        <p:blipFill>
          <a:blip r:embed="rId3"/>
          <a:stretch>
            <a:fillRect/>
          </a:stretch>
        </p:blipFill>
        <p:spPr>
          <a:xfrm>
            <a:off x="731912" y="2412989"/>
            <a:ext cx="1584176" cy="3634286"/>
          </a:xfrm>
          <a:prstGeom prst="rect">
            <a:avLst/>
          </a:prstGeom>
        </p:spPr>
      </p:pic>
      <p:sp>
        <p:nvSpPr>
          <p:cNvPr id="26" name="textruta 25"/>
          <p:cNvSpPr txBox="1"/>
          <p:nvPr/>
        </p:nvSpPr>
        <p:spPr>
          <a:xfrm>
            <a:off x="3038026" y="2132856"/>
            <a:ext cx="8173447" cy="4524315"/>
          </a:xfrm>
          <a:prstGeom prst="rect">
            <a:avLst/>
          </a:prstGeom>
          <a:noFill/>
        </p:spPr>
        <p:txBody>
          <a:bodyPr wrap="square" rtlCol="0">
            <a:spAutoFit/>
          </a:bodyPr>
          <a:lstStyle/>
          <a:p>
            <a:pPr marL="342900" indent="-342900" algn="l">
              <a:buFont typeface="Arial" panose="020B0604020202020204" pitchFamily="34" charset="0"/>
              <a:buChar char="•"/>
            </a:pPr>
            <a:r>
              <a:rPr lang="sv-SE" sz="2400" b="0" i="0" dirty="0">
                <a:effectLst/>
                <a:latin typeface="+mj-lt"/>
              </a:rPr>
              <a:t>Certifikat och startpaket</a:t>
            </a:r>
          </a:p>
          <a:p>
            <a:pPr marL="342900" indent="-342900" algn="l">
              <a:buFont typeface="Arial" panose="020B0604020202020204" pitchFamily="34" charset="0"/>
              <a:buChar char="•"/>
            </a:pPr>
            <a:r>
              <a:rPr lang="sv-SE" sz="2400" b="0" i="0" dirty="0">
                <a:effectLst/>
                <a:latin typeface="+mj-lt"/>
              </a:rPr>
              <a:t>Kontaktperson på FN-förbundet</a:t>
            </a:r>
          </a:p>
          <a:p>
            <a:pPr marL="342900" indent="-342900" algn="l">
              <a:buFont typeface="Arial" panose="020B0604020202020204" pitchFamily="34" charset="0"/>
              <a:buChar char="•"/>
            </a:pPr>
            <a:r>
              <a:rPr lang="sv-SE" sz="2400" b="0" i="0" dirty="0">
                <a:effectLst/>
                <a:latin typeface="+mj-lt"/>
              </a:rPr>
              <a:t>Medlemskap i FN-förbundet</a:t>
            </a:r>
          </a:p>
          <a:p>
            <a:pPr marL="342900" indent="-342900" algn="l">
              <a:buFont typeface="Arial" panose="020B0604020202020204" pitchFamily="34" charset="0"/>
              <a:buChar char="•"/>
            </a:pPr>
            <a:r>
              <a:rPr lang="sv-SE" sz="2400" b="0" i="0" dirty="0">
                <a:effectLst/>
                <a:latin typeface="+mj-lt"/>
              </a:rPr>
              <a:t>Digitalt planeringsmöte</a:t>
            </a:r>
          </a:p>
          <a:p>
            <a:pPr marL="342900" indent="-342900" algn="l">
              <a:buFont typeface="Arial" panose="020B0604020202020204" pitchFamily="34" charset="0"/>
              <a:buChar char="•"/>
            </a:pPr>
            <a:r>
              <a:rPr lang="sv-SE" sz="2400" b="0" i="0" dirty="0">
                <a:effectLst/>
                <a:latin typeface="+mj-lt"/>
              </a:rPr>
              <a:t>Tillgång till FN-skolornas portal med undervisnings- och informationsmaterial</a:t>
            </a:r>
          </a:p>
          <a:p>
            <a:pPr marL="342900" indent="-342900" algn="l">
              <a:buFont typeface="Arial" panose="020B0604020202020204" pitchFamily="34" charset="0"/>
              <a:buChar char="•"/>
            </a:pPr>
            <a:r>
              <a:rPr lang="sv-SE" sz="2400" b="0" i="0" dirty="0" err="1">
                <a:effectLst/>
                <a:latin typeface="+mj-lt"/>
              </a:rPr>
              <a:t>Filmpaket</a:t>
            </a:r>
            <a:endParaRPr lang="sv-SE" sz="2400" b="0" i="0" dirty="0">
              <a:effectLst/>
              <a:latin typeface="+mj-lt"/>
            </a:endParaRPr>
          </a:p>
          <a:p>
            <a:pPr marL="342900" indent="-342900" algn="l">
              <a:buFont typeface="Arial" panose="020B0604020202020204" pitchFamily="34" charset="0"/>
              <a:buChar char="•"/>
            </a:pPr>
            <a:r>
              <a:rPr lang="sv-SE" sz="2400" dirty="0">
                <a:latin typeface="+mj-lt"/>
              </a:rPr>
              <a:t>Fortbildning och nätverkande för lärare</a:t>
            </a:r>
            <a:endParaRPr lang="sv-SE" sz="2400" b="0" i="0" dirty="0">
              <a:effectLst/>
              <a:latin typeface="+mj-lt"/>
            </a:endParaRPr>
          </a:p>
          <a:p>
            <a:pPr marL="342900" indent="-342900" algn="l">
              <a:buFont typeface="Arial" panose="020B0604020202020204" pitchFamily="34" charset="0"/>
              <a:buChar char="•"/>
            </a:pPr>
            <a:r>
              <a:rPr lang="sv-SE" sz="2400" b="0" i="0" dirty="0">
                <a:effectLst/>
                <a:latin typeface="+mj-lt"/>
              </a:rPr>
              <a:t>Nyhetsbrev för lärare och elever</a:t>
            </a:r>
          </a:p>
          <a:p>
            <a:pPr marL="342900" indent="-342900" algn="l">
              <a:buFont typeface="Arial" panose="020B0604020202020204" pitchFamily="34" charset="0"/>
              <a:buChar char="•"/>
            </a:pPr>
            <a:r>
              <a:rPr lang="sv-SE" sz="2400" b="0" i="0" dirty="0">
                <a:effectLst/>
                <a:latin typeface="+mj-lt"/>
              </a:rPr>
              <a:t>FN-dagspaket</a:t>
            </a:r>
          </a:p>
          <a:p>
            <a:pPr marL="342900" indent="-342900">
              <a:buFont typeface="Arial" panose="020B0604020202020204" pitchFamily="34" charset="0"/>
              <a:buChar char="•"/>
            </a:pPr>
            <a:r>
              <a:rPr lang="sv-SE" sz="2400" b="0" i="0" dirty="0">
                <a:effectLst/>
                <a:latin typeface="+mj-lt"/>
              </a:rPr>
              <a:t>Aktionspaket till elevföreningarna med tillhörande lärarmaterial</a:t>
            </a:r>
          </a:p>
          <a:p>
            <a:pPr algn="l">
              <a:buFont typeface="Arial" panose="020B0604020202020204" pitchFamily="34" charset="0"/>
              <a:buChar char="•"/>
            </a:pPr>
            <a:endParaRPr lang="sv-SE" sz="2400" b="0" i="0" dirty="0">
              <a:solidFill>
                <a:srgbClr val="414040"/>
              </a:solidFill>
              <a:effectLst/>
              <a:latin typeface="Open Sans" panose="020B0606030504020204" pitchFamily="34" charset="0"/>
            </a:endParaRPr>
          </a:p>
        </p:txBody>
      </p:sp>
      <p:sp>
        <p:nvSpPr>
          <p:cNvPr id="7" name="Rubrik 1">
            <a:extLst>
              <a:ext uri="{FF2B5EF4-FFF2-40B4-BE49-F238E27FC236}">
                <a16:creationId xmlns:a16="http://schemas.microsoft.com/office/drawing/2014/main" id="{78713DBE-5CA6-4D1D-BB86-082A76DADE46}"/>
              </a:ext>
            </a:extLst>
          </p:cNvPr>
          <p:cNvSpPr txBox="1">
            <a:spLocks/>
          </p:cNvSpPr>
          <p:nvPr/>
        </p:nvSpPr>
        <p:spPr>
          <a:xfrm>
            <a:off x="791473" y="474553"/>
            <a:ext cx="9372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Det här får en FN-skola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ruta 6"/>
          <p:cNvSpPr txBox="1">
            <a:spLocks noChangeArrowheads="1"/>
          </p:cNvSpPr>
          <p:nvPr/>
        </p:nvSpPr>
        <p:spPr bwMode="auto">
          <a:xfrm>
            <a:off x="13779500" y="3860800"/>
            <a:ext cx="235962" cy="369332"/>
          </a:xfrm>
          <a:prstGeom prst="rect">
            <a:avLst/>
          </a:prstGeom>
          <a:noFill/>
          <a:ln w="9525">
            <a:noFill/>
            <a:miter lim="800000"/>
            <a:headEnd/>
            <a:tailEnd/>
          </a:ln>
        </p:spPr>
        <p:txBody>
          <a:bodyPr wrap="none">
            <a:spAutoFit/>
          </a:bodyPr>
          <a:lstStyle/>
          <a:p>
            <a:r>
              <a:rPr lang="sv-SE"/>
              <a:t> </a:t>
            </a:r>
          </a:p>
        </p:txBody>
      </p:sp>
      <p:sp>
        <p:nvSpPr>
          <p:cNvPr id="6153" name="textruta 16"/>
          <p:cNvSpPr txBox="1">
            <a:spLocks noChangeArrowheads="1"/>
          </p:cNvSpPr>
          <p:nvPr/>
        </p:nvSpPr>
        <p:spPr bwMode="auto">
          <a:xfrm>
            <a:off x="7320136" y="2132856"/>
            <a:ext cx="2808312" cy="2862322"/>
          </a:xfrm>
          <a:prstGeom prst="rect">
            <a:avLst/>
          </a:prstGeom>
          <a:noFill/>
          <a:ln w="9525">
            <a:noFill/>
            <a:miter lim="800000"/>
            <a:headEnd/>
            <a:tailEnd/>
          </a:ln>
        </p:spPr>
        <p:txBody>
          <a:bodyPr wrap="square">
            <a:spAutoFit/>
          </a:bodyPr>
          <a:lstStyle/>
          <a:p>
            <a:endParaRPr lang="sv-SE" dirty="0">
              <a:latin typeface="TradeGothic Bold"/>
              <a:ea typeface="MS PGothic" pitchFamily="34" charset="-128"/>
            </a:endParaRPr>
          </a:p>
          <a:p>
            <a:endParaRPr lang="sv-SE" dirty="0">
              <a:latin typeface="TradeGothic Bold"/>
              <a:ea typeface="MS PGothic" pitchFamily="34" charset="-128"/>
            </a:endParaRPr>
          </a:p>
          <a:p>
            <a:r>
              <a:rPr lang="sv-SE" dirty="0">
                <a:latin typeface="TradeGothic Bold"/>
                <a:ea typeface="MS PGothic" pitchFamily="34" charset="-128"/>
              </a:rPr>
              <a:t> </a:t>
            </a:r>
          </a:p>
          <a:p>
            <a:endParaRPr lang="sv-SE" dirty="0"/>
          </a:p>
          <a:p>
            <a:endParaRPr lang="sv-SE" dirty="0"/>
          </a:p>
          <a:p>
            <a:endParaRPr lang="sv-SE" dirty="0"/>
          </a:p>
          <a:p>
            <a:endParaRPr lang="sv-SE" dirty="0"/>
          </a:p>
          <a:p>
            <a:endParaRPr lang="sv-SE" dirty="0"/>
          </a:p>
          <a:p>
            <a:endParaRPr lang="sv-SE" dirty="0"/>
          </a:p>
          <a:p>
            <a:endParaRPr lang="sv-SE" dirty="0">
              <a:latin typeface="+mj-lt"/>
            </a:endParaRPr>
          </a:p>
        </p:txBody>
      </p:sp>
      <p:pic>
        <p:nvPicPr>
          <p:cNvPr id="25" name="Bildobjekt 24" descr="FN-skolas grundpaket visas"/>
          <p:cNvPicPr>
            <a:picLocks noChangeAspect="1"/>
          </p:cNvPicPr>
          <p:nvPr/>
        </p:nvPicPr>
        <p:blipFill>
          <a:blip r:embed="rId3"/>
          <a:stretch>
            <a:fillRect/>
          </a:stretch>
        </p:blipFill>
        <p:spPr>
          <a:xfrm>
            <a:off x="731912" y="2412256"/>
            <a:ext cx="1584176" cy="3634286"/>
          </a:xfrm>
          <a:prstGeom prst="rect">
            <a:avLst/>
          </a:prstGeom>
        </p:spPr>
      </p:pic>
      <p:sp>
        <p:nvSpPr>
          <p:cNvPr id="26" name="textruta 25"/>
          <p:cNvSpPr txBox="1"/>
          <p:nvPr/>
        </p:nvSpPr>
        <p:spPr>
          <a:xfrm>
            <a:off x="3125923" y="2412256"/>
            <a:ext cx="8173447" cy="4154984"/>
          </a:xfrm>
          <a:prstGeom prst="rect">
            <a:avLst/>
          </a:prstGeom>
          <a:noFill/>
        </p:spPr>
        <p:txBody>
          <a:bodyPr wrap="square" rtlCol="0">
            <a:spAutoFit/>
          </a:bodyPr>
          <a:lstStyle/>
          <a:p>
            <a:pPr marL="342900" indent="-342900" algn="l">
              <a:buFont typeface="Arial" panose="020B0604020202020204" pitchFamily="34" charset="0"/>
              <a:buChar char="•"/>
            </a:pPr>
            <a:r>
              <a:rPr lang="sv-SE" sz="2400" b="0" i="0" dirty="0">
                <a:effectLst/>
                <a:latin typeface="+mj-lt"/>
              </a:rPr>
              <a:t>Digitala kickoffer för FN-elevföreningar </a:t>
            </a:r>
          </a:p>
          <a:p>
            <a:pPr marL="342900" indent="-342900" algn="l">
              <a:buFont typeface="Arial" panose="020B0604020202020204" pitchFamily="34" charset="0"/>
              <a:buChar char="•"/>
            </a:pPr>
            <a:r>
              <a:rPr lang="sv-SE" sz="2400" b="0" i="0" dirty="0">
                <a:effectLst/>
                <a:latin typeface="+mj-lt"/>
              </a:rPr>
              <a:t>Deltagande på </a:t>
            </a:r>
            <a:r>
              <a:rPr lang="sv-SE" sz="2400" b="0" i="0" dirty="0" err="1">
                <a:effectLst/>
                <a:latin typeface="+mj-lt"/>
              </a:rPr>
              <a:t>UNg</a:t>
            </a:r>
            <a:r>
              <a:rPr lang="sv-SE" sz="2400" b="0" i="0" dirty="0">
                <a:effectLst/>
                <a:latin typeface="+mj-lt"/>
              </a:rPr>
              <a:t>-konferens</a:t>
            </a:r>
          </a:p>
          <a:p>
            <a:pPr marL="342900" indent="-342900" algn="l">
              <a:buFont typeface="Arial" panose="020B0604020202020204" pitchFamily="34" charset="0"/>
              <a:buChar char="•"/>
            </a:pPr>
            <a:r>
              <a:rPr lang="sv-SE" sz="2400" b="0" i="0" dirty="0">
                <a:effectLst/>
                <a:latin typeface="+mj-lt"/>
              </a:rPr>
              <a:t>Digitalt stöd inför FN-rollspel </a:t>
            </a:r>
          </a:p>
          <a:p>
            <a:pPr marL="342900" indent="-342900" algn="l">
              <a:buFont typeface="Arial" panose="020B0604020202020204" pitchFamily="34" charset="0"/>
              <a:buChar char="•"/>
            </a:pPr>
            <a:r>
              <a:rPr lang="sv-SE" sz="2400" b="0" i="0" dirty="0">
                <a:effectLst/>
                <a:latin typeface="+mj-lt"/>
              </a:rPr>
              <a:t>Platser på utbildning för ordföranden på FN-rollspel</a:t>
            </a:r>
          </a:p>
          <a:p>
            <a:pPr marL="342900" indent="-342900">
              <a:buFont typeface="Arial" panose="020B0604020202020204" pitchFamily="34" charset="0"/>
              <a:buChar char="•"/>
            </a:pPr>
            <a:r>
              <a:rPr lang="sv-SE" sz="2400" dirty="0">
                <a:latin typeface="+mj-lt"/>
              </a:rPr>
              <a:t>Digitala FN-rollspelskurser för lärare</a:t>
            </a:r>
          </a:p>
          <a:p>
            <a:pPr marL="342900" indent="-342900">
              <a:buFont typeface="Arial" panose="020B0604020202020204" pitchFamily="34" charset="0"/>
              <a:buChar char="•"/>
            </a:pPr>
            <a:r>
              <a:rPr lang="sv-SE" sz="2400" dirty="0">
                <a:latin typeface="+mj-lt"/>
              </a:rPr>
              <a:t>Tillgång till inspelade föreläsningar</a:t>
            </a:r>
          </a:p>
          <a:p>
            <a:pPr marL="342900" indent="-342900">
              <a:buFont typeface="Arial" panose="020B0604020202020204" pitchFamily="34" charset="0"/>
              <a:buChar char="•"/>
            </a:pPr>
            <a:r>
              <a:rPr lang="sv-SE" sz="2400" b="0" i="0" dirty="0">
                <a:effectLst/>
                <a:latin typeface="+mj-lt"/>
              </a:rPr>
              <a:t>Prenumeration på tidningen Världshorisont</a:t>
            </a:r>
            <a:endParaRPr lang="sv-SE" sz="2400" dirty="0">
              <a:latin typeface="+mj-lt"/>
            </a:endParaRPr>
          </a:p>
          <a:p>
            <a:pPr marL="342900" indent="-342900">
              <a:buFont typeface="Arial" panose="020B0604020202020204" pitchFamily="34" charset="0"/>
              <a:buChar char="•"/>
            </a:pPr>
            <a:r>
              <a:rPr lang="sv-SE" sz="2400" dirty="0">
                <a:latin typeface="+mj-lt"/>
              </a:rPr>
              <a:t>Inbjudan till tävlingar och evenemang</a:t>
            </a:r>
          </a:p>
          <a:p>
            <a:pPr marL="342900" indent="-342900">
              <a:buFont typeface="Arial" panose="020B0604020202020204" pitchFamily="34" charset="0"/>
              <a:buChar char="•"/>
            </a:pPr>
            <a:r>
              <a:rPr lang="sv-SE" sz="2400" b="0" i="0" dirty="0">
                <a:effectLst/>
                <a:latin typeface="+mj-lt"/>
              </a:rPr>
              <a:t>Medlemspris </a:t>
            </a:r>
            <a:r>
              <a:rPr lang="sv-SE" sz="2400" dirty="0">
                <a:latin typeface="+mj-lt"/>
              </a:rPr>
              <a:t>i webshopen</a:t>
            </a:r>
          </a:p>
          <a:p>
            <a:pPr>
              <a:buFont typeface="Arial" panose="020B0604020202020204" pitchFamily="34" charset="0"/>
              <a:buChar char="•"/>
            </a:pPr>
            <a:endParaRPr lang="sv-SE" sz="2400" b="0" i="0" dirty="0">
              <a:solidFill>
                <a:srgbClr val="414040"/>
              </a:solidFill>
              <a:effectLst/>
              <a:latin typeface="+mj-lt"/>
            </a:endParaRPr>
          </a:p>
          <a:p>
            <a:pPr algn="l"/>
            <a:endParaRPr lang="sv-SE" sz="2400" b="0" i="0" dirty="0">
              <a:solidFill>
                <a:srgbClr val="414040"/>
              </a:solidFill>
              <a:effectLst/>
              <a:latin typeface="Open Sans" panose="020B0606030504020204" pitchFamily="34" charset="0"/>
            </a:endParaRPr>
          </a:p>
        </p:txBody>
      </p:sp>
      <p:sp>
        <p:nvSpPr>
          <p:cNvPr id="3" name="Rubrik 2">
            <a:extLst>
              <a:ext uri="{FF2B5EF4-FFF2-40B4-BE49-F238E27FC236}">
                <a16:creationId xmlns:a16="http://schemas.microsoft.com/office/drawing/2014/main" id="{15841AE9-B39D-4F65-BC48-93D33354ADB3}"/>
              </a:ext>
            </a:extLst>
          </p:cNvPr>
          <p:cNvSpPr>
            <a:spLocks noGrp="1"/>
          </p:cNvSpPr>
          <p:nvPr>
            <p:ph type="title"/>
          </p:nvPr>
        </p:nvSpPr>
        <p:spPr/>
        <p:txBody>
          <a:bodyPr/>
          <a:lstStyle/>
          <a:p>
            <a:r>
              <a:rPr lang="sv-SE" dirty="0"/>
              <a:t>Det här får en FN-skola</a:t>
            </a:r>
          </a:p>
        </p:txBody>
      </p:sp>
    </p:spTree>
    <p:extLst>
      <p:ext uri="{BB962C8B-B14F-4D97-AF65-F5344CB8AC3E}">
        <p14:creationId xmlns:p14="http://schemas.microsoft.com/office/powerpoint/2010/main" val="464978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5CAACE8-EB9F-4A20-B419-1C1FFCA38960}"/>
              </a:ext>
            </a:extLst>
          </p:cNvPr>
          <p:cNvSpPr>
            <a:spLocks noGrp="1"/>
          </p:cNvSpPr>
          <p:nvPr>
            <p:ph type="title"/>
          </p:nvPr>
        </p:nvSpPr>
        <p:spPr>
          <a:xfrm>
            <a:off x="705852" y="344404"/>
            <a:ext cx="9363076" cy="1383041"/>
          </a:xfrm>
        </p:spPr>
        <p:txBody>
          <a:bodyPr/>
          <a:lstStyle/>
          <a:p>
            <a:r>
              <a:rPr lang="sv-SE" dirty="0"/>
              <a:t>Elevengagemang </a:t>
            </a:r>
          </a:p>
        </p:txBody>
      </p:sp>
      <p:sp>
        <p:nvSpPr>
          <p:cNvPr id="2" name="textruta 1">
            <a:extLst>
              <a:ext uri="{FF2B5EF4-FFF2-40B4-BE49-F238E27FC236}">
                <a16:creationId xmlns:a16="http://schemas.microsoft.com/office/drawing/2014/main" id="{EE92E6EE-C6D5-451E-9A5F-7E43C0B4D335}"/>
              </a:ext>
            </a:extLst>
          </p:cNvPr>
          <p:cNvSpPr txBox="1"/>
          <p:nvPr/>
        </p:nvSpPr>
        <p:spPr>
          <a:xfrm>
            <a:off x="489339" y="2378796"/>
            <a:ext cx="4592328" cy="4319452"/>
          </a:xfrm>
          <a:prstGeom prst="rect">
            <a:avLst/>
          </a:prstGeom>
          <a:noFill/>
        </p:spPr>
        <p:txBody>
          <a:bodyPr wrap="square" rtlCol="0">
            <a:spAutoFit/>
          </a:bodyPr>
          <a:lstStyle/>
          <a:p>
            <a:pPr marL="457200" indent="-457200">
              <a:lnSpc>
                <a:spcPct val="110000"/>
              </a:lnSpc>
              <a:buFont typeface="Arial" panose="020B0604020202020204" pitchFamily="34" charset="0"/>
              <a:buChar char="•"/>
            </a:pPr>
            <a:r>
              <a:rPr lang="sv-SE" altLang="sv-SE" sz="2800" dirty="0"/>
              <a:t>FN-elevföreningar</a:t>
            </a:r>
          </a:p>
          <a:p>
            <a:pPr marL="457200" indent="-457200">
              <a:lnSpc>
                <a:spcPct val="110000"/>
              </a:lnSpc>
              <a:buFont typeface="Arial" panose="020B0604020202020204" pitchFamily="34" charset="0"/>
              <a:buChar char="•"/>
            </a:pPr>
            <a:r>
              <a:rPr lang="sv-SE" altLang="sv-SE" sz="2800" dirty="0"/>
              <a:t>Engagerar elever i globala frågor genom lokal verksamhet</a:t>
            </a:r>
          </a:p>
          <a:p>
            <a:pPr marL="457200" indent="-457200">
              <a:lnSpc>
                <a:spcPct val="110000"/>
              </a:lnSpc>
              <a:buFont typeface="Arial" panose="020B0604020202020204" pitchFamily="34" charset="0"/>
              <a:buChar char="•"/>
            </a:pPr>
            <a:r>
              <a:rPr lang="sv-SE" altLang="sv-SE" sz="2800" dirty="0"/>
              <a:t>Aktion FN + tips på övriga aktiviteter</a:t>
            </a:r>
          </a:p>
          <a:p>
            <a:pPr marL="457200" indent="-457200">
              <a:lnSpc>
                <a:spcPct val="110000"/>
              </a:lnSpc>
              <a:buFont typeface="Arial" panose="020B0604020202020204" pitchFamily="34" charset="0"/>
              <a:buChar char="•"/>
            </a:pPr>
            <a:r>
              <a:rPr lang="sv-SE" altLang="sv-SE" sz="2800" dirty="0"/>
              <a:t>Stöd av FN-förbundet via personlig kontakt, utbildningar, kickoffer, portal</a:t>
            </a:r>
          </a:p>
          <a:p>
            <a:pPr>
              <a:lnSpc>
                <a:spcPct val="110000"/>
              </a:lnSpc>
            </a:pPr>
            <a:r>
              <a:rPr lang="sv-SE" sz="2800" dirty="0"/>
              <a:t> </a:t>
            </a:r>
            <a:endParaRPr lang="en-US" sz="2800" dirty="0"/>
          </a:p>
        </p:txBody>
      </p:sp>
      <p:pic>
        <p:nvPicPr>
          <p:cNvPr id="7" name="Bildobjekt 6" descr="En bild som visar text, person&#10;&#10;Automatiskt genererad beskrivning">
            <a:extLst>
              <a:ext uri="{FF2B5EF4-FFF2-40B4-BE49-F238E27FC236}">
                <a16:creationId xmlns:a16="http://schemas.microsoft.com/office/drawing/2014/main" id="{F832C39C-5840-46C9-AF79-830C8CB976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667" y="2141492"/>
            <a:ext cx="3438846" cy="4029357"/>
          </a:xfrm>
          <a:prstGeom prst="rect">
            <a:avLst/>
          </a:prstGeom>
        </p:spPr>
      </p:pic>
      <p:pic>
        <p:nvPicPr>
          <p:cNvPr id="9" name="Bildobjekt 8" descr="En bild som visar person&#10;&#10;Automatiskt genererad beskrivning">
            <a:extLst>
              <a:ext uri="{FF2B5EF4-FFF2-40B4-BE49-F238E27FC236}">
                <a16:creationId xmlns:a16="http://schemas.microsoft.com/office/drawing/2014/main" id="{AFB100DC-17F7-4D4D-96CD-3792D33369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5096" y="2141492"/>
            <a:ext cx="3632359" cy="3846952"/>
          </a:xfrm>
          <a:prstGeom prst="rect">
            <a:avLst/>
          </a:prstGeom>
        </p:spPr>
      </p:pic>
    </p:spTree>
    <p:extLst>
      <p:ext uri="{BB962C8B-B14F-4D97-AF65-F5344CB8AC3E}">
        <p14:creationId xmlns:p14="http://schemas.microsoft.com/office/powerpoint/2010/main" val="254517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51783"/>
            <a:ext cx="9372600" cy="1325563"/>
          </a:xfrm>
        </p:spPr>
        <p:txBody>
          <a:bodyPr anchor="ctr">
            <a:normAutofit/>
          </a:bodyPr>
          <a:lstStyle/>
          <a:p>
            <a:r>
              <a:rPr lang="sv-SE" dirty="0"/>
              <a:t>FN-dagsfirande och Aktion FN</a:t>
            </a:r>
            <a:br>
              <a:rPr lang="sv-SE" dirty="0"/>
            </a:br>
            <a:endParaRPr lang="sv-SE" dirty="0"/>
          </a:p>
        </p:txBody>
      </p:sp>
      <p:sp>
        <p:nvSpPr>
          <p:cNvPr id="4" name="Platshållare för innehåll 3"/>
          <p:cNvSpPr>
            <a:spLocks noGrp="1"/>
          </p:cNvSpPr>
          <p:nvPr>
            <p:ph sz="half" idx="1"/>
          </p:nvPr>
        </p:nvSpPr>
        <p:spPr>
          <a:xfrm>
            <a:off x="838201" y="2722700"/>
            <a:ext cx="5181600" cy="3596148"/>
          </a:xfrm>
        </p:spPr>
        <p:txBody>
          <a:bodyPr>
            <a:normAutofit/>
          </a:bodyPr>
          <a:lstStyle/>
          <a:p>
            <a:r>
              <a:rPr lang="sv-SE" dirty="0"/>
              <a:t>Firande av FN-dagen 24/10</a:t>
            </a:r>
          </a:p>
          <a:p>
            <a:r>
              <a:rPr lang="sv-SE" dirty="0"/>
              <a:t>Aktion FN för en bättre värld 1: HT </a:t>
            </a:r>
          </a:p>
          <a:p>
            <a:r>
              <a:rPr lang="sv-SE" dirty="0"/>
              <a:t>Aktion FN för en bättre värld 2: VT</a:t>
            </a:r>
          </a:p>
          <a:p>
            <a:pPr marL="0" indent="0">
              <a:buNone/>
            </a:pPr>
            <a:br>
              <a:rPr lang="sv-SE" sz="2600" dirty="0"/>
            </a:br>
            <a:endParaRPr lang="sv-SE" sz="2600" dirty="0"/>
          </a:p>
          <a:p>
            <a:pPr marL="0" indent="0">
              <a:buNone/>
            </a:pPr>
            <a:endParaRPr lang="sv-SE" sz="2600" dirty="0"/>
          </a:p>
          <a:p>
            <a:endParaRPr lang="sv-SE" sz="2600" dirty="0"/>
          </a:p>
          <a:p>
            <a:endParaRPr lang="sv-SE" sz="2600" dirty="0"/>
          </a:p>
        </p:txBody>
      </p:sp>
      <p:pic>
        <p:nvPicPr>
          <p:cNvPr id="7" name="Platshållare för innehåll 6">
            <a:extLst>
              <a:ext uri="{FF2B5EF4-FFF2-40B4-BE49-F238E27FC236}">
                <a16:creationId xmlns:a16="http://schemas.microsoft.com/office/drawing/2014/main" id="{9535667E-FA21-43EE-9F5F-43FB7B73F4F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536" r="2288" b="2"/>
          <a:stretch/>
        </p:blipFill>
        <p:spPr>
          <a:xfrm>
            <a:off x="6172200" y="2302976"/>
            <a:ext cx="5181600" cy="3596148"/>
          </a:xfrm>
          <a:noFill/>
        </p:spPr>
      </p:pic>
    </p:spTree>
    <p:extLst>
      <p:ext uri="{BB962C8B-B14F-4D97-AF65-F5344CB8AC3E}">
        <p14:creationId xmlns:p14="http://schemas.microsoft.com/office/powerpoint/2010/main" val="1942529976"/>
      </p:ext>
    </p:extLst>
  </p:cSld>
  <p:clrMapOvr>
    <a:masterClrMapping/>
  </p:clrMapOvr>
</p:sld>
</file>

<file path=ppt/theme/theme1.xml><?xml version="1.0" encoding="utf-8"?>
<a:theme xmlns:a="http://schemas.openxmlformats.org/drawingml/2006/main" name="SFN Office TG-tema">
  <a:themeElements>
    <a:clrScheme name="SFN Färger">
      <a:dk1>
        <a:srgbClr val="151515"/>
      </a:dk1>
      <a:lt1>
        <a:srgbClr val="FFFFFF"/>
      </a:lt1>
      <a:dk2>
        <a:srgbClr val="008FD5"/>
      </a:dk2>
      <a:lt2>
        <a:srgbClr val="FFFFFF"/>
      </a:lt2>
      <a:accent1>
        <a:srgbClr val="008FD5"/>
      </a:accent1>
      <a:accent2>
        <a:srgbClr val="E2007A"/>
      </a:accent2>
      <a:accent3>
        <a:srgbClr val="A4BA00"/>
      </a:accent3>
      <a:accent4>
        <a:srgbClr val="E6A300"/>
      </a:accent4>
      <a:accent5>
        <a:srgbClr val="D8D8D8"/>
      </a:accent5>
      <a:accent6>
        <a:srgbClr val="7F7F7F"/>
      </a:accent6>
      <a:hlink>
        <a:srgbClr val="008FD5"/>
      </a:hlink>
      <a:folHlink>
        <a:srgbClr val="954F72"/>
      </a:folHlink>
    </a:clrScheme>
    <a:fontScheme name="SFN enbart trade gothic">
      <a:majorFont>
        <a:latin typeface="Trade Gothic LT Std Cn"/>
        <a:ea typeface=""/>
        <a:cs typeface=""/>
      </a:majorFont>
      <a:minorFont>
        <a:latin typeface="Trade Gothic LT Std Cn"/>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6EDF20D-DF3A-42DD-A714-6A41FDD21D0E}" vid="{102E0161-929C-425A-915F-8F9DC9704A6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TotalTime>
  <Words>1452</Words>
  <Application>Microsoft Office PowerPoint</Application>
  <PresentationFormat>Bredbild</PresentationFormat>
  <Paragraphs>142</Paragraphs>
  <Slides>12</Slides>
  <Notes>12</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12</vt:i4>
      </vt:variant>
    </vt:vector>
  </HeadingPairs>
  <TitlesOfParts>
    <vt:vector size="19" baseType="lpstr">
      <vt:lpstr>Arial</vt:lpstr>
      <vt:lpstr>Calibri</vt:lpstr>
      <vt:lpstr>Minion Pro</vt:lpstr>
      <vt:lpstr>Open Sans</vt:lpstr>
      <vt:lpstr>Trade Gothic LT Std Cn</vt:lpstr>
      <vt:lpstr>TradeGothic Bold</vt:lpstr>
      <vt:lpstr>SFN Office TG-tema</vt:lpstr>
      <vt:lpstr>Certifierad FN-skola</vt:lpstr>
      <vt:lpstr>Svenska FN-förbundet</vt:lpstr>
      <vt:lpstr>Vision för FN-skola</vt:lpstr>
      <vt:lpstr>Certifierad FN-skola</vt:lpstr>
      <vt:lpstr>PowerPoint-presentation</vt:lpstr>
      <vt:lpstr>PowerPoint-presentation</vt:lpstr>
      <vt:lpstr>Det här får en FN-skola</vt:lpstr>
      <vt:lpstr>Elevengagemang </vt:lpstr>
      <vt:lpstr>FN-dagsfirande och Aktion FN </vt:lpstr>
      <vt:lpstr>Stöd till lärare</vt:lpstr>
      <vt:lpstr> FN-rollspel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Certifierad FN-skola</dc:title>
  <dc:creator>Terese Johansson</dc:creator>
  <cp:lastModifiedBy>Terese Johansson</cp:lastModifiedBy>
  <cp:revision>66</cp:revision>
  <dcterms:created xsi:type="dcterms:W3CDTF">2020-08-24T08:10:32Z</dcterms:created>
  <dcterms:modified xsi:type="dcterms:W3CDTF">2023-06-22T13:13:07Z</dcterms:modified>
</cp:coreProperties>
</file>