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5"/>
  </p:notesMasterIdLst>
  <p:sldIdLst>
    <p:sldId id="256" r:id="rId5"/>
    <p:sldId id="574" r:id="rId6"/>
    <p:sldId id="261" r:id="rId7"/>
    <p:sldId id="269" r:id="rId8"/>
    <p:sldId id="273" r:id="rId9"/>
    <p:sldId id="266" r:id="rId10"/>
    <p:sldId id="263" r:id="rId11"/>
    <p:sldId id="591" r:id="rId12"/>
    <p:sldId id="592" r:id="rId13"/>
    <p:sldId id="28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Oswald" panose="00000500000000000000" pitchFamily="2" charset="0"/>
      <p:regular r:id="rId24"/>
      <p:bold r:id="rId25"/>
    </p:embeddedFont>
    <p:embeddedFont>
      <p:font typeface="Times" panose="02020603050405020304" pitchFamily="18" charset="0"/>
      <p:regular r:id="rId26"/>
      <p:bold r:id="rId27"/>
      <p:italic r:id="rId28"/>
      <p:boldItalic r:id="rId29"/>
    </p:embeddedFont>
    <p:embeddedFont>
      <p:font typeface="Trade Gothic LT Std" panose="020B0803040502020204" pitchFamily="34" charset="0"/>
      <p:bold r:id="rId30"/>
    </p:embeddedFont>
    <p:embeddedFont>
      <p:font typeface="Trade Gothic LT Std Cn" panose="020B0606020502020204" pitchFamily="34" charset="0"/>
      <p:regular r:id="rId31"/>
      <p:bold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8xyKkmfdJ0ZjvYTa7uYaghPWV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44BEC-3758-4FF6-9BA3-F882394D50BA}" v="24" dt="2023-02-08T14:54:37.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63" autoAdjust="0"/>
  </p:normalViewPr>
  <p:slideViewPr>
    <p:cSldViewPr snapToGrid="0">
      <p:cViewPr varScale="1">
        <p:scale>
          <a:sx n="48" d="100"/>
          <a:sy n="48" d="100"/>
        </p:scale>
        <p:origin x="134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 name="Google Shape;6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339513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tshållare för bildobjekt 1">
            <a:extLst>
              <a:ext uri="{FF2B5EF4-FFF2-40B4-BE49-F238E27FC236}">
                <a16:creationId xmlns:a16="http://schemas.microsoft.com/office/drawing/2014/main" id="{E005E1A7-88D2-6011-D593-F7E5D5E135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a:extLst>
              <a:ext uri="{FF2B5EF4-FFF2-40B4-BE49-F238E27FC236}">
                <a16:creationId xmlns:a16="http://schemas.microsoft.com/office/drawing/2014/main" id="{1EC06026-57AC-46EC-8890-D20A7DE5B950}"/>
              </a:ext>
            </a:extLst>
          </p:cNvPr>
          <p:cNvSpPr>
            <a:spLocks noGrp="1"/>
          </p:cNvSpPr>
          <p:nvPr>
            <p:ph type="body" idx="1"/>
          </p:nvPr>
        </p:nvSpPr>
        <p:spPr bwMode="auto"/>
        <p:txBody>
          <a:bodyPr/>
          <a:lstStyle/>
          <a:p>
            <a:pPr marL="0" marR="0" lvl="0" indent="0" algn="l" rtl="0">
              <a:lnSpc>
                <a:spcPct val="100000"/>
              </a:lnSpc>
              <a:spcBef>
                <a:spcPts val="0"/>
              </a:spcBef>
              <a:spcAft>
                <a:spcPts val="0"/>
              </a:spcAft>
              <a:buClr>
                <a:schemeClr val="dk1"/>
              </a:buClr>
              <a:buSzPts val="1200"/>
              <a:buFont typeface="Calibri"/>
              <a:buNone/>
            </a:pPr>
            <a:r>
              <a:rPr lang="sv-SE" sz="1100" dirty="0"/>
              <a:t>2015 så antog världens länder, i FN:s generalförsamling, den mest ambitiösa utvecklingsagendan som någonsin skådats. Det handlar om att säkerställa en hållbar utveckling för framtida generationer. Det är 17 mål som handlar om allt ifrån minskad ojämlikhet, minska fattigdom och bekämpa klimatförändringar. Det är en agenda för alla länder i världen, och de ska nås till år 2030. </a:t>
            </a:r>
          </a:p>
          <a:p>
            <a:pPr marL="0" lvl="0" indent="0" algn="l" rtl="0">
              <a:spcBef>
                <a:spcPts val="0"/>
              </a:spcBef>
              <a:spcAft>
                <a:spcPts val="0"/>
              </a:spcAft>
              <a:buNone/>
            </a:pPr>
            <a:endParaRPr lang="sv-SE" sz="1100" dirty="0"/>
          </a:p>
          <a:p>
            <a:pPr marL="0" marR="0" lvl="0" indent="0" algn="l" rtl="0">
              <a:lnSpc>
                <a:spcPct val="100000"/>
              </a:lnSpc>
              <a:spcBef>
                <a:spcPts val="0"/>
              </a:spcBef>
              <a:spcAft>
                <a:spcPts val="0"/>
              </a:spcAft>
              <a:buClr>
                <a:schemeClr val="dk1"/>
              </a:buClr>
              <a:buSzPts val="1200"/>
              <a:buFont typeface="Calibri"/>
              <a:buNone/>
            </a:pPr>
            <a:r>
              <a:rPr lang="sv-SE" sz="1100" dirty="0"/>
              <a:t>Alla behövs för att vi ska nå de globala målen, och det finns något som alla kan göra för att bidra. Projekt Flicka bidrar på flera olika sätt till att målen ska bli verklighet. Genom att stoppa barnäktenskap och könsstympning bidrar vi direkt till mål 5 om jämställdhet. Genom projektet väljer fler föräldrar att låta sina barn gå kvar i skolan, vilket bidrar till mål 4. Projektet bidrar också till att flickor och kvinnor har bättre hälsa och att fler barn överlever en graviditet, vilket är med i mål 3. På lång sikt bidrar projektet även till att vi minskar fattigdomen och att vi får mer inkluderande samhällen med mindre ojämlikhet. </a:t>
            </a:r>
          </a:p>
          <a:p>
            <a:pPr marL="0" marR="0" lvl="0" indent="0" algn="l" rtl="0">
              <a:lnSpc>
                <a:spcPct val="100000"/>
              </a:lnSpc>
              <a:spcBef>
                <a:spcPts val="0"/>
              </a:spcBef>
              <a:spcAft>
                <a:spcPts val="0"/>
              </a:spcAft>
              <a:buClr>
                <a:schemeClr val="dk1"/>
              </a:buClr>
              <a:buSzPts val="1200"/>
              <a:buFont typeface="Calibri"/>
              <a:buNone/>
            </a:pPr>
            <a:endParaRPr lang="sv-SE" sz="1100" dirty="0"/>
          </a:p>
          <a:p>
            <a:pPr>
              <a:spcBef>
                <a:spcPts val="800"/>
              </a:spcBef>
              <a:defRPr/>
            </a:pPr>
            <a:endParaRPr lang="sv-SE" sz="1100" dirty="0">
              <a:latin typeface="+mj-lt"/>
            </a:endParaRPr>
          </a:p>
        </p:txBody>
      </p:sp>
      <p:sp>
        <p:nvSpPr>
          <p:cNvPr id="9220" name="Platshållare för bildnummer 3">
            <a:extLst>
              <a:ext uri="{FF2B5EF4-FFF2-40B4-BE49-F238E27FC236}">
                <a16:creationId xmlns:a16="http://schemas.microsoft.com/office/drawing/2014/main" id="{C9F3E3BE-2D26-4930-2672-8BB5430850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9EF5B54-48B3-47D3-83A8-35EE8DA884E5}" type="slidenum">
              <a:rPr lang="sv-SE" altLang="sv-SE">
                <a:latin typeface="Times" panose="02020603050405020304" pitchFamily="18" charset="0"/>
              </a:rPr>
              <a:pPr>
                <a:spcBef>
                  <a:spcPct val="0"/>
                </a:spcBef>
              </a:pPr>
              <a:t>2</a:t>
            </a:fld>
            <a:endParaRPr lang="sv-SE" altLang="sv-SE">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v-SE" b="0" i="0" dirty="0">
                <a:solidFill>
                  <a:srgbClr val="222222"/>
                </a:solidFill>
                <a:effectLst/>
                <a:latin typeface="Gotham Narrow Book"/>
              </a:rPr>
              <a:t>Jämställdhet innebär att kvinnor och män har samma rättigheter, skyldigheter och möjligheter inom alla områden i livet och</a:t>
            </a:r>
            <a:r>
              <a:rPr lang="sv-SE" dirty="0"/>
              <a:t> är en mänsklig rättighet. </a:t>
            </a:r>
            <a:endParaRPr lang="sv-SE" b="0" i="0" dirty="0">
              <a:solidFill>
                <a:srgbClr val="222222"/>
              </a:solidFill>
              <a:effectLst/>
              <a:latin typeface="Apex New Book"/>
            </a:endParaRPr>
          </a:p>
          <a:p>
            <a:pPr marL="0" lvl="0" indent="0" algn="l" rtl="0">
              <a:spcBef>
                <a:spcPts val="0"/>
              </a:spcBef>
              <a:spcAft>
                <a:spcPts val="0"/>
              </a:spcAft>
              <a:buClr>
                <a:schemeClr val="dk1"/>
              </a:buClr>
              <a:buSzPts val="1200"/>
              <a:buFont typeface="Calibri"/>
              <a:buNone/>
            </a:pPr>
            <a:endParaRPr lang="sv-SE" b="0" i="0" dirty="0">
              <a:solidFill>
                <a:srgbClr val="222222"/>
              </a:solidFill>
              <a:effectLst/>
              <a:latin typeface="Apex New Book"/>
            </a:endParaRPr>
          </a:p>
          <a:p>
            <a:pPr marL="0" lvl="0" indent="0" algn="l" rtl="0">
              <a:spcBef>
                <a:spcPts val="0"/>
              </a:spcBef>
              <a:spcAft>
                <a:spcPts val="0"/>
              </a:spcAft>
              <a:buClr>
                <a:schemeClr val="dk1"/>
              </a:buClr>
              <a:buSzPts val="1200"/>
              <a:buFont typeface="Calibri"/>
              <a:buNone/>
            </a:pPr>
            <a:r>
              <a:rPr lang="sv-SE" b="0" i="0" dirty="0">
                <a:solidFill>
                  <a:srgbClr val="222222"/>
                </a:solidFill>
                <a:effectLst/>
                <a:latin typeface="Apex New Book"/>
              </a:rPr>
              <a:t>Jämställdhet mellan kvinnor och män är en förutsättning för en hållbar och fredlig utveckling. Jämställdhet handlar om en rättvis fördelning av makt, inflytande och resurser. Alla former av våld, diskriminering och skadliga sedvänjor mot kvinnor och flickor drabbar såväl individen som hela samhället. Det har bevisats om och om igen att politisk, ekonomisk och social jämlikhet mellan kvinnor och män bidrar till alla dimensioner av hållbar utveckling.</a:t>
            </a:r>
          </a:p>
          <a:p>
            <a:pPr marL="0" lvl="0" indent="0" algn="l" rtl="0">
              <a:spcBef>
                <a:spcPts val="0"/>
              </a:spcBef>
              <a:spcAft>
                <a:spcPts val="0"/>
              </a:spcAft>
              <a:buClr>
                <a:schemeClr val="dk1"/>
              </a:buClr>
              <a:buSzPts val="1200"/>
              <a:buFont typeface="Calibri"/>
              <a:buNone/>
            </a:pPr>
            <a:r>
              <a:rPr lang="sv-SE" b="0" i="0" dirty="0">
                <a:solidFill>
                  <a:srgbClr val="222222"/>
                </a:solidFill>
                <a:effectLst/>
                <a:latin typeface="Apex New Book"/>
              </a:rPr>
              <a:t>Att leva ett liv fritt från våld och diskriminering är en grundläggande mänsklig rättighet och helt avgörande för att människor och samhällen ska utveckla sin fulla potential.</a:t>
            </a:r>
          </a:p>
          <a:p>
            <a:pPr marL="0" lvl="0" indent="0" algn="l" rtl="0">
              <a:spcBef>
                <a:spcPts val="0"/>
              </a:spcBef>
              <a:spcAft>
                <a:spcPts val="0"/>
              </a:spcAft>
              <a:buClr>
                <a:schemeClr val="dk1"/>
              </a:buClr>
              <a:buSzPts val="1200"/>
              <a:buFont typeface="Calibri"/>
              <a:buNone/>
            </a:pPr>
            <a:endParaRPr lang="sv-SE"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sv-SE" dirty="0"/>
              <a:t>Tyvärr ser verkligheten annorlunda ut. Varje dag utsätts kvinnor och flickor för olika typer av diskriminering, kränkningar, och våld på grund av sitt kön. Det kan handla om att neka flickor skolgång, tvinga in dem i barnäktenskap, eller att de blir utsätta för könsstympning, våld och andra övergrepp.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sv-SE" dirty="0"/>
          </a:p>
          <a:p>
            <a:pPr marL="0" lvl="0" indent="0" algn="l" rtl="0">
              <a:spcBef>
                <a:spcPts val="0"/>
              </a:spcBef>
              <a:spcAft>
                <a:spcPts val="0"/>
              </a:spcAft>
              <a:buClr>
                <a:schemeClr val="dk1"/>
              </a:buClr>
              <a:buSzPts val="1200"/>
              <a:buFont typeface="Calibri"/>
              <a:buNone/>
            </a:pPr>
            <a:br>
              <a:rPr lang="sv-SE" dirty="0"/>
            </a:br>
            <a:endParaRPr dirty="0"/>
          </a:p>
          <a:p>
            <a:pPr marL="0" lvl="0" indent="0" algn="l" rtl="0">
              <a:spcBef>
                <a:spcPts val="0"/>
              </a:spcBef>
              <a:spcAft>
                <a:spcPts val="0"/>
              </a:spcAft>
              <a:buNone/>
            </a:pPr>
            <a:endParaRPr dirty="0"/>
          </a:p>
        </p:txBody>
      </p:sp>
      <p:sp>
        <p:nvSpPr>
          <p:cNvPr id="109" name="Google Shape;10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sv-SE" dirty="0"/>
              <a:t>Vilka är UNFPA?</a:t>
            </a:r>
            <a:br>
              <a:rPr lang="sv-SE" dirty="0"/>
            </a:br>
            <a:br>
              <a:rPr lang="sv-SE" dirty="0"/>
            </a:br>
            <a:r>
              <a:rPr lang="sv-SE" b="0" i="0" dirty="0">
                <a:solidFill>
                  <a:srgbClr val="414040"/>
                </a:solidFill>
                <a:effectLst/>
                <a:latin typeface="Open Sans" panose="020B0606030504020204" pitchFamily="34" charset="0"/>
              </a:rPr>
              <a:t>UNFPA står för United Nations Population Fond på engelska. Det är ett FN-organ med fokus på sexuell och reproduktiv hälsa. UNFPA grundades 1969 och är ett av FN:s underorgan. De arbetar varje dag för allas rätt att leva i en värld där varje graviditet är önskad, förlossning är säker och varje ung människas potential nås. </a:t>
            </a:r>
            <a:r>
              <a:rPr lang="sv-SE" dirty="0"/>
              <a:t>UNFPA leds idag av Natalia </a:t>
            </a:r>
            <a:r>
              <a:rPr lang="sv-SE" dirty="0" err="1"/>
              <a:t>Kanem</a:t>
            </a:r>
            <a:r>
              <a:rPr lang="sv-SE" dirty="0"/>
              <a:t>, till höger på bild.</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sv-SE" b="0" i="0" dirty="0">
              <a:solidFill>
                <a:srgbClr val="414040"/>
              </a:solidFill>
              <a:effectLst/>
              <a:latin typeface="Open Sans" panose="020B0606030504020204" pitchFamily="34" charset="0"/>
            </a:endParaRPr>
          </a:p>
          <a:p>
            <a:pPr marL="0" lvl="0" indent="0" algn="l" rtl="0">
              <a:spcBef>
                <a:spcPts val="0"/>
              </a:spcBef>
              <a:spcAft>
                <a:spcPts val="0"/>
              </a:spcAft>
              <a:buClr>
                <a:schemeClr val="dk1"/>
              </a:buClr>
              <a:buSzPts val="1200"/>
              <a:buFont typeface="Calibri"/>
              <a:buNone/>
            </a:pPr>
            <a:r>
              <a:rPr lang="sv-SE" b="0" i="0" dirty="0">
                <a:solidFill>
                  <a:srgbClr val="414040"/>
                </a:solidFill>
                <a:effectLst/>
                <a:latin typeface="Open Sans" panose="020B0606030504020204" pitchFamily="34" charset="0"/>
              </a:rPr>
              <a:t>UNFPA</a:t>
            </a:r>
            <a:r>
              <a:rPr lang="sv-SE" b="1" i="0" dirty="0">
                <a:solidFill>
                  <a:srgbClr val="414040"/>
                </a:solidFill>
                <a:effectLst/>
                <a:latin typeface="Open Sans" panose="020B0606030504020204" pitchFamily="34" charset="0"/>
              </a:rPr>
              <a:t> </a:t>
            </a:r>
            <a:r>
              <a:rPr lang="sv-SE" b="0" i="0" dirty="0">
                <a:solidFill>
                  <a:srgbClr val="414040"/>
                </a:solidFill>
                <a:effectLst/>
                <a:latin typeface="Open Sans" panose="020B0606030504020204" pitchFamily="34" charset="0"/>
              </a:rPr>
              <a:t>har varit aktiva och närvarande i Etiopien sedan 1973. De arbetar med den etiopiska regeringen och olika organisationer med att bland annat att stoppa barnäktenskap och kvinnlig könsstympning, dela ut skolmaterial och sanitetsprodukter till flickor och för att förhindra att hiv sprids. De driver även så kallade ”</a:t>
            </a:r>
            <a:r>
              <a:rPr lang="sv-SE" b="0" i="0" dirty="0" err="1">
                <a:solidFill>
                  <a:srgbClr val="414040"/>
                </a:solidFill>
                <a:effectLst/>
                <a:latin typeface="Open Sans" panose="020B0606030504020204" pitchFamily="34" charset="0"/>
              </a:rPr>
              <a:t>safe</a:t>
            </a:r>
            <a:r>
              <a:rPr lang="sv-SE" b="0" i="0" dirty="0">
                <a:solidFill>
                  <a:srgbClr val="414040"/>
                </a:solidFill>
                <a:effectLst/>
                <a:latin typeface="Open Sans" panose="020B0606030504020204" pitchFamily="34" charset="0"/>
              </a:rPr>
              <a:t> </a:t>
            </a:r>
            <a:r>
              <a:rPr lang="sv-SE" b="0" i="0" dirty="0" err="1">
                <a:solidFill>
                  <a:srgbClr val="414040"/>
                </a:solidFill>
                <a:effectLst/>
                <a:latin typeface="Open Sans" panose="020B0606030504020204" pitchFamily="34" charset="0"/>
              </a:rPr>
              <a:t>spaces</a:t>
            </a:r>
            <a:r>
              <a:rPr lang="sv-SE" b="0" i="0" dirty="0">
                <a:solidFill>
                  <a:srgbClr val="414040"/>
                </a:solidFill>
                <a:effectLst/>
                <a:latin typeface="Open Sans" panose="020B0606030504020204" pitchFamily="34" charset="0"/>
              </a:rPr>
              <a:t>” för utsatta kvinnor och för att ge sjuk- och mödravård i avlägsna områden mer resurser.</a:t>
            </a:r>
          </a:p>
          <a:p>
            <a:pPr marL="0" lvl="0" indent="0" algn="l" rtl="0">
              <a:spcBef>
                <a:spcPts val="0"/>
              </a:spcBef>
              <a:spcAft>
                <a:spcPts val="0"/>
              </a:spcAft>
              <a:buClr>
                <a:schemeClr val="dk1"/>
              </a:buClr>
              <a:buSzPts val="1200"/>
              <a:buFont typeface="Calibri"/>
              <a:buNone/>
            </a:pPr>
            <a:endParaRPr lang="sv-SE" b="0" i="0" dirty="0">
              <a:solidFill>
                <a:srgbClr val="414040"/>
              </a:solidFill>
              <a:effectLst/>
              <a:latin typeface="Open Sans" panose="020B0606030504020204" pitchFamily="34" charset="0"/>
            </a:endParaRPr>
          </a:p>
          <a:p>
            <a:pPr marL="0" lvl="0" indent="0" algn="l" rtl="0">
              <a:spcBef>
                <a:spcPts val="0"/>
              </a:spcBef>
              <a:spcAft>
                <a:spcPts val="0"/>
              </a:spcAft>
              <a:buClr>
                <a:schemeClr val="dk1"/>
              </a:buClr>
              <a:buSzPts val="1200"/>
              <a:buFont typeface="Calibri"/>
              <a:buNone/>
            </a:pPr>
            <a:endParaRPr lang="sv-SE" dirty="0"/>
          </a:p>
        </p:txBody>
      </p:sp>
      <p:sp>
        <p:nvSpPr>
          <p:cNvPr id="181" name="Google Shape;1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extLst>
      <p:ext uri="{BB962C8B-B14F-4D97-AF65-F5344CB8AC3E}">
        <p14:creationId xmlns:p14="http://schemas.microsoft.com/office/powerpoint/2010/main" val="319111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dirty="0"/>
              <a:t>Svenska FN-förbundet har bedrivit projekt Flicka i över 10 års tid i samarbete med UNFPA, som implementerar projektet med hjälp av olika lokala aktörer. </a:t>
            </a:r>
          </a:p>
          <a:p>
            <a:pPr marL="0" marR="0" lvl="0" indent="0" algn="l" rtl="0">
              <a:lnSpc>
                <a:spcPct val="100000"/>
              </a:lnSpc>
              <a:spcBef>
                <a:spcPts val="0"/>
              </a:spcBef>
              <a:spcAft>
                <a:spcPts val="0"/>
              </a:spcAft>
              <a:buClr>
                <a:schemeClr val="dk1"/>
              </a:buClr>
              <a:buSzPts val="1200"/>
              <a:buFont typeface="Calibri"/>
              <a:buNone/>
            </a:pPr>
            <a:endParaRPr lang="sv-SE" dirty="0"/>
          </a:p>
          <a:p>
            <a:pPr marL="0" marR="0" lvl="0" indent="0" algn="l" rtl="0">
              <a:lnSpc>
                <a:spcPct val="100000"/>
              </a:lnSpc>
              <a:spcBef>
                <a:spcPts val="0"/>
              </a:spcBef>
              <a:spcAft>
                <a:spcPts val="0"/>
              </a:spcAft>
              <a:buClr>
                <a:schemeClr val="dk1"/>
              </a:buClr>
              <a:buSzPts val="1200"/>
              <a:buFont typeface="Calibri"/>
              <a:buNone/>
            </a:pPr>
            <a:r>
              <a:rPr lang="sv-SE" dirty="0"/>
              <a:t>Projektet äger rum i Etiopien, i de norra delarna av landet i regionen </a:t>
            </a:r>
            <a:r>
              <a:rPr lang="sv-SE" dirty="0" err="1"/>
              <a:t>Afar</a:t>
            </a:r>
            <a:r>
              <a:rPr lang="sv-SE" dirty="0"/>
              <a:t>. Syftet med projektet är att stärka flickors rättigheter och de fokuserar därför på att stoppa barnäktenskap och kvinnlig könsstympning. </a:t>
            </a:r>
          </a:p>
          <a:p>
            <a:pPr marL="0" marR="0" lvl="0" indent="0" algn="l" rtl="0">
              <a:lnSpc>
                <a:spcPct val="100000"/>
              </a:lnSpc>
              <a:spcBef>
                <a:spcPts val="0"/>
              </a:spcBef>
              <a:spcAft>
                <a:spcPts val="0"/>
              </a:spcAft>
              <a:buClr>
                <a:schemeClr val="dk1"/>
              </a:buClr>
              <a:buSzPts val="1200"/>
              <a:buFont typeface="Calibri"/>
              <a:buNone/>
            </a:pPr>
            <a:endParaRPr lang="sv-SE" dirty="0"/>
          </a:p>
          <a:p>
            <a:pPr marL="0" marR="0" lvl="0" indent="0" algn="l" rtl="0">
              <a:lnSpc>
                <a:spcPct val="100000"/>
              </a:lnSpc>
              <a:spcBef>
                <a:spcPts val="0"/>
              </a:spcBef>
              <a:spcAft>
                <a:spcPts val="0"/>
              </a:spcAft>
              <a:buClr>
                <a:schemeClr val="dk1"/>
              </a:buClr>
              <a:buSzPts val="1200"/>
              <a:buFont typeface="Calibri"/>
              <a:buNone/>
            </a:pPr>
            <a:r>
              <a:rPr lang="sv-SE" b="0" i="0" dirty="0">
                <a:solidFill>
                  <a:srgbClr val="414040"/>
                </a:solidFill>
                <a:effectLst/>
                <a:latin typeface="Open Sans" panose="020B0606030504020204" pitchFamily="34" charset="0"/>
              </a:rPr>
              <a:t>I Etiopien utsätts tusentals flickor för barnäktenskap och kvinnlig könsstympning varje år, trots att det är emot lagen. Genom ett integrerat program arbetar UNFPA för att stoppa dessa övergrepp på flickor och istället stärka flickorna genom att få utbildning och skolgång, samt stärka flickornas egenmakt. Målet är att samhällena i </a:t>
            </a:r>
            <a:r>
              <a:rPr lang="sv-SE" b="0" i="0" dirty="0" err="1">
                <a:solidFill>
                  <a:srgbClr val="414040"/>
                </a:solidFill>
                <a:effectLst/>
                <a:latin typeface="Open Sans" panose="020B0606030504020204" pitchFamily="34" charset="0"/>
              </a:rPr>
              <a:t>Afar</a:t>
            </a:r>
            <a:r>
              <a:rPr lang="sv-SE" b="0" i="0" dirty="0">
                <a:solidFill>
                  <a:srgbClr val="414040"/>
                </a:solidFill>
                <a:effectLst/>
                <a:latin typeface="Open Sans" panose="020B0606030504020204" pitchFamily="34" charset="0"/>
              </a:rPr>
              <a:t>-regionen ska överge båda de skadliga traditionerna så att flickor ska få en bättre chans att bestämma över sina kroppar, sina liv och sin framtid. Det tar tid att ändra attityder och skapa en social förändring, och olika aktörer i samhället behöver involveras på olika sätt och genom olika metoder. Vårt projekt har visat att det går att skapa förändring om hela samhällen involveras.  Hittills har vi räddat tiotusentals flickor från kvinnlig könsstympning.</a:t>
            </a:r>
            <a:endParaRPr lang="sv-SE" dirty="0"/>
          </a:p>
          <a:p>
            <a:pPr marL="0" marR="0" lvl="0" indent="0" algn="l" rtl="0">
              <a:lnSpc>
                <a:spcPct val="100000"/>
              </a:lnSpc>
              <a:spcBef>
                <a:spcPts val="0"/>
              </a:spcBef>
              <a:spcAft>
                <a:spcPts val="0"/>
              </a:spcAft>
              <a:buClr>
                <a:schemeClr val="dk1"/>
              </a:buClr>
              <a:buSzPts val="1200"/>
              <a:buFont typeface="Calibri"/>
              <a:buNone/>
            </a:pPr>
            <a:endParaRPr lang="sv-SE" dirty="0"/>
          </a:p>
          <a:p>
            <a:pPr marL="0" marR="0" lvl="0" indent="0" algn="l" rtl="0">
              <a:lnSpc>
                <a:spcPct val="100000"/>
              </a:lnSpc>
              <a:spcBef>
                <a:spcPts val="0"/>
              </a:spcBef>
              <a:spcAft>
                <a:spcPts val="0"/>
              </a:spcAft>
              <a:buClr>
                <a:schemeClr val="dk1"/>
              </a:buClr>
              <a:buSzPts val="1200"/>
              <a:buFont typeface="Calibri"/>
              <a:buNone/>
            </a:pPr>
            <a:endParaRPr lang="sv-SE" dirty="0"/>
          </a:p>
        </p:txBody>
      </p:sp>
      <p:sp>
        <p:nvSpPr>
          <p:cNvPr id="216" name="Google Shape;2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extLst>
      <p:ext uri="{BB962C8B-B14F-4D97-AF65-F5344CB8AC3E}">
        <p14:creationId xmlns:p14="http://schemas.microsoft.com/office/powerpoint/2010/main" val="214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dirty="0"/>
              <a:t>Kvinnlig könsstympning förekommer på många håll i världen men är vanligast i Afrika. Könsstympning innebär att man skär bort eller skadar delar av en flickas könsorgan. Det sker oftast utan bedövning och under primitiva former vilket gör risken stor för infektioner. Det framtida sexlivet blir smärtsamt och förlossningar ofta svåra med risk för dödlig utgång för både mamma och barn. Idag uppskattas runt 200 miljoner kvinnor och flickor världen över vara könsstympade. </a:t>
            </a:r>
            <a:endParaRPr dirty="0"/>
          </a:p>
          <a:p>
            <a:pPr marL="0" marR="0" lvl="0" indent="0" algn="l" rtl="0">
              <a:lnSpc>
                <a:spcPct val="100000"/>
              </a:lnSpc>
              <a:spcBef>
                <a:spcPts val="0"/>
              </a:spcBef>
              <a:spcAft>
                <a:spcPts val="0"/>
              </a:spcAft>
              <a:buClr>
                <a:schemeClr val="dk1"/>
              </a:buClr>
              <a:buSzPts val="1200"/>
              <a:buFont typeface="Calibri"/>
              <a:buNone/>
            </a:pPr>
            <a:endParaRPr lang="sv-SE" sz="1200" b="1" i="1" dirty="0">
              <a:solidFill>
                <a:schemeClr val="dk1"/>
              </a:solidFill>
              <a:effectLst/>
              <a:latin typeface="Calibri"/>
              <a:ea typeface="Calibri" panose="020F0502020204030204" pitchFamily="34" charset="0"/>
              <a:cs typeface="Calibri"/>
            </a:endParaRPr>
          </a:p>
          <a:p>
            <a:pPr marL="0" marR="0" lvl="0" indent="0" algn="l" rtl="0">
              <a:lnSpc>
                <a:spcPct val="100000"/>
              </a:lnSpc>
              <a:spcBef>
                <a:spcPts val="0"/>
              </a:spcBef>
              <a:spcAft>
                <a:spcPts val="0"/>
              </a:spcAft>
              <a:buClr>
                <a:schemeClr val="dk1"/>
              </a:buClr>
              <a:buSzPts val="1200"/>
              <a:buFont typeface="Calibri"/>
              <a:buNone/>
            </a:pPr>
            <a:r>
              <a:rPr lang="sv-S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Direkta effekter av könsstympning kan vara kraftig smärta, stora blödningar, chock, stelkramp, sårbildningar i könsorganet, infektioner, skador på närliggande vävnader, urininfektion och feber. Blödningar och infektioner kan i värsta fall vara så pass allvarliga att de leder till döden. </a:t>
            </a:r>
          </a:p>
          <a:p>
            <a:pPr marL="0" marR="0" lvl="0" indent="0" algn="l" rtl="0">
              <a:lnSpc>
                <a:spcPct val="100000"/>
              </a:lnSpc>
              <a:spcBef>
                <a:spcPts val="0"/>
              </a:spcBef>
              <a:spcAft>
                <a:spcPts val="0"/>
              </a:spcAft>
              <a:buClr>
                <a:schemeClr val="dk1"/>
              </a:buClr>
              <a:buSzPts val="1200"/>
              <a:buFont typeface="Calibri"/>
              <a:buNone/>
            </a:pPr>
            <a:endParaRPr lang="sv-S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sv-S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Långsiktiga effekter kan vara smärtor vid samlag, svårigheter vid förlossning, anemi, urinkontenens, bildande av cystor, att könsorganet blir överkänsligt och psykologiska effekter. </a:t>
            </a:r>
          </a:p>
          <a:p>
            <a:pPr marL="0" marR="0" lvl="0" indent="0" algn="l" rtl="0">
              <a:lnSpc>
                <a:spcPct val="100000"/>
              </a:lnSpc>
              <a:spcBef>
                <a:spcPts val="0"/>
              </a:spcBef>
              <a:spcAft>
                <a:spcPts val="0"/>
              </a:spcAft>
              <a:buClr>
                <a:schemeClr val="dk1"/>
              </a:buClr>
              <a:buSzPts val="1200"/>
              <a:buFont typeface="Calibri"/>
              <a:buNone/>
            </a:pPr>
            <a:endParaRPr lang="sv-S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sv-S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Risken att bli smittad av HIV ökar vid kvinnlig könsstympning. Detta på grund av att det ibland förekommer kulturella riter där många flickor från samma område blir omskurna med samma verktyg. Risken att bli smittad av HIV blir också större eftersom kvinnans könsorgan tidigare har blivit skadat och då ökar risken för nya skador, såsom sår, när kvinnan har samlag.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 name="Google Shape;15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dirty="0"/>
              <a:t>Barnäktenskap är en av de skadliga traditioner som bidrar till att flickors hälsa och liv är i fara. Det är utgör ett brott mot de mänskliga rättigheterna. Barnäktenskap förekommer över hela världen, men är vanligast i väst- och central Afrika, Afrika söder om Sahara, och sedan östra och södra Afrika.</a:t>
            </a:r>
          </a:p>
          <a:p>
            <a:pPr marL="0" marR="0" lvl="0" indent="0" algn="l" rtl="0">
              <a:lnSpc>
                <a:spcPct val="100000"/>
              </a:lnSpc>
              <a:spcBef>
                <a:spcPts val="0"/>
              </a:spcBef>
              <a:spcAft>
                <a:spcPts val="0"/>
              </a:spcAft>
              <a:buClr>
                <a:schemeClr val="dk1"/>
              </a:buClr>
              <a:buSzPts val="1200"/>
              <a:buFont typeface="Calibri"/>
              <a:buNone/>
            </a:pPr>
            <a:endParaRPr lang="sv-SE" dirty="0"/>
          </a:p>
          <a:p>
            <a:pPr marL="0" marR="0" lvl="0" indent="0" algn="l" rtl="0">
              <a:lnSpc>
                <a:spcPct val="100000"/>
              </a:lnSpc>
              <a:spcBef>
                <a:spcPts val="0"/>
              </a:spcBef>
              <a:spcAft>
                <a:spcPts val="0"/>
              </a:spcAft>
              <a:buClr>
                <a:schemeClr val="dk1"/>
              </a:buClr>
              <a:buSzPts val="1200"/>
              <a:buFont typeface="Calibri"/>
              <a:buNone/>
            </a:pPr>
            <a:r>
              <a:rPr lang="sv-SE" dirty="0"/>
              <a:t>Ofta gifts flickor bort till någon som är mycket äldre än dem, och förlorar rätten till sin egna kropp. De får ofta inte själva bestämma om eller när de ska ha sex. Många av flickorna måste sluta skolan när de gift sig för att istället ta hand om hemmet. Detta inskränker deras rätt till utbildning. Barnäktenskap slutar ofta med att flickan blir gravid tidigt, innan kroppen är redo för att klara av en förlossning. Det riskerar även att hålla flickor kvar i fattigdom. </a:t>
            </a: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sv-SE" dirty="0"/>
              <a:t>Tidigare var traditionen vanligt förekommande i Sydasien, men idag har förekomsten minskat, särskilt i Indien. Tidigare var det 50% risk att en flicka skulle giftas bort innan 10-års ålder. Idag är den risken 30%.</a:t>
            </a:r>
          </a:p>
          <a:p>
            <a:pPr marL="0" marR="0" lvl="0" indent="0" algn="l" rtl="0">
              <a:lnSpc>
                <a:spcPct val="100000"/>
              </a:lnSpc>
              <a:spcBef>
                <a:spcPts val="0"/>
              </a:spcBef>
              <a:spcAft>
                <a:spcPts val="0"/>
              </a:spcAft>
              <a:buClr>
                <a:schemeClr val="dk1"/>
              </a:buClr>
              <a:buSzPts val="1200"/>
              <a:buFont typeface="Calibri"/>
              <a:buNone/>
            </a:pPr>
            <a:endParaRPr i="1" dirty="0"/>
          </a:p>
        </p:txBody>
      </p:sp>
      <p:sp>
        <p:nvSpPr>
          <p:cNvPr id="127" name="Google Shape;1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393939"/>
                </a:solidFill>
                <a:effectLst/>
                <a:latin typeface="TradeGothicLT-BoldCondTwenty"/>
              </a:rPr>
              <a:t>Flickor får utbildning, stöd och ett socialt nätverk</a:t>
            </a:r>
          </a:p>
          <a:p>
            <a:pPr algn="l"/>
            <a:endParaRPr lang="sv-SE" b="0" i="0" dirty="0">
              <a:solidFill>
                <a:srgbClr val="414040"/>
              </a:solidFill>
              <a:effectLst/>
              <a:latin typeface="Open Sans" panose="020B0606030504020204" pitchFamily="34" charset="0"/>
            </a:endParaRPr>
          </a:p>
          <a:p>
            <a:pPr algn="l"/>
            <a:r>
              <a:rPr lang="sv-SE" b="0" i="0" dirty="0">
                <a:solidFill>
                  <a:srgbClr val="414040"/>
                </a:solidFill>
                <a:effectLst/>
                <a:latin typeface="Open Sans" panose="020B0606030504020204" pitchFamily="34" charset="0"/>
              </a:rPr>
              <a:t>Många flickor tvingas sluta skolan när de anses vara redo att gifta sig. För många flickor är det en dröm att fortsätta gå i skolan, få utbildning och träffa vänner utanför familjen. I projektet får fler flickor chans att vara kvar i skolan och genom</a:t>
            </a:r>
          </a:p>
          <a:p>
            <a:pPr algn="l"/>
            <a:r>
              <a:rPr lang="sv-SE" b="0" i="0" dirty="0">
                <a:solidFill>
                  <a:srgbClr val="414040"/>
                </a:solidFill>
                <a:effectLst/>
                <a:latin typeface="Open Sans" panose="020B0606030504020204" pitchFamily="34" charset="0"/>
              </a:rPr>
              <a:t>särskilda tjejgrupper får de diskutera tabubelagda och viktiga ämnen som sexuell och reproduktiv hälsa och mänskliga rättigheter. Tjejerna stöttar varandra och kan slå larm till lärare om de eller en vän känner sig hotade att sluta skolan och</a:t>
            </a:r>
          </a:p>
          <a:p>
            <a:pPr algn="l"/>
            <a:r>
              <a:rPr lang="sv-SE" b="0" i="0" dirty="0">
                <a:solidFill>
                  <a:srgbClr val="414040"/>
                </a:solidFill>
                <a:effectLst/>
                <a:latin typeface="Open Sans" panose="020B0606030504020204" pitchFamily="34" charset="0"/>
              </a:rPr>
              <a:t>giftas bort. Då kan lärare eller andra som arbetar med projektet prata med föräldrarna och lyfta vikten av att låta flickan få gå ut skolan och gifta sig senare. I vissa tjejgrupper får flickorna även en bankbok genom projektet, och vissa har till</a:t>
            </a:r>
          </a:p>
          <a:p>
            <a:pPr algn="l"/>
            <a:r>
              <a:rPr lang="sv-SE" b="0" i="0" dirty="0">
                <a:solidFill>
                  <a:srgbClr val="414040"/>
                </a:solidFill>
                <a:effectLst/>
                <a:latin typeface="Open Sans" panose="020B0606030504020204" pitchFamily="34" charset="0"/>
              </a:rPr>
              <a:t>och med kunnat börja köpa in och sälja boskap för att stärka sin egen ekonomi och position i familjen och samhället.</a:t>
            </a:r>
          </a:p>
          <a:p>
            <a:endParaRPr lang="sv-SE" dirty="0"/>
          </a:p>
          <a:p>
            <a:pPr algn="l"/>
            <a:r>
              <a:rPr lang="sv-SE" b="1" i="0" dirty="0">
                <a:solidFill>
                  <a:srgbClr val="393939"/>
                </a:solidFill>
                <a:effectLst/>
                <a:latin typeface="TradeGothicLT-BoldCondTwenty"/>
              </a:rPr>
              <a:t>Utbildning och samtal för att arbeta mot jämställdhet</a:t>
            </a:r>
          </a:p>
          <a:p>
            <a:pPr algn="l"/>
            <a:endParaRPr lang="sv-SE" b="1" i="0" dirty="0">
              <a:solidFill>
                <a:srgbClr val="393939"/>
              </a:solidFill>
              <a:effectLst/>
              <a:latin typeface="TradeGothicLT-BoldCondTwenty"/>
            </a:endParaRPr>
          </a:p>
          <a:p>
            <a:pPr algn="l"/>
            <a:r>
              <a:rPr lang="sv-SE" b="0" i="0" dirty="0">
                <a:solidFill>
                  <a:srgbClr val="414040"/>
                </a:solidFill>
                <a:effectLst/>
                <a:latin typeface="Open Sans" panose="020B0606030504020204" pitchFamily="34" charset="0"/>
              </a:rPr>
              <a:t>Utbildning är en viktig komponent i projektet eftersom många inte förstår riskerna med och konsekvenserna av barnäktenskap eller kvinnlig könsstympning. Det är viktigt att involvera både män, kvinnor, flickor och pojkar i arbetet för att </a:t>
            </a:r>
          </a:p>
          <a:p>
            <a:pPr algn="l"/>
            <a:r>
              <a:rPr lang="sv-SE" b="0" i="0" dirty="0">
                <a:solidFill>
                  <a:srgbClr val="414040"/>
                </a:solidFill>
                <a:effectLst/>
                <a:latin typeface="Open Sans" panose="020B0606030504020204" pitchFamily="34" charset="0"/>
              </a:rPr>
              <a:t>förstå vilka konsekvenser barnäktenskap och kvinnlig könsstympning kan få. Genom att engagera och utbilda många samhällsmedborgare, s k nyckelaktörer, i dialogmöten och utbildningar kan allt fler inte bara förstå hur barnäktenskap och</a:t>
            </a:r>
          </a:p>
          <a:p>
            <a:pPr algn="l"/>
            <a:r>
              <a:rPr lang="sv-SE" b="0" i="0" dirty="0">
                <a:solidFill>
                  <a:srgbClr val="414040"/>
                </a:solidFill>
                <a:effectLst/>
                <a:latin typeface="Open Sans" panose="020B0606030504020204" pitchFamily="34" charset="0"/>
              </a:rPr>
              <a:t>kvinnlig könsstympning påverkar flickornas hälsa, utan även lägga en grund för att samhället beslutar om att stoppa traditionerna.</a:t>
            </a:r>
          </a:p>
          <a:p>
            <a:endParaRPr lang="sv-SE" dirty="0"/>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8</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541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sv-SE" sz="1200" b="0" i="0" u="none" strike="noStrike" cap="none" smtClean="0">
                <a:solidFill>
                  <a:schemeClr val="dk1"/>
                </a:solidFill>
                <a:latin typeface="Calibri"/>
                <a:ea typeface="Calibri"/>
                <a:cs typeface="Calibri"/>
                <a:sym typeface="Calibri"/>
              </a:rPr>
              <a:t>9</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10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14"/>
        <p:cNvGrpSpPr/>
        <p:nvPr/>
      </p:nvGrpSpPr>
      <p:grpSpPr>
        <a:xfrm>
          <a:off x="0" y="0"/>
          <a:ext cx="0" cy="0"/>
          <a:chOff x="0" y="0"/>
          <a:chExt cx="0" cy="0"/>
        </a:xfrm>
      </p:grpSpPr>
      <p:sp>
        <p:nvSpPr>
          <p:cNvPr id="15" name="Google Shape;15;p29"/>
          <p:cNvSpPr txBox="1">
            <a:spLocks noGrp="1"/>
          </p:cNvSpPr>
          <p:nvPr>
            <p:ph type="title"/>
          </p:nvPr>
        </p:nvSpPr>
        <p:spPr>
          <a:xfrm>
            <a:off x="831850" y="1819275"/>
            <a:ext cx="10515600" cy="2743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Oswald"/>
              <a:buNone/>
              <a:defRPr sz="60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8989"/>
              </a:buClr>
              <a:buSzPts val="2400"/>
              <a:buNone/>
              <a:defRPr sz="2400">
                <a:solidFill>
                  <a:srgbClr val="898989"/>
                </a:solidFill>
              </a:defRPr>
            </a:lvl1pPr>
            <a:lvl2pPr marL="914400" lvl="1" indent="-228600" algn="l">
              <a:lnSpc>
                <a:spcPct val="90000"/>
              </a:lnSpc>
              <a:spcBef>
                <a:spcPts val="500"/>
              </a:spcBef>
              <a:spcAft>
                <a:spcPts val="0"/>
              </a:spcAft>
              <a:buClr>
                <a:srgbClr val="898989"/>
              </a:buClr>
              <a:buSzPts val="2000"/>
              <a:buNone/>
              <a:defRPr sz="2000">
                <a:solidFill>
                  <a:srgbClr val="898989"/>
                </a:solidFill>
              </a:defRPr>
            </a:lvl2pPr>
            <a:lvl3pPr marL="1371600" lvl="2" indent="-228600" algn="l">
              <a:lnSpc>
                <a:spcPct val="90000"/>
              </a:lnSpc>
              <a:spcBef>
                <a:spcPts val="500"/>
              </a:spcBef>
              <a:spcAft>
                <a:spcPts val="0"/>
              </a:spcAft>
              <a:buClr>
                <a:srgbClr val="898989"/>
              </a:buClr>
              <a:buSzPts val="1800"/>
              <a:buNone/>
              <a:defRPr sz="1800">
                <a:solidFill>
                  <a:srgbClr val="898989"/>
                </a:solidFill>
              </a:defRPr>
            </a:lvl3pPr>
            <a:lvl4pPr marL="1828800" lvl="3" indent="-228600" algn="l">
              <a:lnSpc>
                <a:spcPct val="90000"/>
              </a:lnSpc>
              <a:spcBef>
                <a:spcPts val="500"/>
              </a:spcBef>
              <a:spcAft>
                <a:spcPts val="0"/>
              </a:spcAft>
              <a:buClr>
                <a:srgbClr val="898989"/>
              </a:buClr>
              <a:buSzPts val="1600"/>
              <a:buNone/>
              <a:defRPr sz="1600">
                <a:solidFill>
                  <a:srgbClr val="898989"/>
                </a:solidFill>
              </a:defRPr>
            </a:lvl4pPr>
            <a:lvl5pPr marL="2286000" lvl="4" indent="-228600" algn="l">
              <a:lnSpc>
                <a:spcPct val="90000"/>
              </a:lnSpc>
              <a:spcBef>
                <a:spcPts val="500"/>
              </a:spcBef>
              <a:spcAft>
                <a:spcPts val="0"/>
              </a:spcAft>
              <a:buClr>
                <a:srgbClr val="898989"/>
              </a:buClr>
              <a:buSzPts val="1600"/>
              <a:buNone/>
              <a:defRPr sz="1600">
                <a:solidFill>
                  <a:srgbClr val="898989"/>
                </a:solidFill>
              </a:defRPr>
            </a:lvl5pPr>
            <a:lvl6pPr marL="2743200" lvl="5" indent="-228600" algn="l">
              <a:lnSpc>
                <a:spcPct val="90000"/>
              </a:lnSpc>
              <a:spcBef>
                <a:spcPts val="500"/>
              </a:spcBef>
              <a:spcAft>
                <a:spcPts val="0"/>
              </a:spcAft>
              <a:buClr>
                <a:srgbClr val="898989"/>
              </a:buClr>
              <a:buSzPts val="1600"/>
              <a:buNone/>
              <a:defRPr sz="1600">
                <a:solidFill>
                  <a:srgbClr val="898989"/>
                </a:solidFill>
              </a:defRPr>
            </a:lvl6pPr>
            <a:lvl7pPr marL="3200400" lvl="6" indent="-228600" algn="l">
              <a:lnSpc>
                <a:spcPct val="90000"/>
              </a:lnSpc>
              <a:spcBef>
                <a:spcPts val="500"/>
              </a:spcBef>
              <a:spcAft>
                <a:spcPts val="0"/>
              </a:spcAft>
              <a:buClr>
                <a:srgbClr val="898989"/>
              </a:buClr>
              <a:buSzPts val="1600"/>
              <a:buNone/>
              <a:defRPr sz="1600">
                <a:solidFill>
                  <a:srgbClr val="898989"/>
                </a:solidFill>
              </a:defRPr>
            </a:lvl7pPr>
            <a:lvl8pPr marL="3657600" lvl="7" indent="-228600" algn="l">
              <a:lnSpc>
                <a:spcPct val="90000"/>
              </a:lnSpc>
              <a:spcBef>
                <a:spcPts val="500"/>
              </a:spcBef>
              <a:spcAft>
                <a:spcPts val="0"/>
              </a:spcAft>
              <a:buClr>
                <a:srgbClr val="898989"/>
              </a:buClr>
              <a:buSzPts val="1600"/>
              <a:buNone/>
              <a:defRPr sz="1600">
                <a:solidFill>
                  <a:srgbClr val="898989"/>
                </a:solidFill>
              </a:defRPr>
            </a:lvl8pPr>
            <a:lvl9pPr marL="4114800" lvl="8" indent="-228600" algn="l">
              <a:lnSpc>
                <a:spcPct val="90000"/>
              </a:lnSpc>
              <a:spcBef>
                <a:spcPts val="500"/>
              </a:spcBef>
              <a:spcAft>
                <a:spcPts val="0"/>
              </a:spcAft>
              <a:buClr>
                <a:srgbClr val="898989"/>
              </a:buClr>
              <a:buSzPts val="1600"/>
              <a:buNone/>
              <a:defRPr sz="1600">
                <a:solidFill>
                  <a:srgbClr val="898989"/>
                </a:solidFill>
              </a:defRPr>
            </a:lvl9pPr>
          </a:lstStyle>
          <a:p>
            <a:endParaRPr/>
          </a:p>
        </p:txBody>
      </p:sp>
      <p:sp>
        <p:nvSpPr>
          <p:cNvPr id="17" name="Google Shape;17;p29"/>
          <p:cNvSpPr txBox="1">
            <a:spLocks noGrp="1"/>
          </p:cNvSpPr>
          <p:nvPr>
            <p:ph type="dt" idx="10"/>
          </p:nvPr>
        </p:nvSpPr>
        <p:spPr>
          <a:xfrm>
            <a:off x="8610600" y="6349222"/>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9"/>
          <p:cNvSpPr txBox="1">
            <a:spLocks noGrp="1"/>
          </p:cNvSpPr>
          <p:nvPr>
            <p:ph type="ftr" idx="11"/>
          </p:nvPr>
        </p:nvSpPr>
        <p:spPr>
          <a:xfrm>
            <a:off x="838200" y="6349221"/>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ld stående med bildtext">
  <p:cSld name="bild stående med bildtext">
    <p:spTree>
      <p:nvGrpSpPr>
        <p:cNvPr id="1" name="Shape 19"/>
        <p:cNvGrpSpPr/>
        <p:nvPr/>
      </p:nvGrpSpPr>
      <p:grpSpPr>
        <a:xfrm>
          <a:off x="0" y="0"/>
          <a:ext cx="0" cy="0"/>
          <a:chOff x="0" y="0"/>
          <a:chExt cx="0" cy="0"/>
        </a:xfrm>
      </p:grpSpPr>
      <p:sp>
        <p:nvSpPr>
          <p:cNvPr id="20" name="Google Shape;20;p30"/>
          <p:cNvSpPr>
            <a:spLocks noGrp="1"/>
          </p:cNvSpPr>
          <p:nvPr>
            <p:ph type="pic" idx="2"/>
          </p:nvPr>
        </p:nvSpPr>
        <p:spPr>
          <a:xfrm>
            <a:off x="7946968" y="1831181"/>
            <a:ext cx="4245032" cy="502681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Oswald"/>
                <a:ea typeface="Oswald"/>
                <a:cs typeface="Oswald"/>
                <a:sym typeface="Oswald"/>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Oswald"/>
                <a:ea typeface="Oswald"/>
                <a:cs typeface="Oswald"/>
                <a:sym typeface="Oswald"/>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swald"/>
                <a:ea typeface="Oswald"/>
                <a:cs typeface="Oswald"/>
                <a:sym typeface="Oswald"/>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9pPr>
          </a:lstStyle>
          <a:p>
            <a:endParaRPr/>
          </a:p>
        </p:txBody>
      </p:sp>
      <p:sp>
        <p:nvSpPr>
          <p:cNvPr id="21" name="Google Shape;21;p30"/>
          <p:cNvSpPr txBox="1">
            <a:spLocks noGrp="1"/>
          </p:cNvSpPr>
          <p:nvPr>
            <p:ph type="title"/>
          </p:nvPr>
        </p:nvSpPr>
        <p:spPr>
          <a:xfrm>
            <a:off x="838200" y="428625"/>
            <a:ext cx="9363076" cy="13830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Oswald"/>
              <a:buNone/>
              <a:defRPr sz="4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body" idx="1"/>
          </p:nvPr>
        </p:nvSpPr>
        <p:spPr>
          <a:xfrm>
            <a:off x="839788" y="4055735"/>
            <a:ext cx="6699856" cy="18719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 name="Google Shape;23;p30"/>
          <p:cNvSpPr txBox="1">
            <a:spLocks noGrp="1"/>
          </p:cNvSpPr>
          <p:nvPr>
            <p:ph type="ftr" idx="11"/>
          </p:nvPr>
        </p:nvSpPr>
        <p:spPr>
          <a:xfrm>
            <a:off x="838200" y="6429375"/>
            <a:ext cx="6699855" cy="30732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body" idx="3"/>
          </p:nvPr>
        </p:nvSpPr>
        <p:spPr>
          <a:xfrm>
            <a:off x="838199" y="2660073"/>
            <a:ext cx="6699856" cy="121365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800"/>
              <a:buNone/>
              <a:defRPr/>
            </a:lvl2pPr>
            <a:lvl3pPr marL="1371600" lvl="2" indent="-228600" algn="l">
              <a:lnSpc>
                <a:spcPct val="90000"/>
              </a:lnSpc>
              <a:spcBef>
                <a:spcPts val="500"/>
              </a:spcBef>
              <a:spcAft>
                <a:spcPts val="0"/>
              </a:spcAft>
              <a:buClr>
                <a:schemeClr val="dk1"/>
              </a:buClr>
              <a:buSzPts val="2400"/>
              <a:buNone/>
              <a:defRPr/>
            </a:lvl3pPr>
            <a:lvl4pPr marL="1828800" lvl="3" indent="-228600" algn="l">
              <a:lnSpc>
                <a:spcPct val="90000"/>
              </a:lnSpc>
              <a:spcBef>
                <a:spcPts val="500"/>
              </a:spcBef>
              <a:spcAft>
                <a:spcPts val="0"/>
              </a:spcAft>
              <a:buClr>
                <a:schemeClr val="dk1"/>
              </a:buClr>
              <a:buSzPts val="2000"/>
              <a:buNone/>
              <a:defRPr/>
            </a:lvl4pPr>
            <a:lvl5pPr marL="2286000" lvl="4" indent="-228600" algn="l">
              <a:lnSpc>
                <a:spcPct val="90000"/>
              </a:lnSpc>
              <a:spcBef>
                <a:spcPts val="500"/>
              </a:spcBef>
              <a:spcAft>
                <a:spcPts val="0"/>
              </a:spcAft>
              <a:buClr>
                <a:schemeClr val="dk1"/>
              </a:buClr>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body" idx="4"/>
          </p:nvPr>
        </p:nvSpPr>
        <p:spPr>
          <a:xfrm>
            <a:off x="8099396" y="6429375"/>
            <a:ext cx="3940175" cy="307322"/>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000"/>
              </a:spcBef>
              <a:spcAft>
                <a:spcPts val="0"/>
              </a:spcAft>
              <a:buClr>
                <a:schemeClr val="dk1"/>
              </a:buClr>
              <a:buSzPts val="1100"/>
              <a:buNone/>
              <a:defRPr sz="11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55600" algn="l">
              <a:lnSpc>
                <a:spcPct val="90000"/>
              </a:lnSpc>
              <a:spcBef>
                <a:spcPts val="500"/>
              </a:spcBef>
              <a:spcAft>
                <a:spcPts val="0"/>
              </a:spcAft>
              <a:buClr>
                <a:schemeClr val="dk1"/>
              </a:buClr>
              <a:buSzPts val="20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ld liggande med bildtext">
  <p:cSld name="Bild liggande med bildtext">
    <p:spTree>
      <p:nvGrpSpPr>
        <p:cNvPr id="1" name="Shape 26"/>
        <p:cNvGrpSpPr/>
        <p:nvPr/>
      </p:nvGrpSpPr>
      <p:grpSpPr>
        <a:xfrm>
          <a:off x="0" y="0"/>
          <a:ext cx="0" cy="0"/>
          <a:chOff x="0" y="0"/>
          <a:chExt cx="0" cy="0"/>
        </a:xfrm>
      </p:grpSpPr>
      <p:sp>
        <p:nvSpPr>
          <p:cNvPr id="27" name="Google Shape;27;p31"/>
          <p:cNvSpPr txBox="1">
            <a:spLocks noGrp="1"/>
          </p:cNvSpPr>
          <p:nvPr>
            <p:ph type="title"/>
          </p:nvPr>
        </p:nvSpPr>
        <p:spPr>
          <a:xfrm>
            <a:off x="838200" y="428625"/>
            <a:ext cx="9363076" cy="13830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Oswald"/>
              <a:buNone/>
              <a:defRPr sz="4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1"/>
          <p:cNvSpPr>
            <a:spLocks noGrp="1"/>
          </p:cNvSpPr>
          <p:nvPr>
            <p:ph type="pic" idx="2"/>
          </p:nvPr>
        </p:nvSpPr>
        <p:spPr>
          <a:xfrm>
            <a:off x="5183188" y="2438401"/>
            <a:ext cx="6172200" cy="349567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Oswald"/>
                <a:ea typeface="Oswald"/>
                <a:cs typeface="Oswald"/>
                <a:sym typeface="Oswald"/>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Oswald"/>
                <a:ea typeface="Oswald"/>
                <a:cs typeface="Oswald"/>
                <a:sym typeface="Oswald"/>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swald"/>
                <a:ea typeface="Oswald"/>
                <a:cs typeface="Oswald"/>
                <a:sym typeface="Oswald"/>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swald"/>
                <a:ea typeface="Oswald"/>
                <a:cs typeface="Oswald"/>
                <a:sym typeface="Oswald"/>
              </a:defRPr>
            </a:lvl9pPr>
          </a:lstStyle>
          <a:p>
            <a:endParaRPr/>
          </a:p>
        </p:txBody>
      </p:sp>
      <p:sp>
        <p:nvSpPr>
          <p:cNvPr id="29" name="Google Shape;29;p31"/>
          <p:cNvSpPr txBox="1">
            <a:spLocks noGrp="1"/>
          </p:cNvSpPr>
          <p:nvPr>
            <p:ph type="body" idx="1"/>
          </p:nvPr>
        </p:nvSpPr>
        <p:spPr>
          <a:xfrm>
            <a:off x="839788" y="3648075"/>
            <a:ext cx="3932237" cy="2279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 name="Google Shape;30;p31"/>
          <p:cNvSpPr txBox="1">
            <a:spLocks noGrp="1"/>
          </p:cNvSpPr>
          <p:nvPr>
            <p:ph type="dt" idx="10"/>
          </p:nvPr>
        </p:nvSpPr>
        <p:spPr>
          <a:xfrm>
            <a:off x="8610600" y="6349222"/>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838200" y="6349221"/>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body" idx="3"/>
          </p:nvPr>
        </p:nvSpPr>
        <p:spPr>
          <a:xfrm>
            <a:off x="838200" y="2438401"/>
            <a:ext cx="3932238" cy="9905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800"/>
              <a:buNone/>
              <a:defRPr/>
            </a:lvl2pPr>
            <a:lvl3pPr marL="1371600" lvl="2" indent="-228600" algn="l">
              <a:lnSpc>
                <a:spcPct val="90000"/>
              </a:lnSpc>
              <a:spcBef>
                <a:spcPts val="500"/>
              </a:spcBef>
              <a:spcAft>
                <a:spcPts val="0"/>
              </a:spcAft>
              <a:buClr>
                <a:schemeClr val="dk1"/>
              </a:buClr>
              <a:buSzPts val="2400"/>
              <a:buNone/>
              <a:defRPr/>
            </a:lvl3pPr>
            <a:lvl4pPr marL="1828800" lvl="3" indent="-228600" algn="l">
              <a:lnSpc>
                <a:spcPct val="90000"/>
              </a:lnSpc>
              <a:spcBef>
                <a:spcPts val="500"/>
              </a:spcBef>
              <a:spcAft>
                <a:spcPts val="0"/>
              </a:spcAft>
              <a:buClr>
                <a:schemeClr val="dk1"/>
              </a:buClr>
              <a:buSzPts val="2000"/>
              <a:buNone/>
              <a:defRPr/>
            </a:lvl4pPr>
            <a:lvl5pPr marL="2286000" lvl="4" indent="-228600" algn="l">
              <a:lnSpc>
                <a:spcPct val="90000"/>
              </a:lnSpc>
              <a:spcBef>
                <a:spcPts val="500"/>
              </a:spcBef>
              <a:spcAft>
                <a:spcPts val="0"/>
              </a:spcAft>
              <a:buClr>
                <a:schemeClr val="dk1"/>
              </a:buClr>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1"/>
          <p:cNvSpPr txBox="1">
            <a:spLocks noGrp="1"/>
          </p:cNvSpPr>
          <p:nvPr>
            <p:ph type="body" idx="4"/>
          </p:nvPr>
        </p:nvSpPr>
        <p:spPr>
          <a:xfrm rot="-5400000">
            <a:off x="9773601" y="4036607"/>
            <a:ext cx="3495675" cy="299259"/>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55600" algn="l">
              <a:lnSpc>
                <a:spcPct val="90000"/>
              </a:lnSpc>
              <a:spcBef>
                <a:spcPts val="500"/>
              </a:spcBef>
              <a:spcAft>
                <a:spcPts val="0"/>
              </a:spcAft>
              <a:buClr>
                <a:schemeClr val="dk1"/>
              </a:buClr>
              <a:buSzPts val="20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8200" y="457200"/>
            <a:ext cx="9363075" cy="135479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8200" y="2752531"/>
            <a:ext cx="10515600" cy="342443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dt" idx="10"/>
          </p:nvPr>
        </p:nvSpPr>
        <p:spPr>
          <a:xfrm>
            <a:off x="8610600" y="6349222"/>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838200" y="6349221"/>
            <a:ext cx="7315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8"/>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3187026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486428"/>
            <a:ext cx="937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swald"/>
              <a:buNone/>
              <a:defRPr sz="4400" b="1" i="0" u="none" strike="noStrike" cap="none">
                <a:solidFill>
                  <a:schemeClr val="lt1"/>
                </a:solidFill>
                <a:latin typeface="Oswald"/>
                <a:ea typeface="Oswald"/>
                <a:cs typeface="Oswald"/>
                <a:sym typeface="Oswal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28"/>
          <p:cNvSpPr txBox="1">
            <a:spLocks noGrp="1"/>
          </p:cNvSpPr>
          <p:nvPr>
            <p:ph type="body" idx="1"/>
          </p:nvPr>
        </p:nvSpPr>
        <p:spPr>
          <a:xfrm>
            <a:off x="838200" y="2752531"/>
            <a:ext cx="10515600" cy="342443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swald"/>
                <a:ea typeface="Oswald"/>
                <a:cs typeface="Oswald"/>
                <a:sym typeface="Oswald"/>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swald"/>
                <a:ea typeface="Oswald"/>
                <a:cs typeface="Oswald"/>
                <a:sym typeface="Oswald"/>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swald"/>
                <a:ea typeface="Oswald"/>
                <a:cs typeface="Oswald"/>
                <a:sym typeface="Oswald"/>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swald"/>
                <a:ea typeface="Oswald"/>
                <a:cs typeface="Oswald"/>
                <a:sym typeface="Oswald"/>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swald"/>
                <a:ea typeface="Oswald"/>
                <a:cs typeface="Oswald"/>
                <a:sym typeface="Oswal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swald"/>
                <a:ea typeface="Oswald"/>
                <a:cs typeface="Oswald"/>
                <a:sym typeface="Oswal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swald"/>
                <a:ea typeface="Oswald"/>
                <a:cs typeface="Oswald"/>
                <a:sym typeface="Oswal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swald"/>
                <a:ea typeface="Oswald"/>
                <a:cs typeface="Oswald"/>
                <a:sym typeface="Oswal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swald"/>
                <a:ea typeface="Oswald"/>
                <a:cs typeface="Oswald"/>
                <a:sym typeface="Oswald"/>
              </a:defRPr>
            </a:lvl9pPr>
          </a:lstStyle>
          <a:p>
            <a:endParaRPr/>
          </a:p>
        </p:txBody>
      </p:sp>
      <p:sp>
        <p:nvSpPr>
          <p:cNvPr id="12" name="Google Shape;12;p28"/>
          <p:cNvSpPr txBox="1">
            <a:spLocks noGrp="1"/>
          </p:cNvSpPr>
          <p:nvPr>
            <p:ph type="dt" idx="10"/>
          </p:nvPr>
        </p:nvSpPr>
        <p:spPr>
          <a:xfrm>
            <a:off x="8610600" y="634922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Oswald"/>
                <a:ea typeface="Oswald"/>
                <a:cs typeface="Oswald"/>
                <a:sym typeface="Oswald"/>
              </a:defRPr>
            </a:lvl1pPr>
            <a:lvl2pPr marR="0" lvl="1" algn="l" rtl="0">
              <a:spcBef>
                <a:spcPts val="0"/>
              </a:spcBef>
              <a:spcAft>
                <a:spcPts val="0"/>
              </a:spcAft>
              <a:buSzPts val="1400"/>
              <a:buNone/>
              <a:defRPr sz="1800" b="0" i="0" u="none" strike="noStrike" cap="none">
                <a:solidFill>
                  <a:schemeClr val="dk1"/>
                </a:solidFill>
                <a:latin typeface="Oswald"/>
                <a:ea typeface="Oswald"/>
                <a:cs typeface="Oswald"/>
                <a:sym typeface="Oswald"/>
              </a:defRPr>
            </a:lvl2pPr>
            <a:lvl3pPr marR="0" lvl="2" algn="l" rtl="0">
              <a:spcBef>
                <a:spcPts val="0"/>
              </a:spcBef>
              <a:spcAft>
                <a:spcPts val="0"/>
              </a:spcAft>
              <a:buSzPts val="1400"/>
              <a:buNone/>
              <a:defRPr sz="1800" b="0" i="0" u="none" strike="noStrike" cap="none">
                <a:solidFill>
                  <a:schemeClr val="dk1"/>
                </a:solidFill>
                <a:latin typeface="Oswald"/>
                <a:ea typeface="Oswald"/>
                <a:cs typeface="Oswald"/>
                <a:sym typeface="Oswald"/>
              </a:defRPr>
            </a:lvl3pPr>
            <a:lvl4pPr marR="0" lvl="3" algn="l" rtl="0">
              <a:spcBef>
                <a:spcPts val="0"/>
              </a:spcBef>
              <a:spcAft>
                <a:spcPts val="0"/>
              </a:spcAft>
              <a:buSzPts val="1400"/>
              <a:buNone/>
              <a:defRPr sz="1800" b="0" i="0" u="none" strike="noStrike" cap="none">
                <a:solidFill>
                  <a:schemeClr val="dk1"/>
                </a:solidFill>
                <a:latin typeface="Oswald"/>
                <a:ea typeface="Oswald"/>
                <a:cs typeface="Oswald"/>
                <a:sym typeface="Oswald"/>
              </a:defRPr>
            </a:lvl4pPr>
            <a:lvl5pPr marR="0" lvl="4" algn="l" rtl="0">
              <a:spcBef>
                <a:spcPts val="0"/>
              </a:spcBef>
              <a:spcAft>
                <a:spcPts val="0"/>
              </a:spcAft>
              <a:buSzPts val="1400"/>
              <a:buNone/>
              <a:defRPr sz="1800" b="0" i="0" u="none" strike="noStrike" cap="none">
                <a:solidFill>
                  <a:schemeClr val="dk1"/>
                </a:solidFill>
                <a:latin typeface="Oswald"/>
                <a:ea typeface="Oswald"/>
                <a:cs typeface="Oswald"/>
                <a:sym typeface="Oswald"/>
              </a:defRPr>
            </a:lvl5pPr>
            <a:lvl6pPr marR="0" lvl="5" algn="l" rtl="0">
              <a:spcBef>
                <a:spcPts val="0"/>
              </a:spcBef>
              <a:spcAft>
                <a:spcPts val="0"/>
              </a:spcAft>
              <a:buSzPts val="1400"/>
              <a:buNone/>
              <a:defRPr sz="1800" b="0" i="0" u="none" strike="noStrike" cap="none">
                <a:solidFill>
                  <a:schemeClr val="dk1"/>
                </a:solidFill>
                <a:latin typeface="Oswald"/>
                <a:ea typeface="Oswald"/>
                <a:cs typeface="Oswald"/>
                <a:sym typeface="Oswald"/>
              </a:defRPr>
            </a:lvl6pPr>
            <a:lvl7pPr marR="0" lvl="6" algn="l" rtl="0">
              <a:spcBef>
                <a:spcPts val="0"/>
              </a:spcBef>
              <a:spcAft>
                <a:spcPts val="0"/>
              </a:spcAft>
              <a:buSzPts val="1400"/>
              <a:buNone/>
              <a:defRPr sz="1800" b="0" i="0" u="none" strike="noStrike" cap="none">
                <a:solidFill>
                  <a:schemeClr val="dk1"/>
                </a:solidFill>
                <a:latin typeface="Oswald"/>
                <a:ea typeface="Oswald"/>
                <a:cs typeface="Oswald"/>
                <a:sym typeface="Oswald"/>
              </a:defRPr>
            </a:lvl7pPr>
            <a:lvl8pPr marR="0" lvl="7" algn="l" rtl="0">
              <a:spcBef>
                <a:spcPts val="0"/>
              </a:spcBef>
              <a:spcAft>
                <a:spcPts val="0"/>
              </a:spcAft>
              <a:buSzPts val="1400"/>
              <a:buNone/>
              <a:defRPr sz="1800" b="0" i="0" u="none" strike="noStrike" cap="none">
                <a:solidFill>
                  <a:schemeClr val="dk1"/>
                </a:solidFill>
                <a:latin typeface="Oswald"/>
                <a:ea typeface="Oswald"/>
                <a:cs typeface="Oswald"/>
                <a:sym typeface="Oswald"/>
              </a:defRPr>
            </a:lvl8pPr>
            <a:lvl9pPr marR="0" lvl="8" algn="l" rtl="0">
              <a:spcBef>
                <a:spcPts val="0"/>
              </a:spcBef>
              <a:spcAft>
                <a:spcPts val="0"/>
              </a:spcAft>
              <a:buSzPts val="1400"/>
              <a:buNone/>
              <a:defRPr sz="1800" b="0" i="0" u="none" strike="noStrike" cap="none">
                <a:solidFill>
                  <a:schemeClr val="dk1"/>
                </a:solidFill>
                <a:latin typeface="Oswald"/>
                <a:ea typeface="Oswald"/>
                <a:cs typeface="Oswald"/>
                <a:sym typeface="Oswald"/>
              </a:defRPr>
            </a:lvl9pPr>
          </a:lstStyle>
          <a:p>
            <a:endParaRPr/>
          </a:p>
        </p:txBody>
      </p:sp>
      <p:sp>
        <p:nvSpPr>
          <p:cNvPr id="13" name="Google Shape;13;p28"/>
          <p:cNvSpPr txBox="1">
            <a:spLocks noGrp="1"/>
          </p:cNvSpPr>
          <p:nvPr>
            <p:ph type="ftr" idx="11"/>
          </p:nvPr>
        </p:nvSpPr>
        <p:spPr>
          <a:xfrm>
            <a:off x="838200" y="6349221"/>
            <a:ext cx="7315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Oswald"/>
                <a:ea typeface="Oswald"/>
                <a:cs typeface="Oswald"/>
                <a:sym typeface="Oswald"/>
              </a:defRPr>
            </a:lvl1pPr>
            <a:lvl2pPr marR="0" lvl="1" algn="l" rtl="0">
              <a:spcBef>
                <a:spcPts val="0"/>
              </a:spcBef>
              <a:spcAft>
                <a:spcPts val="0"/>
              </a:spcAft>
              <a:buSzPts val="1400"/>
              <a:buNone/>
              <a:defRPr sz="1800" b="0" i="0" u="none" strike="noStrike" cap="none">
                <a:solidFill>
                  <a:schemeClr val="dk1"/>
                </a:solidFill>
                <a:latin typeface="Oswald"/>
                <a:ea typeface="Oswald"/>
                <a:cs typeface="Oswald"/>
                <a:sym typeface="Oswald"/>
              </a:defRPr>
            </a:lvl2pPr>
            <a:lvl3pPr marR="0" lvl="2" algn="l" rtl="0">
              <a:spcBef>
                <a:spcPts val="0"/>
              </a:spcBef>
              <a:spcAft>
                <a:spcPts val="0"/>
              </a:spcAft>
              <a:buSzPts val="1400"/>
              <a:buNone/>
              <a:defRPr sz="1800" b="0" i="0" u="none" strike="noStrike" cap="none">
                <a:solidFill>
                  <a:schemeClr val="dk1"/>
                </a:solidFill>
                <a:latin typeface="Oswald"/>
                <a:ea typeface="Oswald"/>
                <a:cs typeface="Oswald"/>
                <a:sym typeface="Oswald"/>
              </a:defRPr>
            </a:lvl3pPr>
            <a:lvl4pPr marR="0" lvl="3" algn="l" rtl="0">
              <a:spcBef>
                <a:spcPts val="0"/>
              </a:spcBef>
              <a:spcAft>
                <a:spcPts val="0"/>
              </a:spcAft>
              <a:buSzPts val="1400"/>
              <a:buNone/>
              <a:defRPr sz="1800" b="0" i="0" u="none" strike="noStrike" cap="none">
                <a:solidFill>
                  <a:schemeClr val="dk1"/>
                </a:solidFill>
                <a:latin typeface="Oswald"/>
                <a:ea typeface="Oswald"/>
                <a:cs typeface="Oswald"/>
                <a:sym typeface="Oswald"/>
              </a:defRPr>
            </a:lvl4pPr>
            <a:lvl5pPr marR="0" lvl="4" algn="l" rtl="0">
              <a:spcBef>
                <a:spcPts val="0"/>
              </a:spcBef>
              <a:spcAft>
                <a:spcPts val="0"/>
              </a:spcAft>
              <a:buSzPts val="1400"/>
              <a:buNone/>
              <a:defRPr sz="1800" b="0" i="0" u="none" strike="noStrike" cap="none">
                <a:solidFill>
                  <a:schemeClr val="dk1"/>
                </a:solidFill>
                <a:latin typeface="Oswald"/>
                <a:ea typeface="Oswald"/>
                <a:cs typeface="Oswald"/>
                <a:sym typeface="Oswald"/>
              </a:defRPr>
            </a:lvl5pPr>
            <a:lvl6pPr marR="0" lvl="5" algn="l" rtl="0">
              <a:spcBef>
                <a:spcPts val="0"/>
              </a:spcBef>
              <a:spcAft>
                <a:spcPts val="0"/>
              </a:spcAft>
              <a:buSzPts val="1400"/>
              <a:buNone/>
              <a:defRPr sz="1800" b="0" i="0" u="none" strike="noStrike" cap="none">
                <a:solidFill>
                  <a:schemeClr val="dk1"/>
                </a:solidFill>
                <a:latin typeface="Oswald"/>
                <a:ea typeface="Oswald"/>
                <a:cs typeface="Oswald"/>
                <a:sym typeface="Oswald"/>
              </a:defRPr>
            </a:lvl6pPr>
            <a:lvl7pPr marR="0" lvl="6" algn="l" rtl="0">
              <a:spcBef>
                <a:spcPts val="0"/>
              </a:spcBef>
              <a:spcAft>
                <a:spcPts val="0"/>
              </a:spcAft>
              <a:buSzPts val="1400"/>
              <a:buNone/>
              <a:defRPr sz="1800" b="0" i="0" u="none" strike="noStrike" cap="none">
                <a:solidFill>
                  <a:schemeClr val="dk1"/>
                </a:solidFill>
                <a:latin typeface="Oswald"/>
                <a:ea typeface="Oswald"/>
                <a:cs typeface="Oswald"/>
                <a:sym typeface="Oswald"/>
              </a:defRPr>
            </a:lvl7pPr>
            <a:lvl8pPr marR="0" lvl="7" algn="l" rtl="0">
              <a:spcBef>
                <a:spcPts val="0"/>
              </a:spcBef>
              <a:spcAft>
                <a:spcPts val="0"/>
              </a:spcAft>
              <a:buSzPts val="1400"/>
              <a:buNone/>
              <a:defRPr sz="1800" b="0" i="0" u="none" strike="noStrike" cap="none">
                <a:solidFill>
                  <a:schemeClr val="dk1"/>
                </a:solidFill>
                <a:latin typeface="Oswald"/>
                <a:ea typeface="Oswald"/>
                <a:cs typeface="Oswald"/>
                <a:sym typeface="Oswald"/>
              </a:defRPr>
            </a:lvl8pPr>
            <a:lvl9pPr marR="0" lvl="8" algn="l" rtl="0">
              <a:spcBef>
                <a:spcPts val="0"/>
              </a:spcBef>
              <a:spcAft>
                <a:spcPts val="0"/>
              </a:spcAft>
              <a:buSzPts val="1400"/>
              <a:buNone/>
              <a:defRPr sz="1800" b="0" i="0" u="none" strike="noStrike" cap="none">
                <a:solidFill>
                  <a:schemeClr val="dk1"/>
                </a:solidFill>
                <a:latin typeface="Oswald"/>
                <a:ea typeface="Oswald"/>
                <a:cs typeface="Oswald"/>
                <a:sym typeface="Oswal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title"/>
          </p:nvPr>
        </p:nvSpPr>
        <p:spPr>
          <a:xfrm>
            <a:off x="831850" y="1819275"/>
            <a:ext cx="5714093" cy="32821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400"/>
              <a:buFont typeface="Calibri"/>
              <a:buNone/>
            </a:pPr>
            <a:r>
              <a:rPr lang="sv-SE" sz="4400" dirty="0">
                <a:solidFill>
                  <a:schemeClr val="accent2"/>
                </a:solidFill>
                <a:latin typeface="Trade Gothic LT Std Cn" panose="020B0606020502020204" pitchFamily="34" charset="0"/>
                <a:ea typeface="Calibri"/>
                <a:cs typeface="Calibri"/>
                <a:sym typeface="Calibri"/>
              </a:rPr>
              <a:t>Flicka </a:t>
            </a:r>
            <a:br>
              <a:rPr lang="sv-SE" sz="4400" dirty="0">
                <a:solidFill>
                  <a:schemeClr val="accent2"/>
                </a:solidFill>
                <a:latin typeface="Trade Gothic LT Std Cn" panose="020B0606020502020204" pitchFamily="34" charset="0"/>
                <a:ea typeface="Calibri"/>
                <a:cs typeface="Calibri"/>
                <a:sym typeface="Calibri"/>
              </a:rPr>
            </a:br>
            <a:r>
              <a:rPr lang="sv-SE" sz="4400" dirty="0">
                <a:solidFill>
                  <a:schemeClr val="dk1"/>
                </a:solidFill>
                <a:latin typeface="Trade Gothic LT Std Cn" panose="020B0606020502020204" pitchFamily="34" charset="0"/>
                <a:ea typeface="Calibri"/>
                <a:cs typeface="Calibri"/>
                <a:sym typeface="Calibri"/>
              </a:rPr>
              <a:t>– projektet som stärker flickors rättigheter</a:t>
            </a:r>
            <a:endParaRPr dirty="0">
              <a:latin typeface="Trade Gothic LT Std Cn" panose="020B0606020502020204" pitchFamily="34" charset="0"/>
            </a:endParaRPr>
          </a:p>
        </p:txBody>
      </p:sp>
      <p:sp>
        <p:nvSpPr>
          <p:cNvPr id="68" name="Google Shape;68;p1"/>
          <p:cNvSpPr txBox="1">
            <a:spLocks noGrp="1"/>
          </p:cNvSpPr>
          <p:nvPr>
            <p:ph type="body" idx="1"/>
          </p:nvPr>
        </p:nvSpPr>
        <p:spPr>
          <a:xfrm>
            <a:off x="831850" y="5245768"/>
            <a:ext cx="10515600" cy="8438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98989"/>
              </a:buClr>
              <a:buSzPts val="2400"/>
              <a:buNone/>
            </a:pPr>
            <a:endParaRPr lang="sv-SE" dirty="0">
              <a:latin typeface="Minion"/>
              <a:cs typeface="Calibri"/>
              <a:sym typeface="Calibri"/>
            </a:endParaRPr>
          </a:p>
        </p:txBody>
      </p:sp>
      <p:pic>
        <p:nvPicPr>
          <p:cNvPr id="69" name="Google Shape;69;p1" descr="En bild som visar person, kläder, håller, står&#10;&#10;Automatiskt genererad beskrivning"/>
          <p:cNvPicPr preferRelativeResize="0"/>
          <p:nvPr/>
        </p:nvPicPr>
        <p:blipFill rotWithShape="1">
          <a:blip r:embed="rId3">
            <a:alphaModFix/>
          </a:blip>
          <a:srcRect/>
          <a:stretch/>
        </p:blipFill>
        <p:spPr>
          <a:xfrm>
            <a:off x="5281044" y="2056606"/>
            <a:ext cx="7598570" cy="50657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31E5E4B-23E0-451E-8176-4FBB1CA7E834}"/>
              </a:ext>
            </a:extLst>
          </p:cNvPr>
          <p:cNvSpPr>
            <a:spLocks noGrp="1"/>
          </p:cNvSpPr>
          <p:nvPr>
            <p:ph idx="1"/>
          </p:nvPr>
        </p:nvSpPr>
        <p:spPr>
          <a:xfrm>
            <a:off x="838200" y="2455165"/>
            <a:ext cx="5257800" cy="3845859"/>
          </a:xfrm>
        </p:spPr>
        <p:txBody>
          <a:bodyPr>
            <a:normAutofit/>
          </a:bodyPr>
          <a:lstStyle/>
          <a:p>
            <a:pPr>
              <a:lnSpc>
                <a:spcPct val="120000"/>
              </a:lnSpc>
            </a:pPr>
            <a:r>
              <a:rPr lang="sv-SE" sz="2400" dirty="0">
                <a:latin typeface="Minion"/>
                <a:cs typeface="Times" panose="02020603050405020304" pitchFamily="18" charset="0"/>
              </a:rPr>
              <a:t>Bli medlem hos oss på fn.se/medlem</a:t>
            </a:r>
          </a:p>
          <a:p>
            <a:pPr>
              <a:lnSpc>
                <a:spcPct val="120000"/>
              </a:lnSpc>
            </a:pPr>
            <a:r>
              <a:rPr lang="sv-SE" sz="2400" dirty="0">
                <a:latin typeface="Minion"/>
                <a:cs typeface="Times" panose="02020603050405020304" pitchFamily="18" charset="0"/>
              </a:rPr>
              <a:t>Läs mer om </a:t>
            </a:r>
            <a:br>
              <a:rPr lang="sv-SE" sz="2400" dirty="0">
                <a:latin typeface="Minion"/>
                <a:cs typeface="Times" panose="02020603050405020304" pitchFamily="18" charset="0"/>
              </a:rPr>
            </a:br>
            <a:r>
              <a:rPr lang="sv-SE" sz="2400" dirty="0">
                <a:latin typeface="Minion"/>
                <a:cs typeface="Times" panose="02020603050405020304" pitchFamily="18" charset="0"/>
              </a:rPr>
              <a:t>Svenska FN-förbundet på fn.se</a:t>
            </a:r>
          </a:p>
          <a:p>
            <a:pPr>
              <a:lnSpc>
                <a:spcPct val="120000"/>
              </a:lnSpc>
            </a:pPr>
            <a:r>
              <a:rPr lang="sv-SE" sz="2400" dirty="0">
                <a:latin typeface="Minion"/>
                <a:cs typeface="Times" panose="02020603050405020304" pitchFamily="18" charset="0"/>
              </a:rPr>
              <a:t>Följ oss gärna i sociala medier: Facebook, Instagram, Twitter </a:t>
            </a:r>
            <a:br>
              <a:rPr lang="sv-SE" sz="2400" dirty="0">
                <a:latin typeface="Minion"/>
                <a:cs typeface="Times" panose="02020603050405020304" pitchFamily="18" charset="0"/>
              </a:rPr>
            </a:br>
            <a:r>
              <a:rPr lang="sv-SE" sz="2400" dirty="0">
                <a:latin typeface="Minion"/>
                <a:cs typeface="Times" panose="02020603050405020304" pitchFamily="18" charset="0"/>
              </a:rPr>
              <a:t>och Linkedin – sök på </a:t>
            </a:r>
            <a:br>
              <a:rPr lang="sv-SE" sz="2400" dirty="0">
                <a:latin typeface="Minion"/>
                <a:cs typeface="Times" panose="02020603050405020304" pitchFamily="18" charset="0"/>
              </a:rPr>
            </a:br>
            <a:r>
              <a:rPr lang="sv-SE" sz="2400" dirty="0">
                <a:latin typeface="Minion"/>
                <a:cs typeface="Times" panose="02020603050405020304" pitchFamily="18" charset="0"/>
              </a:rPr>
              <a:t>Svenska FN-förbundet</a:t>
            </a:r>
            <a:endParaRPr lang="sv-SE" sz="2400" dirty="0">
              <a:latin typeface="Minion"/>
            </a:endParaRPr>
          </a:p>
        </p:txBody>
      </p:sp>
      <p:pic>
        <p:nvPicPr>
          <p:cNvPr id="4" name="Bildobjekt 3">
            <a:extLst>
              <a:ext uri="{FF2B5EF4-FFF2-40B4-BE49-F238E27FC236}">
                <a16:creationId xmlns:a16="http://schemas.microsoft.com/office/drawing/2014/main" id="{274564E0-4B93-4A54-9BA4-31EBC37D0C1A}"/>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2701" r="17419" b="2701"/>
          <a:stretch/>
        </p:blipFill>
        <p:spPr>
          <a:xfrm>
            <a:off x="7147330" y="2205161"/>
            <a:ext cx="4628735" cy="4345868"/>
          </a:xfrm>
          <a:prstGeom prst="rect">
            <a:avLst/>
          </a:prstGeom>
        </p:spPr>
      </p:pic>
      <p:sp>
        <p:nvSpPr>
          <p:cNvPr id="5" name="Rubrik 112">
            <a:extLst>
              <a:ext uri="{FF2B5EF4-FFF2-40B4-BE49-F238E27FC236}">
                <a16:creationId xmlns:a16="http://schemas.microsoft.com/office/drawing/2014/main" id="{05801BD3-1D3D-46B7-941B-7D6170C0D48E}"/>
              </a:ext>
            </a:extLst>
          </p:cNvPr>
          <p:cNvSpPr txBox="1">
            <a:spLocks/>
          </p:cNvSpPr>
          <p:nvPr/>
        </p:nvSpPr>
        <p:spPr>
          <a:xfrm>
            <a:off x="838200" y="457200"/>
            <a:ext cx="9363075" cy="13547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latin typeface="Trade Gothic LT Std" panose="020B0803040502020204" pitchFamily="34" charset="0"/>
              </a:rPr>
              <a:t>Bli medlem!</a:t>
            </a:r>
          </a:p>
        </p:txBody>
      </p:sp>
    </p:spTree>
    <p:extLst>
      <p:ext uri="{BB962C8B-B14F-4D97-AF65-F5344CB8AC3E}">
        <p14:creationId xmlns:p14="http://schemas.microsoft.com/office/powerpoint/2010/main" val="61787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7A06339-2E67-4B4C-BB1A-A7AB60CDBB39}"/>
              </a:ext>
            </a:extLst>
          </p:cNvPr>
          <p:cNvSpPr txBox="1">
            <a:spLocks noChangeArrowheads="1"/>
          </p:cNvSpPr>
          <p:nvPr/>
        </p:nvSpPr>
        <p:spPr bwMode="auto">
          <a:xfrm>
            <a:off x="1524000" y="9525"/>
            <a:ext cx="9144000" cy="1619250"/>
          </a:xfrm>
          <a:prstGeom prst="rect">
            <a:avLst/>
          </a:prstGeom>
          <a:noFill/>
          <a:ln w="9525">
            <a:noFill/>
            <a:miter lim="800000"/>
            <a:headEnd/>
            <a:tailEnd/>
          </a:ln>
        </p:spPr>
        <p:txBody>
          <a:bodyPr anchor="ctr"/>
          <a:lstStyle/>
          <a:p>
            <a:pPr algn="ctr" eaLnBrk="1" hangingPunct="1">
              <a:defRPr/>
            </a:pPr>
            <a:endParaRPr lang="en-US" sz="3600" kern="0">
              <a:solidFill>
                <a:schemeClr val="bg1"/>
              </a:solidFill>
              <a:latin typeface="+mj-lt"/>
              <a:ea typeface="MS PGothic" pitchFamily="34" charset="-128"/>
              <a:cs typeface="MS PGothic" pitchFamily="34" charset="-128"/>
            </a:endParaRPr>
          </a:p>
        </p:txBody>
      </p:sp>
      <p:sp>
        <p:nvSpPr>
          <p:cNvPr id="8195" name="textruta 5">
            <a:extLst>
              <a:ext uri="{FF2B5EF4-FFF2-40B4-BE49-F238E27FC236}">
                <a16:creationId xmlns:a16="http://schemas.microsoft.com/office/drawing/2014/main" id="{CE4E1018-9BA8-2D72-28F0-8C90BF2E1640}"/>
              </a:ext>
            </a:extLst>
          </p:cNvPr>
          <p:cNvSpPr txBox="1">
            <a:spLocks noChangeArrowheads="1"/>
          </p:cNvSpPr>
          <p:nvPr/>
        </p:nvSpPr>
        <p:spPr bwMode="auto">
          <a:xfrm>
            <a:off x="2640014" y="692151"/>
            <a:ext cx="7127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TradeGothic Bold"/>
                <a:ea typeface="ＭＳ Ｐゴシック" panose="020B0600070205080204" pitchFamily="34" charset="-128"/>
              </a:defRPr>
            </a:lvl1pPr>
            <a:lvl2pPr marL="742950" indent="-285750">
              <a:spcBef>
                <a:spcPct val="20000"/>
              </a:spcBef>
              <a:buChar char="–"/>
              <a:defRPr sz="2800">
                <a:solidFill>
                  <a:schemeClr val="bg1"/>
                </a:solidFill>
                <a:latin typeface="TradeGothic Bold"/>
                <a:ea typeface="ＭＳ Ｐゴシック" panose="020B0600070205080204" pitchFamily="34" charset="-128"/>
              </a:defRPr>
            </a:lvl2pPr>
            <a:lvl3pPr marL="1143000" indent="-228600">
              <a:spcBef>
                <a:spcPct val="20000"/>
              </a:spcBef>
              <a:buChar char="•"/>
              <a:defRPr sz="2400">
                <a:solidFill>
                  <a:schemeClr val="bg1"/>
                </a:solidFill>
                <a:latin typeface="TradeGothic Bold"/>
                <a:ea typeface="ＭＳ Ｐゴシック" panose="020B0600070205080204" pitchFamily="34" charset="-128"/>
              </a:defRPr>
            </a:lvl3pPr>
            <a:lvl4pPr marL="1600200" indent="-228600">
              <a:spcBef>
                <a:spcPct val="20000"/>
              </a:spcBef>
              <a:buChar char="–"/>
              <a:defRPr sz="2000">
                <a:solidFill>
                  <a:schemeClr val="bg1"/>
                </a:solidFill>
                <a:latin typeface="TradeGothic Bold"/>
                <a:ea typeface="ＭＳ Ｐゴシック" panose="020B0600070205080204" pitchFamily="34" charset="-128"/>
              </a:defRPr>
            </a:lvl4pPr>
            <a:lvl5pPr marL="2057400" indent="-228600">
              <a:spcBef>
                <a:spcPct val="20000"/>
              </a:spcBef>
              <a:buChar char="»"/>
              <a:defRPr sz="2000">
                <a:solidFill>
                  <a:schemeClr val="bg1"/>
                </a:solidFill>
                <a:latin typeface="TradeGothic Bold"/>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TradeGothic Bold"/>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TradeGothic Bold"/>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TradeGothic Bold"/>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TradeGothic Bold"/>
                <a:ea typeface="ＭＳ Ｐゴシック" panose="020B0600070205080204" pitchFamily="34" charset="-128"/>
              </a:defRPr>
            </a:lvl9pPr>
          </a:lstStyle>
          <a:p>
            <a:pPr eaLnBrk="1" hangingPunct="1">
              <a:spcBef>
                <a:spcPct val="0"/>
              </a:spcBef>
              <a:buFontTx/>
              <a:buNone/>
            </a:pPr>
            <a:r>
              <a:rPr lang="sv-SE" altLang="sv-SE" sz="3600" b="1" dirty="0">
                <a:latin typeface="Trade Gothic LT Std Cn" panose="020B0606020502020204" pitchFamily="34" charset="0"/>
              </a:rPr>
              <a:t>Agenda 2030: Flicka</a:t>
            </a:r>
          </a:p>
        </p:txBody>
      </p:sp>
      <p:sp>
        <p:nvSpPr>
          <p:cNvPr id="8196" name="textruta 6">
            <a:extLst>
              <a:ext uri="{FF2B5EF4-FFF2-40B4-BE49-F238E27FC236}">
                <a16:creationId xmlns:a16="http://schemas.microsoft.com/office/drawing/2014/main" id="{41A8ACCD-6172-1F42-5D72-92C881E419EE}"/>
              </a:ext>
            </a:extLst>
          </p:cNvPr>
          <p:cNvSpPr txBox="1">
            <a:spLocks noChangeArrowheads="1"/>
          </p:cNvSpPr>
          <p:nvPr/>
        </p:nvSpPr>
        <p:spPr bwMode="auto">
          <a:xfrm>
            <a:off x="2641561" y="2852936"/>
            <a:ext cx="4357688"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TradeGothic Bold"/>
                <a:ea typeface="ＭＳ Ｐゴシック" panose="020B0600070205080204" pitchFamily="34" charset="-128"/>
              </a:defRPr>
            </a:lvl1pPr>
            <a:lvl2pPr marL="742950" indent="-285750">
              <a:spcBef>
                <a:spcPct val="20000"/>
              </a:spcBef>
              <a:buChar char="–"/>
              <a:defRPr sz="2800">
                <a:solidFill>
                  <a:schemeClr val="bg1"/>
                </a:solidFill>
                <a:latin typeface="TradeGothic Bold"/>
                <a:ea typeface="ＭＳ Ｐゴシック" panose="020B0600070205080204" pitchFamily="34" charset="-128"/>
              </a:defRPr>
            </a:lvl2pPr>
            <a:lvl3pPr marL="1143000" indent="-228600">
              <a:spcBef>
                <a:spcPct val="20000"/>
              </a:spcBef>
              <a:buChar char="•"/>
              <a:defRPr sz="2400">
                <a:solidFill>
                  <a:schemeClr val="bg1"/>
                </a:solidFill>
                <a:latin typeface="TradeGothic Bold"/>
                <a:ea typeface="ＭＳ Ｐゴシック" panose="020B0600070205080204" pitchFamily="34" charset="-128"/>
              </a:defRPr>
            </a:lvl3pPr>
            <a:lvl4pPr marL="1600200" indent="-228600">
              <a:spcBef>
                <a:spcPct val="20000"/>
              </a:spcBef>
              <a:buChar char="–"/>
              <a:defRPr sz="2000">
                <a:solidFill>
                  <a:schemeClr val="bg1"/>
                </a:solidFill>
                <a:latin typeface="TradeGothic Bold"/>
                <a:ea typeface="ＭＳ Ｐゴシック" panose="020B0600070205080204" pitchFamily="34" charset="-128"/>
              </a:defRPr>
            </a:lvl4pPr>
            <a:lvl5pPr marL="2057400" indent="-228600">
              <a:spcBef>
                <a:spcPct val="20000"/>
              </a:spcBef>
              <a:buChar char="»"/>
              <a:defRPr sz="2000">
                <a:solidFill>
                  <a:schemeClr val="bg1"/>
                </a:solidFill>
                <a:latin typeface="TradeGothic Bold"/>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TradeGothic Bold"/>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TradeGothic Bold"/>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TradeGothic Bold"/>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TradeGothic Bold"/>
                <a:ea typeface="ＭＳ Ｐゴシック" panose="020B0600070205080204" pitchFamily="34" charset="-128"/>
              </a:defRPr>
            </a:lvl9pPr>
          </a:lstStyle>
          <a:p>
            <a:pPr>
              <a:spcBef>
                <a:spcPts val="800"/>
              </a:spcBef>
              <a:buNone/>
            </a:pPr>
            <a:r>
              <a:rPr lang="sv-SE" altLang="sv-SE" sz="2400" b="1" dirty="0">
                <a:solidFill>
                  <a:srgbClr val="0070C0"/>
                </a:solidFill>
                <a:latin typeface="Trade Gothic LT Std Cn" panose="020B0606020502020204" pitchFamily="34" charset="0"/>
              </a:rPr>
              <a:t>FLICKA</a:t>
            </a:r>
            <a:r>
              <a:rPr lang="sv-SE" altLang="sv-SE" sz="2400" b="1" dirty="0">
                <a:solidFill>
                  <a:schemeClr val="tx1"/>
                </a:solidFill>
                <a:latin typeface="Trade Gothic LT Std Cn" panose="020B0606020502020204" pitchFamily="34" charset="0"/>
              </a:rPr>
              <a:t>  MÅL 5: JÄMSTÄLLDHET </a:t>
            </a:r>
            <a:br>
              <a:rPr lang="sv-SE" altLang="sv-SE" sz="2400" b="1" dirty="0">
                <a:solidFill>
                  <a:srgbClr val="0070C0"/>
                </a:solidFill>
                <a:latin typeface="Trade Gothic LT Std Cn" panose="020B0606020502020204" pitchFamily="34" charset="0"/>
              </a:rPr>
            </a:br>
            <a:r>
              <a:rPr lang="sv-SE" altLang="sv-SE" sz="2000" dirty="0">
                <a:solidFill>
                  <a:schemeClr val="tx1"/>
                </a:solidFill>
                <a:latin typeface="Trade Gothic LT Std Cn" panose="020B0606020502020204" pitchFamily="34" charset="0"/>
              </a:rPr>
              <a:t>Uppnå jämställdhet och alla kvinnors och flickors egenmakt.</a:t>
            </a:r>
          </a:p>
          <a:p>
            <a:pPr>
              <a:spcBef>
                <a:spcPts val="800"/>
              </a:spcBef>
              <a:buNone/>
            </a:pPr>
            <a:endParaRPr lang="sv-SE" altLang="sv-SE" sz="2000" dirty="0">
              <a:solidFill>
                <a:schemeClr val="tx1"/>
              </a:solidFill>
              <a:latin typeface="Trade Gothic LT Std Cn" panose="020B0606020502020204" pitchFamily="34" charset="0"/>
            </a:endParaRPr>
          </a:p>
          <a:p>
            <a:pPr>
              <a:spcBef>
                <a:spcPts val="800"/>
              </a:spcBef>
              <a:buNone/>
            </a:pPr>
            <a:r>
              <a:rPr lang="sv-SE" altLang="sv-SE" sz="2000" dirty="0">
                <a:solidFill>
                  <a:schemeClr val="tx1"/>
                </a:solidFill>
                <a:latin typeface="Trade Gothic LT Std Cn" panose="020B0606020502020204" pitchFamily="34" charset="0"/>
              </a:rPr>
              <a:t>Men även mål </a:t>
            </a:r>
            <a:r>
              <a:rPr lang="sv-SE" altLang="sv-SE" sz="2000" b="1" dirty="0">
                <a:solidFill>
                  <a:schemeClr val="tx1"/>
                </a:solidFill>
                <a:latin typeface="Trade Gothic LT Std Cn" panose="020B0606020502020204" pitchFamily="34" charset="0"/>
              </a:rPr>
              <a:t>3</a:t>
            </a:r>
            <a:r>
              <a:rPr lang="sv-SE" altLang="sv-SE" sz="2000" dirty="0">
                <a:solidFill>
                  <a:schemeClr val="tx1"/>
                </a:solidFill>
                <a:latin typeface="Trade Gothic LT Std Cn" panose="020B0606020502020204" pitchFamily="34" charset="0"/>
              </a:rPr>
              <a:t>: Hälsa och välbefinnande och mål </a:t>
            </a:r>
            <a:r>
              <a:rPr lang="sv-SE" altLang="sv-SE" sz="2000" b="1" dirty="0">
                <a:solidFill>
                  <a:schemeClr val="tx1"/>
                </a:solidFill>
                <a:latin typeface="Trade Gothic LT Std Cn" panose="020B0606020502020204" pitchFamily="34" charset="0"/>
              </a:rPr>
              <a:t>4</a:t>
            </a:r>
            <a:r>
              <a:rPr lang="sv-SE" altLang="sv-SE" sz="2000" dirty="0">
                <a:solidFill>
                  <a:schemeClr val="tx1"/>
                </a:solidFill>
                <a:latin typeface="Trade Gothic LT Std Cn" panose="020B0606020502020204" pitchFamily="34" charset="0"/>
              </a:rPr>
              <a:t>: God utbildning för alla.</a:t>
            </a:r>
            <a:endParaRPr lang="sv-SE" altLang="sv-SE" sz="2400" dirty="0">
              <a:solidFill>
                <a:schemeClr val="tx1"/>
              </a:solidFill>
              <a:latin typeface="Trade Gothic LT Std Cn" panose="020B0606020502020204" pitchFamily="34" charset="0"/>
            </a:endParaRPr>
          </a:p>
          <a:p>
            <a:pPr>
              <a:spcBef>
                <a:spcPts val="800"/>
              </a:spcBef>
              <a:buNone/>
            </a:pPr>
            <a:endParaRPr lang="sv-SE" altLang="sv-SE" sz="1400" dirty="0">
              <a:solidFill>
                <a:schemeClr val="tx1"/>
              </a:solidFill>
              <a:latin typeface="Trade Gothic LT Std Cn" panose="020B0606020502020204" pitchFamily="34" charset="0"/>
            </a:endParaRPr>
          </a:p>
        </p:txBody>
      </p:sp>
      <p:pic>
        <p:nvPicPr>
          <p:cNvPr id="8197" name="Bildobjekt 11" descr="05-jamstalldhet.jpg">
            <a:extLst>
              <a:ext uri="{FF2B5EF4-FFF2-40B4-BE49-F238E27FC236}">
                <a16:creationId xmlns:a16="http://schemas.microsoft.com/office/drawing/2014/main" id="{E0CE9193-04A6-D4E9-09E0-C6CBE3CD5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2060575"/>
            <a:ext cx="122396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Bildobjekt 11" descr="05-jamstalldhet.jpg">
            <a:extLst>
              <a:ext uri="{FF2B5EF4-FFF2-40B4-BE49-F238E27FC236}">
                <a16:creationId xmlns:a16="http://schemas.microsoft.com/office/drawing/2014/main" id="{3420C2EF-DE23-BEBA-EFD1-3E7D9295C4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67663" y="3500438"/>
            <a:ext cx="1223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a:extLst>
              <a:ext uri="{FF2B5EF4-FFF2-40B4-BE49-F238E27FC236}">
                <a16:creationId xmlns:a16="http://schemas.microsoft.com/office/drawing/2014/main" id="{E6DB3974-F5D3-D3AA-881B-B1D059A1582B}"/>
              </a:ext>
            </a:extLst>
          </p:cNvPr>
          <p:cNvPicPr>
            <a:picLocks noChangeAspect="1"/>
          </p:cNvPicPr>
          <p:nvPr/>
        </p:nvPicPr>
        <p:blipFill>
          <a:blip r:embed="rId5"/>
          <a:stretch>
            <a:fillRect/>
          </a:stretch>
        </p:blipFill>
        <p:spPr>
          <a:xfrm>
            <a:off x="7946813" y="4938713"/>
            <a:ext cx="1244813" cy="12239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838200" y="428625"/>
            <a:ext cx="9363076" cy="13830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sv-SE" dirty="0">
                <a:latin typeface="Trade Gothic LT Std" panose="020B0803040502020204" pitchFamily="34" charset="0"/>
                <a:ea typeface="Calibri"/>
                <a:cs typeface="Calibri"/>
                <a:sym typeface="Calibri"/>
              </a:rPr>
              <a:t>Varför är jämställdhet viktigt?</a:t>
            </a:r>
            <a:endParaRPr dirty="0">
              <a:latin typeface="Trade Gothic LT Std" panose="020B0803040502020204" pitchFamily="34" charset="0"/>
            </a:endParaRPr>
          </a:p>
        </p:txBody>
      </p:sp>
      <p:pic>
        <p:nvPicPr>
          <p:cNvPr id="112" name="Google Shape;112;p6" descr="En bild som visar person, utomhus, byggnad, står&#10;&#10;Automatiskt genererad beskrivning"/>
          <p:cNvPicPr preferRelativeResize="0">
            <a:picLocks noGrp="1"/>
          </p:cNvPicPr>
          <p:nvPr>
            <p:ph type="pic" idx="2"/>
          </p:nvPr>
        </p:nvPicPr>
        <p:blipFill rotWithShape="1">
          <a:blip r:embed="rId3">
            <a:alphaModFix/>
          </a:blip>
          <a:srcRect/>
          <a:stretch/>
        </p:blipFill>
        <p:spPr>
          <a:xfrm>
            <a:off x="5183188" y="2438401"/>
            <a:ext cx="6172200" cy="3495674"/>
          </a:xfrm>
          <a:prstGeom prst="rect">
            <a:avLst/>
          </a:prstGeom>
          <a:noFill/>
          <a:ln>
            <a:noFill/>
          </a:ln>
        </p:spPr>
      </p:pic>
      <p:sp>
        <p:nvSpPr>
          <p:cNvPr id="113" name="Google Shape;113;p6"/>
          <p:cNvSpPr txBox="1">
            <a:spLocks noGrp="1"/>
          </p:cNvSpPr>
          <p:nvPr>
            <p:ph type="body" idx="1"/>
          </p:nvPr>
        </p:nvSpPr>
        <p:spPr>
          <a:xfrm>
            <a:off x="839788" y="2743200"/>
            <a:ext cx="3932237" cy="318452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sv-SE" dirty="0">
                <a:latin typeface="Minion"/>
                <a:ea typeface="Calibri"/>
                <a:cs typeface="Calibri"/>
                <a:sym typeface="Calibri"/>
              </a:rPr>
              <a:t>En mänsklig rättighet.</a:t>
            </a:r>
            <a:endParaRPr dirty="0">
              <a:latin typeface="Minion"/>
            </a:endParaRPr>
          </a:p>
          <a:p>
            <a:pPr marL="342900" lvl="0" indent="-342900" algn="l" rtl="0">
              <a:lnSpc>
                <a:spcPct val="90000"/>
              </a:lnSpc>
              <a:spcBef>
                <a:spcPts val="1000"/>
              </a:spcBef>
              <a:spcAft>
                <a:spcPts val="0"/>
              </a:spcAft>
              <a:buClr>
                <a:schemeClr val="dk1"/>
              </a:buClr>
              <a:buSzPts val="2400"/>
              <a:buFont typeface="Arial"/>
              <a:buChar char="•"/>
            </a:pPr>
            <a:r>
              <a:rPr lang="sv-SE" dirty="0">
                <a:latin typeface="Minion"/>
                <a:ea typeface="Calibri"/>
                <a:cs typeface="Calibri"/>
                <a:sym typeface="Calibri"/>
              </a:rPr>
              <a:t>Varje dag utsätts kvinnor och flickor för våld och diskriminering.</a:t>
            </a:r>
            <a:endParaRPr dirty="0">
              <a:latin typeface="Minion"/>
            </a:endParaRPr>
          </a:p>
          <a:p>
            <a:pPr marL="342900" lvl="0" indent="-342900" algn="l" rtl="0">
              <a:lnSpc>
                <a:spcPct val="90000"/>
              </a:lnSpc>
              <a:spcBef>
                <a:spcPts val="1000"/>
              </a:spcBef>
              <a:spcAft>
                <a:spcPts val="0"/>
              </a:spcAft>
              <a:buClr>
                <a:schemeClr val="dk1"/>
              </a:buClr>
              <a:buSzPts val="2400"/>
              <a:buFont typeface="Arial"/>
              <a:buChar char="•"/>
            </a:pPr>
            <a:r>
              <a:rPr lang="sv-SE" dirty="0">
                <a:latin typeface="Minion"/>
                <a:ea typeface="Calibri"/>
                <a:cs typeface="Calibri"/>
                <a:sym typeface="Calibri"/>
              </a:rPr>
              <a:t>Ett mål och medel för att nå de globala målen.</a:t>
            </a:r>
            <a:endParaRPr dirty="0">
              <a:latin typeface="Minion"/>
            </a:endParaRPr>
          </a:p>
          <a:p>
            <a:pPr marL="0" lvl="0" indent="0" algn="l" rtl="0">
              <a:lnSpc>
                <a:spcPct val="90000"/>
              </a:lnSpc>
              <a:spcBef>
                <a:spcPts val="1000"/>
              </a:spcBef>
              <a:spcAft>
                <a:spcPts val="0"/>
              </a:spcAft>
              <a:buClr>
                <a:schemeClr val="dk1"/>
              </a:buClr>
              <a:buSzPts val="2400"/>
              <a:buNone/>
            </a:pPr>
            <a:endParaRPr dirty="0">
              <a:latin typeface="Minion"/>
            </a:endParaRPr>
          </a:p>
        </p:txBody>
      </p:sp>
      <p:sp>
        <p:nvSpPr>
          <p:cNvPr id="114" name="Google Shape;114;p6"/>
          <p:cNvSpPr txBox="1">
            <a:spLocks noGrp="1"/>
          </p:cNvSpPr>
          <p:nvPr>
            <p:ph type="body" idx="4"/>
          </p:nvPr>
        </p:nvSpPr>
        <p:spPr>
          <a:xfrm rot="-5400000">
            <a:off x="9773601" y="4036607"/>
            <a:ext cx="3495675" cy="299259"/>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1200"/>
              <a:buNone/>
            </a:pPr>
            <a:r>
              <a:rPr lang="sv-SE"/>
              <a:t>Svenska FN-förbundet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type="title"/>
          </p:nvPr>
        </p:nvSpPr>
        <p:spPr>
          <a:xfrm>
            <a:off x="838200" y="428625"/>
            <a:ext cx="9363076" cy="13830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sv-SE" dirty="0">
                <a:latin typeface="Trade Gothic LT Std" panose="020B0803040502020204" pitchFamily="34" charset="0"/>
                <a:ea typeface="Calibri"/>
                <a:cs typeface="Calibri"/>
                <a:sym typeface="Calibri"/>
              </a:rPr>
              <a:t>FN:s befolkningsfond UNFPA</a:t>
            </a:r>
            <a:endParaRPr dirty="0">
              <a:latin typeface="Trade Gothic LT Std" panose="020B0803040502020204" pitchFamily="34" charset="0"/>
            </a:endParaRPr>
          </a:p>
        </p:txBody>
      </p:sp>
      <p:sp>
        <p:nvSpPr>
          <p:cNvPr id="184" name="Google Shape;184;p14"/>
          <p:cNvSpPr txBox="1">
            <a:spLocks noGrp="1"/>
          </p:cNvSpPr>
          <p:nvPr>
            <p:ph type="body" idx="1"/>
          </p:nvPr>
        </p:nvSpPr>
        <p:spPr>
          <a:xfrm>
            <a:off x="839788" y="2855495"/>
            <a:ext cx="6699856" cy="307223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00"/>
              <a:buFont typeface="Arial"/>
              <a:buChar char="•"/>
            </a:pPr>
            <a:r>
              <a:rPr lang="sv-SE" dirty="0">
                <a:latin typeface="Minion"/>
                <a:ea typeface="Calibri"/>
                <a:cs typeface="Calibri"/>
                <a:sym typeface="Calibri"/>
              </a:rPr>
              <a:t>Grundades 1969.</a:t>
            </a:r>
            <a:br>
              <a:rPr lang="sv-SE" dirty="0">
                <a:latin typeface="Minion"/>
                <a:ea typeface="Calibri"/>
                <a:cs typeface="Calibri"/>
                <a:sym typeface="Calibri"/>
              </a:rPr>
            </a:br>
            <a:endParaRPr dirty="0">
              <a:latin typeface="Minion"/>
            </a:endParaRPr>
          </a:p>
          <a:p>
            <a:pPr marL="342900" lvl="0" indent="-342900" algn="l" rtl="0">
              <a:lnSpc>
                <a:spcPct val="80000"/>
              </a:lnSpc>
              <a:spcBef>
                <a:spcPts val="1000"/>
              </a:spcBef>
              <a:spcAft>
                <a:spcPts val="0"/>
              </a:spcAft>
              <a:buClr>
                <a:schemeClr val="dk1"/>
              </a:buClr>
              <a:buSzPts val="2400"/>
              <a:buFont typeface="Arial"/>
              <a:buChar char="•"/>
            </a:pPr>
            <a:r>
              <a:rPr lang="sv-SE" dirty="0">
                <a:latin typeface="Minion"/>
                <a:ea typeface="Calibri"/>
                <a:cs typeface="Calibri"/>
                <a:sym typeface="Calibri"/>
              </a:rPr>
              <a:t>Varit i Etiopien sedan 1973.</a:t>
            </a:r>
            <a:br>
              <a:rPr lang="sv-SE" dirty="0">
                <a:latin typeface="Minion"/>
                <a:ea typeface="Calibri"/>
                <a:cs typeface="Calibri"/>
                <a:sym typeface="Calibri"/>
              </a:rPr>
            </a:br>
            <a:endParaRPr dirty="0">
              <a:latin typeface="Minion"/>
            </a:endParaRPr>
          </a:p>
          <a:p>
            <a:pPr marL="342900" lvl="0" indent="-342900" algn="l" rtl="0">
              <a:lnSpc>
                <a:spcPct val="80000"/>
              </a:lnSpc>
              <a:spcBef>
                <a:spcPts val="1000"/>
              </a:spcBef>
              <a:spcAft>
                <a:spcPts val="0"/>
              </a:spcAft>
              <a:buClr>
                <a:schemeClr val="dk1"/>
              </a:buClr>
              <a:buSzPts val="2400"/>
              <a:buFont typeface="Arial"/>
              <a:buChar char="•"/>
            </a:pPr>
            <a:r>
              <a:rPr lang="sv-SE" dirty="0">
                <a:latin typeface="Minion"/>
                <a:ea typeface="Calibri"/>
                <a:cs typeface="Calibri"/>
                <a:sym typeface="Calibri"/>
              </a:rPr>
              <a:t>Mål: att varje graviditet ska vara önskad, att alla förlossningar ska vara säkra och att varje ung persons potential ska uppnås. </a:t>
            </a:r>
            <a:endParaRPr dirty="0">
              <a:latin typeface="Minion"/>
            </a:endParaRPr>
          </a:p>
          <a:p>
            <a:pPr marL="342900" lvl="0" indent="-342900" algn="l" rtl="0">
              <a:lnSpc>
                <a:spcPct val="80000"/>
              </a:lnSpc>
              <a:spcBef>
                <a:spcPts val="1000"/>
              </a:spcBef>
              <a:spcAft>
                <a:spcPts val="0"/>
              </a:spcAft>
              <a:buClr>
                <a:schemeClr val="dk1"/>
              </a:buClr>
              <a:buSzPts val="2400"/>
              <a:buFont typeface="Arial"/>
              <a:buChar char="•"/>
            </a:pPr>
            <a:endParaRPr lang="sv-SE" dirty="0">
              <a:latin typeface="Minion"/>
              <a:ea typeface="Calibri"/>
              <a:cs typeface="Calibri"/>
              <a:sym typeface="Calibri"/>
            </a:endParaRPr>
          </a:p>
        </p:txBody>
      </p:sp>
      <p:sp>
        <p:nvSpPr>
          <p:cNvPr id="185" name="Google Shape;185;p14"/>
          <p:cNvSpPr txBox="1">
            <a:spLocks noGrp="1"/>
          </p:cNvSpPr>
          <p:nvPr>
            <p:ph type="body" idx="4"/>
          </p:nvPr>
        </p:nvSpPr>
        <p:spPr>
          <a:xfrm>
            <a:off x="8099396" y="6429375"/>
            <a:ext cx="3940175" cy="307322"/>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1100"/>
              <a:buNone/>
            </a:pPr>
            <a:endParaRPr/>
          </a:p>
        </p:txBody>
      </p:sp>
      <p:pic>
        <p:nvPicPr>
          <p:cNvPr id="186" name="Google Shape;186;p14" descr="En bild som visar person, utomhus, håller, himmel&#10;&#10;Automatiskt genererad beskrivning"/>
          <p:cNvPicPr preferRelativeResize="0">
            <a:picLocks noGrp="1"/>
          </p:cNvPicPr>
          <p:nvPr>
            <p:ph type="pic" idx="2"/>
          </p:nvPr>
        </p:nvPicPr>
        <p:blipFill rotWithShape="1">
          <a:blip r:embed="rId3">
            <a:alphaModFix/>
          </a:blip>
          <a:srcRect/>
          <a:stretch/>
        </p:blipFill>
        <p:spPr>
          <a:xfrm>
            <a:off x="7946968" y="1831181"/>
            <a:ext cx="4245032" cy="5026818"/>
          </a:xfrm>
          <a:prstGeom prst="rect">
            <a:avLst/>
          </a:prstGeom>
          <a:noFill/>
          <a:ln>
            <a:noFill/>
          </a:ln>
        </p:spPr>
      </p:pic>
    </p:spTree>
    <p:extLst>
      <p:ext uri="{BB962C8B-B14F-4D97-AF65-F5344CB8AC3E}">
        <p14:creationId xmlns:p14="http://schemas.microsoft.com/office/powerpoint/2010/main" val="345511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838200" y="428625"/>
            <a:ext cx="9363076" cy="13830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sv-SE" dirty="0">
                <a:latin typeface="Trade Gothic LT Std" panose="020B0803040502020204" pitchFamily="34" charset="0"/>
                <a:ea typeface="Calibri"/>
                <a:cs typeface="Calibri"/>
                <a:sym typeface="Calibri"/>
              </a:rPr>
              <a:t>Projektet Flicka</a:t>
            </a:r>
            <a:endParaRPr dirty="0">
              <a:latin typeface="Trade Gothic LT Std" panose="020B0803040502020204" pitchFamily="34" charset="0"/>
            </a:endParaRPr>
          </a:p>
        </p:txBody>
      </p:sp>
      <p:pic>
        <p:nvPicPr>
          <p:cNvPr id="219" name="Google Shape;219;p18" descr="En bild som visar person, vägg&#10;&#10;Automatiskt genererad beskrivning"/>
          <p:cNvPicPr preferRelativeResize="0">
            <a:picLocks noGrp="1"/>
          </p:cNvPicPr>
          <p:nvPr>
            <p:ph type="pic" idx="2"/>
          </p:nvPr>
        </p:nvPicPr>
        <p:blipFill rotWithShape="1">
          <a:blip r:embed="rId3">
            <a:alphaModFix/>
          </a:blip>
          <a:srcRect/>
          <a:stretch/>
        </p:blipFill>
        <p:spPr>
          <a:xfrm>
            <a:off x="5183188" y="2438401"/>
            <a:ext cx="6172200" cy="3495674"/>
          </a:xfrm>
          <a:prstGeom prst="rect">
            <a:avLst/>
          </a:prstGeom>
          <a:noFill/>
          <a:ln>
            <a:noFill/>
          </a:ln>
        </p:spPr>
      </p:pic>
      <p:sp>
        <p:nvSpPr>
          <p:cNvPr id="220" name="Google Shape;220;p18"/>
          <p:cNvSpPr txBox="1">
            <a:spLocks noGrp="1"/>
          </p:cNvSpPr>
          <p:nvPr>
            <p:ph type="body" idx="1"/>
          </p:nvPr>
        </p:nvSpPr>
        <p:spPr>
          <a:xfrm>
            <a:off x="839788" y="3648075"/>
            <a:ext cx="3932237" cy="227965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sv-SE" dirty="0">
                <a:latin typeface="Minion"/>
                <a:ea typeface="Calibri"/>
                <a:cs typeface="Calibri"/>
                <a:sym typeface="Calibri"/>
              </a:rPr>
              <a:t>I Etiopien</a:t>
            </a:r>
            <a:endParaRPr dirty="0">
              <a:latin typeface="Minion"/>
            </a:endParaRPr>
          </a:p>
          <a:p>
            <a:pPr marL="342900" lvl="0" indent="-342900" algn="l" rtl="0">
              <a:lnSpc>
                <a:spcPct val="90000"/>
              </a:lnSpc>
              <a:spcBef>
                <a:spcPts val="1000"/>
              </a:spcBef>
              <a:spcAft>
                <a:spcPts val="0"/>
              </a:spcAft>
              <a:buClr>
                <a:schemeClr val="dk1"/>
              </a:buClr>
              <a:buSzPts val="2400"/>
              <a:buFont typeface="Arial"/>
              <a:buChar char="•"/>
            </a:pPr>
            <a:r>
              <a:rPr lang="sv-SE" dirty="0">
                <a:latin typeface="Minion"/>
                <a:ea typeface="Calibri"/>
                <a:cs typeface="Calibri"/>
                <a:sym typeface="Calibri"/>
              </a:rPr>
              <a:t>Fokus på barnäktenskap och kvinnlig könsstympning</a:t>
            </a:r>
            <a:endParaRPr dirty="0">
              <a:latin typeface="Minion"/>
            </a:endParaRPr>
          </a:p>
          <a:p>
            <a:pPr marL="342900" lvl="0" indent="-342900" algn="l" rtl="0">
              <a:lnSpc>
                <a:spcPct val="90000"/>
              </a:lnSpc>
              <a:spcBef>
                <a:spcPts val="1000"/>
              </a:spcBef>
              <a:spcAft>
                <a:spcPts val="0"/>
              </a:spcAft>
              <a:buClr>
                <a:schemeClr val="dk1"/>
              </a:buClr>
              <a:buSzPts val="2400"/>
              <a:buFont typeface="Arial"/>
              <a:buChar char="•"/>
            </a:pPr>
            <a:r>
              <a:rPr lang="sv-SE" dirty="0">
                <a:latin typeface="Minion"/>
                <a:ea typeface="Calibri"/>
                <a:cs typeface="Calibri"/>
                <a:sym typeface="Calibri"/>
              </a:rPr>
              <a:t>Stärker flickor och kvinnor</a:t>
            </a:r>
            <a:endParaRPr dirty="0">
              <a:latin typeface="Minion"/>
            </a:endParaRPr>
          </a:p>
        </p:txBody>
      </p:sp>
      <p:sp>
        <p:nvSpPr>
          <p:cNvPr id="221" name="Google Shape;221;p18"/>
          <p:cNvSpPr txBox="1">
            <a:spLocks noGrp="1"/>
          </p:cNvSpPr>
          <p:nvPr>
            <p:ph type="body" idx="3"/>
          </p:nvPr>
        </p:nvSpPr>
        <p:spPr>
          <a:xfrm>
            <a:off x="838200" y="2438401"/>
            <a:ext cx="3932238" cy="99059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None/>
            </a:pPr>
            <a:r>
              <a:rPr lang="sv-SE" dirty="0">
                <a:latin typeface="Trade Gothic LT Std" panose="020B0803040502020204" pitchFamily="34" charset="0"/>
              </a:rPr>
              <a:t>För flickors rättigheter</a:t>
            </a:r>
            <a:endParaRPr dirty="0">
              <a:latin typeface="Trade Gothic LT Std" panose="020B0803040502020204" pitchFamily="34" charset="0"/>
            </a:endParaRPr>
          </a:p>
        </p:txBody>
      </p:sp>
      <p:sp>
        <p:nvSpPr>
          <p:cNvPr id="222" name="Google Shape;222;p18"/>
          <p:cNvSpPr txBox="1">
            <a:spLocks noGrp="1"/>
          </p:cNvSpPr>
          <p:nvPr>
            <p:ph type="body" idx="4"/>
          </p:nvPr>
        </p:nvSpPr>
        <p:spPr>
          <a:xfrm rot="-5400000">
            <a:off x="9773601" y="4036607"/>
            <a:ext cx="3495675" cy="299259"/>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1200"/>
              <a:buNone/>
            </a:pPr>
            <a:r>
              <a:rPr lang="sv-SE">
                <a:latin typeface="Calibri"/>
                <a:ea typeface="Calibri"/>
                <a:cs typeface="Calibri"/>
                <a:sym typeface="Calibri"/>
              </a:rPr>
              <a:t>Foto: Svenska FN-förbundet</a:t>
            </a:r>
            <a:endParaRPr/>
          </a:p>
        </p:txBody>
      </p:sp>
    </p:spTree>
    <p:extLst>
      <p:ext uri="{BB962C8B-B14F-4D97-AF65-F5344CB8AC3E}">
        <p14:creationId xmlns:p14="http://schemas.microsoft.com/office/powerpoint/2010/main" val="31390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838200" y="428625"/>
            <a:ext cx="9363076" cy="13830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sv-SE" dirty="0">
                <a:latin typeface="Trade Gothic LT Std" panose="020B0803040502020204" pitchFamily="34" charset="0"/>
                <a:ea typeface="Calibri"/>
                <a:cs typeface="Calibri"/>
                <a:sym typeface="Calibri"/>
              </a:rPr>
              <a:t>Vad är kvinnlig könsstympning?</a:t>
            </a:r>
            <a:endParaRPr dirty="0">
              <a:latin typeface="Trade Gothic LT Std" panose="020B0803040502020204" pitchFamily="34" charset="0"/>
            </a:endParaRPr>
          </a:p>
        </p:txBody>
      </p:sp>
      <p:pic>
        <p:nvPicPr>
          <p:cNvPr id="156" name="Google Shape;156;p11"/>
          <p:cNvPicPr preferRelativeResize="0">
            <a:picLocks noGrp="1"/>
          </p:cNvPicPr>
          <p:nvPr>
            <p:ph type="pic" idx="2"/>
          </p:nvPr>
        </p:nvPicPr>
        <p:blipFill rotWithShape="1">
          <a:blip r:embed="rId3">
            <a:alphaModFix/>
          </a:blip>
          <a:srcRect/>
          <a:stretch/>
        </p:blipFill>
        <p:spPr>
          <a:xfrm>
            <a:off x="5183188" y="2438401"/>
            <a:ext cx="6172200" cy="3495674"/>
          </a:xfrm>
          <a:prstGeom prst="rect">
            <a:avLst/>
          </a:prstGeom>
          <a:noFill/>
          <a:ln>
            <a:noFill/>
          </a:ln>
        </p:spPr>
      </p:pic>
      <p:sp>
        <p:nvSpPr>
          <p:cNvPr id="157" name="Google Shape;157;p11"/>
          <p:cNvSpPr txBox="1">
            <a:spLocks noGrp="1"/>
          </p:cNvSpPr>
          <p:nvPr>
            <p:ph type="body" idx="1"/>
          </p:nvPr>
        </p:nvSpPr>
        <p:spPr>
          <a:xfrm>
            <a:off x="839788" y="2786743"/>
            <a:ext cx="3932237" cy="3140982"/>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sv-SE" dirty="0">
                <a:latin typeface="Minion"/>
                <a:ea typeface="Calibri"/>
                <a:cs typeface="Calibri"/>
                <a:sym typeface="Calibri"/>
              </a:rPr>
              <a:t>Skär bort eller skadar delar av en flickas könsorgan </a:t>
            </a:r>
            <a:r>
              <a:rPr lang="sv-SE" b="1" dirty="0">
                <a:latin typeface="Minion"/>
                <a:ea typeface="Calibri"/>
                <a:cs typeface="Calibri"/>
                <a:sym typeface="Calibri"/>
              </a:rPr>
              <a:t>utan medicinsk anledning.</a:t>
            </a:r>
            <a:endParaRPr b="1" dirty="0">
              <a:latin typeface="Minion"/>
            </a:endParaRPr>
          </a:p>
          <a:p>
            <a:pPr marL="342900" lvl="0" indent="-342900" algn="l" rtl="0">
              <a:lnSpc>
                <a:spcPct val="90000"/>
              </a:lnSpc>
              <a:spcBef>
                <a:spcPts val="1000"/>
              </a:spcBef>
              <a:spcAft>
                <a:spcPts val="0"/>
              </a:spcAft>
              <a:buClr>
                <a:schemeClr val="dk1"/>
              </a:buClr>
              <a:buSzPts val="2400"/>
              <a:buFont typeface="Arial"/>
              <a:buChar char="•"/>
            </a:pPr>
            <a:r>
              <a:rPr lang="sv-SE" dirty="0">
                <a:latin typeface="Minion"/>
                <a:ea typeface="Calibri"/>
                <a:cs typeface="Calibri"/>
                <a:sym typeface="Calibri"/>
              </a:rPr>
              <a:t>Ofta i primitiva former utan bedövning.</a:t>
            </a:r>
            <a:endParaRPr dirty="0">
              <a:latin typeface="Minion"/>
            </a:endParaRPr>
          </a:p>
          <a:p>
            <a:pPr marL="342900" lvl="0" indent="-342900" algn="l" rtl="0">
              <a:lnSpc>
                <a:spcPct val="90000"/>
              </a:lnSpc>
              <a:spcBef>
                <a:spcPts val="1000"/>
              </a:spcBef>
              <a:spcAft>
                <a:spcPts val="0"/>
              </a:spcAft>
              <a:buClr>
                <a:schemeClr val="dk1"/>
              </a:buClr>
              <a:buSzPts val="2400"/>
              <a:buFont typeface="Arial"/>
              <a:buChar char="•"/>
            </a:pPr>
            <a:r>
              <a:rPr lang="sv-SE" dirty="0">
                <a:latin typeface="Minion"/>
                <a:ea typeface="Calibri"/>
                <a:cs typeface="Calibri"/>
                <a:sym typeface="Calibri"/>
              </a:rPr>
              <a:t>Runt 200 miljoner kvinnor och flickor världen över har blivit utsatta.</a:t>
            </a:r>
            <a:endParaRPr dirty="0">
              <a:latin typeface="Minion"/>
            </a:endParaRPr>
          </a:p>
        </p:txBody>
      </p:sp>
      <p:sp>
        <p:nvSpPr>
          <p:cNvPr id="158" name="Google Shape;158;p11"/>
          <p:cNvSpPr txBox="1">
            <a:spLocks noGrp="1"/>
          </p:cNvSpPr>
          <p:nvPr>
            <p:ph type="body" idx="4"/>
          </p:nvPr>
        </p:nvSpPr>
        <p:spPr>
          <a:xfrm rot="-5400000">
            <a:off x="9773601" y="4036607"/>
            <a:ext cx="3495675" cy="299259"/>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1200"/>
              <a:buNone/>
            </a:pPr>
            <a:r>
              <a:rPr lang="sv-SE"/>
              <a:t>Foto: UNFPA/Georgina Goodwin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838200" y="428625"/>
            <a:ext cx="9363076" cy="13830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sv-SE" dirty="0">
                <a:latin typeface="Trade Gothic LT Std" panose="020B0803040502020204" pitchFamily="34" charset="0"/>
                <a:cs typeface="Calibri"/>
                <a:sym typeface="Calibri"/>
              </a:rPr>
              <a:t>Vad är barnäktenskap?</a:t>
            </a:r>
            <a:endParaRPr dirty="0">
              <a:latin typeface="Trade Gothic LT Std" panose="020B0803040502020204" pitchFamily="34" charset="0"/>
            </a:endParaRPr>
          </a:p>
        </p:txBody>
      </p:sp>
      <p:pic>
        <p:nvPicPr>
          <p:cNvPr id="130" name="Google Shape;130;p8" descr="En bild som visar bord, inomhus, banan, kopp&#10;&#10;Automatiskt genererad beskrivning"/>
          <p:cNvPicPr preferRelativeResize="0">
            <a:picLocks noGrp="1"/>
          </p:cNvPicPr>
          <p:nvPr>
            <p:ph type="pic" idx="2"/>
          </p:nvPr>
        </p:nvPicPr>
        <p:blipFill rotWithShape="1">
          <a:blip r:embed="rId3">
            <a:alphaModFix/>
          </a:blip>
          <a:srcRect/>
          <a:stretch/>
        </p:blipFill>
        <p:spPr>
          <a:xfrm>
            <a:off x="5183188" y="2438401"/>
            <a:ext cx="6172200" cy="3495674"/>
          </a:xfrm>
          <a:prstGeom prst="rect">
            <a:avLst/>
          </a:prstGeom>
          <a:noFill/>
          <a:ln>
            <a:noFill/>
          </a:ln>
        </p:spPr>
      </p:pic>
      <p:sp>
        <p:nvSpPr>
          <p:cNvPr id="131" name="Google Shape;131;p8"/>
          <p:cNvSpPr txBox="1">
            <a:spLocks noGrp="1"/>
          </p:cNvSpPr>
          <p:nvPr>
            <p:ph type="body" idx="1"/>
          </p:nvPr>
        </p:nvSpPr>
        <p:spPr>
          <a:xfrm>
            <a:off x="839788" y="2620371"/>
            <a:ext cx="4165349" cy="330735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sv-SE" dirty="0">
                <a:latin typeface="Minion"/>
                <a:ea typeface="Calibri"/>
                <a:cs typeface="Calibri"/>
                <a:sym typeface="Calibri"/>
              </a:rPr>
              <a:t>Barnäktenskap är vanligast i västra och centrala Afrika.</a:t>
            </a:r>
            <a:br>
              <a:rPr lang="sv-SE" dirty="0">
                <a:latin typeface="Minion"/>
                <a:ea typeface="Calibri"/>
                <a:cs typeface="Calibri"/>
                <a:sym typeface="Calibri"/>
              </a:rPr>
            </a:br>
            <a:endParaRPr lang="sv-SE" dirty="0">
              <a:latin typeface="Minion"/>
              <a:ea typeface="Calibri"/>
              <a:cs typeface="Calibri"/>
              <a:sym typeface="Calibri"/>
            </a:endParaRPr>
          </a:p>
          <a:p>
            <a:pPr marL="342900" lvl="0" indent="-342900" algn="l" rtl="0">
              <a:lnSpc>
                <a:spcPct val="90000"/>
              </a:lnSpc>
              <a:spcBef>
                <a:spcPts val="0"/>
              </a:spcBef>
              <a:spcAft>
                <a:spcPts val="0"/>
              </a:spcAft>
              <a:buClr>
                <a:schemeClr val="dk1"/>
              </a:buClr>
              <a:buSzPts val="2400"/>
              <a:buFont typeface="Arial"/>
              <a:buChar char="•"/>
            </a:pPr>
            <a:r>
              <a:rPr lang="sv-SE" dirty="0">
                <a:latin typeface="Minion"/>
                <a:ea typeface="Calibri"/>
                <a:cs typeface="Calibri"/>
                <a:sym typeface="Calibri"/>
              </a:rPr>
              <a:t>Flickorna tvingas ofta</a:t>
            </a:r>
            <a:br>
              <a:rPr lang="sv-SE" dirty="0">
                <a:latin typeface="Minion"/>
                <a:ea typeface="Calibri"/>
                <a:cs typeface="Calibri"/>
                <a:sym typeface="Calibri"/>
              </a:rPr>
            </a:br>
            <a:r>
              <a:rPr lang="sv-SE" dirty="0">
                <a:latin typeface="Minion"/>
                <a:ea typeface="Calibri"/>
                <a:cs typeface="Calibri"/>
                <a:sym typeface="Calibri"/>
              </a:rPr>
              <a:t>sluta skolan.</a:t>
            </a:r>
            <a:br>
              <a:rPr lang="sv-SE" dirty="0">
                <a:latin typeface="Minion"/>
                <a:ea typeface="Calibri"/>
                <a:cs typeface="Calibri"/>
                <a:sym typeface="Calibri"/>
              </a:rPr>
            </a:br>
            <a:endParaRPr dirty="0">
              <a:latin typeface="Minion"/>
            </a:endParaRPr>
          </a:p>
          <a:p>
            <a:pPr marL="342900" lvl="0" indent="-342900" algn="l" rtl="0">
              <a:lnSpc>
                <a:spcPct val="90000"/>
              </a:lnSpc>
              <a:spcBef>
                <a:spcPts val="1000"/>
              </a:spcBef>
              <a:spcAft>
                <a:spcPts val="0"/>
              </a:spcAft>
              <a:buClr>
                <a:schemeClr val="dk1"/>
              </a:buClr>
              <a:buSzPts val="2400"/>
              <a:buFont typeface="Arial"/>
              <a:buChar char="•"/>
            </a:pPr>
            <a:r>
              <a:rPr lang="sv-SE" dirty="0">
                <a:latin typeface="Minion"/>
                <a:ea typeface="Calibri"/>
                <a:cs typeface="Calibri"/>
                <a:sym typeface="Calibri"/>
              </a:rPr>
              <a:t>Förlorar rätten till sin kropp och blir ofta gravida i tidig ålder.</a:t>
            </a:r>
            <a:endParaRPr sz="2000" dirty="0">
              <a:latin typeface="Minion"/>
              <a:ea typeface="Calibri"/>
              <a:cs typeface="Calibri"/>
              <a:sym typeface="Calibri"/>
            </a:endParaRPr>
          </a:p>
          <a:p>
            <a:pPr marL="0" lvl="0" indent="0" algn="l" rtl="0">
              <a:lnSpc>
                <a:spcPct val="90000"/>
              </a:lnSpc>
              <a:spcBef>
                <a:spcPts val="1000"/>
              </a:spcBef>
              <a:spcAft>
                <a:spcPts val="0"/>
              </a:spcAft>
              <a:buClr>
                <a:schemeClr val="dk1"/>
              </a:buClr>
              <a:buSzPts val="2400"/>
              <a:buNone/>
            </a:pPr>
            <a:endParaRPr dirty="0">
              <a:latin typeface="Minion"/>
            </a:endParaRPr>
          </a:p>
        </p:txBody>
      </p:sp>
      <p:sp>
        <p:nvSpPr>
          <p:cNvPr id="132" name="Google Shape;132;p8"/>
          <p:cNvSpPr txBox="1">
            <a:spLocks noGrp="1"/>
          </p:cNvSpPr>
          <p:nvPr>
            <p:ph type="body" idx="4"/>
          </p:nvPr>
        </p:nvSpPr>
        <p:spPr>
          <a:xfrm rot="-5400000">
            <a:off x="9773601" y="4036607"/>
            <a:ext cx="3495675" cy="299259"/>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1200"/>
              <a:buNone/>
            </a:pPr>
            <a:r>
              <a:rPr lang="sv-SE">
                <a:latin typeface="Calibri"/>
                <a:ea typeface="Calibri"/>
                <a:cs typeface="Calibri"/>
                <a:sym typeface="Calibri"/>
              </a:rPr>
              <a:t>Foto: Svenska FN-förbundet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0850A0-BA59-A5BA-83E7-1C8955125963}"/>
              </a:ext>
            </a:extLst>
          </p:cNvPr>
          <p:cNvSpPr>
            <a:spLocks noGrp="1"/>
          </p:cNvSpPr>
          <p:nvPr>
            <p:ph type="title"/>
          </p:nvPr>
        </p:nvSpPr>
        <p:spPr/>
        <p:txBody>
          <a:bodyPr/>
          <a:lstStyle/>
          <a:p>
            <a:r>
              <a:rPr lang="sv-SE" dirty="0">
                <a:latin typeface="Trade Gothic LT Std" panose="020B0803040502020204" pitchFamily="34" charset="0"/>
              </a:rPr>
              <a:t>Projektets metoder</a:t>
            </a:r>
          </a:p>
        </p:txBody>
      </p:sp>
      <p:sp>
        <p:nvSpPr>
          <p:cNvPr id="3" name="Platshållare för text 2">
            <a:extLst>
              <a:ext uri="{FF2B5EF4-FFF2-40B4-BE49-F238E27FC236}">
                <a16:creationId xmlns:a16="http://schemas.microsoft.com/office/drawing/2014/main" id="{6AD18353-A697-8267-31A4-68681B72CF35}"/>
              </a:ext>
            </a:extLst>
          </p:cNvPr>
          <p:cNvSpPr>
            <a:spLocks noGrp="1"/>
          </p:cNvSpPr>
          <p:nvPr>
            <p:ph type="body" idx="1"/>
          </p:nvPr>
        </p:nvSpPr>
        <p:spPr>
          <a:xfrm>
            <a:off x="838199" y="2752531"/>
            <a:ext cx="7425267" cy="3377336"/>
          </a:xfrm>
        </p:spPr>
        <p:txBody>
          <a:bodyPr>
            <a:normAutofit/>
          </a:bodyPr>
          <a:lstStyle/>
          <a:p>
            <a:r>
              <a:rPr lang="sv-SE" sz="2400" dirty="0">
                <a:latin typeface="Minion"/>
              </a:rPr>
              <a:t>Utbildning, stöd och ett socialt nätverk för flickor</a:t>
            </a:r>
            <a:br>
              <a:rPr lang="sv-SE" sz="2400" dirty="0">
                <a:latin typeface="Minion"/>
              </a:rPr>
            </a:br>
            <a:endParaRPr lang="sv-SE" sz="2400" dirty="0">
              <a:latin typeface="Minion"/>
            </a:endParaRPr>
          </a:p>
          <a:p>
            <a:r>
              <a:rPr lang="sv-SE" sz="2400" dirty="0">
                <a:latin typeface="Minion"/>
              </a:rPr>
              <a:t>Utbildning och samtal med nyckelaktörer</a:t>
            </a:r>
          </a:p>
        </p:txBody>
      </p:sp>
      <p:pic>
        <p:nvPicPr>
          <p:cNvPr id="4" name="Bildobjekt 9" descr="UN Photo JC Mc Ilwaine South Sudan 16 days.jpg">
            <a:extLst>
              <a:ext uri="{FF2B5EF4-FFF2-40B4-BE49-F238E27FC236}">
                <a16:creationId xmlns:a16="http://schemas.microsoft.com/office/drawing/2014/main" id="{8814ED1A-EFAA-E5B4-A20C-7ABC731A5DB2}"/>
              </a:ext>
            </a:extLst>
          </p:cNvPr>
          <p:cNvPicPr>
            <a:picLocks noChangeAspect="1"/>
          </p:cNvPicPr>
          <p:nvPr/>
        </p:nvPicPr>
        <p:blipFill>
          <a:blip r:embed="rId3">
            <a:extLst>
              <a:ext uri="{28A0092B-C50C-407E-A947-70E740481C1C}">
                <a14:useLocalDpi xmlns:a14="http://schemas.microsoft.com/office/drawing/2010/main" val="0"/>
              </a:ext>
            </a:extLst>
          </a:blip>
          <a:srcRect l="34375" r="25000"/>
          <a:stretch>
            <a:fillRect/>
          </a:stretch>
        </p:blipFill>
        <p:spPr bwMode="auto">
          <a:xfrm>
            <a:off x="8610600" y="2032125"/>
            <a:ext cx="3181350" cy="449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94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AFC846-A7B1-2968-2865-5AEBBE98ACC3}"/>
              </a:ext>
            </a:extLst>
          </p:cNvPr>
          <p:cNvSpPr>
            <a:spLocks noGrp="1"/>
          </p:cNvSpPr>
          <p:nvPr>
            <p:ph type="title"/>
          </p:nvPr>
        </p:nvSpPr>
        <p:spPr/>
        <p:txBody>
          <a:bodyPr/>
          <a:lstStyle/>
          <a:p>
            <a:r>
              <a:rPr lang="sv-SE" dirty="0">
                <a:latin typeface="Trade Gothic LT Std" panose="020B0803040502020204" pitchFamily="34" charset="0"/>
              </a:rPr>
              <a:t>Stöd projektet</a:t>
            </a:r>
          </a:p>
        </p:txBody>
      </p:sp>
      <p:sp>
        <p:nvSpPr>
          <p:cNvPr id="3" name="Platshållare för text 2">
            <a:extLst>
              <a:ext uri="{FF2B5EF4-FFF2-40B4-BE49-F238E27FC236}">
                <a16:creationId xmlns:a16="http://schemas.microsoft.com/office/drawing/2014/main" id="{998DCF30-0AF8-9C75-B4C2-95910DC92C42}"/>
              </a:ext>
            </a:extLst>
          </p:cNvPr>
          <p:cNvSpPr>
            <a:spLocks noGrp="1"/>
          </p:cNvSpPr>
          <p:nvPr>
            <p:ph type="body" idx="1"/>
          </p:nvPr>
        </p:nvSpPr>
        <p:spPr>
          <a:xfrm>
            <a:off x="838199" y="2752531"/>
            <a:ext cx="7408333" cy="3424432"/>
          </a:xfrm>
        </p:spPr>
        <p:txBody>
          <a:bodyPr>
            <a:normAutofit/>
          </a:bodyPr>
          <a:lstStyle/>
          <a:p>
            <a:pPr marL="285750" indent="-285750">
              <a:spcBef>
                <a:spcPts val="800"/>
              </a:spcBef>
              <a:buFont typeface="Arial" panose="020B0604020202020204" pitchFamily="34" charset="0"/>
              <a:buChar char="•"/>
              <a:defRPr/>
            </a:pPr>
            <a:r>
              <a:rPr lang="sv-SE" sz="2800" b="1" kern="0" dirty="0" err="1">
                <a:latin typeface="Minion"/>
                <a:cs typeface="Times New Roman" pitchFamily="18" charset="0"/>
              </a:rPr>
              <a:t>Swisha</a:t>
            </a:r>
            <a:r>
              <a:rPr lang="sv-SE" sz="2800" b="1" kern="0" dirty="0">
                <a:latin typeface="Minion"/>
                <a:cs typeface="Times New Roman" pitchFamily="18" charset="0"/>
              </a:rPr>
              <a:t> </a:t>
            </a:r>
            <a:r>
              <a:rPr lang="sv-SE" sz="2800" kern="0" dirty="0">
                <a:latin typeface="Minion"/>
                <a:cs typeface="Times New Roman" pitchFamily="18" charset="0"/>
              </a:rPr>
              <a:t>valfritt belopp till </a:t>
            </a:r>
            <a:br>
              <a:rPr lang="sv-SE" sz="2800" kern="0" dirty="0">
                <a:latin typeface="Minion"/>
                <a:cs typeface="Times New Roman" pitchFamily="18" charset="0"/>
              </a:rPr>
            </a:br>
            <a:r>
              <a:rPr lang="sv-SE" sz="2800" kern="0" dirty="0">
                <a:latin typeface="Minion"/>
                <a:cs typeface="Times New Roman" pitchFamily="18" charset="0"/>
              </a:rPr>
              <a:t>90 05 638 och skriv FLICKA</a:t>
            </a:r>
          </a:p>
          <a:p>
            <a:pPr marL="285750" indent="-285750">
              <a:spcBef>
                <a:spcPts val="800"/>
              </a:spcBef>
              <a:buFont typeface="Arial" panose="020B0604020202020204" pitchFamily="34" charset="0"/>
              <a:buChar char="•"/>
              <a:defRPr/>
            </a:pPr>
            <a:r>
              <a:rPr lang="sv-SE" sz="2800" b="1" kern="0" dirty="0">
                <a:latin typeface="Minion"/>
                <a:cs typeface="Times New Roman" pitchFamily="18" charset="0"/>
              </a:rPr>
              <a:t>Bli månadsgivare </a:t>
            </a:r>
            <a:r>
              <a:rPr lang="sv-SE" sz="2800" kern="0" dirty="0">
                <a:latin typeface="Minion"/>
                <a:cs typeface="Times New Roman" pitchFamily="18" charset="0"/>
              </a:rPr>
              <a:t>via</a:t>
            </a:r>
            <a:r>
              <a:rPr lang="sv-SE" sz="2800" b="1" kern="0" dirty="0">
                <a:latin typeface="Minion"/>
                <a:cs typeface="Times New Roman" pitchFamily="18" charset="0"/>
              </a:rPr>
              <a:t> </a:t>
            </a:r>
            <a:r>
              <a:rPr lang="sv-SE" sz="2800" kern="0" dirty="0">
                <a:latin typeface="Minion"/>
                <a:cs typeface="Times New Roman" pitchFamily="18" charset="0"/>
              </a:rPr>
              <a:t>vår webbplats</a:t>
            </a:r>
          </a:p>
          <a:p>
            <a:pPr marL="285750" indent="-285750">
              <a:spcBef>
                <a:spcPts val="800"/>
              </a:spcBef>
              <a:buFont typeface="Arial" panose="020B0604020202020204" pitchFamily="34" charset="0"/>
              <a:buChar char="•"/>
              <a:defRPr/>
            </a:pPr>
            <a:r>
              <a:rPr lang="sv-SE" sz="2800" b="1" kern="0" dirty="0">
                <a:latin typeface="Minion"/>
                <a:cs typeface="Times New Roman" pitchFamily="18" charset="0"/>
              </a:rPr>
              <a:t>Arrangera en aktivitet </a:t>
            </a:r>
            <a:r>
              <a:rPr lang="sv-SE" sz="2800" kern="0" dirty="0">
                <a:latin typeface="Minion"/>
                <a:cs typeface="Times New Roman" pitchFamily="18" charset="0"/>
              </a:rPr>
              <a:t>till förmån för Flicka</a:t>
            </a:r>
          </a:p>
          <a:p>
            <a:pPr marL="285750" indent="-285750">
              <a:spcBef>
                <a:spcPts val="800"/>
              </a:spcBef>
              <a:buFont typeface="Arial" panose="020B0604020202020204" pitchFamily="34" charset="0"/>
              <a:buChar char="•"/>
              <a:defRPr/>
            </a:pPr>
            <a:r>
              <a:rPr lang="sv-SE" sz="2800" b="1" kern="0" dirty="0">
                <a:latin typeface="Minion"/>
                <a:cs typeface="Times New Roman" pitchFamily="18" charset="0"/>
              </a:rPr>
              <a:t>Sprid kunskap </a:t>
            </a:r>
            <a:r>
              <a:rPr lang="sv-SE" sz="2800" kern="0" dirty="0">
                <a:latin typeface="Minion"/>
                <a:cs typeface="Times New Roman" pitchFamily="18" charset="0"/>
              </a:rPr>
              <a:t>&amp; fortsätt lära dig</a:t>
            </a:r>
          </a:p>
          <a:p>
            <a:pPr marL="285750" indent="-285750">
              <a:spcBef>
                <a:spcPts val="800"/>
              </a:spcBef>
              <a:buFont typeface="Arial" panose="020B0604020202020204" pitchFamily="34" charset="0"/>
              <a:buChar char="•"/>
              <a:defRPr/>
            </a:pPr>
            <a:r>
              <a:rPr lang="sv-SE" sz="2800" b="1" kern="0" dirty="0">
                <a:latin typeface="Minion"/>
                <a:cs typeface="Times New Roman" pitchFamily="18" charset="0"/>
              </a:rPr>
              <a:t>Engagera dig </a:t>
            </a:r>
            <a:r>
              <a:rPr lang="sv-SE" sz="2800" kern="0" dirty="0">
                <a:latin typeface="Minion"/>
                <a:cs typeface="Times New Roman" pitchFamily="18" charset="0"/>
              </a:rPr>
              <a:t>på sociala media</a:t>
            </a:r>
          </a:p>
          <a:p>
            <a:endParaRPr lang="sv-SE" sz="2800" dirty="0">
              <a:latin typeface="Minion"/>
            </a:endParaRPr>
          </a:p>
        </p:txBody>
      </p:sp>
      <p:pic>
        <p:nvPicPr>
          <p:cNvPr id="4" name="Bildobjekt 10" descr="UnTobin Jones.jpg">
            <a:extLst>
              <a:ext uri="{FF2B5EF4-FFF2-40B4-BE49-F238E27FC236}">
                <a16:creationId xmlns:a16="http://schemas.microsoft.com/office/drawing/2014/main" id="{194A6A88-72D5-1C55-F7CD-B61BF365D6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84431" y="2150853"/>
            <a:ext cx="2833687" cy="424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104501"/>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F174EC32EED9A488914E09FEB07AB67" ma:contentTypeVersion="14" ma:contentTypeDescription="Skapa ett nytt dokument." ma:contentTypeScope="" ma:versionID="a2455a9e12e9359bf0297dc23cb0fb6f">
  <xsd:schema xmlns:xsd="http://www.w3.org/2001/XMLSchema" xmlns:xs="http://www.w3.org/2001/XMLSchema" xmlns:p="http://schemas.microsoft.com/office/2006/metadata/properties" xmlns:ns3="2e8124a1-b160-4e67-bea9-ca743ffacbae" xmlns:ns4="76c457a6-683b-4dc7-bf74-e50d5a4fed91" targetNamespace="http://schemas.microsoft.com/office/2006/metadata/properties" ma:root="true" ma:fieldsID="597ae5726986b0d40ab8f824dfa08624" ns3:_="" ns4:_="">
    <xsd:import namespace="2e8124a1-b160-4e67-bea9-ca743ffacbae"/>
    <xsd:import namespace="76c457a6-683b-4dc7-bf74-e50d5a4fed9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124a1-b160-4e67-bea9-ca743ffac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c457a6-683b-4dc7-bf74-e50d5a4fed91"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SharingHintHash" ma:index="14"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e8124a1-b160-4e67-bea9-ca743ffacbae" xsi:nil="true"/>
  </documentManagement>
</p:properties>
</file>

<file path=customXml/itemProps1.xml><?xml version="1.0" encoding="utf-8"?>
<ds:datastoreItem xmlns:ds="http://schemas.openxmlformats.org/officeDocument/2006/customXml" ds:itemID="{3904F308-5A5E-4F8D-BFD4-06FB2E9CC85A}">
  <ds:schemaRefs>
    <ds:schemaRef ds:uri="http://schemas.microsoft.com/sharepoint/v3/contenttype/forms"/>
  </ds:schemaRefs>
</ds:datastoreItem>
</file>

<file path=customXml/itemProps2.xml><?xml version="1.0" encoding="utf-8"?>
<ds:datastoreItem xmlns:ds="http://schemas.openxmlformats.org/officeDocument/2006/customXml" ds:itemID="{2BAE73DB-B71D-46E3-BA73-99F40C93EF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124a1-b160-4e67-bea9-ca743ffacbae"/>
    <ds:schemaRef ds:uri="76c457a6-683b-4dc7-bf74-e50d5a4fed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B4B894-3B2A-4C25-8941-278B18D46456}">
  <ds:schemaRefs>
    <ds:schemaRef ds:uri="http://purl.org/dc/terms/"/>
    <ds:schemaRef ds:uri="http://schemas.microsoft.com/office/infopath/2007/PartnerControls"/>
    <ds:schemaRef ds:uri="2e8124a1-b160-4e67-bea9-ca743ffacbae"/>
    <ds:schemaRef ds:uri="http://schemas.microsoft.com/office/2006/metadata/properties"/>
    <ds:schemaRef ds:uri="http://purl.org/dc/dcmitype/"/>
    <ds:schemaRef ds:uri="http://purl.org/dc/elements/1.1/"/>
    <ds:schemaRef ds:uri="http://schemas.microsoft.com/office/2006/documentManagement/types"/>
    <ds:schemaRef ds:uri="http://schemas.openxmlformats.org/package/2006/metadata/core-properties"/>
    <ds:schemaRef ds:uri="76c457a6-683b-4dc7-bf74-e50d5a4fed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113</TotalTime>
  <Words>1714</Words>
  <Application>Microsoft Office PowerPoint</Application>
  <PresentationFormat>Bredbild</PresentationFormat>
  <Paragraphs>96</Paragraphs>
  <Slides>10</Slides>
  <Notes>10</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10</vt:i4>
      </vt:variant>
    </vt:vector>
  </HeadingPairs>
  <TitlesOfParts>
    <vt:vector size="22" baseType="lpstr">
      <vt:lpstr>Minion</vt:lpstr>
      <vt:lpstr>Open Sans</vt:lpstr>
      <vt:lpstr>Calibri</vt:lpstr>
      <vt:lpstr>Arial</vt:lpstr>
      <vt:lpstr>Trade Gothic LT Std</vt:lpstr>
      <vt:lpstr>Oswald</vt:lpstr>
      <vt:lpstr>TradeGothicLT-BoldCondTwenty</vt:lpstr>
      <vt:lpstr>Trade Gothic LT Std Cn</vt:lpstr>
      <vt:lpstr>Gotham Narrow Book</vt:lpstr>
      <vt:lpstr>Times</vt:lpstr>
      <vt:lpstr>Apex New Book</vt:lpstr>
      <vt:lpstr>SFN Office TG-tema</vt:lpstr>
      <vt:lpstr>Flicka  – projektet som stärker flickors rättigheter</vt:lpstr>
      <vt:lpstr>PowerPoint-presentation</vt:lpstr>
      <vt:lpstr>Varför är jämställdhet viktigt?</vt:lpstr>
      <vt:lpstr>FN:s befolkningsfond UNFPA</vt:lpstr>
      <vt:lpstr>Projektet Flicka</vt:lpstr>
      <vt:lpstr>Vad är kvinnlig könsstympning?</vt:lpstr>
      <vt:lpstr>Vad är barnäktenskap?</vt:lpstr>
      <vt:lpstr>Projektets metoder</vt:lpstr>
      <vt:lpstr>Stöd projektet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Flicka  – projektet som stärker flickors rättigheter</dc:title>
  <dc:creator>Pernilla Bergström</dc:creator>
  <cp:lastModifiedBy>Terese Johansson</cp:lastModifiedBy>
  <cp:revision>5</cp:revision>
  <dcterms:created xsi:type="dcterms:W3CDTF">2021-01-19T08:41:20Z</dcterms:created>
  <dcterms:modified xsi:type="dcterms:W3CDTF">2023-02-08T16:05:39Z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0x0101005F174EC32EED9A488914E09FEB07AB67</vt:lpwstr>
  </property>
</Properties>
</file>