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1415" r:id="rId2"/>
    <p:sldId id="1417" r:id="rId3"/>
    <p:sldId id="1420" r:id="rId4"/>
    <p:sldId id="1421" r:id="rId5"/>
    <p:sldId id="1418" r:id="rId6"/>
    <p:sldId id="1419" r:id="rId7"/>
    <p:sldId id="1416" r:id="rId8"/>
    <p:sldId id="1422" r:id="rId9"/>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F9EC386-3FEE-4140-947C-293A918ED992}">
          <p14:sldIdLst>
            <p14:sldId id="1415"/>
            <p14:sldId id="1417"/>
            <p14:sldId id="1420"/>
            <p14:sldId id="1421"/>
            <p14:sldId id="1418"/>
            <p14:sldId id="1419"/>
            <p14:sldId id="1416"/>
            <p14:sldId id="142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9472" autoAdjust="0"/>
  </p:normalViewPr>
  <p:slideViewPr>
    <p:cSldViewPr snapToGrid="0">
      <p:cViewPr varScale="1">
        <p:scale>
          <a:sx n="40" d="100"/>
          <a:sy n="40" d="100"/>
        </p:scale>
        <p:origin x="888"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E455C47-F5A5-49A5-B67A-40381ADF51C2}" type="datetimeFigureOut">
              <a:rPr lang="sv-SE" smtClean="0"/>
              <a:t>2022-04-04</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9E082D3-AB71-4F85-B93E-FF276D9D219A}" type="slidenum">
              <a:rPr lang="sv-SE" smtClean="0"/>
              <a:t>‹#›</a:t>
            </a:fld>
            <a:endParaRPr lang="sv-SE"/>
          </a:p>
        </p:txBody>
      </p:sp>
    </p:spTree>
    <p:extLst>
      <p:ext uri="{BB962C8B-B14F-4D97-AF65-F5344CB8AC3E}">
        <p14:creationId xmlns:p14="http://schemas.microsoft.com/office/powerpoint/2010/main" val="30657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Bild 1: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sv-SE" dirty="0"/>
              <a:t>Om klimatet ändras förändras både vädret och förutsättningarna för mänskligt liv. Några effekter av klimatförändringarna är fler värmeböljor, ökade skyfall och stormar, smältande glaciärer, stigande havsnivåer och fler skogsbränder.</a:t>
            </a:r>
          </a:p>
          <a:p>
            <a:pPr marL="171450" indent="-171450">
              <a:buFont typeface="Arial" panose="020B0604020202020204" pitchFamily="34" charset="0"/>
              <a:buChar char="•"/>
            </a:pPr>
            <a:r>
              <a:rPr lang="sv-SE" dirty="0"/>
              <a:t>Vårt klimatsystem är komplext. Det består av atmosfären, hydrosfären (vatten), </a:t>
            </a:r>
            <a:r>
              <a:rPr lang="sv-SE" dirty="0" err="1"/>
              <a:t>kryosfären</a:t>
            </a:r>
            <a:r>
              <a:rPr lang="sv-SE" dirty="0"/>
              <a:t> (is och snö), litosfären (jordskorpan) och biosfären (de levande organismerna). Redan 1896 gjorde den svenske fysikern Svante Arrhenius beräkningar av hur människans utsläpp av koldioxid skulle kunna påverka jordens temperatur. </a:t>
            </a:r>
          </a:p>
          <a:p>
            <a:pPr marL="171450" indent="-171450">
              <a:buFont typeface="Arial" panose="020B0604020202020204" pitchFamily="34" charset="0"/>
              <a:buChar char="•"/>
            </a:pPr>
            <a:r>
              <a:rPr lang="sv-SE" dirty="0"/>
              <a:t>När forskare räknar på hur stora utsläpp av växthusgaser som människan har gjort och hur bland annat temperaturen har påverkats så utgår FN:s klimatpanel IPCC från år 1850. Sedan dess har jordens medeltemperatur till 2020 ökat med drygt en grad och människans utsläpp står för den största påverkan</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Alla de 17 globala målen för hållbar utveckling har koppling till klimatet. Klimatförändringar påverkar bland annat vår hälsa, tillgång till mat och vatten, biologisk mångfald och ojämlikheten mellan världens länder</a:t>
            </a:r>
          </a:p>
        </p:txBody>
      </p:sp>
      <p:sp>
        <p:nvSpPr>
          <p:cNvPr id="4" name="Platshållare för bildnummer 3"/>
          <p:cNvSpPr>
            <a:spLocks noGrp="1"/>
          </p:cNvSpPr>
          <p:nvPr>
            <p:ph type="sldNum" sz="quarter" idx="5"/>
          </p:nvPr>
        </p:nvSpPr>
        <p:spPr/>
        <p:txBody>
          <a:bodyPr/>
          <a:lstStyle/>
          <a:p>
            <a:fld id="{E9E082D3-AB71-4F85-B93E-FF276D9D219A}" type="slidenum">
              <a:rPr lang="sv-SE" smtClean="0"/>
              <a:t>1</a:t>
            </a:fld>
            <a:endParaRPr lang="sv-SE"/>
          </a:p>
        </p:txBody>
      </p:sp>
    </p:spTree>
    <p:extLst>
      <p:ext uri="{BB962C8B-B14F-4D97-AF65-F5344CB8AC3E}">
        <p14:creationId xmlns:p14="http://schemas.microsoft.com/office/powerpoint/2010/main" val="37073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Bild 2: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sv-SE" dirty="0"/>
              <a:t>2015 beslutade världens länder om ett nytt globalt klimatavtal, Parisavtalet. Målet med avtalet är att hålla den globala uppvärmningen långt under 2 grader, med sikte på 1,5 grad. Alla länder som har skrivit under avtalet ska ta fram nationella åtgärdsplaner som ska stämmas av och förnyas vart femte år. Enligt Parisavtalet ska också höginkomstländer bistå låginkomstländer till både utsläppsminskningar och anpassningsåtgärder.</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Ända sedan FN:s klimatarbete påbörjades 1995 hålls ett årligt möte som heter Conference </a:t>
            </a:r>
            <a:r>
              <a:rPr lang="sv-SE" dirty="0" err="1"/>
              <a:t>of</a:t>
            </a:r>
            <a:r>
              <a:rPr lang="sv-SE" dirty="0"/>
              <a:t> the </a:t>
            </a:r>
            <a:r>
              <a:rPr lang="sv-SE" dirty="0" err="1"/>
              <a:t>Parties</a:t>
            </a:r>
            <a:r>
              <a:rPr lang="sv-SE" dirty="0"/>
              <a:t> och förkortas COP. Inför COP 26 i Glasgow i november 2021 skulle ländernas åtgärdsplaner ha förnyats. Ländernas tidigare åtgärdsplaner har inte räckt till för att minska utsläppen av växthusgaser till de nivåer som är nödvändiga för att klara målet om en global uppvärmning under </a:t>
            </a:r>
            <a:r>
              <a:rPr lang="sv-SE"/>
              <a:t>2 grader.</a:t>
            </a:r>
            <a:endParaRPr lang="sv-SE" dirty="0"/>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FN:s klimatpanel IPCC kom i augusti 2021 med en rapport som visar att människans utsläpp innebär att vi går mot en varmare värld med mer extremväder.</a:t>
            </a:r>
          </a:p>
        </p:txBody>
      </p:sp>
      <p:sp>
        <p:nvSpPr>
          <p:cNvPr id="4" name="Platshållare för bildnummer 3"/>
          <p:cNvSpPr>
            <a:spLocks noGrp="1"/>
          </p:cNvSpPr>
          <p:nvPr>
            <p:ph type="sldNum" sz="quarter" idx="5"/>
          </p:nvPr>
        </p:nvSpPr>
        <p:spPr/>
        <p:txBody>
          <a:bodyPr/>
          <a:lstStyle/>
          <a:p>
            <a:fld id="{E9E082D3-AB71-4F85-B93E-FF276D9D219A}" type="slidenum">
              <a:rPr lang="sv-SE" smtClean="0"/>
              <a:t>2</a:t>
            </a:fld>
            <a:endParaRPr lang="sv-SE"/>
          </a:p>
        </p:txBody>
      </p:sp>
    </p:spTree>
    <p:extLst>
      <p:ext uri="{BB962C8B-B14F-4D97-AF65-F5344CB8AC3E}">
        <p14:creationId xmlns:p14="http://schemas.microsoft.com/office/powerpoint/2010/main" val="780156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Bild 3:  </a:t>
            </a:r>
          </a:p>
          <a:p>
            <a:pPr>
              <a:lnSpc>
                <a:spcPct val="107000"/>
              </a:lnSpc>
              <a:spcAft>
                <a:spcPts val="800"/>
              </a:spcAft>
            </a:pP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sv-SE" sz="2800" dirty="0"/>
              <a:t>I den senaste rapporten från FN:s klimatpanel IPCC finns grafer som visar hur våra historiska och kommande utsläpp av koldioxid har och kan komma att påverka vårt klimat och jordens medeltemperatur. Av rapportens scenarier är det bara scenariot med de lägsta utsläppen som klarar Parisavtalets mål om att långsiktigt ligga under två graders höjning av medeltemperaturen fram till år 2100.</a:t>
            </a:r>
          </a:p>
          <a:p>
            <a:pPr marL="0" indent="0">
              <a:buFont typeface="Arial" panose="020B0604020202020204" pitchFamily="34" charset="0"/>
              <a:buNone/>
            </a:pPr>
            <a:endParaRPr lang="sv-SE" sz="2800" dirty="0"/>
          </a:p>
          <a:p>
            <a:pPr marL="171450" indent="-171450">
              <a:buFont typeface="Arial" panose="020B0604020202020204" pitchFamily="34" charset="0"/>
              <a:buChar char="•"/>
            </a:pPr>
            <a:r>
              <a:rPr lang="sv-SE" sz="2800" dirty="0"/>
              <a:t>När människan förbränner fossila bränslen som lagrats sedan länge ökar vi mängden växthusgaser. En del av dessa tas upp av växter och hav men när det kommer ett tillskott från kol, olja och naturgas så rubbas balansen och växthuseffekten. Därmed höjs medeltemperaturen, vilket förändrar livsförutsättningarna. </a:t>
            </a:r>
          </a:p>
          <a:p>
            <a:pPr marL="0" indent="0">
              <a:buFont typeface="Arial" panose="020B0604020202020204" pitchFamily="34" charset="0"/>
              <a:buNone/>
            </a:pPr>
            <a:endParaRPr lang="sv-SE" sz="2800" dirty="0"/>
          </a:p>
          <a:p>
            <a:pPr marL="171450" indent="-171450">
              <a:buFont typeface="Arial" panose="020B0604020202020204" pitchFamily="34" charset="0"/>
              <a:buChar char="•"/>
            </a:pPr>
            <a:r>
              <a:rPr lang="sv-SE" sz="2800" dirty="0"/>
              <a:t>För att klara av Parisavtalets mål och inte riskera en alltför stor höjning av den globala medeltemperaturen måste de globala utsläppen av växthusgaser halveras varje årtionde</a:t>
            </a:r>
          </a:p>
          <a:p>
            <a:pPr marL="171450" indent="-171450">
              <a:buFont typeface="Arial" panose="020B0604020202020204" pitchFamily="34" charset="0"/>
              <a:buChar char="•"/>
            </a:pP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sv-SE" sz="2800" dirty="0"/>
              <a:t>För att minska utsläppen behöver vi ha energi med minimal klimatpåverkan. Genom delmål 7.2 i Agenda 2030 har världens länder åtagit sig att väsentligen öka andelen förnybar energi till 2030.</a:t>
            </a: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3</a:t>
            </a:fld>
            <a:endParaRPr lang="sv-SE"/>
          </a:p>
        </p:txBody>
      </p:sp>
    </p:spTree>
    <p:extLst>
      <p:ext uri="{BB962C8B-B14F-4D97-AF65-F5344CB8AC3E}">
        <p14:creationId xmlns:p14="http://schemas.microsoft.com/office/powerpoint/2010/main" val="366644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Bild 4:  </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sv-SE" dirty="0"/>
              <a:t>Vi ser redan i dag en ökad risk för klimatrelaterade naturkatastrofer. Under de senaste åren har världen drabbats av orkaner, översvämningar, skyfall, skogsbränder, värmeböljor och smältande glaciärer. Det senaste decenniet är det varmaste som uppmätts.</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Även om de fossila utsläppen helt upphör kommer klimatförändringarna att fortsätta. Det innebär att det krävs stärkta åtgärder för att motverka skadorna av katastrofer relaterade till klimatförändringarna under lång tid framöver.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Dessa åtgärder omfattar att stärka naturens egna möjligheter att buffra kol genom att stärka jordens kolsänkor som bland annat skogar, våtmarker och marina ekosystem. Vi behöver också anpassa våra samhällen till stormar, ökande regnmängder, havsnivåhöjningar, värmeböljor och ökad risk för bränder. Vi kan behöva bygga vallar mot havsnivåhöjningar eller flytta bebyggelse som riskerar att översvämmas</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Delmål 13.1 handlar om att världens länder har åtagit sig att stärka motståndskraften mot och förmågan till anpassning till klimatrelaterade faror och naturkatastrofer.</a:t>
            </a:r>
          </a:p>
        </p:txBody>
      </p:sp>
      <p:sp>
        <p:nvSpPr>
          <p:cNvPr id="4" name="Platshållare för bildnummer 3"/>
          <p:cNvSpPr>
            <a:spLocks noGrp="1"/>
          </p:cNvSpPr>
          <p:nvPr>
            <p:ph type="sldNum" sz="quarter" idx="5"/>
          </p:nvPr>
        </p:nvSpPr>
        <p:spPr/>
        <p:txBody>
          <a:bodyPr/>
          <a:lstStyle/>
          <a:p>
            <a:fld id="{E9E082D3-AB71-4F85-B93E-FF276D9D219A}" type="slidenum">
              <a:rPr lang="sv-SE" smtClean="0"/>
              <a:t>4</a:t>
            </a:fld>
            <a:endParaRPr lang="sv-SE"/>
          </a:p>
        </p:txBody>
      </p:sp>
    </p:spTree>
    <p:extLst>
      <p:ext uri="{BB962C8B-B14F-4D97-AF65-F5344CB8AC3E}">
        <p14:creationId xmlns:p14="http://schemas.microsoft.com/office/powerpoint/2010/main" val="159615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Bild 5:</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sv-SE" dirty="0"/>
              <a:t>Vi behöver också genomföra åtgärder som ger de länder som redan i dag drabbas hårdast av klimatförändringarna stöd att rusta sina samhällen mot orkaner, havsnivåhöjningar och värmeböljor. Länder som ofta inte har varit de som bidragit mest till klimatförändringarna. Här behövs bättre internationell finansiering men också att bidrag med kunskap och tekniska lösningar.</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Den historiska utsläppsstatistiken visar att det är vi i Europa som har släppt ut mest fossila växthusgaser sedan mitten av 1700-talet. Då började vi i de europeiska länderna använda kol inom industrin och därför är det hos oss som de stora utsläppsminskningarna måste ske i första hand.</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För att uppnå klimaträttvisa för oss som lever i dag och för kommande generationer behöver vi också leva upp till de mänskliga rättigheterna och öka både jämställdheten och jämlikheten inom och mellan alla världens länder.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UNFCC (United Nations </a:t>
            </a:r>
            <a:r>
              <a:rPr lang="sv-SE" dirty="0" err="1"/>
              <a:t>Climate</a:t>
            </a:r>
            <a:r>
              <a:rPr lang="sv-SE" dirty="0"/>
              <a:t> Change: https://unfccc.int/ ): Som ett led i arbetet för att bekämpa klimatförändringarna ska 100 miljarder dollar årligen betalas in till den gröna klimatfonden för att bidra till utvecklingsländernas klimatarbete. Läs mer i delmål 13A</a:t>
            </a:r>
          </a:p>
        </p:txBody>
      </p:sp>
      <p:sp>
        <p:nvSpPr>
          <p:cNvPr id="4" name="Platshållare för bildnummer 3"/>
          <p:cNvSpPr>
            <a:spLocks noGrp="1"/>
          </p:cNvSpPr>
          <p:nvPr>
            <p:ph type="sldNum" sz="quarter" idx="5"/>
          </p:nvPr>
        </p:nvSpPr>
        <p:spPr/>
        <p:txBody>
          <a:bodyPr/>
          <a:lstStyle/>
          <a:p>
            <a:fld id="{E9E082D3-AB71-4F85-B93E-FF276D9D219A}" type="slidenum">
              <a:rPr lang="sv-SE" smtClean="0"/>
              <a:t>5</a:t>
            </a:fld>
            <a:endParaRPr lang="sv-SE"/>
          </a:p>
        </p:txBody>
      </p:sp>
    </p:spTree>
    <p:extLst>
      <p:ext uri="{BB962C8B-B14F-4D97-AF65-F5344CB8AC3E}">
        <p14:creationId xmlns:p14="http://schemas.microsoft.com/office/powerpoint/2010/main" val="25957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dirty="0">
                <a:effectLst/>
                <a:latin typeface="Calibri" panose="020F0502020204030204" pitchFamily="34" charset="0"/>
                <a:ea typeface="Calibri" panose="020F0502020204030204" pitchFamily="34" charset="0"/>
                <a:cs typeface="Times New Roman" panose="02020603050405020304" pitchFamily="18" charset="0"/>
              </a:rPr>
              <a:t>Bild 6:</a:t>
            </a: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sv-SE" dirty="0"/>
              <a:t>För att minska vår klimatpåverkan krävs stora samhällsförändringar. Du kan delta i arbetet genom att undersöka eller kontakta dina lokala politiker och fråga hur din kommun och region medverkar till att nå det svenska klimatmålet om nettonollutsläpp till 2045.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Ungefär en tredjedel av våra inhemska utsläpp kommer från industrin, en tredjedel från transporterna och en tredjedel från övriga delar av samhället. Drygt hälften av våra konsumtionsbaserade utsläpp sker i andra länder. </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Du kan själv försöka leva mer klimatvänligt genom att till exempel resa så fossilfritt som möjligt, äta mer vegetariskt och handla hållbart. Men de stora utsläppsminskningarna måste ske genom att vi ställer om våra energisystem till förnybar energi och blir mer resurseffektiva.</a:t>
            </a:r>
          </a:p>
          <a:p>
            <a:pPr marL="0" indent="0">
              <a:buFont typeface="Arial" panose="020B0604020202020204" pitchFamily="34" charset="0"/>
              <a:buNone/>
            </a:pPr>
            <a:endParaRPr lang="sv-SE" dirty="0"/>
          </a:p>
          <a:p>
            <a:pPr marL="171450" indent="-171450">
              <a:buFont typeface="Arial" panose="020B0604020202020204" pitchFamily="34" charset="0"/>
              <a:buChar char="•"/>
            </a:pPr>
            <a:r>
              <a:rPr lang="sv-SE" dirty="0"/>
              <a:t>Att engagera sig i civilsamhällsorganisationer som FN-förbundet eller politiskt är också något som kan bidra till de nödvändiga förändringarna.</a:t>
            </a:r>
          </a:p>
        </p:txBody>
      </p:sp>
      <p:sp>
        <p:nvSpPr>
          <p:cNvPr id="4" name="Platshållare för bildnummer 3"/>
          <p:cNvSpPr>
            <a:spLocks noGrp="1"/>
          </p:cNvSpPr>
          <p:nvPr>
            <p:ph type="sldNum" sz="quarter" idx="5"/>
          </p:nvPr>
        </p:nvSpPr>
        <p:spPr/>
        <p:txBody>
          <a:bodyPr/>
          <a:lstStyle/>
          <a:p>
            <a:fld id="{E9E082D3-AB71-4F85-B93E-FF276D9D219A}" type="slidenum">
              <a:rPr lang="sv-SE" smtClean="0"/>
              <a:t>6</a:t>
            </a:fld>
            <a:endParaRPr lang="sv-SE"/>
          </a:p>
        </p:txBody>
      </p:sp>
    </p:spTree>
    <p:extLst>
      <p:ext uri="{BB962C8B-B14F-4D97-AF65-F5344CB8AC3E}">
        <p14:creationId xmlns:p14="http://schemas.microsoft.com/office/powerpoint/2010/main" val="201222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7 – Diskussionsfrågor</a:t>
            </a:r>
          </a:p>
          <a:p>
            <a:pPr marL="457200" indent="-457200" algn="l">
              <a:buFont typeface="Arial" panose="020B0604020202020204" pitchFamily="34" charset="0"/>
              <a:buChar char="•"/>
            </a:pPr>
            <a:r>
              <a:rPr lang="sv-SE" dirty="0"/>
              <a:t>Hur märker vi av klimatförändringar i Sverige?</a:t>
            </a:r>
          </a:p>
          <a:p>
            <a:pPr marL="457200" indent="-457200" algn="l">
              <a:buFont typeface="Arial" panose="020B0604020202020204" pitchFamily="34" charset="0"/>
              <a:buChar char="•"/>
            </a:pPr>
            <a:r>
              <a:rPr lang="sv-SE" dirty="0"/>
              <a:t>Vilka delar av samhället kan göra mer för att motverka klimatförändringar? </a:t>
            </a:r>
          </a:p>
          <a:p>
            <a:pPr marL="457200" indent="-457200" algn="l">
              <a:buFont typeface="Arial" panose="020B0604020202020204" pitchFamily="34" charset="0"/>
              <a:buChar char="•"/>
            </a:pPr>
            <a:r>
              <a:rPr lang="sv-SE" dirty="0"/>
              <a:t>Vilka tycker ni bär det största ansvaret för klimatförändringarna?</a:t>
            </a:r>
          </a:p>
          <a:p>
            <a:pPr marL="457200" indent="-457200" algn="l">
              <a:buFont typeface="Arial" panose="020B0604020202020204" pitchFamily="34" charset="0"/>
              <a:buChar char="•"/>
            </a:pPr>
            <a:r>
              <a:rPr lang="sv-SE" dirty="0"/>
              <a:t>Känner ni att man lyssnar och tar in ungdomars oro och frustration kring klimatförändringar i samhället?</a:t>
            </a:r>
          </a:p>
          <a:p>
            <a:pPr marL="457200" indent="-457200" algn="l">
              <a:buFont typeface="Arial" panose="020B0604020202020204" pitchFamily="34" charset="0"/>
              <a:buChar char="•"/>
            </a:pPr>
            <a:r>
              <a:rPr lang="sv-SE" dirty="0"/>
              <a:t>Hur tror ni att samhället kommer att se tillbaka på nutiden om 25 år gällande klimatförändringar?</a:t>
            </a:r>
          </a:p>
        </p:txBody>
      </p:sp>
      <p:sp>
        <p:nvSpPr>
          <p:cNvPr id="4" name="Platshållare för bildnummer 3"/>
          <p:cNvSpPr>
            <a:spLocks noGrp="1"/>
          </p:cNvSpPr>
          <p:nvPr>
            <p:ph type="sldNum" sz="quarter" idx="5"/>
          </p:nvPr>
        </p:nvSpPr>
        <p:spPr/>
        <p:txBody>
          <a:bodyPr/>
          <a:lstStyle/>
          <a:p>
            <a:fld id="{E9E082D3-AB71-4F85-B93E-FF276D9D219A}" type="slidenum">
              <a:rPr lang="sv-SE" smtClean="0"/>
              <a:t>7</a:t>
            </a:fld>
            <a:endParaRPr lang="sv-SE"/>
          </a:p>
        </p:txBody>
      </p:sp>
    </p:spTree>
    <p:extLst>
      <p:ext uri="{BB962C8B-B14F-4D97-AF65-F5344CB8AC3E}">
        <p14:creationId xmlns:p14="http://schemas.microsoft.com/office/powerpoint/2010/main" val="157285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8 – En bättre värld</a:t>
            </a:r>
          </a:p>
          <a:p>
            <a:r>
              <a:rPr lang="sv-SE" b="0" i="0" dirty="0"/>
              <a:t>Avslutningsbild</a:t>
            </a:r>
          </a:p>
        </p:txBody>
      </p:sp>
      <p:sp>
        <p:nvSpPr>
          <p:cNvPr id="4" name="Platshållare för bildnummer 3"/>
          <p:cNvSpPr>
            <a:spLocks noGrp="1"/>
          </p:cNvSpPr>
          <p:nvPr>
            <p:ph type="sldNum" sz="quarter" idx="5"/>
          </p:nvPr>
        </p:nvSpPr>
        <p:spPr/>
        <p:txBody>
          <a:bodyPr/>
          <a:lstStyle/>
          <a:p>
            <a:fld id="{E9E082D3-AB71-4F85-B93E-FF276D9D219A}" type="slidenum">
              <a:rPr lang="sv-SE" smtClean="0"/>
              <a:t>8</a:t>
            </a:fld>
            <a:endParaRPr lang="sv-SE"/>
          </a:p>
        </p:txBody>
      </p:sp>
    </p:spTree>
    <p:extLst>
      <p:ext uri="{BB962C8B-B14F-4D97-AF65-F5344CB8AC3E}">
        <p14:creationId xmlns:p14="http://schemas.microsoft.com/office/powerpoint/2010/main" val="292201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7946968" y="1831181"/>
            <a:ext cx="4245032" cy="50268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4055735"/>
            <a:ext cx="6699856" cy="187199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838200" y="6429375"/>
            <a:ext cx="6699855" cy="307322"/>
          </a:xfrm>
        </p:spPr>
        <p:txBody>
          <a:bodyPr/>
          <a:lstStyle/>
          <a:p>
            <a:endParaRPr lang="sv-SE" dirty="0"/>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199" y="2660073"/>
            <a:ext cx="6699856" cy="1213658"/>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8099396" y="6429375"/>
            <a:ext cx="3940175" cy="307322"/>
          </a:xfrm>
        </p:spPr>
        <p:txBody>
          <a:bodyPr anchor="ctr">
            <a:noAutofit/>
          </a:bodyPr>
          <a:lstStyle>
            <a:lvl1pPr marL="0" indent="0" algn="r">
              <a:buNone/>
              <a:defRPr sz="11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188771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liggande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183188" y="2438401"/>
            <a:ext cx="6172200" cy="34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3648075"/>
            <a:ext cx="3932237" cy="227965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1FFD4D-5A5E-44A7-A138-206BFB2C566D}"/>
              </a:ext>
            </a:extLst>
          </p:cNvPr>
          <p:cNvSpPr>
            <a:spLocks noGrp="1"/>
          </p:cNvSpPr>
          <p:nvPr>
            <p:ph type="dt" sz="half" idx="10"/>
          </p:nvPr>
        </p:nvSpPr>
        <p:spPr/>
        <p:txBody>
          <a:bodyPr/>
          <a:lstStyle>
            <a:lvl1pPr algn="r">
              <a:defRPr/>
            </a:lvl1pPr>
          </a:lstStyle>
          <a:p>
            <a:fld id="{A858AF17-352C-4B2A-998D-B5C7C6FF7017}" type="datetimeFigureOut">
              <a:rPr lang="sv-SE" smtClean="0"/>
              <a:pPr/>
              <a:t>2022-04-04</a:t>
            </a:fld>
            <a:endParaRPr lang="sv-SE" dirty="0"/>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200" y="2438401"/>
            <a:ext cx="3932238" cy="990599"/>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8" name="Platshållare för text 6">
            <a:extLst>
              <a:ext uri="{FF2B5EF4-FFF2-40B4-BE49-F238E27FC236}">
                <a16:creationId xmlns:a16="http://schemas.microsoft.com/office/drawing/2014/main" id="{CAE357A7-EAD7-4B8A-A20C-E08B43F4C7E2}"/>
              </a:ext>
            </a:extLst>
          </p:cNvPr>
          <p:cNvSpPr>
            <a:spLocks noGrp="1"/>
          </p:cNvSpPr>
          <p:nvPr>
            <p:ph type="body" sz="quarter" idx="13" hasCustomPrompt="1"/>
          </p:nvPr>
        </p:nvSpPr>
        <p:spPr>
          <a:xfrm rot="16200000">
            <a:off x="9773601" y="4036607"/>
            <a:ext cx="3495675" cy="299259"/>
          </a:xfrm>
        </p:spPr>
        <p:txBody>
          <a:bodyPr anchor="ctr">
            <a:noAutofit/>
          </a:bodyPr>
          <a:lstStyle>
            <a:lvl1pPr marL="0" indent="0" algn="r">
              <a:buNone/>
              <a:defRPr sz="12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328005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64C51-1CFA-4B82-A401-063C4D6761DF}"/>
              </a:ext>
            </a:extLst>
          </p:cNvPr>
          <p:cNvSpPr>
            <a:spLocks noGrp="1"/>
          </p:cNvSpPr>
          <p:nvPr>
            <p:ph type="title"/>
          </p:nvPr>
        </p:nvSpPr>
        <p:spPr>
          <a:xfrm>
            <a:off x="831850" y="1819275"/>
            <a:ext cx="10515600" cy="2743200"/>
          </a:xfrm>
        </p:spPr>
        <p:txBody>
          <a:bodyPr anchor="b"/>
          <a:lstStyle>
            <a:lvl1pPr>
              <a:defRPr sz="6000">
                <a:solidFill>
                  <a:schemeClr val="tx2"/>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BAC53748-7127-41FF-8E63-BBC7D0F98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C0A824E-AC21-488E-B276-FF7206CE8AB5}"/>
              </a:ext>
            </a:extLst>
          </p:cNvPr>
          <p:cNvSpPr>
            <a:spLocks noGrp="1"/>
          </p:cNvSpPr>
          <p:nvPr>
            <p:ph type="dt" sz="half" idx="10"/>
          </p:nvPr>
        </p:nvSpPr>
        <p:spPr/>
        <p:txBody>
          <a:bodyPr/>
          <a:lstStyle>
            <a:lvl1pPr algn="r">
              <a:defRPr/>
            </a:lvl1pPr>
          </a:lstStyle>
          <a:p>
            <a:fld id="{A858AF17-352C-4B2A-998D-B5C7C6FF7017}" type="datetimeFigureOut">
              <a:rPr lang="sv-SE" smtClean="0"/>
              <a:pPr/>
              <a:t>2022-04-04</a:t>
            </a:fld>
            <a:endParaRPr lang="sv-SE" dirty="0"/>
          </a:p>
        </p:txBody>
      </p:sp>
      <p:sp>
        <p:nvSpPr>
          <p:cNvPr id="5" name="Platshållare för sidfot 4">
            <a:extLst>
              <a:ext uri="{FF2B5EF4-FFF2-40B4-BE49-F238E27FC236}">
                <a16:creationId xmlns:a16="http://schemas.microsoft.com/office/drawing/2014/main" id="{C61020C1-32BE-42DF-9852-C21680CE4E5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44371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B7475-CBFD-4E8D-8889-3AE6D92934DF}"/>
              </a:ext>
            </a:extLst>
          </p:cNvPr>
          <p:cNvSpPr>
            <a:spLocks noGrp="1"/>
          </p:cNvSpPr>
          <p:nvPr>
            <p:ph type="title"/>
          </p:nvPr>
        </p:nvSpPr>
        <p:spPr>
          <a:xfrm>
            <a:off x="838200" y="457200"/>
            <a:ext cx="9363075" cy="1354791"/>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C634ADEA-4654-4B3B-83C5-F7279F4CB55E}"/>
              </a:ext>
            </a:extLst>
          </p:cNvPr>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98893F25-A49D-489B-A6A9-C29E10E3F9EF}"/>
              </a:ext>
            </a:extLst>
          </p:cNvPr>
          <p:cNvSpPr>
            <a:spLocks noGrp="1"/>
          </p:cNvSpPr>
          <p:nvPr>
            <p:ph type="dt" sz="half" idx="10"/>
          </p:nvPr>
        </p:nvSpPr>
        <p:spPr/>
        <p:txBody>
          <a:bodyPr/>
          <a:lstStyle>
            <a:lvl1pPr algn="r">
              <a:defRPr/>
            </a:lvl1pPr>
          </a:lstStyle>
          <a:p>
            <a:fld id="{A858AF17-352C-4B2A-998D-B5C7C6FF7017}" type="datetimeFigureOut">
              <a:rPr lang="sv-SE" smtClean="0"/>
              <a:pPr/>
              <a:t>2022-04-04</a:t>
            </a:fld>
            <a:endParaRPr lang="sv-SE" dirty="0"/>
          </a:p>
        </p:txBody>
      </p:sp>
      <p:sp>
        <p:nvSpPr>
          <p:cNvPr id="5" name="Platshållare för sidfot 4">
            <a:extLst>
              <a:ext uri="{FF2B5EF4-FFF2-40B4-BE49-F238E27FC236}">
                <a16:creationId xmlns:a16="http://schemas.microsoft.com/office/drawing/2014/main" id="{59415E78-0908-4AEA-8CDA-779D44F04C1D}"/>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623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38A18-485D-4817-AC7B-372F0540343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AC540D7-5B54-466F-8292-05B0C45F5CB0}"/>
              </a:ext>
            </a:extLst>
          </p:cNvPr>
          <p:cNvSpPr>
            <a:spLocks noGrp="1"/>
          </p:cNvSpPr>
          <p:nvPr>
            <p:ph type="dt" sz="half" idx="10"/>
          </p:nvPr>
        </p:nvSpPr>
        <p:spPr/>
        <p:txBody>
          <a:bodyPr/>
          <a:lstStyle>
            <a:lvl1pPr algn="r">
              <a:defRPr/>
            </a:lvl1pPr>
          </a:lstStyle>
          <a:p>
            <a:fld id="{A858AF17-352C-4B2A-998D-B5C7C6FF7017}" type="datetimeFigureOut">
              <a:rPr lang="sv-SE" smtClean="0"/>
              <a:pPr/>
              <a:t>2022-04-04</a:t>
            </a:fld>
            <a:endParaRPr lang="sv-SE" dirty="0"/>
          </a:p>
        </p:txBody>
      </p:sp>
      <p:sp>
        <p:nvSpPr>
          <p:cNvPr id="4" name="Platshållare för sidfot 3">
            <a:extLst>
              <a:ext uri="{FF2B5EF4-FFF2-40B4-BE49-F238E27FC236}">
                <a16:creationId xmlns:a16="http://schemas.microsoft.com/office/drawing/2014/main" id="{16088311-09E2-4524-89EC-6BF9136D50B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8279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42B861-CC4A-4BAD-8A6C-C2293FF83210}"/>
              </a:ext>
            </a:extLst>
          </p:cNvPr>
          <p:cNvSpPr>
            <a:spLocks noGrp="1"/>
          </p:cNvSpPr>
          <p:nvPr>
            <p:ph type="ctrTitle"/>
          </p:nvPr>
        </p:nvSpPr>
        <p:spPr>
          <a:xfrm>
            <a:off x="838200" y="457200"/>
            <a:ext cx="9363075" cy="1362060"/>
          </a:xfrm>
        </p:spPr>
        <p:txBody>
          <a:bodyPr anchor="ctr">
            <a:normAutofit/>
          </a:bodyPr>
          <a:lstStyle>
            <a:lvl1pPr algn="l">
              <a:defRPr sz="4400"/>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CCF19E8A-8CDC-47E9-B165-3689D67E0C27}"/>
              </a:ext>
            </a:extLst>
          </p:cNvPr>
          <p:cNvSpPr>
            <a:spLocks noGrp="1"/>
          </p:cNvSpPr>
          <p:nvPr>
            <p:ph type="dt" sz="half" idx="10"/>
          </p:nvPr>
        </p:nvSpPr>
        <p:spPr/>
        <p:txBody>
          <a:bodyPr/>
          <a:lstStyle>
            <a:lvl1pPr algn="r">
              <a:defRPr/>
            </a:lvl1pPr>
          </a:lstStyle>
          <a:p>
            <a:fld id="{A858AF17-352C-4B2A-998D-B5C7C6FF7017}" type="datetimeFigureOut">
              <a:rPr lang="sv-SE" smtClean="0"/>
              <a:pPr/>
              <a:t>2022-04-04</a:t>
            </a:fld>
            <a:endParaRPr lang="sv-SE" dirty="0"/>
          </a:p>
        </p:txBody>
      </p:sp>
      <p:sp>
        <p:nvSpPr>
          <p:cNvPr id="5" name="Platshållare för sidfot 4">
            <a:extLst>
              <a:ext uri="{FF2B5EF4-FFF2-40B4-BE49-F238E27FC236}">
                <a16:creationId xmlns:a16="http://schemas.microsoft.com/office/drawing/2014/main" id="{9E295D94-E002-4EC6-86B2-92B6EECC9147}"/>
              </a:ext>
            </a:extLst>
          </p:cNvPr>
          <p:cNvSpPr>
            <a:spLocks noGrp="1"/>
          </p:cNvSpPr>
          <p:nvPr>
            <p:ph type="ftr" sz="quarter" idx="11"/>
          </p:nvPr>
        </p:nvSpPr>
        <p:spPr/>
        <p:txBody>
          <a:bodyPr/>
          <a:lstStyle/>
          <a:p>
            <a:endParaRPr lang="sv-SE"/>
          </a:p>
        </p:txBody>
      </p:sp>
      <p:sp>
        <p:nvSpPr>
          <p:cNvPr id="8" name="Platshållare för media 7">
            <a:extLst>
              <a:ext uri="{FF2B5EF4-FFF2-40B4-BE49-F238E27FC236}">
                <a16:creationId xmlns:a16="http://schemas.microsoft.com/office/drawing/2014/main" id="{1A0B9B3C-73E0-4B96-993C-4BD7C04290A3}"/>
              </a:ext>
            </a:extLst>
          </p:cNvPr>
          <p:cNvSpPr>
            <a:spLocks noGrp="1"/>
          </p:cNvSpPr>
          <p:nvPr>
            <p:ph type="media" sz="quarter" idx="12"/>
          </p:nvPr>
        </p:nvSpPr>
        <p:spPr>
          <a:xfrm>
            <a:off x="2219325" y="2419349"/>
            <a:ext cx="7753350" cy="3648075"/>
          </a:xfrm>
        </p:spPr>
        <p:txBody>
          <a:bodyPr/>
          <a:lstStyle/>
          <a:p>
            <a:r>
              <a:rPr lang="sv-SE"/>
              <a:t>Klicka på ikonen för att lägga till ett medieklipp</a:t>
            </a:r>
          </a:p>
        </p:txBody>
      </p:sp>
    </p:spTree>
    <p:extLst>
      <p:ext uri="{BB962C8B-B14F-4D97-AF65-F5344CB8AC3E}">
        <p14:creationId xmlns:p14="http://schemas.microsoft.com/office/powerpoint/2010/main" val="12291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02935-39BB-4F1A-9D3C-14D8C6AF71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C93F21-216D-4826-B226-5F99E9F74B4E}"/>
              </a:ext>
            </a:extLst>
          </p:cNvPr>
          <p:cNvSpPr>
            <a:spLocks noGrp="1"/>
          </p:cNvSpPr>
          <p:nvPr>
            <p:ph sz="half" idx="1"/>
          </p:nvPr>
        </p:nvSpPr>
        <p:spPr>
          <a:xfrm>
            <a:off x="838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EB63EB87-E287-4BC6-B40E-A9CB46E65F13}"/>
              </a:ext>
            </a:extLst>
          </p:cNvPr>
          <p:cNvSpPr>
            <a:spLocks noGrp="1"/>
          </p:cNvSpPr>
          <p:nvPr>
            <p:ph sz="half" idx="2"/>
          </p:nvPr>
        </p:nvSpPr>
        <p:spPr>
          <a:xfrm>
            <a:off x="6172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EACA6C9D-7F8C-47F2-B942-90FA408D48B5}"/>
              </a:ext>
            </a:extLst>
          </p:cNvPr>
          <p:cNvSpPr>
            <a:spLocks noGrp="1"/>
          </p:cNvSpPr>
          <p:nvPr>
            <p:ph type="dt" sz="half" idx="10"/>
          </p:nvPr>
        </p:nvSpPr>
        <p:spPr/>
        <p:txBody>
          <a:bodyPr/>
          <a:lstStyle>
            <a:lvl1pPr algn="r">
              <a:defRPr/>
            </a:lvl1pPr>
          </a:lstStyle>
          <a:p>
            <a:fld id="{A858AF17-352C-4B2A-998D-B5C7C6FF7017}" type="datetimeFigureOut">
              <a:rPr lang="sv-SE" smtClean="0"/>
              <a:pPr/>
              <a:t>2022-04-04</a:t>
            </a:fld>
            <a:endParaRPr lang="sv-SE" dirty="0"/>
          </a:p>
        </p:txBody>
      </p:sp>
      <p:sp>
        <p:nvSpPr>
          <p:cNvPr id="6" name="Platshållare för sidfot 5">
            <a:extLst>
              <a:ext uri="{FF2B5EF4-FFF2-40B4-BE49-F238E27FC236}">
                <a16:creationId xmlns:a16="http://schemas.microsoft.com/office/drawing/2014/main" id="{833128D7-1CA8-4F66-B0A9-322F0E62A31F}"/>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09306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4E91C-743E-45CA-8D6A-1F2A8124062E}"/>
              </a:ext>
            </a:extLst>
          </p:cNvPr>
          <p:cNvSpPr>
            <a:spLocks noGrp="1"/>
          </p:cNvSpPr>
          <p:nvPr>
            <p:ph type="title"/>
          </p:nvPr>
        </p:nvSpPr>
        <p:spPr>
          <a:xfrm>
            <a:off x="838200" y="488950"/>
            <a:ext cx="9372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C7A133-8326-4CB0-97C2-107834C6859C}"/>
              </a:ext>
            </a:extLst>
          </p:cNvPr>
          <p:cNvSpPr>
            <a:spLocks noGrp="1"/>
          </p:cNvSpPr>
          <p:nvPr>
            <p:ph type="body" idx="1"/>
          </p:nvPr>
        </p:nvSpPr>
        <p:spPr>
          <a:xfrm>
            <a:off x="839788" y="2420996"/>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9F57531-0D48-4114-9AC9-805E158E32BB}"/>
              </a:ext>
            </a:extLst>
          </p:cNvPr>
          <p:cNvSpPr>
            <a:spLocks noGrp="1"/>
          </p:cNvSpPr>
          <p:nvPr>
            <p:ph sz="half" idx="2"/>
          </p:nvPr>
        </p:nvSpPr>
        <p:spPr>
          <a:xfrm>
            <a:off x="839788" y="3244908"/>
            <a:ext cx="5157787"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63BAC71-E13E-4E64-92FA-9EBD983C0623}"/>
              </a:ext>
            </a:extLst>
          </p:cNvPr>
          <p:cNvSpPr>
            <a:spLocks noGrp="1"/>
          </p:cNvSpPr>
          <p:nvPr>
            <p:ph type="body" sz="quarter" idx="3"/>
          </p:nvPr>
        </p:nvSpPr>
        <p:spPr>
          <a:xfrm>
            <a:off x="6172200" y="2420996"/>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11C5C9-7E3D-44D6-BA7B-42AFA81F1FE4}"/>
              </a:ext>
            </a:extLst>
          </p:cNvPr>
          <p:cNvSpPr>
            <a:spLocks noGrp="1"/>
          </p:cNvSpPr>
          <p:nvPr>
            <p:ph sz="quarter" idx="4"/>
          </p:nvPr>
        </p:nvSpPr>
        <p:spPr>
          <a:xfrm>
            <a:off x="6172200" y="3244908"/>
            <a:ext cx="5183188"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4FF45EB-3D9E-475A-B425-5E30496975F7}"/>
              </a:ext>
            </a:extLst>
          </p:cNvPr>
          <p:cNvSpPr>
            <a:spLocks noGrp="1"/>
          </p:cNvSpPr>
          <p:nvPr>
            <p:ph type="dt" sz="half" idx="10"/>
          </p:nvPr>
        </p:nvSpPr>
        <p:spPr/>
        <p:txBody>
          <a:bodyPr/>
          <a:lstStyle>
            <a:lvl1pPr algn="r">
              <a:defRPr/>
            </a:lvl1pPr>
          </a:lstStyle>
          <a:p>
            <a:fld id="{A858AF17-352C-4B2A-998D-B5C7C6FF7017}" type="datetimeFigureOut">
              <a:rPr lang="sv-SE" smtClean="0"/>
              <a:pPr/>
              <a:t>2022-04-04</a:t>
            </a:fld>
            <a:endParaRPr lang="sv-SE" dirty="0"/>
          </a:p>
        </p:txBody>
      </p:sp>
      <p:sp>
        <p:nvSpPr>
          <p:cNvPr id="8" name="Platshållare för sidfot 7">
            <a:extLst>
              <a:ext uri="{FF2B5EF4-FFF2-40B4-BE49-F238E27FC236}">
                <a16:creationId xmlns:a16="http://schemas.microsoft.com/office/drawing/2014/main" id="{8BBB7808-FDA7-4A4E-A5D6-1F8435025E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528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BB34BD-322C-43F8-B397-E9EEDF909F95}"/>
              </a:ext>
            </a:extLst>
          </p:cNvPr>
          <p:cNvSpPr>
            <a:spLocks noGrp="1"/>
          </p:cNvSpPr>
          <p:nvPr>
            <p:ph type="title"/>
          </p:nvPr>
        </p:nvSpPr>
        <p:spPr>
          <a:xfrm>
            <a:off x="838200" y="486428"/>
            <a:ext cx="9372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1AE67A81-393C-4EBC-9A2B-B67780E3933D}"/>
              </a:ext>
            </a:extLst>
          </p:cNvPr>
          <p:cNvSpPr>
            <a:spLocks noGrp="1"/>
          </p:cNvSpPr>
          <p:nvPr>
            <p:ph type="body" idx="1"/>
          </p:nvPr>
        </p:nvSpPr>
        <p:spPr>
          <a:xfrm>
            <a:off x="838200" y="2752531"/>
            <a:ext cx="10515600" cy="34244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9020A7E-9D98-4913-95B4-304CBD57E331}"/>
              </a:ext>
            </a:extLst>
          </p:cNvPr>
          <p:cNvSpPr>
            <a:spLocks noGrp="1"/>
          </p:cNvSpPr>
          <p:nvPr>
            <p:ph type="dt" sz="half" idx="2"/>
          </p:nvPr>
        </p:nvSpPr>
        <p:spPr>
          <a:xfrm>
            <a:off x="8610600" y="63492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858AF17-352C-4B2A-998D-B5C7C6FF7017}" type="datetimeFigureOut">
              <a:rPr lang="sv-SE" smtClean="0"/>
              <a:pPr algn="r"/>
              <a:t>2022-04-04</a:t>
            </a:fld>
            <a:endParaRPr lang="sv-SE" dirty="0"/>
          </a:p>
        </p:txBody>
      </p:sp>
      <p:sp>
        <p:nvSpPr>
          <p:cNvPr id="5" name="Platshållare för sidfot 4">
            <a:extLst>
              <a:ext uri="{FF2B5EF4-FFF2-40B4-BE49-F238E27FC236}">
                <a16:creationId xmlns:a16="http://schemas.microsoft.com/office/drawing/2014/main" id="{8E144B66-C488-4A7F-B727-FBEE13D84CF6}"/>
              </a:ext>
            </a:extLst>
          </p:cNvPr>
          <p:cNvSpPr>
            <a:spLocks noGrp="1"/>
          </p:cNvSpPr>
          <p:nvPr>
            <p:ph type="ftr" sz="quarter" idx="3"/>
          </p:nvPr>
        </p:nvSpPr>
        <p:spPr>
          <a:xfrm>
            <a:off x="838200" y="6349221"/>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dirty="0"/>
          </a:p>
        </p:txBody>
      </p:sp>
    </p:spTree>
    <p:extLst>
      <p:ext uri="{BB962C8B-B14F-4D97-AF65-F5344CB8AC3E}">
        <p14:creationId xmlns:p14="http://schemas.microsoft.com/office/powerpoint/2010/main" val="2782319320"/>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63" r:id="rId3"/>
    <p:sldLayoutId id="2147483662" r:id="rId4"/>
    <p:sldLayoutId id="2147483666" r:id="rId5"/>
    <p:sldLayoutId id="2147483661" r:id="rId6"/>
    <p:sldLayoutId id="2147483664" r:id="rId7"/>
    <p:sldLayoutId id="2147483665" r:id="rId8"/>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Varför ska vi bry oss om klimatet?</a:t>
            </a:r>
          </a:p>
        </p:txBody>
      </p:sp>
      <p:pic>
        <p:nvPicPr>
          <p:cNvPr id="4" name="Bildobjekt 3" descr="En bild som visar person, utomhus, person&#10;&#10;Automatiskt genererad beskrivning">
            <a:extLst>
              <a:ext uri="{FF2B5EF4-FFF2-40B4-BE49-F238E27FC236}">
                <a16:creationId xmlns:a16="http://schemas.microsoft.com/office/drawing/2014/main" id="{28F7BFE9-1566-4C25-B110-741EEF61AE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675" b="7584"/>
          <a:stretch/>
        </p:blipFill>
        <p:spPr>
          <a:xfrm>
            <a:off x="0" y="1811991"/>
            <a:ext cx="12192000" cy="5218396"/>
          </a:xfrm>
          <a:prstGeom prst="rect">
            <a:avLst/>
          </a:prstGeom>
        </p:spPr>
      </p:pic>
      <p:sp>
        <p:nvSpPr>
          <p:cNvPr id="7" name="textruta 6">
            <a:extLst>
              <a:ext uri="{FF2B5EF4-FFF2-40B4-BE49-F238E27FC236}">
                <a16:creationId xmlns:a16="http://schemas.microsoft.com/office/drawing/2014/main" id="{4EC2E937-4AAE-421E-9186-2CCB9F2AFCAD}"/>
              </a:ext>
            </a:extLst>
          </p:cNvPr>
          <p:cNvSpPr txBox="1"/>
          <p:nvPr/>
        </p:nvSpPr>
        <p:spPr>
          <a:xfrm>
            <a:off x="350376" y="2459504"/>
            <a:ext cx="3248810" cy="2554545"/>
          </a:xfrm>
          <a:prstGeom prst="rect">
            <a:avLst/>
          </a:prstGeom>
          <a:noFill/>
        </p:spPr>
        <p:txBody>
          <a:bodyPr wrap="square" rtlCol="0">
            <a:spAutoFit/>
          </a:bodyPr>
          <a:lstStyle/>
          <a:p>
            <a:pPr marL="285750" indent="-285750">
              <a:buFont typeface="Arial" panose="020B0604020202020204" pitchFamily="34" charset="0"/>
              <a:buChar char="•"/>
            </a:pPr>
            <a:r>
              <a:rPr lang="sv-SE" sz="2000" dirty="0">
                <a:solidFill>
                  <a:schemeClr val="bg1"/>
                </a:solidFill>
              </a:rPr>
              <a:t>Klimatförändringar</a:t>
            </a:r>
          </a:p>
          <a:p>
            <a:pPr marL="742950" lvl="1" indent="-285750">
              <a:buFont typeface="Arial" panose="020B0604020202020204" pitchFamily="34" charset="0"/>
              <a:buChar char="•"/>
            </a:pPr>
            <a:r>
              <a:rPr lang="sv-SE" sz="2000" dirty="0">
                <a:solidFill>
                  <a:schemeClr val="bg1"/>
                </a:solidFill>
              </a:rPr>
              <a:t>Väder</a:t>
            </a:r>
          </a:p>
          <a:p>
            <a:pPr marL="742950" lvl="1" indent="-285750">
              <a:buFont typeface="Arial" panose="020B0604020202020204" pitchFamily="34" charset="0"/>
              <a:buChar char="•"/>
            </a:pPr>
            <a:r>
              <a:rPr lang="sv-SE" sz="2000" dirty="0">
                <a:solidFill>
                  <a:schemeClr val="bg1"/>
                </a:solidFill>
              </a:rPr>
              <a:t>Förutsättningar för mänskligt liv</a:t>
            </a:r>
          </a:p>
          <a:p>
            <a:pPr marL="742950" lvl="1" indent="-285750">
              <a:buFont typeface="Arial" panose="020B0604020202020204" pitchFamily="34" charset="0"/>
              <a:buChar char="•"/>
            </a:pPr>
            <a:endParaRPr lang="sv-SE" sz="2000" dirty="0">
              <a:solidFill>
                <a:schemeClr val="bg1"/>
              </a:solidFill>
            </a:endParaRPr>
          </a:p>
          <a:p>
            <a:pPr marL="285750" indent="-285750">
              <a:buFont typeface="Arial" panose="020B0604020202020204" pitchFamily="34" charset="0"/>
              <a:buChar char="•"/>
            </a:pPr>
            <a:r>
              <a:rPr lang="sv-SE" sz="2000" dirty="0">
                <a:solidFill>
                  <a:schemeClr val="bg1"/>
                </a:solidFill>
              </a:rPr>
              <a:t>Komplext klimatsystem</a:t>
            </a:r>
          </a:p>
          <a:p>
            <a:pPr marL="285750" indent="-285750">
              <a:buFont typeface="Arial" panose="020B0604020202020204" pitchFamily="34" charset="0"/>
              <a:buChar char="•"/>
            </a:pPr>
            <a:endParaRPr lang="sv-SE" sz="2000" dirty="0">
              <a:solidFill>
                <a:schemeClr val="bg1"/>
              </a:solidFill>
            </a:endParaRPr>
          </a:p>
          <a:p>
            <a:pPr marL="285750" indent="-285750">
              <a:buFont typeface="Arial" panose="020B0604020202020204" pitchFamily="34" charset="0"/>
              <a:buChar char="•"/>
            </a:pPr>
            <a:r>
              <a:rPr lang="sv-SE" sz="2000" dirty="0">
                <a:solidFill>
                  <a:schemeClr val="bg1"/>
                </a:solidFill>
              </a:rPr>
              <a:t>IPCC – FNs klimatpanel</a:t>
            </a:r>
          </a:p>
        </p:txBody>
      </p:sp>
    </p:spTree>
    <p:extLst>
      <p:ext uri="{BB962C8B-B14F-4D97-AF65-F5344CB8AC3E}">
        <p14:creationId xmlns:p14="http://schemas.microsoft.com/office/powerpoint/2010/main" val="155891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Parisavtalet – globalt avtal om klimatpåverkan</a:t>
            </a:r>
          </a:p>
        </p:txBody>
      </p:sp>
      <p:pic>
        <p:nvPicPr>
          <p:cNvPr id="7" name="Bildobjekt 6">
            <a:extLst>
              <a:ext uri="{FF2B5EF4-FFF2-40B4-BE49-F238E27FC236}">
                <a16:creationId xmlns:a16="http://schemas.microsoft.com/office/drawing/2014/main" id="{8E81FAB7-35E4-4079-B471-472C536EB0E6}"/>
              </a:ext>
            </a:extLst>
          </p:cNvPr>
          <p:cNvPicPr>
            <a:picLocks noChangeAspect="1"/>
          </p:cNvPicPr>
          <p:nvPr/>
        </p:nvPicPr>
        <p:blipFill>
          <a:blip r:embed="rId3"/>
          <a:stretch>
            <a:fillRect/>
          </a:stretch>
        </p:blipFill>
        <p:spPr>
          <a:xfrm>
            <a:off x="0" y="1811991"/>
            <a:ext cx="9347683" cy="5046009"/>
          </a:xfrm>
          <a:prstGeom prst="rect">
            <a:avLst/>
          </a:prstGeom>
        </p:spPr>
      </p:pic>
      <p:sp>
        <p:nvSpPr>
          <p:cNvPr id="8" name="textruta 7">
            <a:extLst>
              <a:ext uri="{FF2B5EF4-FFF2-40B4-BE49-F238E27FC236}">
                <a16:creationId xmlns:a16="http://schemas.microsoft.com/office/drawing/2014/main" id="{54FF490A-2FDF-4FFF-AA1F-33603BB3F6DA}"/>
              </a:ext>
            </a:extLst>
          </p:cNvPr>
          <p:cNvSpPr txBox="1"/>
          <p:nvPr/>
        </p:nvSpPr>
        <p:spPr>
          <a:xfrm>
            <a:off x="9571703" y="2256503"/>
            <a:ext cx="2389239" cy="2862322"/>
          </a:xfrm>
          <a:prstGeom prst="rect">
            <a:avLst/>
          </a:prstGeom>
          <a:noFill/>
        </p:spPr>
        <p:txBody>
          <a:bodyPr wrap="square" rtlCol="0">
            <a:spAutoFit/>
          </a:bodyPr>
          <a:lstStyle/>
          <a:p>
            <a:pPr marL="342900" indent="-342900">
              <a:buFont typeface="Arial" panose="020B0604020202020204" pitchFamily="34" charset="0"/>
              <a:buChar char="•"/>
            </a:pPr>
            <a:r>
              <a:rPr lang="sv-SE" sz="2000" dirty="0"/>
              <a:t>Parisavtalet från 2015</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Åtgärdsplaner förnyas var femte år</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Årligt möte – COP</a:t>
            </a:r>
          </a:p>
          <a:p>
            <a:pPr marL="342900" indent="-342900">
              <a:buFont typeface="Arial" panose="020B0604020202020204" pitchFamily="34" charset="0"/>
              <a:buChar char="•"/>
            </a:pPr>
            <a:endParaRPr lang="sv-SE" sz="2000" dirty="0"/>
          </a:p>
          <a:p>
            <a:pPr marL="342900" indent="-342900">
              <a:buFont typeface="Arial" panose="020B0604020202020204" pitchFamily="34" charset="0"/>
              <a:buChar char="•"/>
            </a:pPr>
            <a:r>
              <a:rPr lang="sv-SE" sz="2000" dirty="0"/>
              <a:t>COP 26 i Glasgow</a:t>
            </a:r>
          </a:p>
        </p:txBody>
      </p:sp>
    </p:spTree>
    <p:extLst>
      <p:ext uri="{BB962C8B-B14F-4D97-AF65-F5344CB8AC3E}">
        <p14:creationId xmlns:p14="http://schemas.microsoft.com/office/powerpoint/2010/main" val="153682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Hur går det med utsläppen?</a:t>
            </a:r>
          </a:p>
        </p:txBody>
      </p:sp>
      <p:pic>
        <p:nvPicPr>
          <p:cNvPr id="3" name="Bildobjekt 2">
            <a:extLst>
              <a:ext uri="{FF2B5EF4-FFF2-40B4-BE49-F238E27FC236}">
                <a16:creationId xmlns:a16="http://schemas.microsoft.com/office/drawing/2014/main" id="{CC7C496F-105F-49A0-B0F9-F5D9D9DB8F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6334" b="21494"/>
          <a:stretch/>
        </p:blipFill>
        <p:spPr>
          <a:xfrm>
            <a:off x="0" y="1811991"/>
            <a:ext cx="12192000" cy="5054046"/>
          </a:xfrm>
          <a:prstGeom prst="rect">
            <a:avLst/>
          </a:prstGeom>
        </p:spPr>
      </p:pic>
      <p:sp>
        <p:nvSpPr>
          <p:cNvPr id="4" name="textruta 3">
            <a:extLst>
              <a:ext uri="{FF2B5EF4-FFF2-40B4-BE49-F238E27FC236}">
                <a16:creationId xmlns:a16="http://schemas.microsoft.com/office/drawing/2014/main" id="{D817BDA1-CF2F-411B-9C3A-EDF71BACD259}"/>
              </a:ext>
            </a:extLst>
          </p:cNvPr>
          <p:cNvSpPr txBox="1"/>
          <p:nvPr/>
        </p:nvSpPr>
        <p:spPr>
          <a:xfrm>
            <a:off x="0" y="2231516"/>
            <a:ext cx="2934929" cy="3170099"/>
          </a:xfrm>
          <a:prstGeom prst="rect">
            <a:avLst/>
          </a:prstGeom>
          <a:noFill/>
        </p:spPr>
        <p:txBody>
          <a:bodyPr wrap="square" rtlCol="0">
            <a:spAutoFit/>
          </a:bodyPr>
          <a:lstStyle/>
          <a:p>
            <a:pPr marL="342900" indent="-342900">
              <a:buFont typeface="Arial" panose="020B0604020202020204" pitchFamily="34" charset="0"/>
              <a:buChar char="•"/>
            </a:pPr>
            <a:r>
              <a:rPr lang="sv-SE" sz="2000" dirty="0">
                <a:solidFill>
                  <a:schemeClr val="bg1"/>
                </a:solidFill>
              </a:rPr>
              <a:t>Scenarier från IPCCs rapport</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dirty="0">
                <a:solidFill>
                  <a:schemeClr val="bg1"/>
                </a:solidFill>
              </a:rPr>
              <a:t>Utsläpp av växthusgaser</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dirty="0">
                <a:solidFill>
                  <a:schemeClr val="bg1"/>
                </a:solidFill>
              </a:rPr>
              <a:t>Måste halveras varje årtionde</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endParaRPr lang="sv-SE" sz="2000" dirty="0">
              <a:solidFill>
                <a:schemeClr val="bg1"/>
              </a:solidFill>
            </a:endParaRPr>
          </a:p>
        </p:txBody>
      </p:sp>
    </p:spTree>
    <p:extLst>
      <p:ext uri="{BB962C8B-B14F-4D97-AF65-F5344CB8AC3E}">
        <p14:creationId xmlns:p14="http://schemas.microsoft.com/office/powerpoint/2010/main" val="107757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Så tar vi itu med klimatförändringarna</a:t>
            </a:r>
          </a:p>
        </p:txBody>
      </p:sp>
      <p:pic>
        <p:nvPicPr>
          <p:cNvPr id="6" name="Bildobjekt 5" descr="En bild som visar gräs, utomhus, väg&#10;&#10;Automatiskt genererad beskrivning">
            <a:extLst>
              <a:ext uri="{FF2B5EF4-FFF2-40B4-BE49-F238E27FC236}">
                <a16:creationId xmlns:a16="http://schemas.microsoft.com/office/drawing/2014/main" id="{25C934AC-047A-4141-99D0-25BEF1C4E3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3542" b="12559"/>
          <a:stretch/>
        </p:blipFill>
        <p:spPr>
          <a:xfrm>
            <a:off x="-22047" y="1811991"/>
            <a:ext cx="12236093" cy="5096117"/>
          </a:xfrm>
          <a:prstGeom prst="rect">
            <a:avLst/>
          </a:prstGeom>
        </p:spPr>
      </p:pic>
      <p:sp>
        <p:nvSpPr>
          <p:cNvPr id="3" name="textruta 2">
            <a:extLst>
              <a:ext uri="{FF2B5EF4-FFF2-40B4-BE49-F238E27FC236}">
                <a16:creationId xmlns:a16="http://schemas.microsoft.com/office/drawing/2014/main" id="{70369759-A837-4009-AFB3-8E223CB64913}"/>
              </a:ext>
            </a:extLst>
          </p:cNvPr>
          <p:cNvSpPr txBox="1"/>
          <p:nvPr/>
        </p:nvSpPr>
        <p:spPr>
          <a:xfrm>
            <a:off x="368709" y="2459504"/>
            <a:ext cx="3892100" cy="2862322"/>
          </a:xfrm>
          <a:prstGeom prst="rect">
            <a:avLst/>
          </a:prstGeom>
          <a:noFill/>
        </p:spPr>
        <p:txBody>
          <a:bodyPr wrap="square" rtlCol="0">
            <a:spAutoFit/>
          </a:bodyPr>
          <a:lstStyle/>
          <a:p>
            <a:pPr marL="342900" indent="-342900">
              <a:buFont typeface="Arial" panose="020B0604020202020204" pitchFamily="34" charset="0"/>
              <a:buChar char="•"/>
            </a:pPr>
            <a:r>
              <a:rPr lang="sv-SE" sz="2000" dirty="0">
                <a:solidFill>
                  <a:schemeClr val="bg1"/>
                </a:solidFill>
              </a:rPr>
              <a:t>Klimatrelaterade naturkatastrofer</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dirty="0">
                <a:solidFill>
                  <a:schemeClr val="bg1"/>
                </a:solidFill>
              </a:rPr>
              <a:t>Åtgärder mot skadorna</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dirty="0">
                <a:solidFill>
                  <a:schemeClr val="bg1"/>
                </a:solidFill>
              </a:rPr>
              <a:t>Stärka naturens egna möjligheter</a:t>
            </a:r>
          </a:p>
          <a:p>
            <a:pPr marL="342900" indent="-342900">
              <a:buFont typeface="Arial" panose="020B0604020202020204" pitchFamily="34" charset="0"/>
              <a:buChar char="•"/>
            </a:pPr>
            <a:endParaRPr lang="sv-SE" sz="2000" dirty="0">
              <a:solidFill>
                <a:schemeClr val="bg1"/>
              </a:solidFill>
            </a:endParaRPr>
          </a:p>
          <a:p>
            <a:pPr marL="342900" indent="-342900">
              <a:buFont typeface="Arial" panose="020B0604020202020204" pitchFamily="34" charset="0"/>
              <a:buChar char="•"/>
            </a:pPr>
            <a:r>
              <a:rPr lang="sv-SE" sz="2000" dirty="0">
                <a:solidFill>
                  <a:schemeClr val="bg1"/>
                </a:solidFill>
              </a:rPr>
              <a:t>Anpassa samhällen</a:t>
            </a:r>
          </a:p>
        </p:txBody>
      </p:sp>
    </p:spTree>
    <p:extLst>
      <p:ext uri="{BB962C8B-B14F-4D97-AF65-F5344CB8AC3E}">
        <p14:creationId xmlns:p14="http://schemas.microsoft.com/office/powerpoint/2010/main" val="2927289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Klimaträttvisa</a:t>
            </a:r>
          </a:p>
        </p:txBody>
      </p:sp>
      <p:pic>
        <p:nvPicPr>
          <p:cNvPr id="4" name="Bildobjekt 3" descr="En bild som visar byggnad, utomhus, hus, gammal&#10;&#10;Automatiskt genererad beskrivning">
            <a:extLst>
              <a:ext uri="{FF2B5EF4-FFF2-40B4-BE49-F238E27FC236}">
                <a16:creationId xmlns:a16="http://schemas.microsoft.com/office/drawing/2014/main" id="{DF5EE177-D1FA-4D06-979E-E1FA777328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4771"/>
          <a:stretch/>
        </p:blipFill>
        <p:spPr>
          <a:xfrm>
            <a:off x="0" y="1811991"/>
            <a:ext cx="12184958" cy="5298814"/>
          </a:xfrm>
          <a:prstGeom prst="rect">
            <a:avLst/>
          </a:prstGeom>
        </p:spPr>
      </p:pic>
      <p:sp>
        <p:nvSpPr>
          <p:cNvPr id="5" name="Rektangel 4">
            <a:extLst>
              <a:ext uri="{FF2B5EF4-FFF2-40B4-BE49-F238E27FC236}">
                <a16:creationId xmlns:a16="http://schemas.microsoft.com/office/drawing/2014/main" id="{F0AD1D52-8343-412D-B3F1-4C97F8BA3281}"/>
              </a:ext>
            </a:extLst>
          </p:cNvPr>
          <p:cNvSpPr/>
          <p:nvPr/>
        </p:nvSpPr>
        <p:spPr>
          <a:xfrm>
            <a:off x="145027" y="2757959"/>
            <a:ext cx="3291347" cy="384932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buFont typeface="Arial" panose="020B0604020202020204" pitchFamily="34" charset="0"/>
              <a:buChar char="•"/>
            </a:pPr>
            <a:r>
              <a:rPr lang="sv-SE" sz="2000" dirty="0">
                <a:solidFill>
                  <a:schemeClr val="tx1"/>
                </a:solidFill>
              </a:rPr>
              <a:t>Länder drabbas olika</a:t>
            </a:r>
          </a:p>
          <a:p>
            <a:pPr marL="342900" indent="-342900">
              <a:buFont typeface="Arial" panose="020B0604020202020204" pitchFamily="34" charset="0"/>
              <a:buChar char="•"/>
            </a:pPr>
            <a:endParaRPr lang="sv-SE" sz="2000" dirty="0">
              <a:solidFill>
                <a:schemeClr val="tx1"/>
              </a:solidFill>
            </a:endParaRPr>
          </a:p>
          <a:p>
            <a:pPr marL="342900" indent="-342900">
              <a:buFont typeface="Arial" panose="020B0604020202020204" pitchFamily="34" charset="0"/>
              <a:buChar char="•"/>
            </a:pPr>
            <a:r>
              <a:rPr lang="sv-SE" sz="2000" dirty="0">
                <a:solidFill>
                  <a:schemeClr val="tx1"/>
                </a:solidFill>
              </a:rPr>
              <a:t>Bidrar olika mycket till klimatförändringarna</a:t>
            </a:r>
          </a:p>
          <a:p>
            <a:pPr marL="342900" indent="-342900">
              <a:buFont typeface="Arial" panose="020B0604020202020204" pitchFamily="34" charset="0"/>
              <a:buChar char="•"/>
            </a:pPr>
            <a:endParaRPr lang="sv-SE" sz="2000" dirty="0">
              <a:solidFill>
                <a:schemeClr val="tx1"/>
              </a:solidFill>
            </a:endParaRPr>
          </a:p>
          <a:p>
            <a:pPr marL="342900" indent="-342900">
              <a:buFont typeface="Arial" panose="020B0604020202020204" pitchFamily="34" charset="0"/>
              <a:buChar char="•"/>
            </a:pPr>
            <a:r>
              <a:rPr lang="sv-SE" sz="2000" dirty="0">
                <a:solidFill>
                  <a:schemeClr val="tx1"/>
                </a:solidFill>
              </a:rPr>
              <a:t>Internationell finansiering</a:t>
            </a:r>
          </a:p>
          <a:p>
            <a:pPr marL="342900" indent="-342900">
              <a:buFont typeface="Arial" panose="020B0604020202020204" pitchFamily="34" charset="0"/>
              <a:buChar char="•"/>
            </a:pPr>
            <a:endParaRPr lang="sv-SE" sz="2000" dirty="0">
              <a:solidFill>
                <a:schemeClr val="tx1"/>
              </a:solidFill>
            </a:endParaRPr>
          </a:p>
          <a:p>
            <a:pPr marL="342900" indent="-342900">
              <a:buFont typeface="Arial" panose="020B0604020202020204" pitchFamily="34" charset="0"/>
              <a:buChar char="•"/>
            </a:pPr>
            <a:r>
              <a:rPr lang="sv-SE" sz="2000" dirty="0">
                <a:solidFill>
                  <a:schemeClr val="tx1"/>
                </a:solidFill>
              </a:rPr>
              <a:t>Europa – högst utsläpp</a:t>
            </a:r>
          </a:p>
          <a:p>
            <a:pPr marL="342900" indent="-342900">
              <a:buFont typeface="Arial" panose="020B0604020202020204" pitchFamily="34" charset="0"/>
              <a:buChar char="•"/>
            </a:pPr>
            <a:endParaRPr lang="sv-SE" sz="2000" dirty="0">
              <a:solidFill>
                <a:schemeClr val="tx1"/>
              </a:solidFill>
            </a:endParaRPr>
          </a:p>
          <a:p>
            <a:pPr marL="342900" indent="-342900">
              <a:buFont typeface="Arial" panose="020B0604020202020204" pitchFamily="34" charset="0"/>
              <a:buChar char="•"/>
            </a:pPr>
            <a:r>
              <a:rPr lang="sv-SE" sz="2000" dirty="0">
                <a:solidFill>
                  <a:schemeClr val="tx1"/>
                </a:solidFill>
              </a:rPr>
              <a:t>Mänskliga rättigheter</a:t>
            </a:r>
          </a:p>
        </p:txBody>
      </p:sp>
    </p:spTree>
    <p:extLst>
      <p:ext uri="{BB962C8B-B14F-4D97-AF65-F5344CB8AC3E}">
        <p14:creationId xmlns:p14="http://schemas.microsoft.com/office/powerpoint/2010/main" val="2516434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48F32-2D1A-495D-BF26-9CE6D9B5F6AB}"/>
              </a:ext>
            </a:extLst>
          </p:cNvPr>
          <p:cNvSpPr>
            <a:spLocks noGrp="1"/>
          </p:cNvSpPr>
          <p:nvPr>
            <p:ph type="title"/>
          </p:nvPr>
        </p:nvSpPr>
        <p:spPr/>
        <p:txBody>
          <a:bodyPr/>
          <a:lstStyle/>
          <a:p>
            <a:r>
              <a:rPr lang="sv-SE" dirty="0"/>
              <a:t>Hur kan du bidra till klimatarbetet?</a:t>
            </a:r>
          </a:p>
        </p:txBody>
      </p:sp>
      <p:pic>
        <p:nvPicPr>
          <p:cNvPr id="4" name="Bildobjekt 3" descr="En bild som visar text, person, tecken, grupp&#10;&#10;Automatiskt genererad beskrivning">
            <a:extLst>
              <a:ext uri="{FF2B5EF4-FFF2-40B4-BE49-F238E27FC236}">
                <a16:creationId xmlns:a16="http://schemas.microsoft.com/office/drawing/2014/main" id="{FD2A152A-8D67-4418-9ADF-65255289A9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0903" b="14355"/>
          <a:stretch/>
        </p:blipFill>
        <p:spPr>
          <a:xfrm>
            <a:off x="0" y="1811991"/>
            <a:ext cx="12194730" cy="5263366"/>
          </a:xfrm>
          <a:prstGeom prst="rect">
            <a:avLst/>
          </a:prstGeom>
        </p:spPr>
      </p:pic>
    </p:spTree>
    <p:extLst>
      <p:ext uri="{BB962C8B-B14F-4D97-AF65-F5344CB8AC3E}">
        <p14:creationId xmlns:p14="http://schemas.microsoft.com/office/powerpoint/2010/main" val="203593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21">
            <a:extLst>
              <a:ext uri="{FF2B5EF4-FFF2-40B4-BE49-F238E27FC236}">
                <a16:creationId xmlns:a16="http://schemas.microsoft.com/office/drawing/2014/main" id="{945FD521-F128-4F3E-80FF-25EA0EE77003}"/>
              </a:ext>
            </a:extLst>
          </p:cNvPr>
          <p:cNvSpPr>
            <a:spLocks noGrp="1"/>
          </p:cNvSpPr>
          <p:nvPr>
            <p:ph type="title"/>
          </p:nvPr>
        </p:nvSpPr>
        <p:spPr/>
        <p:txBody>
          <a:bodyPr/>
          <a:lstStyle/>
          <a:p>
            <a:r>
              <a:rPr lang="sv-SE" dirty="0"/>
              <a:t>Diskussionsfrågor</a:t>
            </a:r>
          </a:p>
        </p:txBody>
      </p:sp>
      <p:sp>
        <p:nvSpPr>
          <p:cNvPr id="25" name="Platshållare för text 24">
            <a:extLst>
              <a:ext uri="{FF2B5EF4-FFF2-40B4-BE49-F238E27FC236}">
                <a16:creationId xmlns:a16="http://schemas.microsoft.com/office/drawing/2014/main" id="{4E20414E-DD10-4C2D-9E0E-F29771CB994F}"/>
              </a:ext>
            </a:extLst>
          </p:cNvPr>
          <p:cNvSpPr>
            <a:spLocks noGrp="1"/>
          </p:cNvSpPr>
          <p:nvPr>
            <p:ph type="body" sz="quarter" idx="12"/>
          </p:nvPr>
        </p:nvSpPr>
        <p:spPr>
          <a:xfrm>
            <a:off x="1052763" y="3206882"/>
            <a:ext cx="10086473" cy="3007894"/>
          </a:xfrm>
        </p:spPr>
        <p:txBody>
          <a:bodyPr>
            <a:normAutofit fontScale="92500" lnSpcReduction="20000"/>
          </a:bodyPr>
          <a:lstStyle/>
          <a:p>
            <a:pPr marL="457200" indent="-457200" algn="ctr">
              <a:buFont typeface="Arial" panose="020B0604020202020204" pitchFamily="34" charset="0"/>
              <a:buChar char="•"/>
            </a:pPr>
            <a:r>
              <a:rPr lang="sv-SE" dirty="0"/>
              <a:t>Hur märker vi av klimatförändringar i Sverige?</a:t>
            </a:r>
          </a:p>
          <a:p>
            <a:pPr marL="457200" indent="-457200" algn="ctr">
              <a:buFont typeface="Arial" panose="020B0604020202020204" pitchFamily="34" charset="0"/>
              <a:buChar char="•"/>
            </a:pPr>
            <a:r>
              <a:rPr lang="sv-SE" dirty="0"/>
              <a:t>Vilka delar av samhället kan göra mer för att motverka klimatförändringar? </a:t>
            </a:r>
          </a:p>
          <a:p>
            <a:pPr marL="457200" indent="-457200" algn="ctr">
              <a:buFont typeface="Arial" panose="020B0604020202020204" pitchFamily="34" charset="0"/>
              <a:buChar char="•"/>
            </a:pPr>
            <a:r>
              <a:rPr lang="sv-SE" dirty="0"/>
              <a:t>Vilka tycker ni bär det största ansvaret för klimatförändringarna?</a:t>
            </a:r>
          </a:p>
          <a:p>
            <a:pPr marL="457200" indent="-457200" algn="ctr">
              <a:buFont typeface="Arial" panose="020B0604020202020204" pitchFamily="34" charset="0"/>
              <a:buChar char="•"/>
            </a:pPr>
            <a:r>
              <a:rPr lang="sv-SE" dirty="0"/>
              <a:t>Känner ni att man lyssnar och tar in ungdomars oro och frustration kring klimatförändringar i samhället?</a:t>
            </a:r>
          </a:p>
          <a:p>
            <a:pPr marL="457200" indent="-457200" algn="ctr">
              <a:buFont typeface="Arial" panose="020B0604020202020204" pitchFamily="34" charset="0"/>
              <a:buChar char="•"/>
            </a:pPr>
            <a:r>
              <a:rPr lang="sv-SE" dirty="0"/>
              <a:t>Hur tror ni att samhället kommer att se tillbaka på nutiden om 25 år gällande klimatförändringar?</a:t>
            </a:r>
          </a:p>
          <a:p>
            <a:pPr marL="457200" indent="-457200" algn="ctr">
              <a:buFont typeface="Arial" panose="020B0604020202020204" pitchFamily="34" charset="0"/>
              <a:buChar char="•"/>
            </a:pPr>
            <a:endParaRPr lang="sv-SE" dirty="0"/>
          </a:p>
          <a:p>
            <a:pPr marL="457200" indent="-457200" algn="ctr">
              <a:buFont typeface="Arial" panose="020B0604020202020204" pitchFamily="34" charset="0"/>
              <a:buChar char="•"/>
            </a:pPr>
            <a:endParaRPr lang="sv-SE" dirty="0"/>
          </a:p>
        </p:txBody>
      </p:sp>
    </p:spTree>
    <p:extLst>
      <p:ext uri="{BB962C8B-B14F-4D97-AF65-F5344CB8AC3E}">
        <p14:creationId xmlns:p14="http://schemas.microsoft.com/office/powerpoint/2010/main" val="336634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tshållare för bild 22">
            <a:extLst>
              <a:ext uri="{FF2B5EF4-FFF2-40B4-BE49-F238E27FC236}">
                <a16:creationId xmlns:a16="http://schemas.microsoft.com/office/drawing/2014/main" id="{7B0D9A49-AE5A-4A3F-B9BE-2DFF29954B4C}"/>
              </a:ext>
            </a:extLst>
          </p:cNvPr>
          <p:cNvSpPr>
            <a:spLocks noGrp="1"/>
          </p:cNvSpPr>
          <p:nvPr>
            <p:ph type="pic" idx="1"/>
          </p:nvPr>
        </p:nvSpPr>
        <p:spPr/>
      </p:sp>
      <p:sp>
        <p:nvSpPr>
          <p:cNvPr id="22" name="Rubrik 21">
            <a:extLst>
              <a:ext uri="{FF2B5EF4-FFF2-40B4-BE49-F238E27FC236}">
                <a16:creationId xmlns:a16="http://schemas.microsoft.com/office/drawing/2014/main" id="{945FD521-F128-4F3E-80FF-25EA0EE77003}"/>
              </a:ext>
            </a:extLst>
          </p:cNvPr>
          <p:cNvSpPr>
            <a:spLocks noGrp="1"/>
          </p:cNvSpPr>
          <p:nvPr>
            <p:ph type="title"/>
          </p:nvPr>
        </p:nvSpPr>
        <p:spPr/>
        <p:txBody>
          <a:bodyPr/>
          <a:lstStyle/>
          <a:p>
            <a:r>
              <a:rPr lang="sv-SE" dirty="0"/>
              <a:t>En bättre värld</a:t>
            </a:r>
          </a:p>
        </p:txBody>
      </p:sp>
      <p:sp>
        <p:nvSpPr>
          <p:cNvPr id="24" name="Platshållare för text 23">
            <a:extLst>
              <a:ext uri="{FF2B5EF4-FFF2-40B4-BE49-F238E27FC236}">
                <a16:creationId xmlns:a16="http://schemas.microsoft.com/office/drawing/2014/main" id="{36EC2670-8A57-41FA-9A34-8EE59834792F}"/>
              </a:ext>
            </a:extLst>
          </p:cNvPr>
          <p:cNvSpPr>
            <a:spLocks noGrp="1"/>
          </p:cNvSpPr>
          <p:nvPr>
            <p:ph type="body" sz="half" idx="2"/>
          </p:nvPr>
        </p:nvSpPr>
        <p:spPr/>
        <p:txBody>
          <a:bodyPr/>
          <a:lstStyle/>
          <a:p>
            <a:endParaRPr lang="sv-SE" dirty="0"/>
          </a:p>
        </p:txBody>
      </p:sp>
      <p:sp>
        <p:nvSpPr>
          <p:cNvPr id="25" name="Platshållare för text 24">
            <a:extLst>
              <a:ext uri="{FF2B5EF4-FFF2-40B4-BE49-F238E27FC236}">
                <a16:creationId xmlns:a16="http://schemas.microsoft.com/office/drawing/2014/main" id="{4E20414E-DD10-4C2D-9E0E-F29771CB994F}"/>
              </a:ext>
            </a:extLst>
          </p:cNvPr>
          <p:cNvSpPr>
            <a:spLocks noGrp="1"/>
          </p:cNvSpPr>
          <p:nvPr>
            <p:ph type="body" sz="quarter" idx="12"/>
          </p:nvPr>
        </p:nvSpPr>
        <p:spPr/>
        <p:txBody>
          <a:bodyPr/>
          <a:lstStyle/>
          <a:p>
            <a:endParaRPr lang="sv-SE"/>
          </a:p>
        </p:txBody>
      </p:sp>
      <p:sp>
        <p:nvSpPr>
          <p:cNvPr id="26" name="Platshållare för text 25">
            <a:extLst>
              <a:ext uri="{FF2B5EF4-FFF2-40B4-BE49-F238E27FC236}">
                <a16:creationId xmlns:a16="http://schemas.microsoft.com/office/drawing/2014/main" id="{6CB4D008-E0CC-4143-A454-C91162884A47}"/>
              </a:ext>
            </a:extLst>
          </p:cNvPr>
          <p:cNvSpPr>
            <a:spLocks noGrp="1"/>
          </p:cNvSpPr>
          <p:nvPr>
            <p:ph type="body" sz="quarter" idx="13"/>
          </p:nvPr>
        </p:nvSpPr>
        <p:spPr/>
        <p:txBody>
          <a:bodyPr/>
          <a:lstStyle/>
          <a:p>
            <a:endParaRPr lang="sv-SE"/>
          </a:p>
        </p:txBody>
      </p:sp>
      <p:pic>
        <p:nvPicPr>
          <p:cNvPr id="11" name="Bildobjekt 10" descr="En bild som visar person, utomhus, personer, tecken&#10;&#10;Automatiskt genererad beskrivning">
            <a:extLst>
              <a:ext uri="{FF2B5EF4-FFF2-40B4-BE49-F238E27FC236}">
                <a16:creationId xmlns:a16="http://schemas.microsoft.com/office/drawing/2014/main" id="{326F3FAC-9231-4D17-98EA-7B2DAD6EC2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27481" y="1810550"/>
            <a:ext cx="2964518" cy="5046697"/>
          </a:xfrm>
          <a:prstGeom prst="rect">
            <a:avLst/>
          </a:prstGeom>
        </p:spPr>
      </p:pic>
      <p:pic>
        <p:nvPicPr>
          <p:cNvPr id="13" name="Bildobjekt 12" descr="En bild som visar utomhus, drake, full av färg, håller&#10;&#10;Automatiskt genererad beskrivning">
            <a:extLst>
              <a:ext uri="{FF2B5EF4-FFF2-40B4-BE49-F238E27FC236}">
                <a16:creationId xmlns:a16="http://schemas.microsoft.com/office/drawing/2014/main" id="{CBFA8274-6909-43DB-9185-13876DC782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76" y="1810552"/>
            <a:ext cx="5284083" cy="4336139"/>
          </a:xfrm>
          <a:prstGeom prst="rect">
            <a:avLst/>
          </a:prstGeom>
        </p:spPr>
      </p:pic>
      <p:pic>
        <p:nvPicPr>
          <p:cNvPr id="19" name="Bildobjekt 18">
            <a:extLst>
              <a:ext uri="{FF2B5EF4-FFF2-40B4-BE49-F238E27FC236}">
                <a16:creationId xmlns:a16="http://schemas.microsoft.com/office/drawing/2014/main" id="{49D0A5C7-4FAF-48BA-9B8D-2DDF93F713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774166"/>
            <a:ext cx="9277955" cy="3083834"/>
          </a:xfrm>
          <a:prstGeom prst="rect">
            <a:avLst/>
          </a:prstGeom>
        </p:spPr>
      </p:pic>
      <p:pic>
        <p:nvPicPr>
          <p:cNvPr id="21" name="Bildobjekt 20" descr="En bild som visar person, utomhus, kläder, kvinna&#10;&#10;Automatiskt genererad beskrivning">
            <a:extLst>
              <a:ext uri="{FF2B5EF4-FFF2-40B4-BE49-F238E27FC236}">
                <a16:creationId xmlns:a16="http://schemas.microsoft.com/office/drawing/2014/main" id="{A5733323-A962-4BAC-9AF6-9470D64E15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7163" y="1810551"/>
            <a:ext cx="4060791" cy="2455945"/>
          </a:xfrm>
          <a:prstGeom prst="rect">
            <a:avLst/>
          </a:prstGeom>
        </p:spPr>
      </p:pic>
    </p:spTree>
    <p:extLst>
      <p:ext uri="{BB962C8B-B14F-4D97-AF65-F5344CB8AC3E}">
        <p14:creationId xmlns:p14="http://schemas.microsoft.com/office/powerpoint/2010/main" val="320926988"/>
      </p:ext>
    </p:extLst>
  </p:cSld>
  <p:clrMapOvr>
    <a:masterClrMapping/>
  </p:clrMapOvr>
</p:sld>
</file>

<file path=ppt/theme/theme1.xml><?xml version="1.0" encoding="utf-8"?>
<a:theme xmlns:a="http://schemas.openxmlformats.org/drawingml/2006/main" name="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SFN enbart trade gothic">
      <a:majorFont>
        <a:latin typeface="Trade Gothic LT Std Cn"/>
        <a:ea typeface=""/>
        <a:cs typeface=""/>
      </a:majorFont>
      <a:minorFont>
        <a:latin typeface="Trade Gothic LT Std Cn"/>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FN-mall-2019-ny.potx" id="{17586EFF-24FC-463D-BF74-384035EEA639}" vid="{4A6E2694-F96A-4213-AC26-33C53C74A71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1263</Words>
  <Application>Microsoft Office PowerPoint</Application>
  <PresentationFormat>Bredbild</PresentationFormat>
  <Paragraphs>114</Paragraphs>
  <Slides>8</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Trade Gothic LT Std Cn</vt:lpstr>
      <vt:lpstr>SFN Office TG-tema</vt:lpstr>
      <vt:lpstr>Varför ska vi bry oss om klimatet?</vt:lpstr>
      <vt:lpstr>Parisavtalet – globalt avtal om klimatpåverkan</vt:lpstr>
      <vt:lpstr>Hur går det med utsläppen?</vt:lpstr>
      <vt:lpstr>Så tar vi itu med klimatförändringarna</vt:lpstr>
      <vt:lpstr>Klimaträttvisa</vt:lpstr>
      <vt:lpstr>Hur kan du bidra till klimatarbetet?</vt:lpstr>
      <vt:lpstr>Diskussionsfrågor</vt:lpstr>
      <vt:lpstr>En bättre värld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2030 –  17 globala mål för hållbar utveckling</dc:title>
  <dc:creator>Malin Åberg Aas</dc:creator>
  <cp:lastModifiedBy>Charlotta Jeppson</cp:lastModifiedBy>
  <cp:revision>51</cp:revision>
  <dcterms:created xsi:type="dcterms:W3CDTF">2020-08-24T14:03:29Z</dcterms:created>
  <dcterms:modified xsi:type="dcterms:W3CDTF">2022-04-04T19:56:25Z</dcterms:modified>
</cp:coreProperties>
</file>