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65" r:id="rId2"/>
    <p:sldId id="587" r:id="rId3"/>
    <p:sldId id="578" r:id="rId4"/>
    <p:sldId id="579" r:id="rId5"/>
    <p:sldId id="580" r:id="rId6"/>
    <p:sldId id="581" r:id="rId7"/>
    <p:sldId id="582" r:id="rId8"/>
    <p:sldId id="583" r:id="rId9"/>
    <p:sldId id="584" r:id="rId10"/>
    <p:sldId id="585" r:id="rId11"/>
    <p:sldId id="586" r:id="rId1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Cornbert" initials="EC" lastIdx="2" clrIdx="0">
    <p:extLst>
      <p:ext uri="{19B8F6BF-5375-455C-9EA6-DF929625EA0E}">
        <p15:presenceInfo xmlns:p15="http://schemas.microsoft.com/office/powerpoint/2012/main" userId="S::emma.cornbert@fn.se::c844042d-84f7-45c2-9a6c-baf2153f6814" providerId="AD"/>
      </p:ext>
    </p:extLst>
  </p:cmAuthor>
  <p:cmAuthor id="2" name="Julia Göransson Lund" initials="JGL" lastIdx="5" clrIdx="1">
    <p:extLst>
      <p:ext uri="{19B8F6BF-5375-455C-9EA6-DF929625EA0E}">
        <p15:presenceInfo xmlns:p15="http://schemas.microsoft.com/office/powerpoint/2012/main" userId="S::Julia.Goransson.Lund@fn.se::9ac28fb2-8e00-45cd-ab8c-bd32a5c1a2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72065" autoAdjust="0"/>
  </p:normalViewPr>
  <p:slideViewPr>
    <p:cSldViewPr snapToGrid="0">
      <p:cViewPr varScale="1">
        <p:scale>
          <a:sx n="48" d="100"/>
          <a:sy n="48" d="100"/>
        </p:scale>
        <p:origin x="1532"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fn.se/medle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lobalamalen.se/bli-malmedveten/%23/"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fn.se/glokalasverige/deltagar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n.se/formular-stockholm5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sv-SE" sz="1800" dirty="0">
                <a:effectLst/>
                <a:latin typeface="Minion"/>
                <a:ea typeface="Cambria" panose="02040503050406030204" pitchFamily="18" charset="0"/>
                <a:cs typeface="Times New Roman" panose="02020603050405020304" pitchFamily="18" charset="0"/>
              </a:rPr>
              <a:t>Vi är många som oroas av världsläget. Med väpnande konflikter, klimathot och rekordmånga människor på flykt är det lätt att tvivla på framtiden. Men trots allt detta finns det hopp. Världens länder har antagit Agenda 2030 med de globala målen för hållbar utveckling, den mest ambitiösa framtidsplan världen skådat. I sommar äger även FN:s miljökonferens Stockholm + 50 rum som kommer</a:t>
            </a:r>
            <a:r>
              <a:rPr lang="sv-SE" sz="1800" dirty="0">
                <a:effectLst/>
                <a:latin typeface="Minion"/>
                <a:ea typeface="Calibri" panose="020F0502020204030204" pitchFamily="34" charset="0"/>
                <a:cs typeface="Times New Roman" panose="02020603050405020304" pitchFamily="18" charset="0"/>
              </a:rPr>
              <a:t> uppmärksamma 50 år av globalt miljöengagemang och vikten av att öka takten i omställningen mot hållbara och gröna samhällen, där ingen lämnas utanför. </a:t>
            </a:r>
            <a:r>
              <a:rPr lang="sv-SE" sz="1800" dirty="0">
                <a:effectLst/>
                <a:latin typeface="Minion"/>
                <a:ea typeface="Cambria" panose="02040503050406030204" pitchFamily="18" charset="0"/>
                <a:cs typeface="Times New Roman" panose="02020603050405020304" pitchFamily="18" charset="0"/>
              </a:rPr>
              <a:t>Nu är civilsamhällets engagemang viktigare än någonsin. Ju </a:t>
            </a:r>
            <a:r>
              <a:rPr lang="sv-SE" sz="1800" dirty="0">
                <a:effectLst/>
                <a:latin typeface="Minion"/>
                <a:ea typeface="Calibri" panose="020F0502020204030204" pitchFamily="34" charset="0"/>
                <a:cs typeface="Times New Roman" panose="02020603050405020304" pitchFamily="18" charset="0"/>
              </a:rPr>
              <a:t>fler vi är, desto mer kan vi göra tillsammans. </a:t>
            </a:r>
            <a:endParaRPr lang="sv-SE" sz="1800" dirty="0">
              <a:effectLst/>
              <a:latin typeface="Calibri" panose="020F0502020204030204" pitchFamily="34" charset="0"/>
              <a:ea typeface="Cambria" panose="02040503050406030204" pitchFamily="18" charset="0"/>
            </a:endParaRPr>
          </a:p>
          <a:p>
            <a:endParaRPr lang="sv-SE" sz="1800" dirty="0">
              <a:effectLst/>
              <a:latin typeface="Times New Roman" panose="02020603050405020304" pitchFamily="18" charset="0"/>
              <a:ea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1</a:t>
            </a:fld>
            <a:endParaRPr lang="sv-SE"/>
          </a:p>
        </p:txBody>
      </p:sp>
    </p:spTree>
    <p:extLst>
      <p:ext uri="{BB962C8B-B14F-4D97-AF65-F5344CB8AC3E}">
        <p14:creationId xmlns:p14="http://schemas.microsoft.com/office/powerpoint/2010/main" val="1422463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07000"/>
              </a:lnSpc>
              <a:spcAft>
                <a:spcPts val="800"/>
              </a:spcAft>
              <a:buFont typeface="Calibri" panose="020F0502020204030204" pitchFamily="34" charset="0"/>
              <a:buNone/>
            </a:pPr>
            <a:r>
              <a:rPr lang="sv-SE" sz="1800" b="1" dirty="0">
                <a:effectLst/>
                <a:latin typeface="Minion"/>
                <a:ea typeface="Calibri" panose="020F0502020204030204" pitchFamily="34" charset="0"/>
                <a:cs typeface="Times New Roman" panose="02020603050405020304" pitchFamily="18" charset="0"/>
              </a:rPr>
              <a:t>Belys vikten av fred för en bättre värld!</a:t>
            </a:r>
            <a:r>
              <a:rPr lang="sv-SE" sz="1800" dirty="0">
                <a:effectLst/>
                <a:latin typeface="Minion"/>
                <a:ea typeface="Calibri" panose="020F0502020204030204" pitchFamily="34" charset="0"/>
                <a:cs typeface="Times New Roman" panose="02020603050405020304" pitchFamily="18" charset="0"/>
              </a:rPr>
              <a:t> Alla människor har rätt att leva i fred och säkerhet, utan rädsla för våld och förtryck. Det är omöjligt att uppnå hållbar utveckling utan fred, liksom fred är omöjligt att uppnå utan hållbar utveckling.  Inhumana vapen som minor och kärnvapen riskerar inte bara direkt mänskligt lidande utan kan få oerhörda konsekvenser för samhällen långt efter att kriget är över. Var med och uppmärksamma vikten av FN:s arbete för fred och säkerhet. Arrangera eller delta i</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effectLst/>
                <a:latin typeface="Minion"/>
                <a:ea typeface="Calibri" panose="020F0502020204030204" pitchFamily="34" charset="0"/>
                <a:cs typeface="Times New Roman" panose="02020603050405020304" pitchFamily="18" charset="0"/>
              </a:rPr>
              <a:t>demonstrationer, workshops, föreläsningar och andra aktiviteter vars syfte är att belysa vikten av fred. Samtala med folk i din närhet, ta in och lyssna på folks upplevelser av krig och flykt. Våga släppa in och inkludera andra vars röster inte blir hörda i vanliga fall. </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effectLst/>
                <a:latin typeface="Minion"/>
                <a:ea typeface="Calibri" panose="020F0502020204030204" pitchFamily="34" charset="0"/>
                <a:cs typeface="Times New Roman" panose="02020603050405020304" pitchFamily="18" charset="0"/>
              </a:rPr>
              <a:t>Be din skola anordna en tyst minut för att uppmärksamma alla som går bort i krig och som är på flykt från sina hem.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10</a:t>
            </a:fld>
            <a:endParaRPr lang="sv-SE"/>
          </a:p>
        </p:txBody>
      </p:sp>
    </p:spTree>
    <p:extLst>
      <p:ext uri="{BB962C8B-B14F-4D97-AF65-F5344CB8AC3E}">
        <p14:creationId xmlns:p14="http://schemas.microsoft.com/office/powerpoint/2010/main" val="1257164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15000"/>
              </a:lnSpc>
              <a:spcAft>
                <a:spcPts val="1000"/>
              </a:spcAft>
              <a:buFont typeface="+mj-lt"/>
              <a:buNone/>
            </a:pPr>
            <a:r>
              <a:rPr lang="sv-SE" sz="1800" b="1" dirty="0">
                <a:effectLst/>
                <a:latin typeface="Minion"/>
                <a:ea typeface="Calibri" panose="020F0502020204030204" pitchFamily="34" charset="0"/>
                <a:cs typeface="Times New Roman" panose="02020603050405020304" pitchFamily="18" charset="0"/>
              </a:rPr>
              <a:t>Bli medlem för en bättre värld!</a:t>
            </a:r>
            <a:r>
              <a:rPr lang="sv-SE" sz="1800" dirty="0">
                <a:effectLst/>
                <a:latin typeface="Minion"/>
                <a:ea typeface="Calibri" panose="020F0502020204030204" pitchFamily="34" charset="0"/>
                <a:cs typeface="Times New Roman" panose="02020603050405020304" pitchFamily="18" charset="0"/>
              </a:rPr>
              <a:t> Vi är inne i en avgörande tid. Aldrig tidigare har världen haft så många stora utmaningar. Klimatförändringar och krig och konflikt kräver mer globalt samarbete. Vi behöver bli fler som försvarar det internationella samarbetet, skyddar de mest utsatta och värnar människors grundläggande rättigheter. Ju fler vi är, desto mer kan vi göra tillsammans. Nu och i framtiden. Engagera dig i en civilsamhällesorganisation så som Svenska FN-förbundet. FN-förbundet arbetar för ett bättre och starkare FN. Var med och bli medlem för en bättre värld: </a:t>
            </a:r>
            <a:r>
              <a:rPr lang="sv-SE" sz="1800" u="sng" dirty="0">
                <a:solidFill>
                  <a:srgbClr val="0563C1"/>
                </a:solidFill>
                <a:effectLst/>
                <a:latin typeface="Minion"/>
                <a:ea typeface="Calibri" panose="020F0502020204030204" pitchFamily="34" charset="0"/>
                <a:cs typeface="Times New Roman" panose="02020603050405020304" pitchFamily="18" charset="0"/>
                <a:hlinkClick r:id="rId3"/>
              </a:rPr>
              <a:t>https://fn.se/medlem/</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11</a:t>
            </a:fld>
            <a:endParaRPr lang="sv-SE"/>
          </a:p>
        </p:txBody>
      </p:sp>
    </p:spTree>
    <p:extLst>
      <p:ext uri="{BB962C8B-B14F-4D97-AF65-F5344CB8AC3E}">
        <p14:creationId xmlns:p14="http://schemas.microsoft.com/office/powerpoint/2010/main" val="2189963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15000"/>
              </a:lnSpc>
              <a:spcAft>
                <a:spcPts val="1000"/>
              </a:spcAft>
              <a:buFont typeface="+mj-lt"/>
              <a:buNone/>
            </a:pPr>
            <a:r>
              <a:rPr lang="sv-SE" sz="1800" b="1" dirty="0">
                <a:effectLst/>
                <a:latin typeface="Minion"/>
                <a:ea typeface="Calibri" panose="020F0502020204030204" pitchFamily="34" charset="0"/>
                <a:cs typeface="Times New Roman" panose="02020603050405020304" pitchFamily="18" charset="0"/>
              </a:rPr>
              <a:t>Bli klimatsmart för en bättre värld!</a:t>
            </a:r>
            <a:r>
              <a:rPr lang="sv-SE" sz="1800" dirty="0">
                <a:effectLst/>
                <a:latin typeface="Minion"/>
                <a:ea typeface="Calibri" panose="020F0502020204030204" pitchFamily="34" charset="0"/>
                <a:cs typeface="Times New Roman" panose="02020603050405020304" pitchFamily="18" charset="0"/>
              </a:rPr>
              <a:t> För att minska vår klimatpåverkan krävs stora samhällsförändringar. Du kan delta i arbetet genom att undersöka eller kontakta dina lokala politiker och fråga hur din kommun och region medverkar till att nå det svenska klimatmålet om nettonollutsläpp till 2045. Du kan även själv försöka leva mer klimatvänligt genom att till exempel resa så fossilfritt som möjligt, äta mer vegetariskt och handla hållbart.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2</a:t>
            </a:fld>
            <a:endParaRPr lang="sv-SE"/>
          </a:p>
        </p:txBody>
      </p:sp>
    </p:spTree>
    <p:extLst>
      <p:ext uri="{BB962C8B-B14F-4D97-AF65-F5344CB8AC3E}">
        <p14:creationId xmlns:p14="http://schemas.microsoft.com/office/powerpoint/2010/main" val="108472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15000"/>
              </a:lnSpc>
              <a:spcAft>
                <a:spcPts val="1000"/>
              </a:spcAft>
              <a:buFont typeface="+mj-lt"/>
              <a:buNone/>
            </a:pPr>
            <a:r>
              <a:rPr lang="sv-SE" sz="1800" b="1" dirty="0">
                <a:effectLst/>
                <a:latin typeface="Minion"/>
                <a:ea typeface="Calibri" panose="020F0502020204030204" pitchFamily="34" charset="0"/>
                <a:cs typeface="Times New Roman" panose="02020603050405020304" pitchFamily="18" charset="0"/>
              </a:rPr>
              <a:t>Plocka skräp för en bättre värld!</a:t>
            </a:r>
            <a:r>
              <a:rPr lang="sv-SE" sz="1800" dirty="0">
                <a:effectLst/>
                <a:latin typeface="Minion"/>
                <a:ea typeface="Calibri" panose="020F0502020204030204" pitchFamily="34" charset="0"/>
                <a:cs typeface="Times New Roman" panose="02020603050405020304" pitchFamily="18" charset="0"/>
              </a:rPr>
              <a:t> Nedskräpning är ett stort hållbarhetsproblem. Det riskerar att skada djur och människor. Plast bryts ner väldigt långsamt och kan skada miljön under hela processen från en igenkännbar produkt till att det sönderdelats till mikroplaster. Ta för vana att plocka upp skräp som du ser eller arrangera en skräpplockardag tillsammans med din skola, förening eller varför inte en grundskola.  Eller kontakta din kommun och föreslå att de anordnar en kommunal skräpplockardag.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3</a:t>
            </a:fld>
            <a:endParaRPr lang="sv-SE"/>
          </a:p>
        </p:txBody>
      </p:sp>
    </p:spTree>
    <p:extLst>
      <p:ext uri="{BB962C8B-B14F-4D97-AF65-F5344CB8AC3E}">
        <p14:creationId xmlns:p14="http://schemas.microsoft.com/office/powerpoint/2010/main" val="46732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15000"/>
              </a:lnSpc>
              <a:spcAft>
                <a:spcPts val="1000"/>
              </a:spcAft>
              <a:buFont typeface="+mj-lt"/>
              <a:buNone/>
            </a:pPr>
            <a:r>
              <a:rPr lang="sv-SE" sz="1800" b="1" dirty="0">
                <a:effectLst/>
                <a:latin typeface="Minion"/>
                <a:ea typeface="Calibri" panose="020F0502020204030204" pitchFamily="34" charset="0"/>
                <a:cs typeface="Times New Roman" panose="02020603050405020304" pitchFamily="18" charset="0"/>
              </a:rPr>
              <a:t>Bli målmedveten för en bättre värld!</a:t>
            </a:r>
            <a:r>
              <a:rPr lang="sv-SE" sz="1800" dirty="0">
                <a:effectLst/>
                <a:latin typeface="Minion"/>
                <a:ea typeface="Calibri" panose="020F0502020204030204" pitchFamily="34" charset="0"/>
                <a:cs typeface="Times New Roman" panose="02020603050405020304" pitchFamily="18" charset="0"/>
              </a:rPr>
              <a:t> Världens länder har åtagit sig att uppnå 17 globala mål för att säkerställa en hållbar värld. Var med och bidra till att de globala målen uppnås till år 2030. Få en egen lista på vad just du kan göra för en hållbar värld genom att svara på frågor via testet </a:t>
            </a:r>
            <a:r>
              <a:rPr lang="sv-SE" sz="1800" i="1" dirty="0">
                <a:effectLst/>
                <a:latin typeface="Minion"/>
                <a:ea typeface="Calibri" panose="020F0502020204030204" pitchFamily="34" charset="0"/>
                <a:cs typeface="Times New Roman" panose="02020603050405020304" pitchFamily="18" charset="0"/>
              </a:rPr>
              <a:t>Bli målmedveten</a:t>
            </a:r>
            <a:r>
              <a:rPr lang="sv-SE" sz="1800" dirty="0">
                <a:effectLst/>
                <a:latin typeface="Minion"/>
                <a:ea typeface="Calibri" panose="020F0502020204030204" pitchFamily="34" charset="0"/>
                <a:cs typeface="Times New Roman" panose="02020603050405020304" pitchFamily="18" charset="0"/>
              </a:rPr>
              <a:t>: </a:t>
            </a:r>
            <a:r>
              <a:rPr lang="sv-SE" sz="1800" u="sng" dirty="0">
                <a:solidFill>
                  <a:srgbClr val="0563C1"/>
                </a:solidFill>
                <a:effectLst/>
                <a:latin typeface="Minion"/>
                <a:ea typeface="Calibri" panose="020F0502020204030204" pitchFamily="34" charset="0"/>
                <a:cs typeface="Times New Roman" panose="02020603050405020304" pitchFamily="18" charset="0"/>
                <a:hlinkClick r:id="rId3"/>
              </a:rPr>
              <a:t>https://www.globalamalen.se/bli-malmedveten/#/</a:t>
            </a:r>
            <a:r>
              <a:rPr lang="sv-SE" sz="1800" dirty="0">
                <a:effectLst/>
                <a:latin typeface="Minion"/>
                <a:ea typeface="Calibri" panose="020F0502020204030204" pitchFamily="34" charset="0"/>
                <a:cs typeface="Times New Roman" panose="02020603050405020304" pitchFamily="18" charset="0"/>
              </a:rPr>
              <a:t> Ta även reda på om din kommun är en </a:t>
            </a:r>
            <a:r>
              <a:rPr lang="sv-SE" sz="1800" dirty="0" err="1">
                <a:effectLst/>
                <a:latin typeface="Minion"/>
                <a:ea typeface="Calibri" panose="020F0502020204030204" pitchFamily="34" charset="0"/>
                <a:cs typeface="Times New Roman" panose="02020603050405020304" pitchFamily="18" charset="0"/>
              </a:rPr>
              <a:t>Glokal</a:t>
            </a:r>
            <a:r>
              <a:rPr lang="sv-SE" sz="1800" dirty="0">
                <a:effectLst/>
                <a:latin typeface="Minion"/>
                <a:ea typeface="Calibri" panose="020F0502020204030204" pitchFamily="34" charset="0"/>
                <a:cs typeface="Times New Roman" panose="02020603050405020304" pitchFamily="18" charset="0"/>
              </a:rPr>
              <a:t> kommun och hur de arbetar för att bidra i arbetet för att uppnå de globala målen. Om de ännu inte är en </a:t>
            </a:r>
            <a:r>
              <a:rPr lang="sv-SE" sz="1800" dirty="0" err="1">
                <a:effectLst/>
                <a:latin typeface="Minion"/>
                <a:ea typeface="Calibri" panose="020F0502020204030204" pitchFamily="34" charset="0"/>
                <a:cs typeface="Times New Roman" panose="02020603050405020304" pitchFamily="18" charset="0"/>
              </a:rPr>
              <a:t>Glokal</a:t>
            </a:r>
            <a:r>
              <a:rPr lang="sv-SE" sz="1800" dirty="0">
                <a:effectLst/>
                <a:latin typeface="Minion"/>
                <a:ea typeface="Calibri" panose="020F0502020204030204" pitchFamily="34" charset="0"/>
                <a:cs typeface="Times New Roman" panose="02020603050405020304" pitchFamily="18" charset="0"/>
              </a:rPr>
              <a:t> kommun kan du tipsa dem om att bli det. Här kan du läsa mer om </a:t>
            </a:r>
            <a:r>
              <a:rPr lang="sv-SE" sz="1800" dirty="0" err="1">
                <a:effectLst/>
                <a:latin typeface="Minion"/>
                <a:ea typeface="Calibri" panose="020F0502020204030204" pitchFamily="34" charset="0"/>
                <a:cs typeface="Times New Roman" panose="02020603050405020304" pitchFamily="18" charset="0"/>
              </a:rPr>
              <a:t>Glokala</a:t>
            </a:r>
            <a:r>
              <a:rPr lang="sv-SE" sz="1800" dirty="0">
                <a:effectLst/>
                <a:latin typeface="Minion"/>
                <a:ea typeface="Calibri" panose="020F0502020204030204" pitchFamily="34" charset="0"/>
                <a:cs typeface="Times New Roman" panose="02020603050405020304" pitchFamily="18" charset="0"/>
              </a:rPr>
              <a:t> kommuner: </a:t>
            </a:r>
            <a:r>
              <a:rPr lang="sv-SE" sz="1800" u="sng" dirty="0">
                <a:solidFill>
                  <a:srgbClr val="0563C1"/>
                </a:solidFill>
                <a:effectLst/>
                <a:latin typeface="Minion"/>
                <a:ea typeface="Calibri" panose="020F0502020204030204" pitchFamily="34" charset="0"/>
                <a:cs typeface="Times New Roman" panose="02020603050405020304" pitchFamily="18" charset="0"/>
                <a:hlinkClick r:id="rId4"/>
              </a:rPr>
              <a:t>https://fn.se/glokalasverige/deltagare/</a:t>
            </a:r>
            <a:r>
              <a:rPr lang="sv-SE" sz="1800" dirty="0">
                <a:effectLst/>
                <a:latin typeface="Minion"/>
                <a:ea typeface="Calibri" panose="020F0502020204030204" pitchFamily="34" charset="0"/>
                <a:cs typeface="Times New Roman" panose="02020603050405020304" pitchFamily="18" charset="0"/>
              </a:rPr>
              <a:t>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4</a:t>
            </a:fld>
            <a:endParaRPr lang="sv-SE"/>
          </a:p>
        </p:txBody>
      </p:sp>
    </p:spTree>
    <p:extLst>
      <p:ext uri="{BB962C8B-B14F-4D97-AF65-F5344CB8AC3E}">
        <p14:creationId xmlns:p14="http://schemas.microsoft.com/office/powerpoint/2010/main" val="1654071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15000"/>
              </a:lnSpc>
              <a:spcAft>
                <a:spcPts val="1000"/>
              </a:spcAft>
              <a:buFont typeface="+mj-lt"/>
              <a:buNone/>
            </a:pPr>
            <a:r>
              <a:rPr lang="sv-SE" sz="1800" b="1" dirty="0">
                <a:effectLst/>
                <a:latin typeface="Minion"/>
                <a:ea typeface="Calibri" panose="020F0502020204030204" pitchFamily="34" charset="0"/>
                <a:cs typeface="Times New Roman" panose="02020603050405020304" pitchFamily="18" charset="0"/>
              </a:rPr>
              <a:t>Byt kläder för en bättre värld!</a:t>
            </a:r>
            <a:r>
              <a:rPr lang="sv-SE" sz="1800" dirty="0">
                <a:effectLst/>
                <a:latin typeface="Minion"/>
                <a:ea typeface="Calibri" panose="020F0502020204030204" pitchFamily="34" charset="0"/>
                <a:cs typeface="Times New Roman" panose="02020603050405020304" pitchFamily="18" charset="0"/>
              </a:rPr>
              <a:t> I Sverige har vi en hög konsumtion av kläder och hemtextil på närmare 14 kilo per person och år. Samtidigt använder vi textilierna allt kortare tid. Textilproduktionen kräver stora mängder resurser och har stor påverkan på miljö och klimat i både produktionslandet och globalt.  Genom att fördubbla livslängden på ett plagg minskar en klimatpåverkan och vattenanvändningen med nästan 50 procent. Agera mer hållbart genom att byta kläder med andra, handla second hand och konsumera medvetet genom att tänka efter före ett inköp!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5</a:t>
            </a:fld>
            <a:endParaRPr lang="sv-SE"/>
          </a:p>
        </p:txBody>
      </p:sp>
    </p:spTree>
    <p:extLst>
      <p:ext uri="{BB962C8B-B14F-4D97-AF65-F5344CB8AC3E}">
        <p14:creationId xmlns:p14="http://schemas.microsoft.com/office/powerpoint/2010/main" val="3099980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15000"/>
              </a:lnSpc>
              <a:spcAft>
                <a:spcPts val="1000"/>
              </a:spcAft>
              <a:buFont typeface="+mj-lt"/>
              <a:buNone/>
            </a:pPr>
            <a:r>
              <a:rPr lang="sv-SE" sz="1800" b="1" dirty="0">
                <a:effectLst/>
                <a:latin typeface="Minion"/>
                <a:ea typeface="Calibri" panose="020F0502020204030204" pitchFamily="34" charset="0"/>
                <a:cs typeface="Times New Roman" panose="02020603050405020304" pitchFamily="18" charset="0"/>
              </a:rPr>
              <a:t>Gör film för en bättre värld!</a:t>
            </a:r>
            <a:r>
              <a:rPr lang="sv-SE" sz="1800" dirty="0">
                <a:effectLst/>
                <a:latin typeface="Minion"/>
                <a:ea typeface="Calibri" panose="020F0502020204030204" pitchFamily="34" charset="0"/>
                <a:cs typeface="Times New Roman" panose="02020603050405020304" pitchFamily="18" charset="0"/>
              </a:rPr>
              <a:t> Film är ett fantastiskt verktyg för att skapa diskussion och belysa samhällsfrågor. Gör en spelfilm eller dokumentärfilm som belyser vikten av hållbar utveckling, visa upp den på dina sociala medier, på skolan eller för familjen hemma. Du kan även anordna en tävling med andra filmintresserade där de tävlande under 24 timmar ska skapa en film som belyser temat.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6</a:t>
            </a:fld>
            <a:endParaRPr lang="sv-SE"/>
          </a:p>
        </p:txBody>
      </p:sp>
    </p:spTree>
    <p:extLst>
      <p:ext uri="{BB962C8B-B14F-4D97-AF65-F5344CB8AC3E}">
        <p14:creationId xmlns:p14="http://schemas.microsoft.com/office/powerpoint/2010/main" val="4019400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defTabSz="914400" eaLnBrk="1" fontAlgn="auto" latinLnBrk="0" hangingPunct="1">
              <a:lnSpc>
                <a:spcPct val="100000"/>
              </a:lnSpc>
              <a:spcBef>
                <a:spcPts val="400"/>
              </a:spcBef>
              <a:spcAft>
                <a:spcPts val="0"/>
              </a:spcAft>
              <a:buClrTx/>
              <a:buSzTx/>
              <a:buFontTx/>
              <a:buNone/>
              <a:tabLst/>
              <a:defRPr/>
            </a:pPr>
            <a:r>
              <a:rPr lang="sv-SE" sz="1800" b="1" dirty="0">
                <a:effectLst/>
                <a:latin typeface="Minion"/>
                <a:ea typeface="Calibri" panose="020F0502020204030204" pitchFamily="34" charset="0"/>
                <a:cs typeface="Times New Roman" panose="02020603050405020304" pitchFamily="18" charset="0"/>
              </a:rPr>
              <a:t>Bli matsmart för en bättre värld!</a:t>
            </a:r>
            <a:r>
              <a:rPr lang="sv-SE" sz="1800" dirty="0">
                <a:effectLst/>
                <a:latin typeface="Minion"/>
                <a:ea typeface="Calibri" panose="020F0502020204030204" pitchFamily="34" charset="0"/>
                <a:cs typeface="Times New Roman" panose="02020603050405020304" pitchFamily="18" charset="0"/>
              </a:rPr>
              <a:t> Klimatet påverkar tillgången till mat, men vad vi äter påverkar också klimatet. När vi ställer om vår kost till att vara mer klimatsmart kan vi också hjälpa till att bekämpa klimatförändringar och förhindra att fler drabbas av matbrist. Minska utsläpp genom att äta närproducerat samt tillaga hållbara och klimatsmarta måltider. Handla mat efter säsong och undvik svinn genom att inte handla mer än du kommer förbruka.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sv-SE" dirty="0"/>
          </a:p>
        </p:txBody>
      </p:sp>
      <p:sp>
        <p:nvSpPr>
          <p:cNvPr id="4" name="Platshållare för bildnummer 3"/>
          <p:cNvSpPr>
            <a:spLocks noGrp="1"/>
          </p:cNvSpPr>
          <p:nvPr>
            <p:ph type="sldNum" sz="quarter" idx="5"/>
          </p:nvPr>
        </p:nvSpPr>
        <p:spPr/>
        <p:txBody>
          <a:bodyPr/>
          <a:lstStyle/>
          <a:p>
            <a:fld id="{E9E082D3-AB71-4F85-B93E-FF276D9D219A}" type="slidenum">
              <a:rPr lang="sv-SE" smtClean="0"/>
              <a:t>7</a:t>
            </a:fld>
            <a:endParaRPr lang="sv-SE"/>
          </a:p>
        </p:txBody>
      </p:sp>
    </p:spTree>
    <p:extLst>
      <p:ext uri="{BB962C8B-B14F-4D97-AF65-F5344CB8AC3E}">
        <p14:creationId xmlns:p14="http://schemas.microsoft.com/office/powerpoint/2010/main" val="400421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15000"/>
              </a:lnSpc>
              <a:spcAft>
                <a:spcPts val="1000"/>
              </a:spcAft>
              <a:buFont typeface="+mj-lt"/>
              <a:buNone/>
            </a:pPr>
            <a:r>
              <a:rPr lang="sv-SE" sz="1800" b="1" dirty="0">
                <a:effectLst/>
                <a:latin typeface="Minion"/>
                <a:ea typeface="Calibri" panose="020F0502020204030204" pitchFamily="34" charset="0"/>
                <a:cs typeface="Times New Roman" panose="02020603050405020304" pitchFamily="18" charset="0"/>
              </a:rPr>
              <a:t>Gör ett musikevent för en bättre värld!</a:t>
            </a:r>
            <a:r>
              <a:rPr lang="sv-SE" sz="1800" dirty="0">
                <a:effectLst/>
                <a:latin typeface="Minion"/>
                <a:ea typeface="Calibri" panose="020F0502020204030204" pitchFamily="34" charset="0"/>
                <a:cs typeface="Times New Roman" panose="02020603050405020304" pitchFamily="18" charset="0"/>
              </a:rPr>
              <a:t> Musik bidrar inte bara med positiv energi utan kan även skapa förståelse och hopp i arbetet för en rättvis, hållbar och fredlig värld.</a:t>
            </a:r>
            <a:r>
              <a:rPr lang="sv-SE" sz="1800" dirty="0">
                <a:effectLst/>
                <a:latin typeface="Calibri" panose="020F0502020204030204" pitchFamily="34" charset="0"/>
                <a:ea typeface="Calibri" panose="020F0502020204030204" pitchFamily="34" charset="0"/>
                <a:cs typeface="Times New Roman" panose="02020603050405020304" pitchFamily="18" charset="0"/>
              </a:rPr>
              <a:t> </a:t>
            </a:r>
            <a:r>
              <a:rPr lang="sv-SE" sz="1800" dirty="0">
                <a:effectLst/>
                <a:latin typeface="Minion"/>
                <a:ea typeface="Calibri" panose="020F0502020204030204" pitchFamily="34" charset="0"/>
                <a:cs typeface="Times New Roman" panose="02020603050405020304" pitchFamily="18" charset="0"/>
              </a:rPr>
              <a:t>Anordna ett musikevent med tema hållbar utveckling på skolan eller för grundskoleelever. Låt deltagarna skriva egna låtar eller uppträda med musik för en bättre värld. Passa på att informera om de globala målen. </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8</a:t>
            </a:fld>
            <a:endParaRPr lang="sv-SE"/>
          </a:p>
        </p:txBody>
      </p:sp>
    </p:spTree>
    <p:extLst>
      <p:ext uri="{BB962C8B-B14F-4D97-AF65-F5344CB8AC3E}">
        <p14:creationId xmlns:p14="http://schemas.microsoft.com/office/powerpoint/2010/main" val="3849416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lvl="0" indent="0">
              <a:lnSpc>
                <a:spcPct val="115000"/>
              </a:lnSpc>
              <a:spcAft>
                <a:spcPts val="1000"/>
              </a:spcAft>
              <a:buFont typeface="+mj-lt"/>
              <a:buNone/>
            </a:pPr>
            <a:r>
              <a:rPr lang="sv-SE" sz="1800" b="1" dirty="0">
                <a:effectLst/>
                <a:latin typeface="Minion"/>
                <a:ea typeface="Calibri" panose="020F0502020204030204" pitchFamily="34" charset="0"/>
                <a:cs typeface="Times New Roman" panose="02020603050405020304" pitchFamily="18" charset="0"/>
              </a:rPr>
              <a:t>Bidra med din röst för en bättre värld!</a:t>
            </a:r>
            <a:r>
              <a:rPr lang="sv-SE" sz="1800" dirty="0">
                <a:effectLst/>
                <a:latin typeface="Minion"/>
                <a:ea typeface="Calibri" panose="020F0502020204030204" pitchFamily="34" charset="0"/>
                <a:cs typeface="Times New Roman" panose="02020603050405020304" pitchFamily="18" charset="0"/>
              </a:rPr>
              <a:t> I sommar står Sverige värd, tillsammans med Kenya för FN:s högnivåmöte Stockholm+50. Ambitionen med högnivåmötet är att uppmärksamma 50 år av globalt miljöengagemang men också att bidra till att öka takten i omställningen mot hållbara och gröna samhällen, fler jobb och en miljö i balans för alla, där ingen lämnas utanför.  Inför konferensen vill FN-förbundet säkerställa att ungas röster inkluderas i samtalen. Var med och bidra med din röst i enkäten </a:t>
            </a:r>
            <a:r>
              <a:rPr lang="sv-SE" sz="1800" i="1" dirty="0">
                <a:effectLst/>
                <a:latin typeface="Minion"/>
                <a:ea typeface="Calibri" panose="020F0502020204030204" pitchFamily="34" charset="0"/>
                <a:cs typeface="Times New Roman" panose="02020603050405020304" pitchFamily="18" charset="0"/>
              </a:rPr>
              <a:t>Din röst för en bättre värld</a:t>
            </a:r>
            <a:r>
              <a:rPr lang="sv-SE" sz="1800">
                <a:effectLst/>
                <a:latin typeface="Minion"/>
                <a:ea typeface="Calibri" panose="020F0502020204030204" pitchFamily="34" charset="0"/>
                <a:cs typeface="Times New Roman" panose="02020603050405020304" pitchFamily="18" charset="0"/>
              </a:rPr>
              <a:t>: </a:t>
            </a:r>
            <a:r>
              <a:rPr lang="sv-SE" sz="2800">
                <a:hlinkClick r:id="rId3"/>
              </a:rPr>
              <a:t>Enkät Stockholm +50 - Svenska FN-förbundet</a:t>
            </a:r>
            <a:endParaRPr lang="sv-SE"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E9E082D3-AB71-4F85-B93E-FF276D9D219A}" type="slidenum">
              <a:rPr lang="sv-SE" smtClean="0"/>
              <a:t>9</a:t>
            </a:fld>
            <a:endParaRPr lang="sv-SE"/>
          </a:p>
        </p:txBody>
      </p:sp>
    </p:spTree>
    <p:extLst>
      <p:ext uri="{BB962C8B-B14F-4D97-AF65-F5344CB8AC3E}">
        <p14:creationId xmlns:p14="http://schemas.microsoft.com/office/powerpoint/2010/main" val="3214051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Avsnittsrubrik">
    <p:spTree>
      <p:nvGrpSpPr>
        <p:cNvPr id="1" name=""/>
        <p:cNvGrpSpPr/>
        <p:nvPr/>
      </p:nvGrpSpPr>
      <p:grpSpPr>
        <a:xfrm>
          <a:off x="0" y="0"/>
          <a:ext cx="0" cy="0"/>
          <a:chOff x="0" y="0"/>
          <a:chExt cx="0" cy="0"/>
        </a:xfrm>
      </p:grpSpPr>
      <p:sp>
        <p:nvSpPr>
          <p:cNvPr id="29" name="Titeltext"/>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Titeltext</a:t>
            </a:r>
          </a:p>
        </p:txBody>
      </p:sp>
      <p:sp>
        <p:nvSpPr>
          <p:cNvPr id="30" name="Brödtext nivå ett…"/>
          <p:cNvSpPr>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Brödtext nivå ett</a:t>
            </a:r>
          </a:p>
          <a:p>
            <a:pPr lvl="1"/>
            <a:r>
              <a:t>Brödtext nivå två</a:t>
            </a:r>
          </a:p>
          <a:p>
            <a:pPr lvl="2"/>
            <a:r>
              <a:t>Brödtext nivå tre</a:t>
            </a:r>
          </a:p>
          <a:p>
            <a:pPr lvl="3"/>
            <a:r>
              <a:t>Brödtext nivå fyra</a:t>
            </a:r>
          </a:p>
          <a:p>
            <a:pPr lvl="4"/>
            <a:r>
              <a:t>Brödtext nivå fem</a:t>
            </a:r>
          </a:p>
        </p:txBody>
      </p:sp>
      <p:sp>
        <p:nvSpPr>
          <p:cNvPr id="31" name="Diabildsnumm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38" name="Titeltext"/>
          <p:cNvSpPr>
            <a:spLocks noGrp="1"/>
          </p:cNvSpPr>
          <p:nvPr>
            <p:ph type="title"/>
          </p:nvPr>
        </p:nvSpPr>
        <p:spPr>
          <a:prstGeom prst="rect">
            <a:avLst/>
          </a:prstGeom>
        </p:spPr>
        <p:txBody>
          <a:bodyPr/>
          <a:lstStyle/>
          <a:p>
            <a:r>
              <a:t>Titeltext</a:t>
            </a:r>
          </a:p>
        </p:txBody>
      </p:sp>
      <p:sp>
        <p:nvSpPr>
          <p:cNvPr id="39" name="Brödtext nivå ett…"/>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Brödtext nivå ett</a:t>
            </a:r>
          </a:p>
          <a:p>
            <a:pPr lvl="1"/>
            <a:r>
              <a:t>Brödtext nivå två</a:t>
            </a:r>
          </a:p>
          <a:p>
            <a:pPr lvl="2"/>
            <a:r>
              <a:t>Brödtext nivå tre</a:t>
            </a:r>
          </a:p>
          <a:p>
            <a:pPr lvl="3"/>
            <a:r>
              <a:t>Brödtext nivå fyra</a:t>
            </a:r>
          </a:p>
          <a:p>
            <a:pPr lvl="4"/>
            <a:r>
              <a:t>Brödtext nivå fem</a:t>
            </a:r>
          </a:p>
        </p:txBody>
      </p:sp>
      <p:sp>
        <p:nvSpPr>
          <p:cNvPr id="40" name="Diabildsnumm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Jämförelse">
    <p:spTree>
      <p:nvGrpSpPr>
        <p:cNvPr id="1" name=""/>
        <p:cNvGrpSpPr/>
        <p:nvPr/>
      </p:nvGrpSpPr>
      <p:grpSpPr>
        <a:xfrm>
          <a:off x="0" y="0"/>
          <a:ext cx="0" cy="0"/>
          <a:chOff x="0" y="0"/>
          <a:chExt cx="0" cy="0"/>
        </a:xfrm>
      </p:grpSpPr>
      <p:sp>
        <p:nvSpPr>
          <p:cNvPr id="47" name="Titeltext"/>
          <p:cNvSpPr>
            <a:spLocks noGrp="1"/>
          </p:cNvSpPr>
          <p:nvPr>
            <p:ph type="title"/>
          </p:nvPr>
        </p:nvSpPr>
        <p:spPr>
          <a:prstGeom prst="rect">
            <a:avLst/>
          </a:prstGeom>
        </p:spPr>
        <p:txBody>
          <a:bodyPr/>
          <a:lstStyle/>
          <a:p>
            <a:r>
              <a:t>Titeltext</a:t>
            </a:r>
          </a:p>
        </p:txBody>
      </p:sp>
      <p:sp>
        <p:nvSpPr>
          <p:cNvPr id="48" name="Brödtext nivå ett…"/>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Brödtext nivå ett</a:t>
            </a:r>
          </a:p>
          <a:p>
            <a:pPr lvl="1"/>
            <a:r>
              <a:t>Brödtext nivå två</a:t>
            </a:r>
          </a:p>
          <a:p>
            <a:pPr lvl="2"/>
            <a:r>
              <a:t>Brödtext nivå tre</a:t>
            </a:r>
          </a:p>
          <a:p>
            <a:pPr lvl="3"/>
            <a:r>
              <a:t>Brödtext nivå fyra</a:t>
            </a:r>
          </a:p>
          <a:p>
            <a:pPr lvl="4"/>
            <a:r>
              <a:t>Brödtext nivå fem</a:t>
            </a:r>
          </a:p>
        </p:txBody>
      </p:sp>
      <p:sp>
        <p:nvSpPr>
          <p:cNvPr id="49" name="Platshållare för text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Diabildsnumm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65" name="Diabildsnumm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Innehåll med bildtext">
    <p:spTree>
      <p:nvGrpSpPr>
        <p:cNvPr id="1" name=""/>
        <p:cNvGrpSpPr/>
        <p:nvPr/>
      </p:nvGrpSpPr>
      <p:grpSpPr>
        <a:xfrm>
          <a:off x="0" y="0"/>
          <a:ext cx="0" cy="0"/>
          <a:chOff x="0" y="0"/>
          <a:chExt cx="0" cy="0"/>
        </a:xfrm>
      </p:grpSpPr>
      <p:sp>
        <p:nvSpPr>
          <p:cNvPr id="72" name="Titeltext"/>
          <p:cNvSpPr>
            <a:spLocks noGrp="1"/>
          </p:cNvSpPr>
          <p:nvPr>
            <p:ph type="title"/>
          </p:nvPr>
        </p:nvSpPr>
        <p:spPr>
          <a:xfrm>
            <a:off x="457200" y="273050"/>
            <a:ext cx="3008314" cy="1162050"/>
          </a:xfrm>
          <a:prstGeom prst="rect">
            <a:avLst/>
          </a:prstGeom>
        </p:spPr>
        <p:txBody>
          <a:bodyPr anchor="b"/>
          <a:lstStyle>
            <a:lvl1pPr algn="l">
              <a:defRPr sz="2000" b="1"/>
            </a:lvl1pPr>
          </a:lstStyle>
          <a:p>
            <a:r>
              <a:t>Titeltext</a:t>
            </a:r>
          </a:p>
        </p:txBody>
      </p:sp>
      <p:sp>
        <p:nvSpPr>
          <p:cNvPr id="73" name="Brödtext nivå ett…"/>
          <p:cNvSpPr>
            <a:spLocks noGrp="1"/>
          </p:cNvSpPr>
          <p:nvPr>
            <p:ph type="body" idx="1"/>
          </p:nvPr>
        </p:nvSpPr>
        <p:spPr>
          <a:xfrm>
            <a:off x="3575050" y="273050"/>
            <a:ext cx="5111750" cy="5853113"/>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74" name="Platshållare för text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Diabildsnumm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ild med bildtext">
    <p:spTree>
      <p:nvGrpSpPr>
        <p:cNvPr id="1" name=""/>
        <p:cNvGrpSpPr/>
        <p:nvPr/>
      </p:nvGrpSpPr>
      <p:grpSpPr>
        <a:xfrm>
          <a:off x="0" y="0"/>
          <a:ext cx="0" cy="0"/>
          <a:chOff x="0" y="0"/>
          <a:chExt cx="0" cy="0"/>
        </a:xfrm>
      </p:grpSpPr>
      <p:sp>
        <p:nvSpPr>
          <p:cNvPr id="82" name="Titeltext"/>
          <p:cNvSpPr>
            <a:spLocks noGrp="1"/>
          </p:cNvSpPr>
          <p:nvPr>
            <p:ph type="title"/>
          </p:nvPr>
        </p:nvSpPr>
        <p:spPr>
          <a:xfrm>
            <a:off x="1792288" y="4800600"/>
            <a:ext cx="5486401" cy="566738"/>
          </a:xfrm>
          <a:prstGeom prst="rect">
            <a:avLst/>
          </a:prstGeom>
        </p:spPr>
        <p:txBody>
          <a:bodyPr anchor="b"/>
          <a:lstStyle>
            <a:lvl1pPr algn="l">
              <a:defRPr sz="2000" b="1"/>
            </a:lvl1pPr>
          </a:lstStyle>
          <a:p>
            <a:r>
              <a:t>Titeltext</a:t>
            </a:r>
          </a:p>
        </p:txBody>
      </p:sp>
      <p:sp>
        <p:nvSpPr>
          <p:cNvPr id="83" name="Platshållare för bild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84" name="Brödtext nivå ett…"/>
          <p:cNvSpPr>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Brödtext nivå ett</a:t>
            </a:r>
          </a:p>
          <a:p>
            <a:pPr lvl="1"/>
            <a:r>
              <a:t>Brödtext nivå två</a:t>
            </a:r>
          </a:p>
          <a:p>
            <a:pPr lvl="2"/>
            <a:r>
              <a:t>Brödtext nivå tre</a:t>
            </a:r>
          </a:p>
          <a:p>
            <a:pPr lvl="3"/>
            <a:r>
              <a:t>Brödtext nivå fyra</a:t>
            </a:r>
          </a:p>
          <a:p>
            <a:pPr lvl="4"/>
            <a:r>
              <a:t>Brödtext nivå fem</a:t>
            </a:r>
          </a:p>
        </p:txBody>
      </p:sp>
      <p:sp>
        <p:nvSpPr>
          <p:cNvPr id="85" name="Diabildsnumm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Rubrik och lodrät text">
    <p:spTree>
      <p:nvGrpSpPr>
        <p:cNvPr id="1" name=""/>
        <p:cNvGrpSpPr/>
        <p:nvPr/>
      </p:nvGrpSpPr>
      <p:grpSpPr>
        <a:xfrm>
          <a:off x="0" y="0"/>
          <a:ext cx="0" cy="0"/>
          <a:chOff x="0" y="0"/>
          <a:chExt cx="0" cy="0"/>
        </a:xfrm>
      </p:grpSpPr>
      <p:sp>
        <p:nvSpPr>
          <p:cNvPr id="92" name="Titeltext"/>
          <p:cNvSpPr>
            <a:spLocks noGrp="1"/>
          </p:cNvSpPr>
          <p:nvPr>
            <p:ph type="title"/>
          </p:nvPr>
        </p:nvSpPr>
        <p:spPr>
          <a:prstGeom prst="rect">
            <a:avLst/>
          </a:prstGeom>
        </p:spPr>
        <p:txBody>
          <a:bodyPr/>
          <a:lstStyle/>
          <a:p>
            <a:r>
              <a:t>Titeltext</a:t>
            </a:r>
          </a:p>
        </p:txBody>
      </p:sp>
      <p:sp>
        <p:nvSpPr>
          <p:cNvPr id="93" name="Brödtext nivå ett…"/>
          <p:cNvSpPr>
            <a:spLocks noGrp="1"/>
          </p:cNvSpPr>
          <p:nvPr>
            <p:ph type="body" idx="1"/>
          </p:nvPr>
        </p:nvSpPr>
        <p:spPr>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94" name="Diabildsnumm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Lodrät rubrik och text">
    <p:spTree>
      <p:nvGrpSpPr>
        <p:cNvPr id="1" name=""/>
        <p:cNvGrpSpPr/>
        <p:nvPr/>
      </p:nvGrpSpPr>
      <p:grpSpPr>
        <a:xfrm>
          <a:off x="0" y="0"/>
          <a:ext cx="0" cy="0"/>
          <a:chOff x="0" y="0"/>
          <a:chExt cx="0" cy="0"/>
        </a:xfrm>
      </p:grpSpPr>
      <p:sp>
        <p:nvSpPr>
          <p:cNvPr id="101" name="Titeltext"/>
          <p:cNvSpPr>
            <a:spLocks noGrp="1"/>
          </p:cNvSpPr>
          <p:nvPr>
            <p:ph type="title"/>
          </p:nvPr>
        </p:nvSpPr>
        <p:spPr>
          <a:xfrm>
            <a:off x="6629400" y="274638"/>
            <a:ext cx="2057400" cy="5851526"/>
          </a:xfrm>
          <a:prstGeom prst="rect">
            <a:avLst/>
          </a:prstGeom>
        </p:spPr>
        <p:txBody>
          <a:bodyPr/>
          <a:lstStyle/>
          <a:p>
            <a:r>
              <a:t>Titeltext</a:t>
            </a:r>
          </a:p>
        </p:txBody>
      </p:sp>
      <p:sp>
        <p:nvSpPr>
          <p:cNvPr id="102" name="Brödtext nivå ett…"/>
          <p:cNvSpPr>
            <a:spLocks noGrp="1"/>
          </p:cNvSpPr>
          <p:nvPr>
            <p:ph type="body" idx="1"/>
          </p:nvPr>
        </p:nvSpPr>
        <p:spPr>
          <a:xfrm>
            <a:off x="457200" y="274638"/>
            <a:ext cx="6019800" cy="5851526"/>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103" name="Diabildsnummer"/>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rcRect/>
          <a:stretch>
            <a:fillRect/>
          </a:stretch>
        </a:blipFill>
        <a:effectLst/>
      </p:bgPr>
    </p:bg>
    <p:spTree>
      <p:nvGrpSpPr>
        <p:cNvPr id="1" name=""/>
        <p:cNvGrpSpPr/>
        <p:nvPr/>
      </p:nvGrpSpPr>
      <p:grpSpPr>
        <a:xfrm>
          <a:off x="0" y="0"/>
          <a:ext cx="0" cy="0"/>
          <a:chOff x="0" y="0"/>
          <a:chExt cx="0" cy="0"/>
        </a:xfrm>
      </p:grpSpPr>
      <p:sp>
        <p:nvSpPr>
          <p:cNvPr id="2" name="Titeltext"/>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Titeltext</a:t>
            </a:r>
          </a:p>
        </p:txBody>
      </p:sp>
      <p:sp>
        <p:nvSpPr>
          <p:cNvPr id="3" name="Brödtext nivå ett…"/>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4" name="Diabildsnummer"/>
          <p:cNvSpPr>
            <a:spLocks noGrp="1"/>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98989"/>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6" r:id="rId5"/>
    <p:sldLayoutId id="2147483657" r:id="rId6"/>
    <p:sldLayoutId id="2147483658" r:id="rId7"/>
    <p:sldLayoutId id="2147483659" r:id="rId8"/>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föremål utomhus, stjärna, natthimmel&#10;&#10;Automatiskt genererad beskrivning">
            <a:extLst>
              <a:ext uri="{FF2B5EF4-FFF2-40B4-BE49-F238E27FC236}">
                <a16:creationId xmlns:a16="http://schemas.microsoft.com/office/drawing/2014/main" id="{09953C2E-E227-430A-A868-603F0A6F34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8" y="1627833"/>
            <a:ext cx="9160478" cy="6858000"/>
          </a:xfrm>
          <a:prstGeom prst="rect">
            <a:avLst/>
          </a:prstGeom>
        </p:spPr>
      </p:pic>
      <p:sp>
        <p:nvSpPr>
          <p:cNvPr id="2" name="Rubrik 1">
            <a:extLst>
              <a:ext uri="{FF2B5EF4-FFF2-40B4-BE49-F238E27FC236}">
                <a16:creationId xmlns:a16="http://schemas.microsoft.com/office/drawing/2014/main" id="{D45F71E9-2867-4C41-ABBB-C8A2B4C3E1E6}"/>
              </a:ext>
            </a:extLst>
          </p:cNvPr>
          <p:cNvSpPr>
            <a:spLocks noGrp="1"/>
          </p:cNvSpPr>
          <p:nvPr>
            <p:ph type="title"/>
          </p:nvPr>
        </p:nvSpPr>
        <p:spPr>
          <a:xfrm>
            <a:off x="364323" y="2570874"/>
            <a:ext cx="3256207" cy="2779602"/>
          </a:xfrm>
        </p:spPr>
        <p:txBody>
          <a:bodyPr>
            <a:noAutofit/>
          </a:bodyPr>
          <a:lstStyle/>
          <a:p>
            <a:r>
              <a:rPr lang="sv-SE" sz="3300" dirty="0">
                <a:solidFill>
                  <a:schemeClr val="bg1"/>
                </a:solidFill>
              </a:rPr>
              <a:t>10 tips för en bättre värld</a:t>
            </a:r>
          </a:p>
        </p:txBody>
      </p:sp>
      <p:sp>
        <p:nvSpPr>
          <p:cNvPr id="9" name="Platshållare för text 10">
            <a:extLst>
              <a:ext uri="{FF2B5EF4-FFF2-40B4-BE49-F238E27FC236}">
                <a16:creationId xmlns:a16="http://schemas.microsoft.com/office/drawing/2014/main" id="{D8CDE2EE-2190-4732-A8A4-2A58791CBB01}"/>
              </a:ext>
            </a:extLst>
          </p:cNvPr>
          <p:cNvSpPr txBox="1">
            <a:spLocks/>
          </p:cNvSpPr>
          <p:nvPr/>
        </p:nvSpPr>
        <p:spPr>
          <a:xfrm rot="16200000">
            <a:off x="7586890" y="3706918"/>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750" dirty="0"/>
              <a:t>:</a:t>
            </a:r>
            <a:endParaRPr lang="en-SE" sz="750" dirty="0"/>
          </a:p>
        </p:txBody>
      </p:sp>
      <p:sp>
        <p:nvSpPr>
          <p:cNvPr id="3" name="Platshållare för text 2">
            <a:extLst>
              <a:ext uri="{FF2B5EF4-FFF2-40B4-BE49-F238E27FC236}">
                <a16:creationId xmlns:a16="http://schemas.microsoft.com/office/drawing/2014/main" id="{3648C06C-64D1-4B58-B2C2-A13662E4E361}"/>
              </a:ext>
            </a:extLst>
          </p:cNvPr>
          <p:cNvSpPr>
            <a:spLocks noGrp="1"/>
          </p:cNvSpPr>
          <p:nvPr>
            <p:ph type="body" idx="1"/>
          </p:nvPr>
        </p:nvSpPr>
        <p:spPr>
          <a:xfrm>
            <a:off x="628650" y="5130018"/>
            <a:ext cx="7886700" cy="1125140"/>
          </a:xfrm>
        </p:spPr>
        <p:txBody>
          <a:bodyPr/>
          <a:lstStyle/>
          <a:p>
            <a:pPr algn="r"/>
            <a:r>
              <a:rPr lang="sv-SE" dirty="0">
                <a:solidFill>
                  <a:schemeClr val="bg1"/>
                </a:solidFill>
              </a:rPr>
              <a:t>En presentation av</a:t>
            </a:r>
            <a:br>
              <a:rPr lang="sv-SE" dirty="0">
                <a:solidFill>
                  <a:schemeClr val="bg1"/>
                </a:solidFill>
              </a:rPr>
            </a:br>
            <a:r>
              <a:rPr lang="sv-SE" dirty="0">
                <a:solidFill>
                  <a:schemeClr val="bg1"/>
                </a:solidFill>
              </a:rPr>
              <a:t>Svenska FN-förbundet</a:t>
            </a:r>
          </a:p>
        </p:txBody>
      </p:sp>
    </p:spTree>
    <p:extLst>
      <p:ext uri="{BB962C8B-B14F-4D97-AF65-F5344CB8AC3E}">
        <p14:creationId xmlns:p14="http://schemas.microsoft.com/office/powerpoint/2010/main" val="286304838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5F71E9-2867-4C41-ABBB-C8A2B4C3E1E6}"/>
              </a:ext>
            </a:extLst>
          </p:cNvPr>
          <p:cNvSpPr>
            <a:spLocks noGrp="1"/>
          </p:cNvSpPr>
          <p:nvPr>
            <p:ph type="title"/>
          </p:nvPr>
        </p:nvSpPr>
        <p:spPr>
          <a:xfrm>
            <a:off x="216042" y="454588"/>
            <a:ext cx="7810429" cy="958825"/>
          </a:xfrm>
        </p:spPr>
        <p:txBody>
          <a:bodyPr>
            <a:noAutofit/>
          </a:bodyPr>
          <a:lstStyle/>
          <a:p>
            <a:r>
              <a:rPr lang="sv-SE" sz="3300" cap="none" dirty="0">
                <a:solidFill>
                  <a:schemeClr val="bg1"/>
                </a:solidFill>
              </a:rPr>
              <a:t>9. Belys vikten av fred för en bättre värld</a:t>
            </a:r>
          </a:p>
        </p:txBody>
      </p:sp>
      <p:sp>
        <p:nvSpPr>
          <p:cNvPr id="9" name="Platshållare för text 10">
            <a:extLst>
              <a:ext uri="{FF2B5EF4-FFF2-40B4-BE49-F238E27FC236}">
                <a16:creationId xmlns:a16="http://schemas.microsoft.com/office/drawing/2014/main" id="{D8CDE2EE-2190-4732-A8A4-2A58791CBB01}"/>
              </a:ext>
            </a:extLst>
          </p:cNvPr>
          <p:cNvSpPr txBox="1">
            <a:spLocks/>
          </p:cNvSpPr>
          <p:nvPr/>
        </p:nvSpPr>
        <p:spPr>
          <a:xfrm rot="16200000">
            <a:off x="7586890" y="3706918"/>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750" dirty="0"/>
              <a:t>:</a:t>
            </a:r>
            <a:endParaRPr lang="en-SE" sz="750" dirty="0"/>
          </a:p>
        </p:txBody>
      </p:sp>
      <p:pic>
        <p:nvPicPr>
          <p:cNvPr id="4" name="Bildobjekt 3" descr="En bild som visar person, sport, grupp, folksamling&#10;&#10;Automatiskt genererad beskrivning">
            <a:extLst>
              <a:ext uri="{FF2B5EF4-FFF2-40B4-BE49-F238E27FC236}">
                <a16:creationId xmlns:a16="http://schemas.microsoft.com/office/drawing/2014/main" id="{C4801199-74B2-4955-A20F-DE550A0721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3742"/>
            <a:ext cx="9144000" cy="6096000"/>
          </a:xfrm>
          <a:prstGeom prst="rect">
            <a:avLst/>
          </a:prstGeom>
        </p:spPr>
      </p:pic>
      <p:sp>
        <p:nvSpPr>
          <p:cNvPr id="5" name="textruta 4">
            <a:extLst>
              <a:ext uri="{FF2B5EF4-FFF2-40B4-BE49-F238E27FC236}">
                <a16:creationId xmlns:a16="http://schemas.microsoft.com/office/drawing/2014/main" id="{11BE1A09-8939-4835-A5C2-66EF76E2B12C}"/>
              </a:ext>
            </a:extLst>
          </p:cNvPr>
          <p:cNvSpPr txBox="1"/>
          <p:nvPr/>
        </p:nvSpPr>
        <p:spPr>
          <a:xfrm>
            <a:off x="5951373" y="5671198"/>
            <a:ext cx="2714171"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1800" i="1" dirty="0">
                <a:solidFill>
                  <a:schemeClr val="bg1"/>
                </a:solidFill>
                <a:effectLst/>
                <a:latin typeface="Minion"/>
                <a:ea typeface="Calibri" panose="020F0502020204030204" pitchFamily="34" charset="0"/>
                <a:cs typeface="Times New Roman" panose="02020603050405020304" pitchFamily="18" charset="0"/>
              </a:rPr>
              <a:t>Alla människor har rätt att leva i fred och säkerhet</a:t>
            </a:r>
            <a:endParaRPr kumimoji="0" lang="sv-SE" sz="1800" b="0" i="1" u="none" strike="noStrike" cap="none" spc="0" normalizeH="0" baseline="0" dirty="0">
              <a:ln>
                <a:noFill/>
              </a:ln>
              <a:solidFill>
                <a:schemeClr val="bg1"/>
              </a:solidFill>
              <a:effectLst/>
              <a:uFillTx/>
              <a:latin typeface="+mn-lt"/>
              <a:ea typeface="+mn-ea"/>
              <a:cs typeface="+mn-cs"/>
              <a:sym typeface="Calibri"/>
            </a:endParaRPr>
          </a:p>
        </p:txBody>
      </p:sp>
    </p:spTree>
    <p:extLst>
      <p:ext uri="{BB962C8B-B14F-4D97-AF65-F5344CB8AC3E}">
        <p14:creationId xmlns:p14="http://schemas.microsoft.com/office/powerpoint/2010/main" val="328407873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5F71E9-2867-4C41-ABBB-C8A2B4C3E1E6}"/>
              </a:ext>
            </a:extLst>
          </p:cNvPr>
          <p:cNvSpPr>
            <a:spLocks noGrp="1"/>
          </p:cNvSpPr>
          <p:nvPr>
            <p:ph type="title"/>
          </p:nvPr>
        </p:nvSpPr>
        <p:spPr>
          <a:xfrm>
            <a:off x="216042" y="454588"/>
            <a:ext cx="7810429" cy="958825"/>
          </a:xfrm>
        </p:spPr>
        <p:txBody>
          <a:bodyPr>
            <a:noAutofit/>
          </a:bodyPr>
          <a:lstStyle/>
          <a:p>
            <a:r>
              <a:rPr lang="sv-SE" sz="3300" cap="none" dirty="0">
                <a:solidFill>
                  <a:schemeClr val="bg1"/>
                </a:solidFill>
              </a:rPr>
              <a:t>10. Bli medlem för en bättre värld</a:t>
            </a:r>
            <a:endParaRPr lang="sv-SE" sz="3300" i="1" cap="none" dirty="0">
              <a:solidFill>
                <a:schemeClr val="bg1"/>
              </a:solidFill>
            </a:endParaRPr>
          </a:p>
        </p:txBody>
      </p:sp>
      <p:sp>
        <p:nvSpPr>
          <p:cNvPr id="9" name="Platshållare för text 10">
            <a:extLst>
              <a:ext uri="{FF2B5EF4-FFF2-40B4-BE49-F238E27FC236}">
                <a16:creationId xmlns:a16="http://schemas.microsoft.com/office/drawing/2014/main" id="{D8CDE2EE-2190-4732-A8A4-2A58791CBB01}"/>
              </a:ext>
            </a:extLst>
          </p:cNvPr>
          <p:cNvSpPr txBox="1">
            <a:spLocks/>
          </p:cNvSpPr>
          <p:nvPr/>
        </p:nvSpPr>
        <p:spPr>
          <a:xfrm rot="16200000">
            <a:off x="7586890" y="3706918"/>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750" dirty="0"/>
              <a:t>:</a:t>
            </a:r>
            <a:endParaRPr lang="en-SE" sz="750" dirty="0"/>
          </a:p>
        </p:txBody>
      </p:sp>
      <p:sp>
        <p:nvSpPr>
          <p:cNvPr id="10" name="Platshållare för text 8">
            <a:extLst>
              <a:ext uri="{FF2B5EF4-FFF2-40B4-BE49-F238E27FC236}">
                <a16:creationId xmlns:a16="http://schemas.microsoft.com/office/drawing/2014/main" id="{06F6EAE0-F5B3-41AF-98B9-52D7AF982AA0}"/>
              </a:ext>
            </a:extLst>
          </p:cNvPr>
          <p:cNvSpPr txBox="1">
            <a:spLocks/>
          </p:cNvSpPr>
          <p:nvPr/>
        </p:nvSpPr>
        <p:spPr>
          <a:xfrm>
            <a:off x="658167" y="3828197"/>
            <a:ext cx="2606028" cy="369332"/>
          </a:xfrm>
          <a:prstGeom prst="rect">
            <a:avLst/>
          </a:prstGeom>
          <a:ln w="12700">
            <a:miter lim="400000"/>
          </a:ln>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98989"/>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l"/>
            <a:endParaRPr lang="en-SE" sz="1800" dirty="0">
              <a:solidFill>
                <a:schemeClr val="bg1"/>
              </a:solidFill>
            </a:endParaRPr>
          </a:p>
        </p:txBody>
      </p:sp>
      <p:pic>
        <p:nvPicPr>
          <p:cNvPr id="4" name="Bildobjekt 3" descr="En bild som visar text, silhuett&#10;&#10;Automatiskt genererad beskrivning">
            <a:extLst>
              <a:ext uri="{FF2B5EF4-FFF2-40B4-BE49-F238E27FC236}">
                <a16:creationId xmlns:a16="http://schemas.microsoft.com/office/drawing/2014/main" id="{C65C8432-25BC-40CC-AF7D-A5098759A5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9663"/>
            <a:ext cx="9144000" cy="5988050"/>
          </a:xfrm>
          <a:prstGeom prst="rect">
            <a:avLst/>
          </a:prstGeom>
        </p:spPr>
      </p:pic>
    </p:spTree>
    <p:extLst>
      <p:ext uri="{BB962C8B-B14F-4D97-AF65-F5344CB8AC3E}">
        <p14:creationId xmlns:p14="http://schemas.microsoft.com/office/powerpoint/2010/main" val="418322848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5F71E9-2867-4C41-ABBB-C8A2B4C3E1E6}"/>
              </a:ext>
            </a:extLst>
          </p:cNvPr>
          <p:cNvSpPr>
            <a:spLocks noGrp="1"/>
          </p:cNvSpPr>
          <p:nvPr>
            <p:ph type="title"/>
          </p:nvPr>
        </p:nvSpPr>
        <p:spPr>
          <a:xfrm>
            <a:off x="216042" y="454588"/>
            <a:ext cx="7810429" cy="958825"/>
          </a:xfrm>
        </p:spPr>
        <p:txBody>
          <a:bodyPr>
            <a:noAutofit/>
          </a:bodyPr>
          <a:lstStyle/>
          <a:p>
            <a:r>
              <a:rPr lang="sv-SE" sz="3300" dirty="0">
                <a:solidFill>
                  <a:schemeClr val="bg1"/>
                </a:solidFill>
              </a:rPr>
              <a:t>1. </a:t>
            </a:r>
            <a:r>
              <a:rPr lang="sv-SE" sz="3300" cap="none" dirty="0">
                <a:solidFill>
                  <a:schemeClr val="bg1"/>
                </a:solidFill>
              </a:rPr>
              <a:t>Bli klimatsmart för en bättre värld</a:t>
            </a:r>
            <a:endParaRPr lang="sv-SE" sz="3300" dirty="0">
              <a:solidFill>
                <a:schemeClr val="bg1"/>
              </a:solidFill>
            </a:endParaRPr>
          </a:p>
        </p:txBody>
      </p:sp>
      <p:sp>
        <p:nvSpPr>
          <p:cNvPr id="9" name="Platshållare för text 10">
            <a:extLst>
              <a:ext uri="{FF2B5EF4-FFF2-40B4-BE49-F238E27FC236}">
                <a16:creationId xmlns:a16="http://schemas.microsoft.com/office/drawing/2014/main" id="{D8CDE2EE-2190-4732-A8A4-2A58791CBB01}"/>
              </a:ext>
            </a:extLst>
          </p:cNvPr>
          <p:cNvSpPr txBox="1">
            <a:spLocks/>
          </p:cNvSpPr>
          <p:nvPr/>
        </p:nvSpPr>
        <p:spPr>
          <a:xfrm rot="16200000">
            <a:off x="7586890" y="3706918"/>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750" dirty="0"/>
              <a:t>:</a:t>
            </a:r>
            <a:endParaRPr lang="en-SE" sz="750" dirty="0"/>
          </a:p>
        </p:txBody>
      </p:sp>
      <p:sp>
        <p:nvSpPr>
          <p:cNvPr id="3" name="Platshållare för text 2">
            <a:extLst>
              <a:ext uri="{FF2B5EF4-FFF2-40B4-BE49-F238E27FC236}">
                <a16:creationId xmlns:a16="http://schemas.microsoft.com/office/drawing/2014/main" id="{3648C06C-64D1-4B58-B2C2-A13662E4E361}"/>
              </a:ext>
            </a:extLst>
          </p:cNvPr>
          <p:cNvSpPr>
            <a:spLocks noGrp="1"/>
          </p:cNvSpPr>
          <p:nvPr>
            <p:ph type="body" idx="1"/>
          </p:nvPr>
        </p:nvSpPr>
        <p:spPr>
          <a:xfrm>
            <a:off x="628650" y="5130018"/>
            <a:ext cx="7886700" cy="1125140"/>
          </a:xfrm>
        </p:spPr>
        <p:txBody>
          <a:bodyPr/>
          <a:lstStyle/>
          <a:p>
            <a:pPr algn="r"/>
            <a:r>
              <a:rPr lang="sv-SE" dirty="0">
                <a:solidFill>
                  <a:schemeClr val="bg1"/>
                </a:solidFill>
              </a:rPr>
              <a:t>En presentation av</a:t>
            </a:r>
            <a:br>
              <a:rPr lang="sv-SE" dirty="0">
                <a:solidFill>
                  <a:schemeClr val="bg1"/>
                </a:solidFill>
              </a:rPr>
            </a:br>
            <a:r>
              <a:rPr lang="sv-SE" dirty="0">
                <a:solidFill>
                  <a:schemeClr val="bg1"/>
                </a:solidFill>
              </a:rPr>
              <a:t>Svenska FN-förbundet</a:t>
            </a:r>
          </a:p>
        </p:txBody>
      </p:sp>
      <p:pic>
        <p:nvPicPr>
          <p:cNvPr id="5" name="Bildobjekt 4">
            <a:extLst>
              <a:ext uri="{FF2B5EF4-FFF2-40B4-BE49-F238E27FC236}">
                <a16:creationId xmlns:a16="http://schemas.microsoft.com/office/drawing/2014/main" id="{BCC9BEF8-59A5-4F68-99AC-D45FE705C9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9084"/>
            <a:ext cx="9144000" cy="5676900"/>
          </a:xfrm>
          <a:prstGeom prst="rect">
            <a:avLst/>
          </a:prstGeom>
        </p:spPr>
      </p:pic>
    </p:spTree>
    <p:extLst>
      <p:ext uri="{BB962C8B-B14F-4D97-AF65-F5344CB8AC3E}">
        <p14:creationId xmlns:p14="http://schemas.microsoft.com/office/powerpoint/2010/main" val="4016859878"/>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5F71E9-2867-4C41-ABBB-C8A2B4C3E1E6}"/>
              </a:ext>
            </a:extLst>
          </p:cNvPr>
          <p:cNvSpPr>
            <a:spLocks noGrp="1"/>
          </p:cNvSpPr>
          <p:nvPr>
            <p:ph type="title"/>
          </p:nvPr>
        </p:nvSpPr>
        <p:spPr>
          <a:xfrm>
            <a:off x="216042" y="454588"/>
            <a:ext cx="7810429" cy="958825"/>
          </a:xfrm>
        </p:spPr>
        <p:txBody>
          <a:bodyPr>
            <a:noAutofit/>
          </a:bodyPr>
          <a:lstStyle/>
          <a:p>
            <a:r>
              <a:rPr lang="sv-SE" sz="3300" cap="none" dirty="0">
                <a:solidFill>
                  <a:schemeClr val="bg1"/>
                </a:solidFill>
              </a:rPr>
              <a:t>2. Plocka skräp för en bättre värld</a:t>
            </a:r>
          </a:p>
        </p:txBody>
      </p:sp>
      <p:sp>
        <p:nvSpPr>
          <p:cNvPr id="9" name="Platshållare för text 10">
            <a:extLst>
              <a:ext uri="{FF2B5EF4-FFF2-40B4-BE49-F238E27FC236}">
                <a16:creationId xmlns:a16="http://schemas.microsoft.com/office/drawing/2014/main" id="{D8CDE2EE-2190-4732-A8A4-2A58791CBB01}"/>
              </a:ext>
            </a:extLst>
          </p:cNvPr>
          <p:cNvSpPr txBox="1">
            <a:spLocks/>
          </p:cNvSpPr>
          <p:nvPr/>
        </p:nvSpPr>
        <p:spPr>
          <a:xfrm rot="16200000">
            <a:off x="7586890" y="3706918"/>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750" dirty="0"/>
              <a:t>:</a:t>
            </a:r>
            <a:endParaRPr lang="en-SE" sz="750" dirty="0"/>
          </a:p>
        </p:txBody>
      </p:sp>
      <p:pic>
        <p:nvPicPr>
          <p:cNvPr id="4" name="Bildobjekt 3" descr="En bild som visar gräs, träd, utomhus, skog&#10;&#10;Automatiskt genererad beskrivning">
            <a:extLst>
              <a:ext uri="{FF2B5EF4-FFF2-40B4-BE49-F238E27FC236}">
                <a16:creationId xmlns:a16="http://schemas.microsoft.com/office/drawing/2014/main" id="{60EB05E9-7DE5-46CF-96ED-11F32F0170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3964"/>
            <a:ext cx="9144000" cy="6096000"/>
          </a:xfrm>
          <a:prstGeom prst="rect">
            <a:avLst/>
          </a:prstGeom>
        </p:spPr>
      </p:pic>
      <p:sp>
        <p:nvSpPr>
          <p:cNvPr id="5" name="textruta 4">
            <a:extLst>
              <a:ext uri="{FF2B5EF4-FFF2-40B4-BE49-F238E27FC236}">
                <a16:creationId xmlns:a16="http://schemas.microsoft.com/office/drawing/2014/main" id="{B9915874-2618-4A73-8564-7479911F56AB}"/>
              </a:ext>
            </a:extLst>
          </p:cNvPr>
          <p:cNvSpPr txBox="1"/>
          <p:nvPr/>
        </p:nvSpPr>
        <p:spPr>
          <a:xfrm>
            <a:off x="493995" y="2782671"/>
            <a:ext cx="2481944"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1800" i="1" dirty="0">
                <a:solidFill>
                  <a:schemeClr val="bg1"/>
                </a:solidFill>
                <a:effectLst/>
                <a:latin typeface="Minion"/>
                <a:ea typeface="Calibri" panose="020F0502020204030204" pitchFamily="34" charset="0"/>
                <a:cs typeface="Times New Roman" panose="02020603050405020304" pitchFamily="18" charset="0"/>
              </a:rPr>
              <a:t>Nedskräpning är ett stort hållbarhetsproblem </a:t>
            </a:r>
            <a:endParaRPr kumimoji="0" lang="sv-SE" sz="1800" b="0" i="1" u="none" strike="noStrike" cap="none" spc="0" normalizeH="0" baseline="0" dirty="0">
              <a:ln>
                <a:noFill/>
              </a:ln>
              <a:solidFill>
                <a:schemeClr val="bg1"/>
              </a:solidFill>
              <a:effectLst/>
              <a:uFillTx/>
              <a:latin typeface="+mn-lt"/>
              <a:ea typeface="+mn-ea"/>
              <a:cs typeface="+mn-cs"/>
              <a:sym typeface="Calibri"/>
            </a:endParaRPr>
          </a:p>
        </p:txBody>
      </p:sp>
    </p:spTree>
    <p:extLst>
      <p:ext uri="{BB962C8B-B14F-4D97-AF65-F5344CB8AC3E}">
        <p14:creationId xmlns:p14="http://schemas.microsoft.com/office/powerpoint/2010/main" val="273812124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5F71E9-2867-4C41-ABBB-C8A2B4C3E1E6}"/>
              </a:ext>
            </a:extLst>
          </p:cNvPr>
          <p:cNvSpPr>
            <a:spLocks noGrp="1"/>
          </p:cNvSpPr>
          <p:nvPr>
            <p:ph type="title"/>
          </p:nvPr>
        </p:nvSpPr>
        <p:spPr>
          <a:xfrm>
            <a:off x="216042" y="454588"/>
            <a:ext cx="7810429" cy="958825"/>
          </a:xfrm>
        </p:spPr>
        <p:txBody>
          <a:bodyPr>
            <a:noAutofit/>
          </a:bodyPr>
          <a:lstStyle/>
          <a:p>
            <a:r>
              <a:rPr lang="sv-SE" sz="3300" cap="none" dirty="0">
                <a:solidFill>
                  <a:schemeClr val="bg1"/>
                </a:solidFill>
              </a:rPr>
              <a:t>3. Bli målmedveten för en bättre värld</a:t>
            </a:r>
          </a:p>
        </p:txBody>
      </p:sp>
      <p:sp>
        <p:nvSpPr>
          <p:cNvPr id="9" name="Platshållare för text 10">
            <a:extLst>
              <a:ext uri="{FF2B5EF4-FFF2-40B4-BE49-F238E27FC236}">
                <a16:creationId xmlns:a16="http://schemas.microsoft.com/office/drawing/2014/main" id="{D8CDE2EE-2190-4732-A8A4-2A58791CBB01}"/>
              </a:ext>
            </a:extLst>
          </p:cNvPr>
          <p:cNvSpPr txBox="1">
            <a:spLocks/>
          </p:cNvSpPr>
          <p:nvPr/>
        </p:nvSpPr>
        <p:spPr>
          <a:xfrm rot="16200000">
            <a:off x="7586890" y="3706918"/>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750" dirty="0"/>
              <a:t>:</a:t>
            </a:r>
            <a:endParaRPr lang="en-SE" sz="750" dirty="0"/>
          </a:p>
        </p:txBody>
      </p:sp>
      <p:sp>
        <p:nvSpPr>
          <p:cNvPr id="10" name="Platshållare för text 8">
            <a:extLst>
              <a:ext uri="{FF2B5EF4-FFF2-40B4-BE49-F238E27FC236}">
                <a16:creationId xmlns:a16="http://schemas.microsoft.com/office/drawing/2014/main" id="{06F6EAE0-F5B3-41AF-98B9-52D7AF982AA0}"/>
              </a:ext>
            </a:extLst>
          </p:cNvPr>
          <p:cNvSpPr txBox="1">
            <a:spLocks/>
          </p:cNvSpPr>
          <p:nvPr/>
        </p:nvSpPr>
        <p:spPr>
          <a:xfrm>
            <a:off x="628649" y="4716196"/>
            <a:ext cx="2087255" cy="1477328"/>
          </a:xfrm>
          <a:prstGeom prst="rect">
            <a:avLst/>
          </a:prstGeom>
          <a:ln w="12700">
            <a:miter lim="400000"/>
          </a:ln>
        </p:spPr>
        <p:txBody>
          <a:bodyPr wrap="square" lIns="45719" rIns="4571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898989"/>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a:lstStyle>
          <a:p>
            <a:pPr algn="l"/>
            <a:r>
              <a:rPr lang="sv-SE" sz="1800" dirty="0">
                <a:solidFill>
                  <a:schemeClr val="bg1"/>
                </a:solidFill>
              </a:rPr>
              <a:t>Rätten till abort, sexualundervisning och mödravård har blivit allt viktigare frågor inom SRHR.</a:t>
            </a:r>
            <a:endParaRPr lang="en-SE" sz="1800" dirty="0">
              <a:solidFill>
                <a:schemeClr val="bg1"/>
              </a:solidFill>
            </a:endParaRPr>
          </a:p>
        </p:txBody>
      </p:sp>
      <p:pic>
        <p:nvPicPr>
          <p:cNvPr id="4" name="Bildobjekt 3" descr="En bild som visar utomhus, berg, himmel, avstånd&#10;&#10;Automatiskt genererad beskrivning">
            <a:extLst>
              <a:ext uri="{FF2B5EF4-FFF2-40B4-BE49-F238E27FC236}">
                <a16:creationId xmlns:a16="http://schemas.microsoft.com/office/drawing/2014/main" id="{9637F691-0B08-4EE3-BBEA-00AFCF556E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9168"/>
            <a:ext cx="9144000" cy="6096000"/>
          </a:xfrm>
          <a:prstGeom prst="rect">
            <a:avLst/>
          </a:prstGeom>
        </p:spPr>
      </p:pic>
      <p:sp>
        <p:nvSpPr>
          <p:cNvPr id="5" name="textruta 4">
            <a:extLst>
              <a:ext uri="{FF2B5EF4-FFF2-40B4-BE49-F238E27FC236}">
                <a16:creationId xmlns:a16="http://schemas.microsoft.com/office/drawing/2014/main" id="{E8199B2D-67C6-4FB8-96E6-0B1476FB7233}"/>
              </a:ext>
            </a:extLst>
          </p:cNvPr>
          <p:cNvSpPr txBox="1"/>
          <p:nvPr/>
        </p:nvSpPr>
        <p:spPr>
          <a:xfrm>
            <a:off x="6190870" y="5731860"/>
            <a:ext cx="2594676"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1800" i="1" dirty="0">
                <a:solidFill>
                  <a:schemeClr val="bg1"/>
                </a:solidFill>
                <a:effectLst/>
                <a:latin typeface="Minion"/>
                <a:ea typeface="Calibri" panose="020F0502020204030204" pitchFamily="34" charset="0"/>
                <a:cs typeface="Times New Roman" panose="02020603050405020304" pitchFamily="18" charset="0"/>
              </a:rPr>
              <a:t>Var med och bidra till att de globala målen uppnås till år 2030</a:t>
            </a:r>
            <a:endParaRPr kumimoji="0" lang="sv-SE" sz="1800" b="0" i="1" u="none" strike="noStrike" cap="none" spc="0" normalizeH="0" baseline="0" dirty="0">
              <a:ln>
                <a:noFill/>
              </a:ln>
              <a:solidFill>
                <a:schemeClr val="bg1"/>
              </a:solidFill>
              <a:effectLst/>
              <a:uFillTx/>
              <a:latin typeface="+mn-lt"/>
              <a:ea typeface="+mn-ea"/>
              <a:cs typeface="+mn-cs"/>
              <a:sym typeface="Calibri"/>
            </a:endParaRPr>
          </a:p>
        </p:txBody>
      </p:sp>
    </p:spTree>
    <p:extLst>
      <p:ext uri="{BB962C8B-B14F-4D97-AF65-F5344CB8AC3E}">
        <p14:creationId xmlns:p14="http://schemas.microsoft.com/office/powerpoint/2010/main" val="56051253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5F71E9-2867-4C41-ABBB-C8A2B4C3E1E6}"/>
              </a:ext>
            </a:extLst>
          </p:cNvPr>
          <p:cNvSpPr>
            <a:spLocks noGrp="1"/>
          </p:cNvSpPr>
          <p:nvPr>
            <p:ph type="title"/>
          </p:nvPr>
        </p:nvSpPr>
        <p:spPr>
          <a:xfrm>
            <a:off x="216042" y="454588"/>
            <a:ext cx="7810429" cy="958825"/>
          </a:xfrm>
        </p:spPr>
        <p:txBody>
          <a:bodyPr>
            <a:noAutofit/>
          </a:bodyPr>
          <a:lstStyle/>
          <a:p>
            <a:r>
              <a:rPr lang="sv-SE" sz="3300" cap="none" dirty="0">
                <a:solidFill>
                  <a:schemeClr val="bg1"/>
                </a:solidFill>
              </a:rPr>
              <a:t>4. Byt kläder för en bättre värld</a:t>
            </a:r>
          </a:p>
        </p:txBody>
      </p:sp>
      <p:sp>
        <p:nvSpPr>
          <p:cNvPr id="9" name="Platshållare för text 10">
            <a:extLst>
              <a:ext uri="{FF2B5EF4-FFF2-40B4-BE49-F238E27FC236}">
                <a16:creationId xmlns:a16="http://schemas.microsoft.com/office/drawing/2014/main" id="{D8CDE2EE-2190-4732-A8A4-2A58791CBB01}"/>
              </a:ext>
            </a:extLst>
          </p:cNvPr>
          <p:cNvSpPr txBox="1">
            <a:spLocks/>
          </p:cNvSpPr>
          <p:nvPr/>
        </p:nvSpPr>
        <p:spPr>
          <a:xfrm rot="16200000">
            <a:off x="7586890" y="3706918"/>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750" dirty="0"/>
              <a:t>:</a:t>
            </a:r>
            <a:endParaRPr lang="en-SE" sz="750" dirty="0"/>
          </a:p>
        </p:txBody>
      </p:sp>
      <p:pic>
        <p:nvPicPr>
          <p:cNvPr id="4" name="Bildobjekt 3" descr="En bild som visar text, person, byggnad, utomhus&#10;&#10;Automatiskt genererad beskrivning">
            <a:extLst>
              <a:ext uri="{FF2B5EF4-FFF2-40B4-BE49-F238E27FC236}">
                <a16:creationId xmlns:a16="http://schemas.microsoft.com/office/drawing/2014/main" id="{C4FBA5C4-DBBA-4A9A-9E5B-E9F3AB3766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27483"/>
            <a:ext cx="9144000" cy="6096000"/>
          </a:xfrm>
          <a:prstGeom prst="rect">
            <a:avLst/>
          </a:prstGeom>
        </p:spPr>
      </p:pic>
      <p:sp>
        <p:nvSpPr>
          <p:cNvPr id="5" name="textruta 4">
            <a:extLst>
              <a:ext uri="{FF2B5EF4-FFF2-40B4-BE49-F238E27FC236}">
                <a16:creationId xmlns:a16="http://schemas.microsoft.com/office/drawing/2014/main" id="{18864A2B-ECA8-4FA8-AED0-D22FC46102F2}"/>
              </a:ext>
            </a:extLst>
          </p:cNvPr>
          <p:cNvSpPr txBox="1"/>
          <p:nvPr/>
        </p:nvSpPr>
        <p:spPr>
          <a:xfrm>
            <a:off x="406400" y="2264229"/>
            <a:ext cx="1320800" cy="116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sv-SE" sz="1800" b="0" i="0" u="none" strike="noStrike" cap="none" spc="0" normalizeH="0" baseline="0" dirty="0">
              <a:ln>
                <a:noFill/>
              </a:ln>
              <a:effectLst/>
              <a:uFillTx/>
              <a:latin typeface="+mn-lt"/>
              <a:ea typeface="+mn-ea"/>
              <a:cs typeface="+mn-cs"/>
              <a:sym typeface="Calibri"/>
            </a:endParaRPr>
          </a:p>
        </p:txBody>
      </p:sp>
    </p:spTree>
    <p:extLst>
      <p:ext uri="{BB962C8B-B14F-4D97-AF65-F5344CB8AC3E}">
        <p14:creationId xmlns:p14="http://schemas.microsoft.com/office/powerpoint/2010/main" val="280814003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5F71E9-2867-4C41-ABBB-C8A2B4C3E1E6}"/>
              </a:ext>
            </a:extLst>
          </p:cNvPr>
          <p:cNvSpPr>
            <a:spLocks noGrp="1"/>
          </p:cNvSpPr>
          <p:nvPr>
            <p:ph type="title"/>
          </p:nvPr>
        </p:nvSpPr>
        <p:spPr>
          <a:xfrm>
            <a:off x="216042" y="454588"/>
            <a:ext cx="7810429" cy="958825"/>
          </a:xfrm>
        </p:spPr>
        <p:txBody>
          <a:bodyPr>
            <a:noAutofit/>
          </a:bodyPr>
          <a:lstStyle/>
          <a:p>
            <a:r>
              <a:rPr lang="sv-SE" sz="3300" cap="none" dirty="0">
                <a:solidFill>
                  <a:schemeClr val="bg1"/>
                </a:solidFill>
              </a:rPr>
              <a:t>5. Gör film för en bättre värld</a:t>
            </a:r>
          </a:p>
        </p:txBody>
      </p:sp>
      <p:sp>
        <p:nvSpPr>
          <p:cNvPr id="9" name="Platshållare för text 10">
            <a:extLst>
              <a:ext uri="{FF2B5EF4-FFF2-40B4-BE49-F238E27FC236}">
                <a16:creationId xmlns:a16="http://schemas.microsoft.com/office/drawing/2014/main" id="{D8CDE2EE-2190-4732-A8A4-2A58791CBB01}"/>
              </a:ext>
            </a:extLst>
          </p:cNvPr>
          <p:cNvSpPr txBox="1">
            <a:spLocks/>
          </p:cNvSpPr>
          <p:nvPr/>
        </p:nvSpPr>
        <p:spPr>
          <a:xfrm rot="16200000">
            <a:off x="7586890" y="3706918"/>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750" dirty="0"/>
              <a:t>:</a:t>
            </a:r>
            <a:endParaRPr lang="en-SE" sz="750" dirty="0"/>
          </a:p>
        </p:txBody>
      </p:sp>
      <p:pic>
        <p:nvPicPr>
          <p:cNvPr id="5" name="Bildobjekt 4" descr="En bild som visar person, utomhus&#10;&#10;Automatiskt genererad beskrivning">
            <a:extLst>
              <a:ext uri="{FF2B5EF4-FFF2-40B4-BE49-F238E27FC236}">
                <a16:creationId xmlns:a16="http://schemas.microsoft.com/office/drawing/2014/main" id="{E7031126-4C85-4361-93A3-F1398A053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2179"/>
            <a:ext cx="9144000" cy="6186216"/>
          </a:xfrm>
          <a:prstGeom prst="rect">
            <a:avLst/>
          </a:prstGeom>
        </p:spPr>
      </p:pic>
      <p:sp>
        <p:nvSpPr>
          <p:cNvPr id="6" name="textruta 5">
            <a:extLst>
              <a:ext uri="{FF2B5EF4-FFF2-40B4-BE49-F238E27FC236}">
                <a16:creationId xmlns:a16="http://schemas.microsoft.com/office/drawing/2014/main" id="{FCCAE75C-73AF-42B9-8BBE-52F607840CA2}"/>
              </a:ext>
            </a:extLst>
          </p:cNvPr>
          <p:cNvSpPr txBox="1"/>
          <p:nvPr/>
        </p:nvSpPr>
        <p:spPr>
          <a:xfrm>
            <a:off x="4387718" y="5832877"/>
            <a:ext cx="4397828"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1800" i="1" dirty="0">
                <a:solidFill>
                  <a:schemeClr val="bg1"/>
                </a:solidFill>
                <a:effectLst/>
                <a:latin typeface="Minion"/>
                <a:ea typeface="Calibri" panose="020F0502020204030204" pitchFamily="34" charset="0"/>
                <a:cs typeface="Times New Roman" panose="02020603050405020304" pitchFamily="18" charset="0"/>
              </a:rPr>
              <a:t>Film är ett fantastiskt verktyg för att skapa diskussion och belysa samhällsfrågor</a:t>
            </a:r>
            <a:endParaRPr kumimoji="0" lang="sv-SE" sz="1800" b="0" i="1" u="none" strike="noStrike" cap="none" spc="0" normalizeH="0" baseline="0" dirty="0">
              <a:ln>
                <a:noFill/>
              </a:ln>
              <a:solidFill>
                <a:schemeClr val="bg1"/>
              </a:solidFill>
              <a:effectLst/>
              <a:uFillTx/>
              <a:latin typeface="+mn-lt"/>
              <a:ea typeface="+mn-ea"/>
              <a:cs typeface="+mn-cs"/>
              <a:sym typeface="Calibri"/>
            </a:endParaRPr>
          </a:p>
        </p:txBody>
      </p:sp>
    </p:spTree>
    <p:extLst>
      <p:ext uri="{BB962C8B-B14F-4D97-AF65-F5344CB8AC3E}">
        <p14:creationId xmlns:p14="http://schemas.microsoft.com/office/powerpoint/2010/main" val="3193084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5F71E9-2867-4C41-ABBB-C8A2B4C3E1E6}"/>
              </a:ext>
            </a:extLst>
          </p:cNvPr>
          <p:cNvSpPr>
            <a:spLocks noGrp="1"/>
          </p:cNvSpPr>
          <p:nvPr>
            <p:ph type="title"/>
          </p:nvPr>
        </p:nvSpPr>
        <p:spPr>
          <a:xfrm>
            <a:off x="216042" y="454588"/>
            <a:ext cx="7810429" cy="958825"/>
          </a:xfrm>
        </p:spPr>
        <p:txBody>
          <a:bodyPr>
            <a:noAutofit/>
          </a:bodyPr>
          <a:lstStyle/>
          <a:p>
            <a:r>
              <a:rPr lang="sv-SE" sz="3300" cap="none" dirty="0">
                <a:solidFill>
                  <a:schemeClr val="bg1"/>
                </a:solidFill>
              </a:rPr>
              <a:t>6. Bli matsmart för en bättre värld</a:t>
            </a:r>
          </a:p>
        </p:txBody>
      </p:sp>
      <p:sp>
        <p:nvSpPr>
          <p:cNvPr id="9" name="Platshållare för text 10">
            <a:extLst>
              <a:ext uri="{FF2B5EF4-FFF2-40B4-BE49-F238E27FC236}">
                <a16:creationId xmlns:a16="http://schemas.microsoft.com/office/drawing/2014/main" id="{D8CDE2EE-2190-4732-A8A4-2A58791CBB01}"/>
              </a:ext>
            </a:extLst>
          </p:cNvPr>
          <p:cNvSpPr txBox="1">
            <a:spLocks/>
          </p:cNvSpPr>
          <p:nvPr/>
        </p:nvSpPr>
        <p:spPr>
          <a:xfrm rot="16200000">
            <a:off x="7586890" y="3706918"/>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750" dirty="0"/>
              <a:t>:</a:t>
            </a:r>
            <a:endParaRPr lang="en-SE" sz="750" dirty="0"/>
          </a:p>
        </p:txBody>
      </p:sp>
      <p:pic>
        <p:nvPicPr>
          <p:cNvPr id="4" name="Bildobjekt 3" descr="En bild som visar gräs, person, person, utomhus&#10;&#10;Automatiskt genererad beskrivning">
            <a:extLst>
              <a:ext uri="{FF2B5EF4-FFF2-40B4-BE49-F238E27FC236}">
                <a16:creationId xmlns:a16="http://schemas.microsoft.com/office/drawing/2014/main" id="{E8ACF8E9-1C49-421F-A366-90A4CE8D59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3743"/>
            <a:ext cx="9144000" cy="6096000"/>
          </a:xfrm>
          <a:prstGeom prst="rect">
            <a:avLst/>
          </a:prstGeom>
        </p:spPr>
      </p:pic>
    </p:spTree>
    <p:extLst>
      <p:ext uri="{BB962C8B-B14F-4D97-AF65-F5344CB8AC3E}">
        <p14:creationId xmlns:p14="http://schemas.microsoft.com/office/powerpoint/2010/main" val="26796551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5F71E9-2867-4C41-ABBB-C8A2B4C3E1E6}"/>
              </a:ext>
            </a:extLst>
          </p:cNvPr>
          <p:cNvSpPr>
            <a:spLocks noGrp="1"/>
          </p:cNvSpPr>
          <p:nvPr>
            <p:ph type="title"/>
          </p:nvPr>
        </p:nvSpPr>
        <p:spPr>
          <a:xfrm>
            <a:off x="216042" y="454588"/>
            <a:ext cx="7810429" cy="958825"/>
          </a:xfrm>
        </p:spPr>
        <p:txBody>
          <a:bodyPr>
            <a:noAutofit/>
          </a:bodyPr>
          <a:lstStyle/>
          <a:p>
            <a:r>
              <a:rPr lang="sv-SE" sz="3300" cap="none" dirty="0">
                <a:solidFill>
                  <a:schemeClr val="bg1"/>
                </a:solidFill>
              </a:rPr>
              <a:t>7. Gör ett musikevent för en bättre värld</a:t>
            </a:r>
          </a:p>
        </p:txBody>
      </p:sp>
      <p:sp>
        <p:nvSpPr>
          <p:cNvPr id="9" name="Platshållare för text 10">
            <a:extLst>
              <a:ext uri="{FF2B5EF4-FFF2-40B4-BE49-F238E27FC236}">
                <a16:creationId xmlns:a16="http://schemas.microsoft.com/office/drawing/2014/main" id="{D8CDE2EE-2190-4732-A8A4-2A58791CBB01}"/>
              </a:ext>
            </a:extLst>
          </p:cNvPr>
          <p:cNvSpPr txBox="1">
            <a:spLocks/>
          </p:cNvSpPr>
          <p:nvPr/>
        </p:nvSpPr>
        <p:spPr>
          <a:xfrm rot="16200000">
            <a:off x="7586890" y="3706918"/>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750" dirty="0"/>
              <a:t>:</a:t>
            </a:r>
            <a:endParaRPr lang="en-SE" sz="750" dirty="0"/>
          </a:p>
        </p:txBody>
      </p:sp>
      <p:pic>
        <p:nvPicPr>
          <p:cNvPr id="5" name="Bildobjekt 4" descr="En bild som visar mikrofon&#10;&#10;Automatiskt genererad beskrivning">
            <a:extLst>
              <a:ext uri="{FF2B5EF4-FFF2-40B4-BE49-F238E27FC236}">
                <a16:creationId xmlns:a16="http://schemas.microsoft.com/office/drawing/2014/main" id="{ADCA2171-351C-4F28-B001-A02B1A5F10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36486"/>
            <a:ext cx="9144000" cy="5221514"/>
          </a:xfrm>
          <a:prstGeom prst="rect">
            <a:avLst/>
          </a:prstGeom>
        </p:spPr>
      </p:pic>
      <p:sp>
        <p:nvSpPr>
          <p:cNvPr id="6" name="textruta 5">
            <a:extLst>
              <a:ext uri="{FF2B5EF4-FFF2-40B4-BE49-F238E27FC236}">
                <a16:creationId xmlns:a16="http://schemas.microsoft.com/office/drawing/2014/main" id="{04CFCB05-2B60-468E-A1D4-5C1CEAC879C0}"/>
              </a:ext>
            </a:extLst>
          </p:cNvPr>
          <p:cNvSpPr txBox="1"/>
          <p:nvPr/>
        </p:nvSpPr>
        <p:spPr>
          <a:xfrm>
            <a:off x="5845876" y="5353091"/>
            <a:ext cx="3164114" cy="9233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sv-SE" sz="1800" i="1" dirty="0">
                <a:solidFill>
                  <a:schemeClr val="bg1"/>
                </a:solidFill>
                <a:effectLst/>
                <a:latin typeface="Minion"/>
                <a:ea typeface="Calibri" panose="020F0502020204030204" pitchFamily="34" charset="0"/>
                <a:cs typeface="Times New Roman" panose="02020603050405020304" pitchFamily="18" charset="0"/>
              </a:rPr>
              <a:t>Musik bidrar inte bara med positiv energi utan kan även skapa förståelse och hopp</a:t>
            </a:r>
            <a:endParaRPr kumimoji="0" lang="sv-SE" sz="1800" b="0" i="1" u="none" strike="noStrike" cap="none" spc="0" normalizeH="0" baseline="0" dirty="0">
              <a:ln>
                <a:noFill/>
              </a:ln>
              <a:solidFill>
                <a:schemeClr val="bg1"/>
              </a:solidFill>
              <a:effectLst/>
              <a:uFillTx/>
              <a:latin typeface="+mn-lt"/>
              <a:ea typeface="+mn-ea"/>
              <a:cs typeface="+mn-cs"/>
              <a:sym typeface="Calibri"/>
            </a:endParaRPr>
          </a:p>
        </p:txBody>
      </p:sp>
    </p:spTree>
    <p:extLst>
      <p:ext uri="{BB962C8B-B14F-4D97-AF65-F5344CB8AC3E}">
        <p14:creationId xmlns:p14="http://schemas.microsoft.com/office/powerpoint/2010/main" val="22139159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45F71E9-2867-4C41-ABBB-C8A2B4C3E1E6}"/>
              </a:ext>
            </a:extLst>
          </p:cNvPr>
          <p:cNvSpPr>
            <a:spLocks noGrp="1"/>
          </p:cNvSpPr>
          <p:nvPr>
            <p:ph type="title"/>
          </p:nvPr>
        </p:nvSpPr>
        <p:spPr>
          <a:xfrm>
            <a:off x="216042" y="454588"/>
            <a:ext cx="7810429" cy="958825"/>
          </a:xfrm>
        </p:spPr>
        <p:txBody>
          <a:bodyPr>
            <a:noAutofit/>
          </a:bodyPr>
          <a:lstStyle/>
          <a:p>
            <a:r>
              <a:rPr lang="sv-SE" sz="3300" cap="none" dirty="0">
                <a:solidFill>
                  <a:schemeClr val="bg1"/>
                </a:solidFill>
              </a:rPr>
              <a:t>8. Bidra med din röst för en bättre värld</a:t>
            </a:r>
          </a:p>
        </p:txBody>
      </p:sp>
      <p:sp>
        <p:nvSpPr>
          <p:cNvPr id="9" name="Platshållare för text 10">
            <a:extLst>
              <a:ext uri="{FF2B5EF4-FFF2-40B4-BE49-F238E27FC236}">
                <a16:creationId xmlns:a16="http://schemas.microsoft.com/office/drawing/2014/main" id="{D8CDE2EE-2190-4732-A8A4-2A58791CBB01}"/>
              </a:ext>
            </a:extLst>
          </p:cNvPr>
          <p:cNvSpPr txBox="1">
            <a:spLocks/>
          </p:cNvSpPr>
          <p:nvPr/>
        </p:nvSpPr>
        <p:spPr>
          <a:xfrm rot="16200000">
            <a:off x="7586890" y="3706918"/>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750" dirty="0"/>
              <a:t>:</a:t>
            </a:r>
            <a:endParaRPr lang="en-SE" sz="750" dirty="0"/>
          </a:p>
        </p:txBody>
      </p:sp>
      <p:sp>
        <p:nvSpPr>
          <p:cNvPr id="11" name="Platshållare för text 5">
            <a:extLst>
              <a:ext uri="{FF2B5EF4-FFF2-40B4-BE49-F238E27FC236}">
                <a16:creationId xmlns:a16="http://schemas.microsoft.com/office/drawing/2014/main" id="{F2DA0E8F-7E61-482A-8659-6424766B970C}"/>
              </a:ext>
            </a:extLst>
          </p:cNvPr>
          <p:cNvSpPr txBox="1">
            <a:spLocks/>
          </p:cNvSpPr>
          <p:nvPr/>
        </p:nvSpPr>
        <p:spPr>
          <a:xfrm rot="16200000">
            <a:off x="7586890" y="3882326"/>
            <a:ext cx="2621756" cy="2244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600" dirty="0"/>
              <a:t>Foto: UNFPA Gambia</a:t>
            </a:r>
          </a:p>
        </p:txBody>
      </p:sp>
      <p:pic>
        <p:nvPicPr>
          <p:cNvPr id="4" name="Bildobjekt 3" descr="En bild som visar person, byggnad, person, högtalare&#10;&#10;Automatiskt genererad beskrivning">
            <a:extLst>
              <a:ext uri="{FF2B5EF4-FFF2-40B4-BE49-F238E27FC236}">
                <a16:creationId xmlns:a16="http://schemas.microsoft.com/office/drawing/2014/main" id="{E581B0C2-660C-48D3-B43D-5271F9D229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643743"/>
            <a:ext cx="9144000" cy="6096000"/>
          </a:xfrm>
          <a:prstGeom prst="rect">
            <a:avLst/>
          </a:prstGeom>
        </p:spPr>
      </p:pic>
    </p:spTree>
    <p:extLst>
      <p:ext uri="{BB962C8B-B14F-4D97-AF65-F5344CB8AC3E}">
        <p14:creationId xmlns:p14="http://schemas.microsoft.com/office/powerpoint/2010/main" val="3198703063"/>
      </p:ext>
    </p:extLst>
  </p:cSld>
  <p:clrMapOvr>
    <a:masterClrMapping/>
  </p:clrMapOvr>
  <p:transition spd="med"/>
</p:sld>
</file>

<file path=ppt/theme/theme1.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tema">
  <a:themeElements>
    <a:clrScheme name="Office-te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tema">
      <a:majorFont>
        <a:latin typeface="Helvetica"/>
        <a:ea typeface="Helvetica"/>
        <a:cs typeface="Helvetica"/>
      </a:majorFont>
      <a:minorFont>
        <a:latin typeface="Calibri"/>
        <a:ea typeface="Calibri"/>
        <a:cs typeface="Calibri"/>
      </a:minorFont>
    </a:fontScheme>
    <a:fmtScheme name="Office-t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7268</TotalTime>
  <Words>1296</Words>
  <Application>Microsoft Office PowerPoint</Application>
  <PresentationFormat>Bildspel på skärmen (4:3)</PresentationFormat>
  <Paragraphs>53</Paragraphs>
  <Slides>11</Slides>
  <Notes>11</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11</vt:i4>
      </vt:variant>
    </vt:vector>
  </HeadingPairs>
  <TitlesOfParts>
    <vt:vector size="16" baseType="lpstr">
      <vt:lpstr>Arial</vt:lpstr>
      <vt:lpstr>Calibri</vt:lpstr>
      <vt:lpstr>Minion</vt:lpstr>
      <vt:lpstr>Times New Roman</vt:lpstr>
      <vt:lpstr>Office-tema</vt:lpstr>
      <vt:lpstr>10 tips för en bättre värld</vt:lpstr>
      <vt:lpstr>1. Bli klimatsmart för en bättre värld</vt:lpstr>
      <vt:lpstr>2. Plocka skräp för en bättre värld</vt:lpstr>
      <vt:lpstr>3. Bli målmedveten för en bättre värld</vt:lpstr>
      <vt:lpstr>4. Byt kläder för en bättre värld</vt:lpstr>
      <vt:lpstr>5. Gör film för en bättre värld</vt:lpstr>
      <vt:lpstr>6. Bli matsmart för en bättre värld</vt:lpstr>
      <vt:lpstr>7. Gör ett musikevent för en bättre värld</vt:lpstr>
      <vt:lpstr>8. Bidra med din röst för en bättre värld</vt:lpstr>
      <vt:lpstr>9. Belys vikten av fred för en bättre värld</vt:lpstr>
      <vt:lpstr>10. Bli medlem för en bättre värld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Jämställdhet En presentation av Svenska FN-förbundet</dc:title>
  <dc:creator>Emma Cornbert</dc:creator>
  <cp:lastModifiedBy>Terese Johansson</cp:lastModifiedBy>
  <cp:revision>199</cp:revision>
  <dcterms:modified xsi:type="dcterms:W3CDTF">2022-04-06T16:24:57Z</dcterms:modified>
</cp:coreProperties>
</file>