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587" r:id="rId3"/>
    <p:sldId id="578" r:id="rId4"/>
    <p:sldId id="579" r:id="rId5"/>
    <p:sldId id="580" r:id="rId6"/>
    <p:sldId id="581" r:id="rId7"/>
    <p:sldId id="582" r:id="rId8"/>
    <p:sldId id="583" r:id="rId9"/>
    <p:sldId id="584" r:id="rId10"/>
    <p:sldId id="585" r:id="rId11"/>
    <p:sldId id="586"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Cornbert" initials="EC" lastIdx="2" clrIdx="0">
    <p:extLst>
      <p:ext uri="{19B8F6BF-5375-455C-9EA6-DF929625EA0E}">
        <p15:presenceInfo xmlns:p15="http://schemas.microsoft.com/office/powerpoint/2012/main" userId="S::emma.cornbert@fn.se::c844042d-84f7-45c2-9a6c-baf2153f6814" providerId="AD"/>
      </p:ext>
    </p:extLst>
  </p:cmAuthor>
  <p:cmAuthor id="2" name="Julia Göransson Lund" initials="JGL" lastIdx="5" clrIdx="1">
    <p:extLst>
      <p:ext uri="{19B8F6BF-5375-455C-9EA6-DF929625EA0E}">
        <p15:presenceInfo xmlns:p15="http://schemas.microsoft.com/office/powerpoint/2012/main" userId="S::Julia.Goransson.Lund@fn.se::9ac28fb2-8e00-45cd-ab8c-bd32a5c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8326" autoAdjust="0"/>
  </p:normalViewPr>
  <p:slideViewPr>
    <p:cSldViewPr snapToGrid="0">
      <p:cViewPr varScale="1">
        <p:scale>
          <a:sx n="52" d="100"/>
          <a:sy n="52" d="100"/>
        </p:scale>
        <p:origin x="7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saro.unfpa.org/en/publications/my-body-my-ow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14224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effectLst/>
                <a:latin typeface="Minion"/>
                <a:ea typeface="Times New Roman" panose="02020603050405020304" pitchFamily="18" charset="0"/>
                <a:cs typeface="Times New Roman" panose="02020603050405020304" pitchFamily="18" charset="0"/>
              </a:rPr>
              <a:t>9. Svenska FN-förbundet vill med projekt Flicka </a:t>
            </a:r>
            <a:r>
              <a:rPr lang="sv-SE" sz="1800" dirty="0">
                <a:effectLst/>
                <a:latin typeface="Minion"/>
                <a:ea typeface="Times New Roman" panose="02020603050405020304" pitchFamily="18" charset="0"/>
                <a:cs typeface="Times New Roman" panose="02020603050405020304" pitchFamily="18" charset="0"/>
              </a:rPr>
              <a:t>öka kunskapen om utsatta flickors situation i världen och stödja utvalda FN-projekt som stärker flickors rättigheter och möjligheter. Projektets fokus är att stoppa kvinnlig könsstympning liksom barn- och tvångsäktenskap. Projektet drivs tillsammans med FN:s befolkningsfond UNFPA sedan 2011 och är verksamt i norra Etiopien. </a:t>
            </a:r>
            <a:r>
              <a:rPr lang="en-US" sz="1800" dirty="0">
                <a:effectLst/>
                <a:latin typeface="Minion"/>
                <a:ea typeface="Times New Roman" panose="02020603050405020304" pitchFamily="18" charset="0"/>
                <a:cs typeface="Times New Roman" panose="02020603050405020304" pitchFamily="18" charset="0"/>
              </a:rPr>
              <a:t>Se fn.se/</a:t>
            </a:r>
            <a:r>
              <a:rPr lang="en-US" sz="1800" dirty="0" err="1">
                <a:effectLst/>
                <a:latin typeface="Minion"/>
                <a:ea typeface="Times New Roman" panose="02020603050405020304" pitchFamily="18" charset="0"/>
                <a:cs typeface="Times New Roman" panose="02020603050405020304" pitchFamily="18" charset="0"/>
              </a:rPr>
              <a:t>flicka</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125716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mj-lt"/>
              <a:buNone/>
            </a:pPr>
            <a:r>
              <a:rPr lang="sv-SE" sz="1800" b="1" dirty="0">
                <a:effectLst/>
                <a:latin typeface="Minion"/>
                <a:ea typeface="Times New Roman" panose="02020603050405020304" pitchFamily="18" charset="0"/>
              </a:rPr>
              <a:t>10. År 2021 lanserade UNFPA en rapport med titeln </a:t>
            </a:r>
            <a:r>
              <a:rPr lang="sv-SE" sz="1800" b="1" i="1" dirty="0">
                <a:effectLst/>
                <a:latin typeface="Minion"/>
                <a:ea typeface="Times New Roman" panose="02020603050405020304" pitchFamily="18" charset="0"/>
              </a:rPr>
              <a:t>My Body is My </a:t>
            </a:r>
            <a:r>
              <a:rPr lang="sv-SE" sz="1800" b="1" i="1" dirty="0" err="1">
                <a:effectLst/>
                <a:latin typeface="Minion"/>
                <a:ea typeface="Times New Roman" panose="02020603050405020304" pitchFamily="18" charset="0"/>
              </a:rPr>
              <a:t>Own</a:t>
            </a:r>
            <a:r>
              <a:rPr lang="sv-SE" sz="1800" dirty="0">
                <a:effectLst/>
                <a:latin typeface="Minion"/>
                <a:ea typeface="Times New Roman" panose="02020603050405020304" pitchFamily="18" charset="0"/>
              </a:rPr>
              <a:t> om vikten av att var och en har rätt att bestämma över sin egen kropp. Enligt rapporten åtnjuter världens kvinnor endast 75% av de mänskliga rättigheterna som män gör och att endast 55% av kvinnor och flickor får ta beslut över sin egen kropp. Rapporten finns att läsa här: </a:t>
            </a:r>
            <a:r>
              <a:rPr lang="sv-SE" sz="1800" u="sng" dirty="0">
                <a:solidFill>
                  <a:srgbClr val="0000FF"/>
                </a:solidFill>
                <a:effectLst/>
                <a:latin typeface="Minion"/>
                <a:ea typeface="Times New Roman" panose="02020603050405020304" pitchFamily="18" charset="0"/>
                <a:hlinkClick r:id="rId3"/>
              </a:rPr>
              <a:t>https://esaro.unfpa.org/en/publications/my-body-my-own</a:t>
            </a:r>
            <a:r>
              <a:rPr lang="sv-SE" sz="1800" dirty="0">
                <a:effectLst/>
                <a:latin typeface="Minion"/>
                <a:ea typeface="Times New Roman" panose="02020603050405020304" pitchFamily="18" charset="0"/>
              </a:rPr>
              <a:t> . </a:t>
            </a:r>
          </a:p>
          <a:p>
            <a:pPr marL="0" lvl="0" indent="0">
              <a:buFont typeface="+mj-lt"/>
              <a:buNone/>
            </a:pPr>
            <a:r>
              <a:rPr lang="sv-SE" sz="1800" dirty="0">
                <a:effectLst/>
                <a:latin typeface="Minion"/>
                <a:ea typeface="Times New Roman" panose="02020603050405020304" pitchFamily="18" charset="0"/>
              </a:rPr>
              <a:t>Se filmen </a:t>
            </a:r>
            <a:r>
              <a:rPr lang="sv-SE" sz="1800" dirty="0" err="1">
                <a:effectLst/>
                <a:latin typeface="Minion"/>
                <a:ea typeface="Times New Roman" panose="02020603050405020304" pitchFamily="18" charset="0"/>
              </a:rPr>
              <a:t>What</a:t>
            </a:r>
            <a:r>
              <a:rPr lang="sv-SE" sz="1800" dirty="0">
                <a:effectLst/>
                <a:latin typeface="Minion"/>
                <a:ea typeface="Times New Roman" panose="02020603050405020304" pitchFamily="18" charset="0"/>
              </a:rPr>
              <a:t> is </a:t>
            </a:r>
            <a:r>
              <a:rPr lang="sv-SE" sz="1800" dirty="0" err="1">
                <a:effectLst/>
                <a:latin typeface="Minion"/>
                <a:ea typeface="Times New Roman" panose="02020603050405020304" pitchFamily="18" charset="0"/>
              </a:rPr>
              <a:t>Bodily</a:t>
            </a:r>
            <a:r>
              <a:rPr lang="sv-SE" sz="1800" dirty="0">
                <a:effectLst/>
                <a:latin typeface="Minion"/>
                <a:ea typeface="Times New Roman" panose="02020603050405020304" pitchFamily="18" charset="0"/>
              </a:rPr>
              <a:t> </a:t>
            </a:r>
            <a:r>
              <a:rPr lang="sv-SE" sz="1800" dirty="0" err="1">
                <a:effectLst/>
                <a:latin typeface="Minion"/>
                <a:ea typeface="Times New Roman" panose="02020603050405020304" pitchFamily="18" charset="0"/>
              </a:rPr>
              <a:t>Autonomy</a:t>
            </a:r>
            <a:r>
              <a:rPr lang="sv-SE" sz="1800" dirty="0">
                <a:effectLst/>
                <a:latin typeface="Minion"/>
                <a:ea typeface="Times New Roman" panose="02020603050405020304" pitchFamily="18" charset="0"/>
              </a:rPr>
              <a:t> som tillhör rapporten. </a:t>
            </a:r>
          </a:p>
          <a:p>
            <a:pPr marL="0" lvl="0" indent="0">
              <a:buFont typeface="+mj-lt"/>
              <a:buNone/>
            </a:pPr>
            <a:endParaRPr lang="sv-SE" sz="1800" dirty="0">
              <a:effectLst/>
              <a:latin typeface="Minion"/>
              <a:ea typeface="Times New Roman" panose="02020603050405020304" pitchFamily="18" charset="0"/>
            </a:endParaRPr>
          </a:p>
          <a:p>
            <a:pPr marL="0" lvl="0" indent="0">
              <a:buFont typeface="+mj-lt"/>
              <a:buNone/>
            </a:pPr>
            <a:r>
              <a:rPr lang="sv-SE" sz="1800" dirty="0">
                <a:effectLst/>
                <a:latin typeface="Minion"/>
                <a:ea typeface="Times New Roman" panose="02020603050405020304" pitchFamily="18" charset="0"/>
              </a:rPr>
              <a:t>Var med och stå upp för rätten att bestämma över sin egen kropp genom att delta i Aktion FN för jämställdhet!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218996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Minion"/>
                <a:ea typeface="Times New Roman" panose="02020603050405020304" pitchFamily="18" charset="0"/>
                <a:cs typeface="Times New Roman" panose="02020603050405020304" pitchFamily="18" charset="0"/>
              </a:rPr>
              <a:t>1. Jämställdhet</a:t>
            </a:r>
            <a:r>
              <a:rPr lang="sv-SE" sz="1800" dirty="0">
                <a:effectLst/>
                <a:latin typeface="Minion"/>
                <a:ea typeface="Times New Roman" panose="02020603050405020304" pitchFamily="18" charset="0"/>
                <a:cs typeface="Times New Roman" panose="02020603050405020304" pitchFamily="18" charset="0"/>
              </a:rPr>
              <a:t> handlar om att kvinnor och män ska ha samma makt att forma samhället och sina egna liv. Området omfattar bland annat frågor som makt, inflytande, ekonomi, hälsa, utbildning, arbete och fysisk integritet. Jämställdhet handlar inte bara om jämn könsfördelning utan också om att uppmärksamma attityder, normer, värderingar och ideal som påverkar livsvillkoren för kvinnor och män inom samhällets olika områden.</a:t>
            </a:r>
            <a:r>
              <a:rPr lang="sv-SE" dirty="0">
                <a:effectLst/>
              </a:rPr>
              <a:t> (</a:t>
            </a:r>
            <a:r>
              <a:rPr lang="sv-SE" sz="1800" dirty="0">
                <a:effectLst/>
                <a:latin typeface="Minion"/>
                <a:ea typeface="Times New Roman" panose="02020603050405020304" pitchFamily="18" charset="0"/>
              </a:rPr>
              <a:t>Ibland förväxlas </a:t>
            </a:r>
            <a:r>
              <a:rPr lang="sv-SE" sz="1800" i="1" dirty="0">
                <a:effectLst/>
                <a:latin typeface="Minion"/>
                <a:ea typeface="Times New Roman" panose="02020603050405020304" pitchFamily="18" charset="0"/>
              </a:rPr>
              <a:t>jämställdhet</a:t>
            </a:r>
            <a:r>
              <a:rPr lang="sv-SE" sz="1800" dirty="0">
                <a:effectLst/>
                <a:latin typeface="Minion"/>
                <a:ea typeface="Times New Roman" panose="02020603050405020304" pitchFamily="18" charset="0"/>
              </a:rPr>
              <a:t> med det närliggande ordet </a:t>
            </a:r>
            <a:r>
              <a:rPr lang="sv-SE" sz="1800" i="1" dirty="0">
                <a:effectLst/>
                <a:latin typeface="Minion"/>
                <a:ea typeface="Times New Roman" panose="02020603050405020304" pitchFamily="18" charset="0"/>
              </a:rPr>
              <a:t>jämlikhet, </a:t>
            </a:r>
            <a:r>
              <a:rPr lang="sv-SE" sz="1800" dirty="0">
                <a:effectLst/>
                <a:latin typeface="Minion"/>
                <a:ea typeface="Times New Roman" panose="02020603050405020304" pitchFamily="18" charset="0"/>
              </a:rPr>
              <a:t>vilket betyder att vara lika i rättigheter och inkluderar fler aspekter än förhållandet mellan könen, exempelvis lika rättigheter oavsett etniskt ursprung, religion, eller språk, m.fl.)</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108472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mj-lt"/>
              <a:buNone/>
            </a:pPr>
            <a:r>
              <a:rPr lang="sv-SE" sz="1800" b="1" dirty="0">
                <a:effectLst/>
                <a:latin typeface="Minion"/>
                <a:ea typeface="Times New Roman" panose="02020603050405020304" pitchFamily="18" charset="0"/>
              </a:rPr>
              <a:t>2. Trots att jämställdhet är en mänsklig rättighet är det långt ifrån självklart.</a:t>
            </a:r>
            <a:r>
              <a:rPr lang="sv-SE" sz="1800" dirty="0">
                <a:effectLst/>
                <a:latin typeface="Minion"/>
                <a:ea typeface="Times New Roman" panose="02020603050405020304" pitchFamily="18" charset="0"/>
              </a:rPr>
              <a:t> </a:t>
            </a:r>
            <a:r>
              <a:rPr lang="sv-SE" sz="1800" dirty="0">
                <a:solidFill>
                  <a:srgbClr val="000000"/>
                </a:solidFill>
                <a:effectLst/>
                <a:latin typeface="Minion"/>
                <a:ea typeface="Times New Roman" panose="02020603050405020304" pitchFamily="18" charset="0"/>
                <a:cs typeface="Arial" panose="020B0604020202020204" pitchFamily="34" charset="0"/>
              </a:rPr>
              <a:t>Varje dag nekas flickor skolgång, tvingas in i barnäktenskap, utsätts för könsstympning, våld och övergrepp. </a:t>
            </a:r>
            <a:r>
              <a:rPr lang="sv-SE" sz="1800" dirty="0">
                <a:effectLst/>
                <a:latin typeface="Minion"/>
                <a:ea typeface="Times New Roman" panose="02020603050405020304" pitchFamily="18" charset="0"/>
              </a:rPr>
              <a:t>Inget land i världen har uppnått jämställdhet mellan könen, vare sig ekonomiskt, politiskt eller socialt. Flickor och kvinnor är överrepresenterade bland jordens allra fattigaste. Färre kvinnor än män äger land och egendom och många kvinnor saknar helt egen försörjningsmöjlighet.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46732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effectLst/>
                <a:latin typeface="Minion"/>
                <a:ea typeface="Times New Roman" panose="02020603050405020304" pitchFamily="18" charset="0"/>
                <a:cs typeface="Times New Roman" panose="02020603050405020304" pitchFamily="18" charset="0"/>
              </a:rPr>
              <a:t>3. SRHR är en förkortning för Sexuell och Reproduktiv Hälsa och Rättigheter.</a:t>
            </a:r>
            <a:r>
              <a:rPr lang="sv-SE" sz="1800" dirty="0">
                <a:effectLst/>
                <a:latin typeface="Minion"/>
                <a:ea typeface="Times New Roman" panose="02020603050405020304" pitchFamily="18" charset="0"/>
                <a:cs typeface="Times New Roman" panose="02020603050405020304" pitchFamily="18" charset="0"/>
              </a:rPr>
              <a:t> Det handlar bland annat om att garantera tillgången till hälsovård, mödravård, säkra aborter och preventivmedel. Fokus inom SRHR har ändrats gradvis under åren, från befolkningsminskning till att sätta individuella rättigheter och hälsa i centrum. I och med det har kvinnans rätt att själv bestämma om, när och hur ofta hon föder barn, och förhindrandet av oönskade graviditeter, lyfts. Rätten till abort, sexualundervisning och mödravård har blivit allt viktigare frågor inom området.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165407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effectLst/>
                <a:latin typeface="Minion"/>
                <a:ea typeface="Times New Roman" panose="02020603050405020304" pitchFamily="18" charset="0"/>
                <a:cs typeface="Times New Roman" panose="02020603050405020304" pitchFamily="18" charset="0"/>
              </a:rPr>
              <a:t>4. Jämställdhet är en förutsättning för att säkerställa SRHR för alla.</a:t>
            </a:r>
            <a:r>
              <a:rPr lang="sv-SE" sz="1800" dirty="0">
                <a:effectLst/>
                <a:latin typeface="Minion"/>
                <a:ea typeface="Times New Roman" panose="02020603050405020304" pitchFamily="18" charset="0"/>
                <a:cs typeface="Times New Roman" panose="02020603050405020304" pitchFamily="18" charset="0"/>
              </a:rPr>
              <a:t> De normer och förväntningar som är förknippade med kön åter­skapas inom samhällets sociala strukturer och begränsar i många länder särskilt kvinnors möjligheter. Det kan handla om att besluta om, när, och med vem en ska ha sex, att få ta del av högre utbildning och arbeta utanför hemmet. Samma normer leder till socialt tryck på män att visa sig fertila och ta onödiga risker. Utan jämställdhet mellan könen, och förståelse för de normer som styr, är det svårt att säkerställa de sexuella och reproduktiva rättigheterna fullt ut.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309998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effectLst/>
                <a:latin typeface="Minion"/>
                <a:ea typeface="Times New Roman" panose="02020603050405020304" pitchFamily="18" charset="0"/>
                <a:cs typeface="Times New Roman" panose="02020603050405020304" pitchFamily="18" charset="0"/>
              </a:rPr>
              <a:t>5. I Sverige finns en lång tradition av att arbeta med jämställdhet</a:t>
            </a:r>
            <a:r>
              <a:rPr lang="sv-SE" sz="1800" dirty="0">
                <a:effectLst/>
                <a:latin typeface="Minion"/>
                <a:ea typeface="Times New Roman" panose="02020603050405020304" pitchFamily="18" charset="0"/>
                <a:cs typeface="Times New Roman" panose="02020603050405020304" pitchFamily="18" charset="0"/>
              </a:rPr>
              <a:t>. Ända sedan 1970-talet har frågorna om jämställdhet varit viktiga i samhällsdebatten. 2018 inrättades Jämställdhetsmyndigheten som har ett särskilt uppdrag att bidra till ett effektivt genomförande av jämställdhetspolitiken. Utöver det var Sverige det första landet i världen att bedriva en feministisk utrikespolitik. Sverige har även ratificerat FN:s konvention om avskaffande av alla former av diskriminering mot kvinnor (CEDAW) vilken trädde i kraft 1981.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401940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US" sz="1800" b="1" dirty="0">
                <a:effectLst/>
                <a:latin typeface="Minion"/>
                <a:ea typeface="Calibri" panose="020F0502020204030204" pitchFamily="34" charset="0"/>
                <a:cs typeface="Times New Roman" panose="02020603050405020304" pitchFamily="18" charset="0"/>
              </a:rPr>
              <a:t>6. 2015 </a:t>
            </a:r>
            <a:r>
              <a:rPr lang="en-US" sz="1800" b="1" dirty="0" err="1">
                <a:effectLst/>
                <a:latin typeface="Minion"/>
                <a:ea typeface="Calibri" panose="020F0502020204030204" pitchFamily="34" charset="0"/>
                <a:cs typeface="Times New Roman" panose="02020603050405020304" pitchFamily="18" charset="0"/>
              </a:rPr>
              <a:t>antog</a:t>
            </a:r>
            <a:r>
              <a:rPr lang="en-US" sz="1800" b="1" dirty="0">
                <a:effectLst/>
                <a:latin typeface="Minion"/>
                <a:ea typeface="Calibri" panose="020F0502020204030204" pitchFamily="34" charset="0"/>
                <a:cs typeface="Times New Roman" panose="02020603050405020304" pitchFamily="18" charset="0"/>
              </a:rPr>
              <a:t> </a:t>
            </a:r>
            <a:r>
              <a:rPr lang="en-US" sz="1800" b="1" dirty="0" err="1">
                <a:effectLst/>
                <a:latin typeface="Minion"/>
                <a:ea typeface="Calibri" panose="020F0502020204030204" pitchFamily="34" charset="0"/>
                <a:cs typeface="Times New Roman" panose="02020603050405020304" pitchFamily="18" charset="0"/>
              </a:rPr>
              <a:t>världens</a:t>
            </a:r>
            <a:r>
              <a:rPr lang="en-US" sz="1800" b="1" dirty="0">
                <a:effectLst/>
                <a:latin typeface="Minion"/>
                <a:ea typeface="Calibri" panose="020F0502020204030204" pitchFamily="34" charset="0"/>
                <a:cs typeface="Times New Roman" panose="02020603050405020304" pitchFamily="18" charset="0"/>
              </a:rPr>
              <a:t> </a:t>
            </a:r>
            <a:r>
              <a:rPr lang="en-US" sz="1800" b="1" dirty="0" err="1">
                <a:effectLst/>
                <a:latin typeface="Minion"/>
                <a:ea typeface="Calibri" panose="020F0502020204030204" pitchFamily="34" charset="0"/>
                <a:cs typeface="Times New Roman" panose="02020603050405020304" pitchFamily="18" charset="0"/>
              </a:rPr>
              <a:t>länder</a:t>
            </a:r>
            <a:r>
              <a:rPr lang="en-US" sz="1800" b="1" dirty="0">
                <a:effectLst/>
                <a:latin typeface="Minion"/>
                <a:ea typeface="Calibri" panose="020F0502020204030204" pitchFamily="34" charset="0"/>
                <a:cs typeface="Times New Roman" panose="02020603050405020304" pitchFamily="18" charset="0"/>
              </a:rPr>
              <a:t> Agenda 2030 </a:t>
            </a:r>
            <a:r>
              <a:rPr lang="en-US" sz="1800" b="1" dirty="0" err="1">
                <a:effectLst/>
                <a:latin typeface="Minion"/>
                <a:ea typeface="Calibri" panose="020F0502020204030204" pitchFamily="34" charset="0"/>
                <a:cs typeface="Times New Roman" panose="02020603050405020304" pitchFamily="18" charset="0"/>
              </a:rPr>
              <a:t>för</a:t>
            </a:r>
            <a:r>
              <a:rPr lang="en-US" sz="1800" b="1" dirty="0">
                <a:effectLst/>
                <a:latin typeface="Minion"/>
                <a:ea typeface="Calibri" panose="020F0502020204030204" pitchFamily="34" charset="0"/>
                <a:cs typeface="Times New Roman" panose="02020603050405020304" pitchFamily="18" charset="0"/>
              </a:rPr>
              <a:t> </a:t>
            </a:r>
            <a:r>
              <a:rPr lang="en-US" sz="1800" b="1" dirty="0" err="1">
                <a:effectLst/>
                <a:latin typeface="Minion"/>
                <a:ea typeface="Calibri" panose="020F0502020204030204" pitchFamily="34" charset="0"/>
                <a:cs typeface="Times New Roman" panose="02020603050405020304" pitchFamily="18" charset="0"/>
              </a:rPr>
              <a:t>hållbar</a:t>
            </a:r>
            <a:r>
              <a:rPr lang="en-US" sz="1800" b="1" dirty="0">
                <a:effectLst/>
                <a:latin typeface="Minion"/>
                <a:ea typeface="Calibri" panose="020F0502020204030204" pitchFamily="34" charset="0"/>
                <a:cs typeface="Times New Roman" panose="02020603050405020304" pitchFamily="18" charset="0"/>
              </a:rPr>
              <a:t> </a:t>
            </a:r>
            <a:r>
              <a:rPr lang="en-US" sz="1800" b="1" dirty="0" err="1">
                <a:effectLst/>
                <a:latin typeface="Minion"/>
                <a:ea typeface="Calibri" panose="020F0502020204030204" pitchFamily="34" charset="0"/>
                <a:cs typeface="Times New Roman" panose="02020603050405020304" pitchFamily="18" charset="0"/>
              </a:rPr>
              <a:t>utveckling</a:t>
            </a:r>
            <a:r>
              <a:rPr lang="en-US" sz="1800" b="1" dirty="0">
                <a:effectLst/>
                <a:latin typeface="Minion"/>
                <a:ea typeface="Calibri" panose="020F0502020204030204" pitchFamily="34" charset="0"/>
                <a:cs typeface="Times New Roman" panose="02020603050405020304" pitchFamily="18" charset="0"/>
              </a:rPr>
              <a:t>.</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Agendan</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som</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består</a:t>
            </a:r>
            <a:r>
              <a:rPr lang="en-US" sz="1800" dirty="0">
                <a:effectLst/>
                <a:latin typeface="Minion"/>
                <a:ea typeface="Calibri" panose="020F0502020204030204" pitchFamily="34" charset="0"/>
                <a:cs typeface="Times New Roman" panose="02020603050405020304" pitchFamily="18" charset="0"/>
              </a:rPr>
              <a:t> av 17 </a:t>
            </a:r>
            <a:r>
              <a:rPr lang="en-US" sz="1800" dirty="0" err="1">
                <a:effectLst/>
                <a:latin typeface="Minion"/>
                <a:ea typeface="Calibri" panose="020F0502020204030204" pitchFamily="34" charset="0"/>
                <a:cs typeface="Times New Roman" panose="02020603050405020304" pitchFamily="18" charset="0"/>
              </a:rPr>
              <a:t>globala</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mål</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är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en</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universell</a:t>
            </a:r>
            <a:r>
              <a:rPr lang="en-US" sz="1800" dirty="0">
                <a:effectLst/>
                <a:latin typeface="Minion"/>
                <a:ea typeface="Calibri" panose="020F0502020204030204" pitchFamily="34" charset="0"/>
                <a:cs typeface="Times New Roman" panose="02020603050405020304" pitchFamily="18" charset="0"/>
              </a:rPr>
              <a:t> plan </a:t>
            </a:r>
            <a:r>
              <a:rPr lang="en-US" sz="1800" dirty="0" err="1">
                <a:effectLst/>
                <a:latin typeface="Minion"/>
                <a:ea typeface="Calibri" panose="020F0502020204030204" pitchFamily="34" charset="0"/>
                <a:cs typeface="Times New Roman" panose="02020603050405020304" pitchFamily="18" charset="0"/>
              </a:rPr>
              <a:t>för</a:t>
            </a:r>
            <a:r>
              <a:rPr lang="en-US" sz="1800" dirty="0">
                <a:effectLst/>
                <a:latin typeface="Minion"/>
                <a:ea typeface="Calibri" panose="020F0502020204030204" pitchFamily="34" charset="0"/>
                <a:cs typeface="Times New Roman" panose="02020603050405020304" pitchFamily="18" charset="0"/>
              </a:rPr>
              <a:t> de </a:t>
            </a:r>
            <a:r>
              <a:rPr lang="en-US" sz="1800" dirty="0" err="1">
                <a:effectLst/>
                <a:latin typeface="Minion"/>
                <a:ea typeface="Calibri" panose="020F0502020204030204" pitchFamily="34" charset="0"/>
                <a:cs typeface="Times New Roman" panose="02020603050405020304" pitchFamily="18" charset="0"/>
              </a:rPr>
              <a:t>förändringar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som</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måste</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göras</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för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att</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åstadkomma</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en</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hållbar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jämställd</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jämlik</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rättvis</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och</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säker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värld</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utan</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fattigdom</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för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alla</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oavsett</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vem</a:t>
            </a:r>
            <a:r>
              <a:rPr lang="en-US" sz="1800" dirty="0">
                <a:effectLst/>
                <a:latin typeface="Minion"/>
                <a:ea typeface="Calibri" panose="020F0502020204030204" pitchFamily="34" charset="0"/>
                <a:cs typeface="Times New Roman" panose="02020603050405020304" pitchFamily="18" charset="0"/>
              </a:rPr>
              <a:t> du </a:t>
            </a:r>
            <a:r>
              <a:rPr lang="en-US" sz="1800" dirty="0" err="1">
                <a:effectLst/>
                <a:latin typeface="Minion"/>
                <a:ea typeface="Calibri" panose="020F0502020204030204" pitchFamily="34" charset="0"/>
                <a:cs typeface="Times New Roman" panose="02020603050405020304" pitchFamily="18" charset="0"/>
              </a:rPr>
              <a:t>är</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eller</a:t>
            </a:r>
            <a:r>
              <a:rPr lang="en-US" sz="1800" dirty="0">
                <a:effectLst/>
                <a:latin typeface="Minion"/>
                <a:ea typeface="Calibri" panose="020F0502020204030204" pitchFamily="34" charset="0"/>
                <a:cs typeface="Times New Roman" panose="02020603050405020304" pitchFamily="18" charset="0"/>
              </a:rPr>
              <a:t> var </a:t>
            </a:r>
            <a:r>
              <a:rPr lang="en-US" sz="1800" dirty="0" err="1">
                <a:effectLst/>
                <a:latin typeface="Minion"/>
                <a:ea typeface="Calibri" panose="020F0502020204030204" pitchFamily="34" charset="0"/>
                <a:cs typeface="Times New Roman" panose="02020603050405020304" pitchFamily="18" charset="0"/>
              </a:rPr>
              <a:t>i</a:t>
            </a:r>
            <a:r>
              <a:rPr lang="en-US" sz="1800" dirty="0">
                <a:effectLst/>
                <a:latin typeface="Minion"/>
                <a:ea typeface="Calibri" panose="020F0502020204030204" pitchFamily="34" charset="0"/>
                <a:cs typeface="Times New Roman" panose="02020603050405020304" pitchFamily="18" charset="0"/>
              </a:rPr>
              <a:t> </a:t>
            </a:r>
            <a:r>
              <a:rPr lang="en-US" sz="1800" dirty="0" err="1">
                <a:effectLst/>
                <a:latin typeface="Minion"/>
                <a:ea typeface="Calibri" panose="020F0502020204030204" pitchFamily="34" charset="0"/>
                <a:cs typeface="Times New Roman" panose="02020603050405020304" pitchFamily="18" charset="0"/>
              </a:rPr>
              <a:t>världen</a:t>
            </a:r>
            <a:r>
              <a:rPr lang="en-US" sz="1800" dirty="0">
                <a:effectLst/>
                <a:latin typeface="Minion"/>
                <a:ea typeface="Calibri" panose="020F0502020204030204" pitchFamily="34" charset="0"/>
                <a:cs typeface="Times New Roman" panose="02020603050405020304" pitchFamily="18" charset="0"/>
              </a:rPr>
              <a:t> du bor.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40042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800" b="1" dirty="0">
                <a:effectLst/>
                <a:latin typeface="Minion"/>
                <a:ea typeface="Times New Roman" panose="02020603050405020304" pitchFamily="18" charset="0"/>
                <a:cs typeface="Times New Roman" panose="02020603050405020304" pitchFamily="18" charset="0"/>
              </a:rPr>
              <a:t>7. De globala målen innehåller flera tydliga åtaganden för jämställdhet </a:t>
            </a:r>
            <a:r>
              <a:rPr lang="sv-SE" sz="1800" dirty="0">
                <a:effectLst/>
                <a:latin typeface="Minion"/>
                <a:ea typeface="Times New Roman" panose="02020603050405020304" pitchFamily="18" charset="0"/>
                <a:cs typeface="Times New Roman" panose="02020603050405020304" pitchFamily="18" charset="0"/>
              </a:rPr>
              <a:t>och för att stärka alla kvinnors och flickors egenmakt. Jämställdhet är en övergripande princip i hela agendan och ses både som ett mål i sig och som en förutsättning för att nå alla andra mål i agendan. Mål 5 i Agenda 2030 handlar om att motverka diskriminering av kvinnor, förbättra kvinnors levnadsvillkor samt bidra till fred och utveckling. I delmålen står det också att skadliga sedvänjor så som barnäktenskap, tvångsäktenskap samt kvinnlig könsstympning ska ha försvunnit innan år 2030. Att satsa på jämställhet är ett av de bästa sätten att bekämpa fattigdom och skapa utveckling. När flickor och kvinnor får tillgång till utbildning och stöd, så påverkas samhället i en positiv riktning. </a:t>
            </a:r>
            <a:r>
              <a:rPr lang="en-US" sz="1800" dirty="0" err="1">
                <a:effectLst/>
                <a:latin typeface="Minion"/>
                <a:ea typeface="Times New Roman" panose="02020603050405020304" pitchFamily="18" charset="0"/>
                <a:cs typeface="Times New Roman" panose="02020603050405020304" pitchFamily="18" charset="0"/>
              </a:rPr>
              <a:t>För</a:t>
            </a:r>
            <a:r>
              <a:rPr lang="en-US" sz="1800" dirty="0">
                <a:effectLst/>
                <a:latin typeface="Minion"/>
                <a:ea typeface="Times New Roman" panose="02020603050405020304" pitchFamily="18" charset="0"/>
                <a:cs typeface="Times New Roman" panose="02020603050405020304" pitchFamily="18" charset="0"/>
              </a:rPr>
              <a:t> </a:t>
            </a:r>
            <a:r>
              <a:rPr lang="en-US" sz="1800" dirty="0" err="1">
                <a:effectLst/>
                <a:latin typeface="Minion"/>
                <a:ea typeface="Times New Roman" panose="02020603050405020304" pitchFamily="18" charset="0"/>
                <a:cs typeface="Times New Roman" panose="02020603050405020304" pitchFamily="18" charset="0"/>
              </a:rPr>
              <a:t>alla</a:t>
            </a:r>
            <a:r>
              <a:rPr lang="en-US" sz="1800" dirty="0">
                <a:effectLst/>
                <a:latin typeface="Minion"/>
                <a:ea typeface="Times New Roman" panose="02020603050405020304" pitchFamily="18" charset="0"/>
                <a:cs typeface="Times New Roman" panose="02020603050405020304" pitchFamily="18" charset="0"/>
              </a:rPr>
              <a:t>.</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384941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mj-lt"/>
              <a:buNone/>
            </a:pPr>
            <a:r>
              <a:rPr lang="sv-SE" sz="1800" b="1" dirty="0">
                <a:effectLst/>
                <a:latin typeface="Minion"/>
                <a:ea typeface="Times New Roman" panose="02020603050405020304" pitchFamily="18" charset="0"/>
              </a:rPr>
              <a:t>8. FN:s befolkningsfond, UNFPA,</a:t>
            </a:r>
            <a:r>
              <a:rPr lang="sv-SE" sz="1800" dirty="0">
                <a:effectLst/>
                <a:latin typeface="Minion"/>
                <a:ea typeface="Times New Roman" panose="02020603050405020304" pitchFamily="18" charset="0"/>
              </a:rPr>
              <a:t> </a:t>
            </a:r>
            <a:r>
              <a:rPr lang="sv-SE" sz="1800" b="1" dirty="0">
                <a:effectLst/>
                <a:latin typeface="Minion"/>
                <a:ea typeface="Times New Roman" panose="02020603050405020304" pitchFamily="18" charset="0"/>
              </a:rPr>
              <a:t>arbetar med att säkerställa tillgången till SRHR</a:t>
            </a:r>
            <a:r>
              <a:rPr lang="sv-SE" sz="1800" dirty="0">
                <a:effectLst/>
                <a:latin typeface="Minion"/>
                <a:ea typeface="Times New Roman" panose="02020603050405020304" pitchFamily="18" charset="0"/>
              </a:rPr>
              <a:t> både långsiktigt och där akuta behov uppstår. I konflikter och katastrofer försämras tillgången till SRHR. Tillgången till hälsovård drabbas hårt när vägar inte längre är säkra, när vårdpersonal måste fly och när mottagningar förstörs. UNFPA arbetar för att människor på flykt ska få vård under graviditet och förlossning. De distribuerar preventivmedel och sanitetsprodukter samt ser till att flickor och kvinnor i flyktingläger får hälsovård.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321405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29" name="Titel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Titeltext</a:t>
            </a:r>
          </a:p>
        </p:txBody>
      </p:sp>
      <p:sp>
        <p:nvSpPr>
          <p:cNvPr id="30" name="Brödtext nivå ett…"/>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1"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38" name="Titeltext"/>
          <p:cNvSpPr>
            <a:spLocks noGrp="1"/>
          </p:cNvSpPr>
          <p:nvPr>
            <p:ph type="title"/>
          </p:nvPr>
        </p:nvSpPr>
        <p:spPr>
          <a:prstGeom prst="rect">
            <a:avLst/>
          </a:prstGeom>
        </p:spPr>
        <p:txBody>
          <a:bodyPr/>
          <a:lstStyle/>
          <a:p>
            <a:r>
              <a:t>Titeltext</a:t>
            </a:r>
          </a:p>
        </p:txBody>
      </p:sp>
      <p:sp>
        <p:nvSpPr>
          <p:cNvPr id="39" name="Brödtext nivå ett…"/>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Brödtext nivå ett</a:t>
            </a:r>
          </a:p>
          <a:p>
            <a:pPr lvl="1"/>
            <a:r>
              <a:t>Brödtext nivå två</a:t>
            </a:r>
          </a:p>
          <a:p>
            <a:pPr lvl="2"/>
            <a:r>
              <a:t>Brödtext nivå tre</a:t>
            </a:r>
          </a:p>
          <a:p>
            <a:pPr lvl="3"/>
            <a:r>
              <a:t>Brödtext nivå fyra</a:t>
            </a:r>
          </a:p>
          <a:p>
            <a:pPr lvl="4"/>
            <a:r>
              <a:t>Brödtext nivå fem</a:t>
            </a:r>
          </a:p>
        </p:txBody>
      </p:sp>
      <p:sp>
        <p:nvSpPr>
          <p:cNvPr id="4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47" name="Titeltext"/>
          <p:cNvSpPr>
            <a:spLocks noGrp="1"/>
          </p:cNvSpPr>
          <p:nvPr>
            <p:ph type="title"/>
          </p:nvPr>
        </p:nvSpPr>
        <p:spPr>
          <a:prstGeom prst="rect">
            <a:avLst/>
          </a:prstGeom>
        </p:spPr>
        <p:txBody>
          <a:bodyPr/>
          <a:lstStyle/>
          <a:p>
            <a:r>
              <a:t>Titeltext</a:t>
            </a:r>
          </a:p>
        </p:txBody>
      </p:sp>
      <p:sp>
        <p:nvSpPr>
          <p:cNvPr id="48" name="Brödtext nivå ett…"/>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Brödtext nivå ett</a:t>
            </a:r>
          </a:p>
          <a:p>
            <a:pPr lvl="1"/>
            <a:r>
              <a:t>Brödtext nivå två</a:t>
            </a:r>
          </a:p>
          <a:p>
            <a:pPr lvl="2"/>
            <a:r>
              <a:t>Brödtext nivå tre</a:t>
            </a:r>
          </a:p>
          <a:p>
            <a:pPr lvl="3"/>
            <a:r>
              <a:t>Brödtext nivå fyra</a:t>
            </a:r>
          </a:p>
          <a:p>
            <a:pPr lvl="4"/>
            <a:r>
              <a:t>Brödtext nivå fem</a:t>
            </a:r>
          </a:p>
        </p:txBody>
      </p:sp>
      <p:sp>
        <p:nvSpPr>
          <p:cNvPr id="49" name="Platshållare för text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72" name="Titeltext"/>
          <p:cNvSpPr>
            <a:spLocks noGrp="1"/>
          </p:cNvSpPr>
          <p:nvPr>
            <p:ph type="title"/>
          </p:nvPr>
        </p:nvSpPr>
        <p:spPr>
          <a:xfrm>
            <a:off x="457200" y="273050"/>
            <a:ext cx="3008314" cy="1162050"/>
          </a:xfrm>
          <a:prstGeom prst="rect">
            <a:avLst/>
          </a:prstGeom>
        </p:spPr>
        <p:txBody>
          <a:bodyPr anchor="b"/>
          <a:lstStyle>
            <a:lvl1pPr algn="l">
              <a:defRPr sz="2000" b="1"/>
            </a:lvl1pPr>
          </a:lstStyle>
          <a:p>
            <a:r>
              <a:t>Titeltext</a:t>
            </a:r>
          </a:p>
        </p:txBody>
      </p:sp>
      <p:sp>
        <p:nvSpPr>
          <p:cNvPr id="73" name="Brödtext nivå ett…"/>
          <p:cNvSpPr>
            <a:spLocks noGrp="1"/>
          </p:cNvSpPr>
          <p:nvPr>
            <p:ph type="body" idx="1"/>
          </p:nvPr>
        </p:nvSpPr>
        <p:spPr>
          <a:xfrm>
            <a:off x="3575050" y="273050"/>
            <a:ext cx="5111750" cy="5853113"/>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74" name="Platshållare för text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82" name="Titeltext"/>
          <p:cNvSpPr>
            <a:spLocks noGrp="1"/>
          </p:cNvSpPr>
          <p:nvPr>
            <p:ph type="title"/>
          </p:nvPr>
        </p:nvSpPr>
        <p:spPr>
          <a:xfrm>
            <a:off x="1792288" y="4800600"/>
            <a:ext cx="5486401" cy="566738"/>
          </a:xfrm>
          <a:prstGeom prst="rect">
            <a:avLst/>
          </a:prstGeom>
        </p:spPr>
        <p:txBody>
          <a:bodyPr anchor="b"/>
          <a:lstStyle>
            <a:lvl1pPr algn="l">
              <a:defRPr sz="2000" b="1"/>
            </a:lvl1pPr>
          </a:lstStyle>
          <a:p>
            <a:r>
              <a:t>Titeltext</a:t>
            </a:r>
          </a:p>
        </p:txBody>
      </p:sp>
      <p:sp>
        <p:nvSpPr>
          <p:cNvPr id="83" name="Platshållare för bild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rödtext nivå ett…"/>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85"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ubrik och lodrät text">
    <p:spTree>
      <p:nvGrpSpPr>
        <p:cNvPr id="1" name=""/>
        <p:cNvGrpSpPr/>
        <p:nvPr/>
      </p:nvGrpSpPr>
      <p:grpSpPr>
        <a:xfrm>
          <a:off x="0" y="0"/>
          <a:ext cx="0" cy="0"/>
          <a:chOff x="0" y="0"/>
          <a:chExt cx="0" cy="0"/>
        </a:xfrm>
      </p:grpSpPr>
      <p:sp>
        <p:nvSpPr>
          <p:cNvPr id="92" name="Titeltext"/>
          <p:cNvSpPr>
            <a:spLocks noGrp="1"/>
          </p:cNvSpPr>
          <p:nvPr>
            <p:ph type="title"/>
          </p:nvPr>
        </p:nvSpPr>
        <p:spPr>
          <a:prstGeom prst="rect">
            <a:avLst/>
          </a:prstGeom>
        </p:spPr>
        <p:txBody>
          <a:bodyPr/>
          <a:lstStyle/>
          <a:p>
            <a:r>
              <a:t>Titeltext</a:t>
            </a:r>
          </a:p>
        </p:txBody>
      </p:sp>
      <p:sp>
        <p:nvSpPr>
          <p:cNvPr id="93" name="Brödtext nivå ett…"/>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94"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odrät rubrik och text">
    <p:spTree>
      <p:nvGrpSpPr>
        <p:cNvPr id="1" name=""/>
        <p:cNvGrpSpPr/>
        <p:nvPr/>
      </p:nvGrpSpPr>
      <p:grpSpPr>
        <a:xfrm>
          <a:off x="0" y="0"/>
          <a:ext cx="0" cy="0"/>
          <a:chOff x="0" y="0"/>
          <a:chExt cx="0" cy="0"/>
        </a:xfrm>
      </p:grpSpPr>
      <p:sp>
        <p:nvSpPr>
          <p:cNvPr id="101" name="Titeltext"/>
          <p:cNvSpPr>
            <a:spLocks noGrp="1"/>
          </p:cNvSpPr>
          <p:nvPr>
            <p:ph type="title"/>
          </p:nvPr>
        </p:nvSpPr>
        <p:spPr>
          <a:xfrm>
            <a:off x="6629400" y="274638"/>
            <a:ext cx="2057400" cy="5851526"/>
          </a:xfrm>
          <a:prstGeom prst="rect">
            <a:avLst/>
          </a:prstGeom>
        </p:spPr>
        <p:txBody>
          <a:bodyPr/>
          <a:lstStyle/>
          <a:p>
            <a:r>
              <a:t>Titeltext</a:t>
            </a:r>
          </a:p>
        </p:txBody>
      </p:sp>
      <p:sp>
        <p:nvSpPr>
          <p:cNvPr id="102" name="Brödtext nivå ett…"/>
          <p:cNvSpPr>
            <a:spLocks noGrp="1"/>
          </p:cNvSpPr>
          <p:nvPr>
            <p:ph type="body" idx="1"/>
          </p:nvPr>
        </p:nvSpPr>
        <p:spPr>
          <a:xfrm>
            <a:off x="457200" y="274638"/>
            <a:ext cx="6019800" cy="5851526"/>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03" name="Diabildsnumm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Titel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Titeltext</a:t>
            </a:r>
          </a:p>
        </p:txBody>
      </p:sp>
      <p:sp>
        <p:nvSpPr>
          <p:cNvPr id="3" name="Brödtext nivå ett…"/>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youtube.com/watch?v=TdFz6FiZ2b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oskärpa&#10;&#10;Automatiskt genererad beskrivning">
            <a:extLst>
              <a:ext uri="{FF2B5EF4-FFF2-40B4-BE49-F238E27FC236}">
                <a16:creationId xmlns:a16="http://schemas.microsoft.com/office/drawing/2014/main" id="{6F183255-FD83-4FBC-8D85-F9CC8AE4A4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91164"/>
            <a:ext cx="9144000" cy="4585245"/>
          </a:xfrm>
          <a:prstGeom prst="rect">
            <a:avLst/>
          </a:prstGeom>
        </p:spPr>
      </p:pic>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364323" y="2570874"/>
            <a:ext cx="3256207" cy="2779602"/>
          </a:xfrm>
        </p:spPr>
        <p:txBody>
          <a:bodyPr>
            <a:noAutofit/>
          </a:bodyPr>
          <a:lstStyle/>
          <a:p>
            <a:r>
              <a:rPr lang="sv-SE" sz="3300" dirty="0">
                <a:solidFill>
                  <a:schemeClr val="bg1"/>
                </a:solidFill>
              </a:rPr>
              <a:t>10 fakta om jämställdhet och kroppslig integritet</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3" name="Platshållare för text 2">
            <a:extLst>
              <a:ext uri="{FF2B5EF4-FFF2-40B4-BE49-F238E27FC236}">
                <a16:creationId xmlns:a16="http://schemas.microsoft.com/office/drawing/2014/main" id="{3648C06C-64D1-4B58-B2C2-A13662E4E361}"/>
              </a:ext>
            </a:extLst>
          </p:cNvPr>
          <p:cNvSpPr>
            <a:spLocks noGrp="1"/>
          </p:cNvSpPr>
          <p:nvPr>
            <p:ph type="body" idx="1"/>
          </p:nvPr>
        </p:nvSpPr>
        <p:spPr>
          <a:xfrm>
            <a:off x="628650" y="5130018"/>
            <a:ext cx="7886700" cy="1125140"/>
          </a:xfrm>
        </p:spPr>
        <p:txBody>
          <a:bodyPr/>
          <a:lstStyle/>
          <a:p>
            <a:pPr algn="r"/>
            <a:r>
              <a:rPr lang="sv-SE" dirty="0">
                <a:solidFill>
                  <a:schemeClr val="bg1"/>
                </a:solidFill>
              </a:rPr>
              <a:t>En presentation av</a:t>
            </a:r>
            <a:br>
              <a:rPr lang="sv-SE" dirty="0">
                <a:solidFill>
                  <a:schemeClr val="bg1"/>
                </a:solidFill>
              </a:rPr>
            </a:br>
            <a:r>
              <a:rPr lang="sv-SE" dirty="0">
                <a:solidFill>
                  <a:schemeClr val="bg1"/>
                </a:solidFill>
              </a:rPr>
              <a:t>Svenska FN-förbundet</a:t>
            </a:r>
          </a:p>
        </p:txBody>
      </p:sp>
    </p:spTree>
    <p:extLst>
      <p:ext uri="{BB962C8B-B14F-4D97-AF65-F5344CB8AC3E}">
        <p14:creationId xmlns:p14="http://schemas.microsoft.com/office/powerpoint/2010/main" val="28630483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9. Svenska FN-förbundet – projekt Flicka</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3255884"/>
            <a:ext cx="2087255" cy="147732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tx1"/>
                </a:solidFill>
              </a:rPr>
              <a:t>Rätten till abort, sexualundervisning och mödravård har blivit allt viktigare frågor inom SRHR.</a:t>
            </a:r>
            <a:endParaRPr lang="en-SE" sz="1800" dirty="0">
              <a:solidFill>
                <a:schemeClr val="tx1"/>
              </a:solidFill>
            </a:endParaRPr>
          </a:p>
        </p:txBody>
      </p:sp>
      <p:pic>
        <p:nvPicPr>
          <p:cNvPr id="7" name="Bildobjekt 6" descr="En bild som visar utomhus, person, sport, grupp&#10;&#10;Automatiskt genererad beskrivning">
            <a:extLst>
              <a:ext uri="{FF2B5EF4-FFF2-40B4-BE49-F238E27FC236}">
                <a16:creationId xmlns:a16="http://schemas.microsoft.com/office/drawing/2014/main" id="{98DE4F8D-4AB0-4A60-A748-1C1E588354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02943"/>
            <a:ext cx="9144000" cy="4732636"/>
          </a:xfrm>
          <a:prstGeom prst="rect">
            <a:avLst/>
          </a:prstGeom>
        </p:spPr>
      </p:pic>
    </p:spTree>
    <p:extLst>
      <p:ext uri="{BB962C8B-B14F-4D97-AF65-F5344CB8AC3E}">
        <p14:creationId xmlns:p14="http://schemas.microsoft.com/office/powerpoint/2010/main" val="32840787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oskärpa&#10;&#10;Automatiskt genererad beskrivning">
            <a:extLst>
              <a:ext uri="{FF2B5EF4-FFF2-40B4-BE49-F238E27FC236}">
                <a16:creationId xmlns:a16="http://schemas.microsoft.com/office/drawing/2014/main" id="{88E448D3-C3CF-4AB3-A2DF-918F9D4169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29380"/>
            <a:ext cx="9144000" cy="4585245"/>
          </a:xfrm>
          <a:prstGeom prst="rect">
            <a:avLst/>
          </a:prstGeom>
        </p:spPr>
      </p:pic>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10. År 2021 lanserade UNFPA kampanjen </a:t>
            </a:r>
            <a:r>
              <a:rPr lang="sv-SE" sz="3300" i="1" cap="none" dirty="0">
                <a:solidFill>
                  <a:schemeClr val="bg1"/>
                </a:solidFill>
              </a:rPr>
              <a:t>My Body is My </a:t>
            </a:r>
            <a:r>
              <a:rPr lang="sv-SE" sz="3300" i="1" cap="none" dirty="0" err="1">
                <a:solidFill>
                  <a:schemeClr val="bg1"/>
                </a:solidFill>
              </a:rPr>
              <a:t>Own</a:t>
            </a:r>
            <a:endParaRPr lang="sv-SE" sz="3300" i="1" cap="none" dirty="0">
              <a:solidFill>
                <a:schemeClr val="bg1"/>
              </a:solidFill>
            </a:endParaRP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58167" y="2781757"/>
            <a:ext cx="2606028" cy="2462213"/>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2800" dirty="0">
                <a:solidFill>
                  <a:schemeClr val="bg1"/>
                </a:solidFill>
              </a:rPr>
              <a:t>Vad är kroppslig integritet?</a:t>
            </a:r>
          </a:p>
          <a:p>
            <a:pPr algn="l"/>
            <a:endParaRPr lang="sv-SE" sz="1800" dirty="0">
              <a:solidFill>
                <a:schemeClr val="bg1"/>
              </a:solidFill>
            </a:endParaRPr>
          </a:p>
          <a:p>
            <a:pPr algn="l"/>
            <a:r>
              <a:rPr lang="sv-SE" sz="1800" dirty="0">
                <a:solidFill>
                  <a:schemeClr val="bg1"/>
                </a:solidFill>
              </a:rPr>
              <a:t>Se filmen </a:t>
            </a:r>
            <a:r>
              <a:rPr lang="sv-SE" sz="1800" dirty="0" err="1">
                <a:solidFill>
                  <a:schemeClr val="bg1"/>
                </a:solidFill>
              </a:rPr>
              <a:t>What</a:t>
            </a:r>
            <a:r>
              <a:rPr lang="sv-SE" sz="1800" dirty="0">
                <a:solidFill>
                  <a:schemeClr val="bg1"/>
                </a:solidFill>
              </a:rPr>
              <a:t> is </a:t>
            </a:r>
            <a:r>
              <a:rPr lang="sv-SE" sz="1800" dirty="0" err="1">
                <a:solidFill>
                  <a:schemeClr val="bg1"/>
                </a:solidFill>
              </a:rPr>
              <a:t>Bodily</a:t>
            </a:r>
            <a:r>
              <a:rPr lang="sv-SE" sz="1800" dirty="0">
                <a:solidFill>
                  <a:schemeClr val="bg1"/>
                </a:solidFill>
              </a:rPr>
              <a:t> </a:t>
            </a:r>
            <a:r>
              <a:rPr lang="sv-SE" sz="1800" dirty="0" err="1">
                <a:solidFill>
                  <a:schemeClr val="bg1"/>
                </a:solidFill>
              </a:rPr>
              <a:t>Autonomy</a:t>
            </a:r>
            <a:r>
              <a:rPr lang="sv-SE" sz="1800" dirty="0">
                <a:solidFill>
                  <a:schemeClr val="bg1"/>
                </a:solidFill>
              </a:rPr>
              <a:t>:</a:t>
            </a:r>
          </a:p>
          <a:p>
            <a:pPr algn="l"/>
            <a:endParaRPr lang="sv-SE" sz="800" dirty="0">
              <a:solidFill>
                <a:schemeClr val="bg1"/>
              </a:solidFill>
            </a:endParaRPr>
          </a:p>
          <a:p>
            <a:pPr algn="l"/>
            <a:r>
              <a:rPr lang="sv-SE" sz="1800" dirty="0">
                <a:solidFill>
                  <a:schemeClr val="bg1"/>
                </a:solidFill>
                <a:hlinkClick r:id="rId4">
                  <a:extLst>
                    <a:ext uri="{A12FA001-AC4F-418D-AE19-62706E023703}">
                      <ahyp:hlinkClr xmlns:ahyp="http://schemas.microsoft.com/office/drawing/2018/hyperlinkcolor" val="tx"/>
                    </a:ext>
                  </a:extLst>
                </a:hlinkClick>
              </a:rPr>
              <a:t>https://www.youtube.com/watch?v=TdFz6FiZ2bs</a:t>
            </a:r>
            <a:endParaRPr lang="en-SE" sz="1800" dirty="0">
              <a:solidFill>
                <a:schemeClr val="bg1"/>
              </a:solidFill>
            </a:endParaRPr>
          </a:p>
        </p:txBody>
      </p:sp>
    </p:spTree>
    <p:extLst>
      <p:ext uri="{BB962C8B-B14F-4D97-AF65-F5344CB8AC3E}">
        <p14:creationId xmlns:p14="http://schemas.microsoft.com/office/powerpoint/2010/main" val="41832284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dirty="0">
                <a:solidFill>
                  <a:schemeClr val="bg1"/>
                </a:solidFill>
              </a:rPr>
              <a:t>1. </a:t>
            </a:r>
            <a:r>
              <a:rPr lang="sv-SE" sz="3300" cap="none" dirty="0">
                <a:solidFill>
                  <a:schemeClr val="bg1"/>
                </a:solidFill>
              </a:rPr>
              <a:t>Jämställdhet</a:t>
            </a:r>
            <a:endParaRPr lang="sv-SE" sz="3300" dirty="0">
              <a:solidFill>
                <a:schemeClr val="bg1"/>
              </a:solidFill>
            </a:endParaRP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3" name="Platshållare för text 2">
            <a:extLst>
              <a:ext uri="{FF2B5EF4-FFF2-40B4-BE49-F238E27FC236}">
                <a16:creationId xmlns:a16="http://schemas.microsoft.com/office/drawing/2014/main" id="{3648C06C-64D1-4B58-B2C2-A13662E4E361}"/>
              </a:ext>
            </a:extLst>
          </p:cNvPr>
          <p:cNvSpPr>
            <a:spLocks noGrp="1"/>
          </p:cNvSpPr>
          <p:nvPr>
            <p:ph type="body" idx="1"/>
          </p:nvPr>
        </p:nvSpPr>
        <p:spPr>
          <a:xfrm>
            <a:off x="628650" y="5130018"/>
            <a:ext cx="7886700" cy="1125140"/>
          </a:xfrm>
        </p:spPr>
        <p:txBody>
          <a:bodyPr/>
          <a:lstStyle/>
          <a:p>
            <a:pPr algn="r"/>
            <a:r>
              <a:rPr lang="sv-SE" dirty="0">
                <a:solidFill>
                  <a:schemeClr val="bg1"/>
                </a:solidFill>
              </a:rPr>
              <a:t>En presentation av</a:t>
            </a:r>
            <a:br>
              <a:rPr lang="sv-SE" dirty="0">
                <a:solidFill>
                  <a:schemeClr val="bg1"/>
                </a:solidFill>
              </a:rPr>
            </a:br>
            <a:r>
              <a:rPr lang="sv-SE" dirty="0">
                <a:solidFill>
                  <a:schemeClr val="bg1"/>
                </a:solidFill>
              </a:rPr>
              <a:t>Svenska FN-förbundet</a:t>
            </a:r>
          </a:p>
        </p:txBody>
      </p:sp>
      <p:pic>
        <p:nvPicPr>
          <p:cNvPr id="13" name="Bildobjekt 12" descr="En bild som visar text&#10;&#10;Automatiskt genererad beskrivning">
            <a:extLst>
              <a:ext uri="{FF2B5EF4-FFF2-40B4-BE49-F238E27FC236}">
                <a16:creationId xmlns:a16="http://schemas.microsoft.com/office/drawing/2014/main" id="{15635076-2212-4D66-AAA5-7F15E57B6E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10687"/>
            <a:ext cx="9144000" cy="4735773"/>
          </a:xfrm>
          <a:prstGeom prst="rect">
            <a:avLst/>
          </a:prstGeom>
        </p:spPr>
      </p:pic>
    </p:spTree>
    <p:extLst>
      <p:ext uri="{BB962C8B-B14F-4D97-AF65-F5344CB8AC3E}">
        <p14:creationId xmlns:p14="http://schemas.microsoft.com/office/powerpoint/2010/main" val="40168598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oskärpa&#10;&#10;Automatiskt genererad beskrivning">
            <a:extLst>
              <a:ext uri="{FF2B5EF4-FFF2-40B4-BE49-F238E27FC236}">
                <a16:creationId xmlns:a16="http://schemas.microsoft.com/office/drawing/2014/main" id="{D5222355-9D13-40FB-98BA-3637D8B63C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88409"/>
            <a:ext cx="9144000" cy="4744403"/>
          </a:xfrm>
          <a:prstGeom prst="rect">
            <a:avLst/>
          </a:prstGeom>
        </p:spPr>
      </p:pic>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2. Trots att jämställdhet är en mänsklig rättighet är det långt från självklart.</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4536760"/>
            <a:ext cx="2087255" cy="1754326"/>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tx1"/>
                </a:solidFill>
              </a:rPr>
              <a:t>Inget land i världen har uppnått jämställdhet mellan könen, vare sig ekonomiskt, politiskt eller socialt.</a:t>
            </a:r>
            <a:endParaRPr lang="en-SE" sz="1800" dirty="0">
              <a:solidFill>
                <a:schemeClr val="tx1"/>
              </a:solidFill>
            </a:endParaRPr>
          </a:p>
        </p:txBody>
      </p:sp>
    </p:spTree>
    <p:extLst>
      <p:ext uri="{BB962C8B-B14F-4D97-AF65-F5344CB8AC3E}">
        <p14:creationId xmlns:p14="http://schemas.microsoft.com/office/powerpoint/2010/main" val="27381212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person&#10;&#10;Automatiskt genererad beskrivning">
            <a:extLst>
              <a:ext uri="{FF2B5EF4-FFF2-40B4-BE49-F238E27FC236}">
                <a16:creationId xmlns:a16="http://schemas.microsoft.com/office/drawing/2014/main" id="{A61BC4DC-AFA9-4594-931F-29770599E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07272"/>
            <a:ext cx="9144000" cy="4684595"/>
          </a:xfrm>
          <a:prstGeom prst="rect">
            <a:avLst/>
          </a:prstGeom>
        </p:spPr>
      </p:pic>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3. SRHR är en förkortning för Sexuell och Reproduktiv Hälsa och Rättigheter.</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4716196"/>
            <a:ext cx="2087255" cy="147732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bg1"/>
                </a:solidFill>
              </a:rPr>
              <a:t>Rätten till abort, sexualundervisning och mödravård har blivit allt viktigare frågor inom SRHR.</a:t>
            </a:r>
            <a:endParaRPr lang="en-SE" sz="1800" dirty="0">
              <a:solidFill>
                <a:schemeClr val="bg1"/>
              </a:solidFill>
            </a:endParaRPr>
          </a:p>
        </p:txBody>
      </p:sp>
    </p:spTree>
    <p:extLst>
      <p:ext uri="{BB962C8B-B14F-4D97-AF65-F5344CB8AC3E}">
        <p14:creationId xmlns:p14="http://schemas.microsoft.com/office/powerpoint/2010/main" val="5605125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4. Jämställdhet är en förutsättning för att säkerställa SRHR för alla.</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3255884"/>
            <a:ext cx="2087255" cy="147732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tx1"/>
                </a:solidFill>
              </a:rPr>
              <a:t>Rätten till abort, sexualundervisning och mödravård har blivit allt viktigare frågor inom SRHR.</a:t>
            </a:r>
            <a:endParaRPr lang="en-SE" sz="1800" dirty="0">
              <a:solidFill>
                <a:schemeClr val="tx1"/>
              </a:solidFill>
            </a:endParaRPr>
          </a:p>
        </p:txBody>
      </p:sp>
      <p:pic>
        <p:nvPicPr>
          <p:cNvPr id="7" name="Bildobjekt 6" descr="En bild som visar person, utomhus&#10;&#10;Automatiskt genererad beskrivning">
            <a:extLst>
              <a:ext uri="{FF2B5EF4-FFF2-40B4-BE49-F238E27FC236}">
                <a16:creationId xmlns:a16="http://schemas.microsoft.com/office/drawing/2014/main" id="{7054BF49-4D82-4F20-93C4-D0B166D767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65279"/>
            <a:ext cx="9144000" cy="4599296"/>
          </a:xfrm>
          <a:prstGeom prst="rect">
            <a:avLst/>
          </a:prstGeom>
        </p:spPr>
      </p:pic>
    </p:spTree>
    <p:extLst>
      <p:ext uri="{BB962C8B-B14F-4D97-AF65-F5344CB8AC3E}">
        <p14:creationId xmlns:p14="http://schemas.microsoft.com/office/powerpoint/2010/main" val="28081400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5. I Sverige finns en lång tradition av att arbeta med jämställdhet.</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3255884"/>
            <a:ext cx="2087255" cy="147732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tx1"/>
                </a:solidFill>
              </a:rPr>
              <a:t>Rätten till abort, sexualundervisning och mödravård har blivit allt viktigare frågor inom SRHR.</a:t>
            </a:r>
            <a:endParaRPr lang="en-SE" sz="1800" dirty="0">
              <a:solidFill>
                <a:schemeClr val="tx1"/>
              </a:solidFill>
            </a:endParaRPr>
          </a:p>
        </p:txBody>
      </p:sp>
      <p:pic>
        <p:nvPicPr>
          <p:cNvPr id="4" name="Bildobjekt 3" descr="En bild som visar person, utomhus, himmel, personer&#10;&#10;Automatiskt genererad beskrivning">
            <a:extLst>
              <a:ext uri="{FF2B5EF4-FFF2-40B4-BE49-F238E27FC236}">
                <a16:creationId xmlns:a16="http://schemas.microsoft.com/office/drawing/2014/main" id="{447D9029-C2E8-4571-805B-AB6DEE8445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37982"/>
            <a:ext cx="9144000" cy="4681182"/>
          </a:xfrm>
          <a:prstGeom prst="rect">
            <a:avLst/>
          </a:prstGeom>
        </p:spPr>
      </p:pic>
    </p:spTree>
    <p:extLst>
      <p:ext uri="{BB962C8B-B14F-4D97-AF65-F5344CB8AC3E}">
        <p14:creationId xmlns:p14="http://schemas.microsoft.com/office/powerpoint/2010/main" val="3193084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6. 2015 antog världens länder Agenda 2030 för hållbar utveckling.</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3255884"/>
            <a:ext cx="2087255" cy="147732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tx1"/>
                </a:solidFill>
              </a:rPr>
              <a:t>Rätten till abort, sexualundervisning och mödravård har blivit allt viktigare frågor inom SRHR.</a:t>
            </a:r>
            <a:endParaRPr lang="en-SE" sz="1800" dirty="0">
              <a:solidFill>
                <a:schemeClr val="tx1"/>
              </a:solidFill>
            </a:endParaRPr>
          </a:p>
        </p:txBody>
      </p:sp>
      <p:pic>
        <p:nvPicPr>
          <p:cNvPr id="5" name="Bildobjekt 4">
            <a:extLst>
              <a:ext uri="{FF2B5EF4-FFF2-40B4-BE49-F238E27FC236}">
                <a16:creationId xmlns:a16="http://schemas.microsoft.com/office/drawing/2014/main" id="{CC36213B-F304-4B3B-84A6-E9DF9469A2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12420"/>
            <a:ext cx="9144000" cy="4498188"/>
          </a:xfrm>
          <a:prstGeom prst="rect">
            <a:avLst/>
          </a:prstGeom>
        </p:spPr>
      </p:pic>
    </p:spTree>
    <p:extLst>
      <p:ext uri="{BB962C8B-B14F-4D97-AF65-F5344CB8AC3E}">
        <p14:creationId xmlns:p14="http://schemas.microsoft.com/office/powerpoint/2010/main" val="2679655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7. De globala målen innehåller flera tydliga åtaganden för jämställdhet.</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pic>
        <p:nvPicPr>
          <p:cNvPr id="4" name="Bildobjekt 3">
            <a:extLst>
              <a:ext uri="{FF2B5EF4-FFF2-40B4-BE49-F238E27FC236}">
                <a16:creationId xmlns:a16="http://schemas.microsoft.com/office/drawing/2014/main" id="{081ACEF7-2DFE-4FB3-B8E6-876EF7EAB3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042" y="1954192"/>
            <a:ext cx="4701544" cy="4701544"/>
          </a:xfrm>
          <a:prstGeom prst="rect">
            <a:avLst/>
          </a:prstGeom>
        </p:spPr>
      </p:pic>
      <p:pic>
        <p:nvPicPr>
          <p:cNvPr id="7" name="Bildobjekt 6">
            <a:extLst>
              <a:ext uri="{FF2B5EF4-FFF2-40B4-BE49-F238E27FC236}">
                <a16:creationId xmlns:a16="http://schemas.microsoft.com/office/drawing/2014/main" id="{7AE0BAC5-BCA4-4F28-B7DF-4419B6632D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4690" y="2214050"/>
            <a:ext cx="1289563" cy="1992130"/>
          </a:xfrm>
          <a:prstGeom prst="rect">
            <a:avLst/>
          </a:prstGeom>
        </p:spPr>
      </p:pic>
      <p:pic>
        <p:nvPicPr>
          <p:cNvPr id="11" name="Bildobjekt 10" descr="En bild som visar text, tecken&#10;&#10;Automatiskt genererad beskrivning">
            <a:extLst>
              <a:ext uri="{FF2B5EF4-FFF2-40B4-BE49-F238E27FC236}">
                <a16:creationId xmlns:a16="http://schemas.microsoft.com/office/drawing/2014/main" id="{1BC21409-0986-4A3A-BFB3-0B447AE063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687" y="2214050"/>
            <a:ext cx="1289563" cy="1992130"/>
          </a:xfrm>
          <a:prstGeom prst="rect">
            <a:avLst/>
          </a:prstGeom>
        </p:spPr>
      </p:pic>
      <p:pic>
        <p:nvPicPr>
          <p:cNvPr id="13" name="Bildobjekt 12">
            <a:extLst>
              <a:ext uri="{FF2B5EF4-FFF2-40B4-BE49-F238E27FC236}">
                <a16:creationId xmlns:a16="http://schemas.microsoft.com/office/drawing/2014/main" id="{FDE984EB-617C-4522-862B-229D37E45A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39982" y="4304964"/>
            <a:ext cx="1289563" cy="2112687"/>
          </a:xfrm>
          <a:prstGeom prst="rect">
            <a:avLst/>
          </a:prstGeom>
        </p:spPr>
      </p:pic>
      <p:pic>
        <p:nvPicPr>
          <p:cNvPr id="15" name="Bildobjekt 14" descr="En bild som visar text&#10;&#10;Automatiskt genererad beskrivning">
            <a:extLst>
              <a:ext uri="{FF2B5EF4-FFF2-40B4-BE49-F238E27FC236}">
                <a16:creationId xmlns:a16="http://schemas.microsoft.com/office/drawing/2014/main" id="{7452ED75-968D-4CC2-BD12-0375F88419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6332" y="2209736"/>
            <a:ext cx="1292355" cy="1996444"/>
          </a:xfrm>
          <a:prstGeom prst="rect">
            <a:avLst/>
          </a:prstGeom>
        </p:spPr>
      </p:pic>
      <p:pic>
        <p:nvPicPr>
          <p:cNvPr id="17" name="Bildobjekt 16">
            <a:extLst>
              <a:ext uri="{FF2B5EF4-FFF2-40B4-BE49-F238E27FC236}">
                <a16:creationId xmlns:a16="http://schemas.microsoft.com/office/drawing/2014/main" id="{FCC8E0A9-FEE9-4F0C-8B1F-9442BA3E3B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60429" y="4305383"/>
            <a:ext cx="1292355" cy="2112268"/>
          </a:xfrm>
          <a:prstGeom prst="rect">
            <a:avLst/>
          </a:prstGeom>
        </p:spPr>
      </p:pic>
      <p:pic>
        <p:nvPicPr>
          <p:cNvPr id="19" name="Bildobjekt 18">
            <a:extLst>
              <a:ext uri="{FF2B5EF4-FFF2-40B4-BE49-F238E27FC236}">
                <a16:creationId xmlns:a16="http://schemas.microsoft.com/office/drawing/2014/main" id="{073DBAB0-CDA5-4845-87E2-FECC18D701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50675" y="4304964"/>
            <a:ext cx="1289307" cy="2228093"/>
          </a:xfrm>
          <a:prstGeom prst="rect">
            <a:avLst/>
          </a:prstGeom>
        </p:spPr>
      </p:pic>
    </p:spTree>
    <p:extLst>
      <p:ext uri="{BB962C8B-B14F-4D97-AF65-F5344CB8AC3E}">
        <p14:creationId xmlns:p14="http://schemas.microsoft.com/office/powerpoint/2010/main" val="2213915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216042" y="454588"/>
            <a:ext cx="7810429" cy="958825"/>
          </a:xfrm>
        </p:spPr>
        <p:txBody>
          <a:bodyPr>
            <a:noAutofit/>
          </a:bodyPr>
          <a:lstStyle/>
          <a:p>
            <a:r>
              <a:rPr lang="sv-SE" sz="3300" cap="none" dirty="0">
                <a:solidFill>
                  <a:schemeClr val="bg1"/>
                </a:solidFill>
              </a:rPr>
              <a:t>8. FN:s befolkningsfond, UNFPA arbetar med att säkerställa SRHR.</a:t>
            </a:r>
          </a:p>
        </p:txBody>
      </p:sp>
      <p:sp>
        <p:nvSpPr>
          <p:cNvPr id="9" name="Platshållare för text 10">
            <a:extLst>
              <a:ext uri="{FF2B5EF4-FFF2-40B4-BE49-F238E27FC236}">
                <a16:creationId xmlns:a16="http://schemas.microsoft.com/office/drawing/2014/main" id="{D8CDE2EE-2190-4732-A8A4-2A58791CBB01}"/>
              </a:ext>
            </a:extLst>
          </p:cNvPr>
          <p:cNvSpPr txBox="1">
            <a:spLocks/>
          </p:cNvSpPr>
          <p:nvPr/>
        </p:nvSpPr>
        <p:spPr>
          <a:xfrm rot="16200000">
            <a:off x="7586890" y="3706918"/>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750" dirty="0"/>
              <a:t>:</a:t>
            </a:r>
            <a:endParaRPr lang="en-SE" sz="750" dirty="0"/>
          </a:p>
        </p:txBody>
      </p:sp>
      <p:sp>
        <p:nvSpPr>
          <p:cNvPr id="10" name="Platshållare för text 8">
            <a:extLst>
              <a:ext uri="{FF2B5EF4-FFF2-40B4-BE49-F238E27FC236}">
                <a16:creationId xmlns:a16="http://schemas.microsoft.com/office/drawing/2014/main" id="{06F6EAE0-F5B3-41AF-98B9-52D7AF982AA0}"/>
              </a:ext>
            </a:extLst>
          </p:cNvPr>
          <p:cNvSpPr txBox="1">
            <a:spLocks/>
          </p:cNvSpPr>
          <p:nvPr/>
        </p:nvSpPr>
        <p:spPr>
          <a:xfrm>
            <a:off x="628649" y="3255884"/>
            <a:ext cx="2087255" cy="1477328"/>
          </a:xfrm>
          <a:prstGeom prst="rect">
            <a:avLst/>
          </a:prstGeom>
          <a:ln w="12700">
            <a:miter lim="400000"/>
          </a:ln>
        </p:spPr>
        <p:txBody>
          <a:bodyPr wrap="squar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98989"/>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sv-SE" sz="1800" dirty="0">
                <a:solidFill>
                  <a:schemeClr val="tx1"/>
                </a:solidFill>
              </a:rPr>
              <a:t>Rätten till abort, sexualundervisning och mödravård har blivit allt viktigare frågor inom SRHR.</a:t>
            </a:r>
            <a:endParaRPr lang="en-SE" sz="1800" dirty="0">
              <a:solidFill>
                <a:schemeClr val="tx1"/>
              </a:solidFill>
            </a:endParaRPr>
          </a:p>
        </p:txBody>
      </p:sp>
      <p:pic>
        <p:nvPicPr>
          <p:cNvPr id="8" name="Platshållare för bild 11" descr="En bild som visar mark, utomhus, person, sport&#10;&#10;Automatiskt genererad beskrivning">
            <a:extLst>
              <a:ext uri="{FF2B5EF4-FFF2-40B4-BE49-F238E27FC236}">
                <a16:creationId xmlns:a16="http://schemas.microsoft.com/office/drawing/2014/main" id="{591AE1A6-40E8-4FD8-84C8-5E7101C94E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90582"/>
            <a:ext cx="9144001" cy="4720283"/>
          </a:xfrm>
          <a:prstGeom prst="rect">
            <a:avLst/>
          </a:prstGeom>
          <a:noFill/>
          <a:ln w="12700">
            <a:miter lim="400000"/>
          </a:ln>
        </p:spPr>
      </p:pic>
      <p:sp>
        <p:nvSpPr>
          <p:cNvPr id="11" name="Platshållare för text 5">
            <a:extLst>
              <a:ext uri="{FF2B5EF4-FFF2-40B4-BE49-F238E27FC236}">
                <a16:creationId xmlns:a16="http://schemas.microsoft.com/office/drawing/2014/main" id="{F2DA0E8F-7E61-482A-8659-6424766B970C}"/>
              </a:ext>
            </a:extLst>
          </p:cNvPr>
          <p:cNvSpPr txBox="1">
            <a:spLocks/>
          </p:cNvSpPr>
          <p:nvPr/>
        </p:nvSpPr>
        <p:spPr>
          <a:xfrm rot="16200000">
            <a:off x="7586890" y="3882326"/>
            <a:ext cx="2621756" cy="224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600" dirty="0"/>
              <a:t>Foto: UNFPA Gambia</a:t>
            </a:r>
          </a:p>
        </p:txBody>
      </p:sp>
    </p:spTree>
    <p:extLst>
      <p:ext uri="{BB962C8B-B14F-4D97-AF65-F5344CB8AC3E}">
        <p14:creationId xmlns:p14="http://schemas.microsoft.com/office/powerpoint/2010/main" val="3198703063"/>
      </p:ext>
    </p:extLst>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7197</TotalTime>
  <Words>1236</Words>
  <Application>Microsoft Office PowerPoint</Application>
  <PresentationFormat>Bildspel på skärmen (4:3)</PresentationFormat>
  <Paragraphs>61</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Minion</vt:lpstr>
      <vt:lpstr>Times New Roman</vt:lpstr>
      <vt:lpstr>Office-tema</vt:lpstr>
      <vt:lpstr>10 fakta om jämställdhet och kroppslig integritet</vt:lpstr>
      <vt:lpstr>1. Jämställdhet</vt:lpstr>
      <vt:lpstr>2. Trots att jämställdhet är en mänsklig rättighet är det långt från självklart.</vt:lpstr>
      <vt:lpstr>3. SRHR är en förkortning för Sexuell och Reproduktiv Hälsa och Rättigheter.</vt:lpstr>
      <vt:lpstr>4. Jämställdhet är en förutsättning för att säkerställa SRHR för alla.</vt:lpstr>
      <vt:lpstr>5. I Sverige finns en lång tradition av att arbeta med jämställdhet.</vt:lpstr>
      <vt:lpstr>6. 2015 antog världens länder Agenda 2030 för hållbar utveckling.</vt:lpstr>
      <vt:lpstr>7. De globala målen innehåller flera tydliga åtaganden för jämställdhet.</vt:lpstr>
      <vt:lpstr>8. FN:s befolkningsfond, UNFPA arbetar med att säkerställa SRHR.</vt:lpstr>
      <vt:lpstr>9. Svenska FN-förbundet – projekt Flicka</vt:lpstr>
      <vt:lpstr>10. År 2021 lanserade UNFPA kampanjen My Body is My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 En presentation av Svenska FN-förbundet</dc:title>
  <dc:creator>Emma Cornbert</dc:creator>
  <cp:lastModifiedBy>Charlotta Jeppson</cp:lastModifiedBy>
  <cp:revision>188</cp:revision>
  <dcterms:modified xsi:type="dcterms:W3CDTF">2022-02-07T10:04:41Z</dcterms:modified>
</cp:coreProperties>
</file>