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376" r:id="rId2"/>
    <p:sldId id="1411" r:id="rId3"/>
    <p:sldId id="1412" r:id="rId4"/>
    <p:sldId id="1413" r:id="rId5"/>
    <p:sldId id="1414" r:id="rId6"/>
    <p:sldId id="1415" r:id="rId7"/>
    <p:sldId id="1417" r:id="rId8"/>
    <p:sldId id="1420" r:id="rId9"/>
    <p:sldId id="1421" r:id="rId10"/>
    <p:sldId id="1418" r:id="rId11"/>
    <p:sldId id="1419" r:id="rId12"/>
    <p:sldId id="1416"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F9EC386-3FEE-4140-947C-293A918ED992}">
          <p14:sldIdLst>
            <p14:sldId id="1376"/>
            <p14:sldId id="1411"/>
            <p14:sldId id="1412"/>
            <p14:sldId id="1413"/>
            <p14:sldId id="1414"/>
            <p14:sldId id="1415"/>
            <p14:sldId id="1417"/>
            <p14:sldId id="1420"/>
            <p14:sldId id="1421"/>
            <p14:sldId id="1418"/>
            <p14:sldId id="1419"/>
            <p14:sldId id="1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38125" autoAdjust="0"/>
  </p:normalViewPr>
  <p:slideViewPr>
    <p:cSldViewPr snapToGrid="0">
      <p:cViewPr varScale="1">
        <p:scale>
          <a:sx n="27" d="100"/>
          <a:sy n="27" d="100"/>
        </p:scale>
        <p:origin x="2180" y="4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455C47-F5A5-49A5-B67A-40381ADF51C2}" type="datetimeFigureOut">
              <a:rPr lang="sv-SE" smtClean="0"/>
              <a:t>2021-09-24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Calibri" panose="020F0502020204030204" pitchFamily="34" charset="0"/>
                <a:ea typeface="Calibri" panose="020F0502020204030204" pitchFamily="34" charset="0"/>
                <a:cs typeface="Times New Roman" panose="02020603050405020304" pitchFamily="18" charset="0"/>
              </a:rPr>
              <a:t>Bild 1: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Efter en första titt på hur det går med genomförandet av Agenda 2030, fem år efter att arbetet påbörjades visar det sig att utvecklingen mot de 17 globala målen för hållbar utveckling redan innan utbrottet av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coronapandemin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gick för långsamt. Pandemin har, och kommer att, bromsa den nödvändiga utvecklingen ytterligare. På de kommande bilderna kommer vi att titta på hur den pågående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coronapandemin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påverkar genomförandet av Agenda 2030. Något som också visar hur integrerade målen är med varandra.</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374320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10:</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Vi behöver också genomföra åtgärder som ger de länder som redan i dag drabbas hårdast av klimatförändringarna stöd att rusta sina samhällen mot orkaner, havsnivåhöjningar och värmeböljor. Länder som ofta inte har varit de som bidragit mest till klimatförändringarna. Här behövs bättre internationell finansiering men också att bidrag med kunskap och tekniska lösningar.</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Den historiska utsläppsstatistiken visar att det är vi i Europa som har släppt ut mest fossila växthusgaser sedan mitten av 1700-talet. Då började vi i de europeiska länderna använda kol inom industrin och därför är det hos oss som de stora utsläppsminskningarna måste ske i första hand.</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För att uppnå klimaträttvisa för oss som lever i dag och för kommande generationer behöver vi också leva upp till de mänskliga rättigheterna och öka både jämställdheten och jämlikheten inom och mellan alla världens länder.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UNFCC (United Nations </a:t>
            </a:r>
            <a:r>
              <a:rPr lang="sv-SE" dirty="0" err="1"/>
              <a:t>Climate</a:t>
            </a:r>
            <a:r>
              <a:rPr lang="sv-SE" dirty="0"/>
              <a:t> Change: https://unfccc.int/ ): Som ett led i arbetet för att bekämpa klimatförändringarna ska 100 miljarder dollar årligen betalas in till den gröna klimatfonden för att bidra till utvecklingsländernas klimatarbete. Läs mer i delmål 13A</a:t>
            </a:r>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25957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11:</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För att minska vår klimatpåverkan krävs stora samhällsförändringar. Du kan delta i arbetet genom att undersöka eller kontakta dina lokala politiker och fråga hur din kommun och region medverkar till att nå det svenska klimatmålet om nettonollutsläpp till 2045.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Ungefär en tredjedel av våra inhemska utsläpp kommer från industrin, en tredjedel från transporterna och en tredjedel från övriga delar av samhället. Drygt hälften av våra konsumtionsbaserade utsläpp sker i andra länder.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Du kan själv försöka leva mer klimatvänligt genom att till exempel resa så fossilfritt som möjligt, äta mer vegetariskt och handla hållbart. Men de stora utsläppsminskningarna måste ske genom att vi ställer om våra energisystem till förnybar energi och blir mer resurseffektiva.</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Att engagera sig i civilsamhällsorganisationer som FN-förbundet eller politiskt är också något som kan bidra till de nödvändiga förändringarna.</a:t>
            </a:r>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201222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12 – En bättre värld</a:t>
            </a:r>
          </a:p>
          <a:p>
            <a:r>
              <a:rPr lang="sv-SE" b="0" i="0" dirty="0"/>
              <a:t>Avslutningsbild</a:t>
            </a:r>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15728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Bild 2: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Källa: </a:t>
            </a:r>
            <a:r>
              <a:rPr lang="sv-SE" sz="1200" dirty="0" err="1">
                <a:solidFill>
                  <a:schemeClr val="bg1"/>
                </a:solidFill>
              </a:rPr>
              <a:t>Sustainable</a:t>
            </a:r>
            <a:r>
              <a:rPr lang="sv-SE" sz="1200" dirty="0">
                <a:solidFill>
                  <a:schemeClr val="bg1"/>
                </a:solidFill>
              </a:rPr>
              <a:t> </a:t>
            </a:r>
            <a:r>
              <a:rPr lang="sv-SE" sz="1200" dirty="0" err="1">
                <a:solidFill>
                  <a:schemeClr val="bg1"/>
                </a:solidFill>
              </a:rPr>
              <a:t>Development</a:t>
            </a:r>
            <a:r>
              <a:rPr lang="sv-SE" sz="1200" dirty="0">
                <a:solidFill>
                  <a:schemeClr val="bg1"/>
                </a:solidFill>
              </a:rPr>
              <a:t> </a:t>
            </a:r>
            <a:r>
              <a:rPr lang="sv-SE" sz="1200" dirty="0" err="1">
                <a:solidFill>
                  <a:schemeClr val="bg1"/>
                </a:solidFill>
              </a:rPr>
              <a:t>Report</a:t>
            </a:r>
            <a:r>
              <a:rPr lang="sv-SE" sz="1200" dirty="0">
                <a:solidFill>
                  <a:schemeClr val="bg1"/>
                </a:solidFill>
              </a:rPr>
              <a:t> 2020: https://s3.amazonaws.com/sustainabledevelopment.report/2020/2020_sustainable_development_report.pdf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kan utifrån rapporten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Report</a:t>
            </a:r>
            <a:r>
              <a:rPr lang="sv-SE" sz="1800" dirty="0">
                <a:effectLst/>
                <a:latin typeface="Calibri" panose="020F0502020204030204" pitchFamily="34" charset="0"/>
                <a:ea typeface="Calibri" panose="020F0502020204030204" pitchFamily="34" charset="0"/>
                <a:cs typeface="Times New Roman" panose="02020603050405020304" pitchFamily="18" charset="0"/>
              </a:rPr>
              <a:t> 2020, vilken </a:t>
            </a:r>
            <a:r>
              <a:rPr lang="sv-SE" sz="1800">
                <a:effectLst/>
                <a:latin typeface="Calibri" panose="020F0502020204030204" pitchFamily="34" charset="0"/>
                <a:ea typeface="Calibri" panose="020F0502020204030204" pitchFamily="34" charset="0"/>
                <a:cs typeface="Times New Roman" panose="02020603050405020304" pitchFamily="18" charset="0"/>
              </a:rPr>
              <a:t>publicerades sommaren 2020 strax </a:t>
            </a:r>
            <a:r>
              <a:rPr lang="sv-SE" sz="1800" dirty="0">
                <a:effectLst/>
                <a:latin typeface="Calibri" panose="020F0502020204030204" pitchFamily="34" charset="0"/>
                <a:ea typeface="Calibri" panose="020F0502020204030204" pitchFamily="34" charset="0"/>
                <a:cs typeface="Times New Roman" panose="02020603050405020304" pitchFamily="18" charset="0"/>
              </a:rPr>
              <a:t>före det årliga uppföljningsmötet om </a:t>
            </a:r>
            <a:r>
              <a:rPr lang="sv-SE" sz="1800">
                <a:effectLst/>
                <a:latin typeface="Calibri" panose="020F0502020204030204" pitchFamily="34" charset="0"/>
                <a:ea typeface="Calibri" panose="020F0502020204030204" pitchFamily="34" charset="0"/>
                <a:cs typeface="Times New Roman" panose="02020603050405020304" pitchFamily="18" charset="0"/>
              </a:rPr>
              <a:t>Agenda 2030, </a:t>
            </a:r>
            <a:r>
              <a:rPr lang="sv-SE" sz="1800" dirty="0">
                <a:effectLst/>
                <a:latin typeface="Calibri" panose="020F0502020204030204" pitchFamily="34" charset="0"/>
                <a:ea typeface="Calibri" panose="020F0502020204030204" pitchFamily="34" charset="0"/>
                <a:cs typeface="Times New Roman" panose="02020603050405020304" pitchFamily="18" charset="0"/>
              </a:rPr>
              <a:t>se hur det går för de 17 globala målen och genomförandet av Agenda 2030.</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Som ni strax ska få se så har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coronapandemin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inneburit att utvecklingen inom många av målen står stilla eller går tillbaka.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6706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Bild 3: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Källa: </a:t>
            </a:r>
            <a:r>
              <a:rPr lang="sv-SE" sz="1200" dirty="0" err="1">
                <a:solidFill>
                  <a:schemeClr val="bg1"/>
                </a:solidFill>
              </a:rPr>
              <a:t>Sustainable</a:t>
            </a:r>
            <a:r>
              <a:rPr lang="sv-SE" sz="1200" dirty="0">
                <a:solidFill>
                  <a:schemeClr val="bg1"/>
                </a:solidFill>
              </a:rPr>
              <a:t> </a:t>
            </a:r>
            <a:r>
              <a:rPr lang="sv-SE" sz="1200" dirty="0" err="1">
                <a:solidFill>
                  <a:schemeClr val="bg1"/>
                </a:solidFill>
              </a:rPr>
              <a:t>Development</a:t>
            </a:r>
            <a:r>
              <a:rPr lang="sv-SE" sz="1200" dirty="0">
                <a:solidFill>
                  <a:schemeClr val="bg1"/>
                </a:solidFill>
              </a:rPr>
              <a:t> </a:t>
            </a:r>
            <a:r>
              <a:rPr lang="sv-SE" sz="1200" dirty="0" err="1">
                <a:solidFill>
                  <a:schemeClr val="bg1"/>
                </a:solidFill>
              </a:rPr>
              <a:t>Report</a:t>
            </a:r>
            <a:r>
              <a:rPr lang="sv-SE" sz="1200" dirty="0">
                <a:solidFill>
                  <a:schemeClr val="bg1"/>
                </a:solidFill>
              </a:rPr>
              <a:t> 2020: https://s3.amazonaws.com/sustainabledevelopment.report/2020/2020_sustainable_development_report.pdf </a:t>
            </a:r>
          </a:p>
          <a:p>
            <a:pPr lvl="0"/>
            <a:endParaRPr lang="sv-SE" sz="1200" kern="1200" dirty="0">
              <a:solidFill>
                <a:schemeClr val="tx1"/>
              </a:solidFill>
              <a:effectLst/>
              <a:latin typeface="+mn-lt"/>
              <a:ea typeface="+mn-ea"/>
              <a:cs typeface="+mn-cs"/>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 de här fem målen ser vi idag en mycket stor negativ påverkan på p.g.a. covid-19.</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1: </a:t>
            </a:r>
            <a:r>
              <a:rPr lang="sv-SE" sz="1800" dirty="0">
                <a:effectLst/>
                <a:latin typeface="Calibri" panose="020F0502020204030204" pitchFamily="34" charset="0"/>
                <a:ea typeface="Calibri" panose="020F0502020204030204" pitchFamily="34" charset="0"/>
                <a:cs typeface="Times New Roman" panose="02020603050405020304" pitchFamily="18" charset="0"/>
              </a:rPr>
              <a:t>Ingen fattigdom. För första gången på flera decennier riskerar den extrema fattigdomen att öka i världen på grund av förlorade arbeten och nedstängning av samhällen. Redan utsatta grupper riskerar att drabbas oproportionerligt hårt.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2: </a:t>
            </a:r>
            <a:r>
              <a:rPr lang="sv-SE" sz="1800" dirty="0">
                <a:effectLst/>
                <a:latin typeface="Calibri" panose="020F0502020204030204" pitchFamily="34" charset="0"/>
                <a:ea typeface="Calibri" panose="020F0502020204030204" pitchFamily="34" charset="0"/>
                <a:cs typeface="Times New Roman" panose="02020603050405020304" pitchFamily="18" charset="0"/>
              </a:rPr>
              <a:t>Ingen hunger.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Ökad nivå av osäkerhet kring livsmedel för fler leder till att fler svälter. Tillgången till mat har också minskat på grund av nedstängning av samhällen som bidragit till transportutmaningar och minskad tillgång till arbetskraft vid exempelvis skördearbete. Många elever får sämre mat på grund av skolnedstängningarna och minskad tillgång till skolmat.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3: </a:t>
            </a:r>
            <a:r>
              <a:rPr lang="sv-SE" sz="1800" dirty="0">
                <a:effectLst/>
                <a:latin typeface="Calibri" panose="020F0502020204030204" pitchFamily="34" charset="0"/>
                <a:ea typeface="Calibri" panose="020F0502020204030204" pitchFamily="34" charset="0"/>
                <a:cs typeface="Times New Roman" panose="02020603050405020304" pitchFamily="18" charset="0"/>
              </a:rPr>
              <a:t>God hälsa och välbefinnande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Höga sjuktal och dödlighet särskilt bland äldre av covid-19 och ökad dödlighet i andra sjukdomar på grund av överbelastning av sjukvårdssystemen. Det kan däremot utläsas att en något minskad dödlighet i till exempel trafikolyckor. Vi kan även se en eventuellt kort positiv hälsomässig effekt på grund av mindre miljöföroreningar. Däremot har oro och ångest ökat på grund av karantän och isolering.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8: </a:t>
            </a:r>
            <a:r>
              <a:rPr lang="sv-SE" sz="1800" dirty="0">
                <a:effectLst/>
                <a:latin typeface="Calibri" panose="020F0502020204030204" pitchFamily="34" charset="0"/>
                <a:ea typeface="Calibri" panose="020F0502020204030204" pitchFamily="34" charset="0"/>
                <a:cs typeface="Times New Roman" panose="02020603050405020304" pitchFamily="18" charset="0"/>
              </a:rPr>
              <a:t>Anständiga arbetsvillkor och ökad tillväxt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Här ser vi en ekonomisk kris i nästan hela världen. Detta hänvisas till avbruten handel, massarbetslöshet, företagskonkurser och nedläggningar, kraftigt minskad turism samt stora offentliga budgetunderskott.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10: </a:t>
            </a:r>
            <a:r>
              <a:rPr lang="sv-SE" sz="1800" dirty="0">
                <a:effectLst/>
                <a:latin typeface="Calibri" panose="020F0502020204030204" pitchFamily="34" charset="0"/>
                <a:ea typeface="Calibri" panose="020F0502020204030204" pitchFamily="34" charset="0"/>
                <a:cs typeface="Times New Roman" panose="02020603050405020304" pitchFamily="18" charset="0"/>
              </a:rPr>
              <a:t>Minskad ojämlikhet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Redan utsatta grupper så som flyktingar och migranter drabbas oproportionerligt hårt särskilt I länder med svaga sociala trygghetssystem, bland annat genom att många okvalificerade jobb försvinner.</a:t>
            </a:r>
          </a:p>
          <a:p>
            <a:pPr lv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201669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Bild 4: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Källa: </a:t>
            </a:r>
            <a:r>
              <a:rPr lang="sv-SE" sz="1200" dirty="0" err="1">
                <a:solidFill>
                  <a:schemeClr val="bg1"/>
                </a:solidFill>
              </a:rPr>
              <a:t>Sustainable</a:t>
            </a:r>
            <a:r>
              <a:rPr lang="sv-SE" sz="1200" dirty="0">
                <a:solidFill>
                  <a:schemeClr val="bg1"/>
                </a:solidFill>
              </a:rPr>
              <a:t> </a:t>
            </a:r>
            <a:r>
              <a:rPr lang="sv-SE" sz="1200" dirty="0" err="1">
                <a:solidFill>
                  <a:schemeClr val="bg1"/>
                </a:solidFill>
              </a:rPr>
              <a:t>Development</a:t>
            </a:r>
            <a:r>
              <a:rPr lang="sv-SE" sz="1200" dirty="0">
                <a:solidFill>
                  <a:schemeClr val="bg1"/>
                </a:solidFill>
              </a:rPr>
              <a:t> </a:t>
            </a:r>
            <a:r>
              <a:rPr lang="sv-SE" sz="1200" dirty="0" err="1">
                <a:solidFill>
                  <a:schemeClr val="bg1"/>
                </a:solidFill>
              </a:rPr>
              <a:t>Report</a:t>
            </a:r>
            <a:r>
              <a:rPr lang="sv-SE" sz="1200" dirty="0">
                <a:solidFill>
                  <a:schemeClr val="bg1"/>
                </a:solidFill>
              </a:rPr>
              <a:t> 2020: https://s3.amazonaws.com/sustainabledevelopment.report/2020/2020_sustainable_development_report.pdf </a:t>
            </a:r>
          </a:p>
          <a:p>
            <a:pPr lvl="0"/>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sv-SE" sz="1800" dirty="0">
                <a:effectLst/>
                <a:latin typeface="Calibri" panose="020F0502020204030204" pitchFamily="34" charset="0"/>
                <a:ea typeface="Calibri" panose="020F0502020204030204" pitchFamily="34" charset="0"/>
                <a:cs typeface="Times New Roman" panose="02020603050405020304" pitchFamily="18" charset="0"/>
              </a:rPr>
              <a:t>De här målen påverkas något negativt eller blandat av covid-19.</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4: </a:t>
            </a:r>
            <a:r>
              <a:rPr lang="sv-SE" sz="1800" dirty="0">
                <a:effectLst/>
                <a:latin typeface="Calibri" panose="020F0502020204030204" pitchFamily="34" charset="0"/>
                <a:ea typeface="Calibri" panose="020F0502020204030204" pitchFamily="34" charset="0"/>
                <a:cs typeface="Times New Roman" panose="02020603050405020304" pitchFamily="18" charset="0"/>
              </a:rPr>
              <a:t>God utbildning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Nedstängning av skolor och förskolor leder både till försämrat lärande och förlorade skolmåltider. Unicef beräknar att cirka 1,5 miljarder barn har utestängts från undervisning på grund av covid-19 och många, särskilt flickor, riskerar att aldrig komma tillbaka, t.ex. för att de gifts bort istället. Utbildning av arbetskraft drabbas också i stor utsträckning.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5: </a:t>
            </a:r>
            <a:r>
              <a:rPr lang="sv-SE" sz="1800" dirty="0">
                <a:effectLst/>
                <a:latin typeface="Calibri" panose="020F0502020204030204" pitchFamily="34" charset="0"/>
                <a:ea typeface="Calibri" panose="020F0502020204030204" pitchFamily="34" charset="0"/>
                <a:cs typeface="Times New Roman" panose="02020603050405020304" pitchFamily="18" charset="0"/>
              </a:rPr>
              <a:t>Jämställdhet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Eventuellt oproportionerligt negativ ekonomisk utveckling för kvinnor. Rapporten visar på en ökad risk för våld i hemmet på grund av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lockdown</a:t>
            </a:r>
            <a:r>
              <a:rPr lang="sv-SE" sz="1800" dirty="0">
                <a:effectLst/>
                <a:latin typeface="Calibri" panose="020F0502020204030204" pitchFamily="34" charset="0"/>
                <a:ea typeface="Calibri" panose="020F0502020204030204" pitchFamily="34" charset="0"/>
                <a:cs typeface="Times New Roman" panose="02020603050405020304" pitchFamily="18" charset="0"/>
              </a:rPr>
              <a:t> i flera länder. Högre dödlighet har också visats bland män i covid-19, där en delförklaring är rökning.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7: </a:t>
            </a:r>
            <a:r>
              <a:rPr lang="sv-SE" sz="1800" dirty="0">
                <a:effectLst/>
                <a:latin typeface="Calibri" panose="020F0502020204030204" pitchFamily="34" charset="0"/>
                <a:ea typeface="Calibri" panose="020F0502020204030204" pitchFamily="34" charset="0"/>
                <a:cs typeface="Times New Roman" panose="02020603050405020304" pitchFamily="18" charset="0"/>
              </a:rPr>
              <a:t>Hållbar energi för alla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Ekonomisk lågkonjunktur kan innebära minskade incitament att bygga ut förnybart, särskilt om energipriserna faller på fossila bränslen.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9: </a:t>
            </a:r>
            <a:r>
              <a:rPr lang="sv-SE" sz="1800" dirty="0">
                <a:effectLst/>
                <a:latin typeface="Calibri" panose="020F0502020204030204" pitchFamily="34" charset="0"/>
                <a:ea typeface="Calibri" panose="020F0502020204030204" pitchFamily="34" charset="0"/>
                <a:cs typeface="Times New Roman" panose="02020603050405020304" pitchFamily="18" charset="0"/>
              </a:rPr>
              <a:t>Hållbar industri, innovation och infrastruktur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Minskad produktion från industrin. Eventuell nationalisering av vissa företag och konkurs för andra. En positiv effekt är ett stärkt samarbete för att finna vaccin och botemedel mot covid-19. Ökat behov av digitala hjälpmedel för e-hälsa, e-utbildning, e-styrning och e-betalningar där vi ser att samhällen som inte är digitalt utvecklade hamnar efter.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11: </a:t>
            </a:r>
            <a:r>
              <a:rPr lang="sv-SE" sz="1800" dirty="0">
                <a:effectLst/>
                <a:latin typeface="Calibri" panose="020F0502020204030204" pitchFamily="34" charset="0"/>
                <a:ea typeface="Calibri" panose="020F0502020204030204" pitchFamily="34" charset="0"/>
                <a:cs typeface="Times New Roman" panose="02020603050405020304" pitchFamily="18" charset="0"/>
              </a:rPr>
              <a:t>Hållbara städer och samhällen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Effekter som hittats kopplat till mål 11 är ökad urban fattigdom och sårbarhet, nedstängning av kollektivtrafik, mindre tillgång till offentliga och gröna rum (parker etc.). Kraftig minskning av utsläppen, vilket riskerar att bli en kortsiktig utveckling om människor fortsätter att leva som innan när pandemin är över.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16: </a:t>
            </a:r>
            <a:r>
              <a:rPr lang="sv-SE" sz="1800" dirty="0">
                <a:effectLst/>
                <a:latin typeface="Calibri" panose="020F0502020204030204" pitchFamily="34" charset="0"/>
                <a:ea typeface="Calibri" panose="020F0502020204030204" pitchFamily="34" charset="0"/>
                <a:cs typeface="Times New Roman" panose="02020603050405020304" pitchFamily="18" charset="0"/>
              </a:rPr>
              <a:t>Fredliga och inkluderande samhällen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Kraven har ökat på regeringar att mildra de ekonomiska och hälsomässiga konsekvenserna av pandemin samt för att öka tillgängligheten till vård i länder som ännu inte har allmän tillgång på sjukvård. Offentliga utgifter och skulder har ökat. Fler konsekvenser av pandemin är ökade antal avbrott i lagstiftningsprocedurer och offentliga debatter samt uppskjutna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policies</a:t>
            </a:r>
            <a:r>
              <a:rPr lang="sv-SE" sz="1800" dirty="0">
                <a:effectLst/>
                <a:latin typeface="Calibri" panose="020F0502020204030204" pitchFamily="34" charset="0"/>
                <a:ea typeface="Calibri" panose="020F0502020204030204" pitchFamily="34" charset="0"/>
                <a:cs typeface="Times New Roman" panose="02020603050405020304" pitchFamily="18" charset="0"/>
              </a:rPr>
              <a:t>/lagar vad gäller informationsfrihet och transparens.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Mål 17: </a:t>
            </a:r>
            <a:r>
              <a:rPr lang="sv-SE" sz="1800" dirty="0">
                <a:effectLst/>
                <a:latin typeface="Calibri" panose="020F0502020204030204" pitchFamily="34" charset="0"/>
                <a:ea typeface="Calibri" panose="020F0502020204030204" pitchFamily="34" charset="0"/>
                <a:cs typeface="Times New Roman" panose="02020603050405020304" pitchFamily="18" charset="0"/>
              </a:rPr>
              <a:t>Genomförande och globalt partnerskap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Eventuellt minskat gehör för de fattigaste ländernas behov. samt minskade remitteringar och gränsöverskridande finansiering. Stängda gränser, minskad internationell handel och skuldkriser har ökat under pandemin.</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12017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tabLst>
                <a:tab pos="82169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5: </a:t>
            </a:r>
            <a:br>
              <a:rPr lang="sv-SE" sz="1800" b="1" dirty="0">
                <a:effectLst/>
                <a:latin typeface="Calibri" panose="020F0502020204030204" pitchFamily="34" charset="0"/>
                <a:ea typeface="Calibri" panose="020F0502020204030204" pitchFamily="34" charset="0"/>
                <a:cs typeface="Times New Roman" panose="02020603050405020304" pitchFamily="18" charset="0"/>
              </a:rPr>
            </a:br>
            <a:r>
              <a:rPr lang="sv-SE" sz="1800" b="0" dirty="0">
                <a:effectLst/>
                <a:latin typeface="Calibri" panose="020F0502020204030204" pitchFamily="34" charset="0"/>
                <a:ea typeface="Calibri" panose="020F0502020204030204" pitchFamily="34" charset="0"/>
                <a:cs typeface="Times New Roman" panose="02020603050405020304" pitchFamily="18" charset="0"/>
              </a:rPr>
              <a:t>För de </a:t>
            </a:r>
            <a:r>
              <a:rPr lang="sv-SE" sz="1800" dirty="0">
                <a:effectLst/>
                <a:latin typeface="Calibri" panose="020F0502020204030204" pitchFamily="34" charset="0"/>
                <a:ea typeface="Calibri" panose="020F0502020204030204" pitchFamily="34" charset="0"/>
                <a:cs typeface="Times New Roman" panose="02020603050405020304" pitchFamily="18" charset="0"/>
              </a:rPr>
              <a:t>här fyra målen är det oklart hur de påverkas av covid-19.</a:t>
            </a:r>
          </a:p>
          <a:p>
            <a:pPr>
              <a:lnSpc>
                <a:spcPct val="107000"/>
              </a:lnSpc>
              <a:spcAft>
                <a:spcPts val="800"/>
              </a:spcAft>
              <a:tabLst>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Här ser vi hur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coronapandemin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påverkar i stort sett alla målen i Agenda 2030 negativt.</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Förlorad inkomst gör att svaga grupper i samhället faller under fattigdomsgränserna.</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Matproduktion och distribution kan störas.</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Fruktansvärda konsekvenser för liv och hälsa.</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Stängda skolor och distansundervisning innebär mindre effektiv undervisning som inte är tillgänglig för alla.</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Kvinnors ekonomiska framsteg kan stagnera och det finns risk för ökat våld i hemmet. Kvinnor utgör också majoriteten av de som arbetar inom vård och omsorg och utsätts därmed för större exponering för covid-19.</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Otillräcklig tillgång till rent vatten hindrar möjligheterna att tvätta händerna som är en av de viktigaste förebyggande åtgärderna för covid-19.</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Stopp i leverantörskedjan och personalbrist leder till osäker tillgång till elektricitet vilket i sin tur ytterligare riskerar att försvaga sjukvårdsystemens kapacitet.</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Minskad ekonomisk aktivitet. Lägre inkomster, mindre arbete, arbetslöshet för vissa grupper.</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Finns inte tillräckligt med data ännu (oktober 2020).</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som står under mål 4, 5 och 8 leder till ökad ojämlikhet.</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De som lever i slumområden har högre risk att exponeras för covid-19 på grund av trångboddhet och dåliga vatten och sanitetsförhållanden.</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 pos="821690" algn="l"/>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Finns inte tillräckligt med data ännu (oktober 2020).</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Minskat engagemang för klimatomställning samtidigt som minskad produktion och färre transporter minskar det ekologiska fotavtrycket.</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 pos="821690" algn="l"/>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Finns inte tillräckligt med data ännu (oktober 2020).</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 pos="821690" algn="l"/>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Finns inte tillräckligt med data ännu (oktober 2020).</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Konflikter hindrar effektiv bekämpning av covid-19. De som befinner sig i konfliktområden löper den största risken till stora förluster i covid-19.</a:t>
            </a:r>
          </a:p>
          <a:p>
            <a:pPr marL="342900" lvl="0" indent="-342900">
              <a:lnSpc>
                <a:spcPct val="107000"/>
              </a:lnSpc>
              <a:spcAft>
                <a:spcPts val="800"/>
              </a:spcAft>
              <a:buFont typeface="+mj-lt"/>
              <a:buAutoNum type="arabicPeriod"/>
              <a:tabLst>
                <a:tab pos="457200" algn="l"/>
                <a:tab pos="82169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Förvärrad backlash för globaliseringen men också ett lyft för det internationella samarbetet för folkhälsan.</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300575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6: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Om klimatet ändras förändras både vädret och förutsättningarna för mänskligt liv. Några effekter av klimatförändringarna är fler värmeböljor, ökade skyfall och stormar, smältande glaciärer, stigande havsnivåer och fler skogsbränder.</a:t>
            </a:r>
          </a:p>
          <a:p>
            <a:pPr marL="171450" indent="-171450">
              <a:buFont typeface="Arial" panose="020B0604020202020204" pitchFamily="34" charset="0"/>
              <a:buChar char="•"/>
            </a:pPr>
            <a:r>
              <a:rPr lang="sv-SE" dirty="0"/>
              <a:t>Vårt klimatsystem är komplext. Det består av atmosfären, hydrosfären (vatten), </a:t>
            </a:r>
            <a:r>
              <a:rPr lang="sv-SE" dirty="0" err="1"/>
              <a:t>kryosfären</a:t>
            </a:r>
            <a:r>
              <a:rPr lang="sv-SE" dirty="0"/>
              <a:t> (is och snö), litosfären (jordskorpan) och biosfären (de levande organismerna). Redan 1896 gjorde den svenske fysikern Svante Arrhenius beräkningar av hur människans utsläpp av koldioxid skulle kunna påverka jordens temperatur. </a:t>
            </a:r>
          </a:p>
          <a:p>
            <a:pPr marL="171450" indent="-171450">
              <a:buFont typeface="Arial" panose="020B0604020202020204" pitchFamily="34" charset="0"/>
              <a:buChar char="•"/>
            </a:pPr>
            <a:r>
              <a:rPr lang="sv-SE" dirty="0"/>
              <a:t>När forskare räknar på hur stora utsläpp av växthusgaser som människan har gjort och hur bland annat temperaturen har påverkats så utgår FN:s klimatpanel IPCC från år 1850. Sedan dess har jordens medeltemperatur till 2020 ökat med drygt en grad och människans utsläpp står för den största påverkan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Alla de 17 globala målen för hållbar utveckling har koppling till klimatet. Klimatförändringar påverkar bland annat vår hälsa, tillgång till mat och vatten, biologisk mångfald och ojämlikheten mellan världens länder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37073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7: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2015 beslutade världens länder om ett nytt globalt klimatavtal, Parisavtalet. Målet med avtalet är att hålla den globala uppvärmningen långt under 2 grader, med sikte på 1,5 grad. Alla länder som har skrivit under avtalet ska ta fram nationella åtgärdsplaner som ska stämmas av och förnyas vart femte år. Enligt Parisavtalet ska också höginkomstländer bistå låginkomstländer till både utsläppsminskningar och anpassningsåtgärder.</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Ända sedan FN:s klimatarbete påbörjades 1995 hålls ett årligt möte som heter Conference </a:t>
            </a:r>
            <a:r>
              <a:rPr lang="sv-SE" dirty="0" err="1"/>
              <a:t>of</a:t>
            </a:r>
            <a:r>
              <a:rPr lang="sv-SE" dirty="0"/>
              <a:t> the </a:t>
            </a:r>
            <a:r>
              <a:rPr lang="sv-SE" dirty="0" err="1"/>
              <a:t>Parties</a:t>
            </a:r>
            <a:r>
              <a:rPr lang="sv-SE" dirty="0"/>
              <a:t> och förkortas COP. Inför COP 26 i Glasgow i november 2021 ska ländernas åtgärdsplaner ha förnyats. Ländernas tidigare åtgärdsplaner har inte räckt till för att minska utsläppen av växthusgaser till de nivåer som är nödvändiga för att klara målet om en global uppvärmning under 2 grader</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FN:s klimatpanel IPCC kom i augusti 2021 med en rapport som visar att människans utsläpp innebär att vi går mot en varmare värld med mer extremväder.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78015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8:  </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sz="2800" dirty="0"/>
              <a:t>I den senaste rapporten från FN:s klimatpanel IPCC finns grafer som visar hur våra historiska och kommande utsläpp av koldioxid har och kan komma att påverka vårt klimat och jordens medeltemperatur. Av rapportens scenarier är det bara scenariot med de lägsta utsläppen som klarar Parisavtalets mål om att långsiktigt ligga under två graders höjning av medeltemperaturen fram till år 2100.</a:t>
            </a:r>
          </a:p>
          <a:p>
            <a:pPr marL="0" indent="0">
              <a:buFont typeface="Arial" panose="020B0604020202020204" pitchFamily="34" charset="0"/>
              <a:buNone/>
            </a:pPr>
            <a:endParaRPr lang="sv-SE" sz="2800" dirty="0"/>
          </a:p>
          <a:p>
            <a:pPr marL="171450" indent="-171450">
              <a:buFont typeface="Arial" panose="020B0604020202020204" pitchFamily="34" charset="0"/>
              <a:buChar char="•"/>
            </a:pPr>
            <a:r>
              <a:rPr lang="sv-SE" sz="2800" dirty="0"/>
              <a:t>När människan förbränner fossila bränslen som lagrats sedan länge ökar vi mängden växthusgaser. En del av dessa tas upp av växter och hav men när det kommer ett tillskott från kol, olja och naturgas så rubbas balansen och växthuseffekten. Därmed höjs medeltemperaturen, vilket förändrar livsförutsättningarna. </a:t>
            </a:r>
          </a:p>
          <a:p>
            <a:pPr marL="0" indent="0">
              <a:buFont typeface="Arial" panose="020B0604020202020204" pitchFamily="34" charset="0"/>
              <a:buNone/>
            </a:pPr>
            <a:endParaRPr lang="sv-SE" sz="2800" dirty="0"/>
          </a:p>
          <a:p>
            <a:pPr marL="171450" indent="-171450">
              <a:buFont typeface="Arial" panose="020B0604020202020204" pitchFamily="34" charset="0"/>
              <a:buChar char="•"/>
            </a:pPr>
            <a:r>
              <a:rPr lang="sv-SE" sz="2800" dirty="0"/>
              <a:t>För att klara av Parisavtalets mål och inte riskera en alltför stor höjning av den globala medeltemperaturen måste de globala utsläppen av växthusgaser halveras varje årtionde</a:t>
            </a:r>
          </a:p>
          <a:p>
            <a:pPr marL="171450" indent="-171450">
              <a:buFont typeface="Arial" panose="020B0604020202020204" pitchFamily="34" charset="0"/>
              <a:buChar char="•"/>
            </a:pP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sz="2800" dirty="0"/>
              <a:t>För att minska utsläppen behöver vi ha energi med minimal klimatpåverkan. Genom delmål 7.2 i Agenda 2030 har världens länder åtagit sig att väsentligen öka andelen förnybar energi till 2030.</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366644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9: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Vi ser redan i dag en ökad risk för klimatrelaterade naturkatastrofer. Under de senaste åren har världen drabbats av orkaner, översvämningar, skyfall, skogsbränder, värmeböljor och smältande glaciärer. Det senaste decenniet är det varmaste som uppmätts.</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Även om de fossila utsläppen helt upphör kommer klimatförändringarna att fortsätta. Det innebär att det krävs stärkta åtgärder för att motverka skadorna av katastrofer relaterade till klimatförändringarna under lång tid framöver.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Dessa åtgärder omfattar att stärka naturens egna möjligheter att buffra kol genom att stärka jordens kolsänkor som bland annat skogar, våtmarker och marina ekosystem. Vi behöver också anpassa våra samhällen till stormar, ökande regnmängder, havsnivåhöjningar, värmeböljor och ökad risk för bränder. Vi kan behöva bygga vallar mot havsnivåhöjningar eller flytta bebyggelse som riskerar att översvämmas</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Delmål 13.1 handlar om att världens länder har åtagit sig att stärka motståndskraften mot och förmågan till anpassning till klimatrelaterade faror och naturkatastrofer.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159615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2021-09-24</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2021-09-24</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9F1C8-C95A-4FC9-8C16-A022D172F797}"/>
              </a:ext>
            </a:extLst>
          </p:cNvPr>
          <p:cNvSpPr>
            <a:spLocks noGrp="1"/>
          </p:cNvSpPr>
          <p:nvPr>
            <p:ph type="title"/>
          </p:nvPr>
        </p:nvSpPr>
        <p:spPr/>
        <p:txBody>
          <a:bodyPr/>
          <a:lstStyle/>
          <a:p>
            <a:r>
              <a:rPr lang="sv-SE" dirty="0"/>
              <a:t>Hur går det för världen?</a:t>
            </a:r>
          </a:p>
        </p:txBody>
      </p:sp>
      <p:pic>
        <p:nvPicPr>
          <p:cNvPr id="3" name="Bildobjekt 2">
            <a:extLst>
              <a:ext uri="{FF2B5EF4-FFF2-40B4-BE49-F238E27FC236}">
                <a16:creationId xmlns:a16="http://schemas.microsoft.com/office/drawing/2014/main" id="{A9958C85-5C99-4FCF-B4BD-1A2054B5FA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3475" y="2111882"/>
            <a:ext cx="7985049" cy="3925982"/>
          </a:xfrm>
          <a:prstGeom prst="rect">
            <a:avLst/>
          </a:prstGeom>
        </p:spPr>
      </p:pic>
    </p:spTree>
    <p:extLst>
      <p:ext uri="{BB962C8B-B14F-4D97-AF65-F5344CB8AC3E}">
        <p14:creationId xmlns:p14="http://schemas.microsoft.com/office/powerpoint/2010/main" val="45132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Klimaträttvisa</a:t>
            </a:r>
          </a:p>
        </p:txBody>
      </p:sp>
      <p:pic>
        <p:nvPicPr>
          <p:cNvPr id="4" name="Bildobjekt 3" descr="En bild som visar byggnad, utomhus, hus, gammal&#10;&#10;Automatiskt genererad beskrivning">
            <a:extLst>
              <a:ext uri="{FF2B5EF4-FFF2-40B4-BE49-F238E27FC236}">
                <a16:creationId xmlns:a16="http://schemas.microsoft.com/office/drawing/2014/main" id="{DF5EE177-D1FA-4D06-979E-E1FA777328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4771"/>
          <a:stretch/>
        </p:blipFill>
        <p:spPr>
          <a:xfrm>
            <a:off x="0" y="1811991"/>
            <a:ext cx="12184958" cy="5298814"/>
          </a:xfrm>
          <a:prstGeom prst="rect">
            <a:avLst/>
          </a:prstGeom>
        </p:spPr>
      </p:pic>
      <p:sp>
        <p:nvSpPr>
          <p:cNvPr id="5" name="Rektangel 4">
            <a:extLst>
              <a:ext uri="{FF2B5EF4-FFF2-40B4-BE49-F238E27FC236}">
                <a16:creationId xmlns:a16="http://schemas.microsoft.com/office/drawing/2014/main" id="{F0AD1D52-8343-412D-B3F1-4C97F8BA3281}"/>
              </a:ext>
            </a:extLst>
          </p:cNvPr>
          <p:cNvSpPr/>
          <p:nvPr/>
        </p:nvSpPr>
        <p:spPr>
          <a:xfrm>
            <a:off x="145027" y="2757959"/>
            <a:ext cx="3291347" cy="38493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panose="020B0604020202020204" pitchFamily="34" charset="0"/>
              <a:buChar char="•"/>
            </a:pPr>
            <a:r>
              <a:rPr lang="sv-SE" sz="2000" dirty="0">
                <a:solidFill>
                  <a:schemeClr val="tx1"/>
                </a:solidFill>
              </a:rPr>
              <a:t>Länder drabbas olika</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Bidrar olika mycket till klimatförändringarna</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Internationell finansiering</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Europa – högst utsläpp</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Mänskliga rättigheter</a:t>
            </a:r>
          </a:p>
        </p:txBody>
      </p:sp>
    </p:spTree>
    <p:extLst>
      <p:ext uri="{BB962C8B-B14F-4D97-AF65-F5344CB8AC3E}">
        <p14:creationId xmlns:p14="http://schemas.microsoft.com/office/powerpoint/2010/main" val="251643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Hur kan du bidra till klimatarbetet?</a:t>
            </a:r>
          </a:p>
        </p:txBody>
      </p:sp>
      <p:pic>
        <p:nvPicPr>
          <p:cNvPr id="4" name="Bildobjekt 3" descr="En bild som visar text, person, tecken, grupp&#10;&#10;Automatiskt genererad beskrivning">
            <a:extLst>
              <a:ext uri="{FF2B5EF4-FFF2-40B4-BE49-F238E27FC236}">
                <a16:creationId xmlns:a16="http://schemas.microsoft.com/office/drawing/2014/main" id="{FD2A152A-8D67-4418-9ADF-65255289A9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903" b="14355"/>
          <a:stretch/>
        </p:blipFill>
        <p:spPr>
          <a:xfrm>
            <a:off x="0" y="1811991"/>
            <a:ext cx="12194730" cy="5263366"/>
          </a:xfrm>
          <a:prstGeom prst="rect">
            <a:avLst/>
          </a:prstGeom>
        </p:spPr>
      </p:pic>
    </p:spTree>
    <p:extLst>
      <p:ext uri="{BB962C8B-B14F-4D97-AF65-F5344CB8AC3E}">
        <p14:creationId xmlns:p14="http://schemas.microsoft.com/office/powerpoint/2010/main" val="20359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B0D9A49-AE5A-4A3F-B9BE-2DFF29954B4C}"/>
              </a:ext>
            </a:extLst>
          </p:cNvPr>
          <p:cNvSpPr>
            <a:spLocks noGrp="1"/>
          </p:cNvSpPr>
          <p:nvPr>
            <p:ph type="pic" idx="1"/>
          </p:nvPr>
        </p:nvSpPr>
        <p:spPr/>
      </p:sp>
      <p:sp>
        <p:nvSpPr>
          <p:cNvPr id="22" name="Rubrik 21">
            <a:extLst>
              <a:ext uri="{FF2B5EF4-FFF2-40B4-BE49-F238E27FC236}">
                <a16:creationId xmlns:a16="http://schemas.microsoft.com/office/drawing/2014/main" id="{945FD521-F128-4F3E-80FF-25EA0EE77003}"/>
              </a:ext>
            </a:extLst>
          </p:cNvPr>
          <p:cNvSpPr>
            <a:spLocks noGrp="1"/>
          </p:cNvSpPr>
          <p:nvPr>
            <p:ph type="title"/>
          </p:nvPr>
        </p:nvSpPr>
        <p:spPr/>
        <p:txBody>
          <a:bodyPr/>
          <a:lstStyle/>
          <a:p>
            <a:r>
              <a:rPr lang="sv-SE" dirty="0"/>
              <a:t>En bättre värld</a:t>
            </a:r>
          </a:p>
        </p:txBody>
      </p:sp>
      <p:sp>
        <p:nvSpPr>
          <p:cNvPr id="24" name="Platshållare för text 23">
            <a:extLst>
              <a:ext uri="{FF2B5EF4-FFF2-40B4-BE49-F238E27FC236}">
                <a16:creationId xmlns:a16="http://schemas.microsoft.com/office/drawing/2014/main" id="{36EC2670-8A57-41FA-9A34-8EE59834792F}"/>
              </a:ext>
            </a:extLst>
          </p:cNvPr>
          <p:cNvSpPr>
            <a:spLocks noGrp="1"/>
          </p:cNvSpPr>
          <p:nvPr>
            <p:ph type="body" sz="half" idx="2"/>
          </p:nvPr>
        </p:nvSpPr>
        <p:spPr/>
        <p:txBody>
          <a:bodyPr/>
          <a:lstStyle/>
          <a:p>
            <a:endParaRPr lang="sv-SE" dirty="0"/>
          </a:p>
        </p:txBody>
      </p:sp>
      <p:sp>
        <p:nvSpPr>
          <p:cNvPr id="25" name="Platshållare för text 24">
            <a:extLst>
              <a:ext uri="{FF2B5EF4-FFF2-40B4-BE49-F238E27FC236}">
                <a16:creationId xmlns:a16="http://schemas.microsoft.com/office/drawing/2014/main" id="{4E20414E-DD10-4C2D-9E0E-F29771CB994F}"/>
              </a:ext>
            </a:extLst>
          </p:cNvPr>
          <p:cNvSpPr>
            <a:spLocks noGrp="1"/>
          </p:cNvSpPr>
          <p:nvPr>
            <p:ph type="body" sz="quarter" idx="12"/>
          </p:nvPr>
        </p:nvSpPr>
        <p:spPr/>
        <p:txBody>
          <a:bodyPr/>
          <a:lstStyle/>
          <a:p>
            <a:endParaRPr lang="sv-SE"/>
          </a:p>
        </p:txBody>
      </p:sp>
      <p:sp>
        <p:nvSpPr>
          <p:cNvPr id="26" name="Platshållare för text 25">
            <a:extLst>
              <a:ext uri="{FF2B5EF4-FFF2-40B4-BE49-F238E27FC236}">
                <a16:creationId xmlns:a16="http://schemas.microsoft.com/office/drawing/2014/main" id="{6CB4D008-E0CC-4143-A454-C91162884A47}"/>
              </a:ext>
            </a:extLst>
          </p:cNvPr>
          <p:cNvSpPr>
            <a:spLocks noGrp="1"/>
          </p:cNvSpPr>
          <p:nvPr>
            <p:ph type="body" sz="quarter" idx="13"/>
          </p:nvPr>
        </p:nvSpPr>
        <p:spPr/>
        <p:txBody>
          <a:bodyPr/>
          <a:lstStyle/>
          <a:p>
            <a:endParaRPr lang="sv-SE"/>
          </a:p>
        </p:txBody>
      </p:sp>
      <p:pic>
        <p:nvPicPr>
          <p:cNvPr id="11" name="Bildobjekt 10" descr="En bild som visar person, utomhus, personer, tecken&#10;&#10;Automatiskt genererad beskrivning">
            <a:extLst>
              <a:ext uri="{FF2B5EF4-FFF2-40B4-BE49-F238E27FC236}">
                <a16:creationId xmlns:a16="http://schemas.microsoft.com/office/drawing/2014/main" id="{326F3FAC-9231-4D17-98EA-7B2DAD6EC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7481" y="1810550"/>
            <a:ext cx="2964518" cy="5046697"/>
          </a:xfrm>
          <a:prstGeom prst="rect">
            <a:avLst/>
          </a:prstGeom>
        </p:spPr>
      </p:pic>
      <p:pic>
        <p:nvPicPr>
          <p:cNvPr id="13" name="Bildobjekt 12" descr="En bild som visar utomhus, drake, full av färg, håller&#10;&#10;Automatiskt genererad beskrivning">
            <a:extLst>
              <a:ext uri="{FF2B5EF4-FFF2-40B4-BE49-F238E27FC236}">
                <a16:creationId xmlns:a16="http://schemas.microsoft.com/office/drawing/2014/main" id="{CBFA8274-6909-43DB-9185-13876DC782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6" y="1810552"/>
            <a:ext cx="5284083" cy="4336139"/>
          </a:xfrm>
          <a:prstGeom prst="rect">
            <a:avLst/>
          </a:prstGeom>
        </p:spPr>
      </p:pic>
      <p:pic>
        <p:nvPicPr>
          <p:cNvPr id="19" name="Bildobjekt 18">
            <a:extLst>
              <a:ext uri="{FF2B5EF4-FFF2-40B4-BE49-F238E27FC236}">
                <a16:creationId xmlns:a16="http://schemas.microsoft.com/office/drawing/2014/main" id="{49D0A5C7-4FAF-48BA-9B8D-2DDF93F713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774166"/>
            <a:ext cx="9277955" cy="3083834"/>
          </a:xfrm>
          <a:prstGeom prst="rect">
            <a:avLst/>
          </a:prstGeom>
        </p:spPr>
      </p:pic>
      <p:pic>
        <p:nvPicPr>
          <p:cNvPr id="21" name="Bildobjekt 20" descr="En bild som visar person, utomhus, kläder, kvinna&#10;&#10;Automatiskt genererad beskrivning">
            <a:extLst>
              <a:ext uri="{FF2B5EF4-FFF2-40B4-BE49-F238E27FC236}">
                <a16:creationId xmlns:a16="http://schemas.microsoft.com/office/drawing/2014/main" id="{A5733323-A962-4BAC-9AF6-9470D64E15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7163" y="1810551"/>
            <a:ext cx="4060791" cy="2455945"/>
          </a:xfrm>
          <a:prstGeom prst="rect">
            <a:avLst/>
          </a:prstGeom>
        </p:spPr>
      </p:pic>
    </p:spTree>
    <p:extLst>
      <p:ext uri="{BB962C8B-B14F-4D97-AF65-F5344CB8AC3E}">
        <p14:creationId xmlns:p14="http://schemas.microsoft.com/office/powerpoint/2010/main" val="336634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2" descr="En bild som visar tårta, bord, sitter, simmar&#10;&#10;Automatiskt genererad beskrivning">
            <a:extLst>
              <a:ext uri="{FF2B5EF4-FFF2-40B4-BE49-F238E27FC236}">
                <a16:creationId xmlns:a16="http://schemas.microsoft.com/office/drawing/2014/main" id="{363E00BB-1131-41CA-8103-03EFEE85E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 y="1806426"/>
            <a:ext cx="12186022" cy="5051573"/>
          </a:xfrm>
          <a:prstGeom prst="rect">
            <a:avLst/>
          </a:prstGeom>
        </p:spPr>
      </p:pic>
      <p:sp>
        <p:nvSpPr>
          <p:cNvPr id="2" name="Rubrik 1">
            <a:extLst>
              <a:ext uri="{FF2B5EF4-FFF2-40B4-BE49-F238E27FC236}">
                <a16:creationId xmlns:a16="http://schemas.microsoft.com/office/drawing/2014/main" id="{9335453C-E7ED-4EF7-89A1-2C27E5FF82ED}"/>
              </a:ext>
            </a:extLst>
          </p:cNvPr>
          <p:cNvSpPr>
            <a:spLocks noGrp="1"/>
          </p:cNvSpPr>
          <p:nvPr>
            <p:ph type="title"/>
          </p:nvPr>
        </p:nvSpPr>
        <p:spPr/>
        <p:txBody>
          <a:bodyPr/>
          <a:lstStyle/>
          <a:p>
            <a:r>
              <a:rPr lang="sv-SE" dirty="0"/>
              <a:t>Hur påverkar </a:t>
            </a:r>
            <a:r>
              <a:rPr lang="sv-SE" dirty="0" err="1"/>
              <a:t>coronapandemin</a:t>
            </a:r>
            <a:r>
              <a:rPr lang="sv-SE" dirty="0"/>
              <a:t> genomförandet av Agenda 2030?</a:t>
            </a:r>
          </a:p>
        </p:txBody>
      </p:sp>
      <p:sp>
        <p:nvSpPr>
          <p:cNvPr id="55" name="textruta 54">
            <a:extLst>
              <a:ext uri="{FF2B5EF4-FFF2-40B4-BE49-F238E27FC236}">
                <a16:creationId xmlns:a16="http://schemas.microsoft.com/office/drawing/2014/main" id="{CA30C6EF-F14E-47F0-84E5-6596EB06F63D}"/>
              </a:ext>
            </a:extLst>
          </p:cNvPr>
          <p:cNvSpPr txBox="1"/>
          <p:nvPr/>
        </p:nvSpPr>
        <p:spPr>
          <a:xfrm>
            <a:off x="8555064" y="6504440"/>
            <a:ext cx="4246151" cy="215444"/>
          </a:xfrm>
          <a:prstGeom prst="rect">
            <a:avLst/>
          </a:prstGeom>
          <a:noFill/>
        </p:spPr>
        <p:txBody>
          <a:bodyPr wrap="square" rtlCol="0">
            <a:spAutoFit/>
          </a:bodyPr>
          <a:lstStyle/>
          <a:p>
            <a:r>
              <a:rPr lang="sv-SE" sz="800" dirty="0">
                <a:solidFill>
                  <a:schemeClr val="bg1"/>
                </a:solidFill>
              </a:rPr>
              <a:t>Källa: </a:t>
            </a:r>
            <a:r>
              <a:rPr lang="sv-SE" sz="800" dirty="0" err="1">
                <a:solidFill>
                  <a:schemeClr val="bg1"/>
                </a:solidFill>
              </a:rPr>
              <a:t>Sustainable</a:t>
            </a:r>
            <a:r>
              <a:rPr lang="sv-SE" sz="800" dirty="0">
                <a:solidFill>
                  <a:schemeClr val="bg1"/>
                </a:solidFill>
              </a:rPr>
              <a:t> </a:t>
            </a:r>
            <a:r>
              <a:rPr lang="sv-SE" sz="800" dirty="0" err="1">
                <a:solidFill>
                  <a:schemeClr val="bg1"/>
                </a:solidFill>
              </a:rPr>
              <a:t>development</a:t>
            </a:r>
            <a:r>
              <a:rPr lang="sv-SE" sz="800" dirty="0">
                <a:solidFill>
                  <a:schemeClr val="bg1"/>
                </a:solidFill>
              </a:rPr>
              <a:t> </a:t>
            </a:r>
            <a:r>
              <a:rPr lang="sv-SE" sz="800" dirty="0" err="1">
                <a:solidFill>
                  <a:schemeClr val="bg1"/>
                </a:solidFill>
              </a:rPr>
              <a:t>report</a:t>
            </a:r>
            <a:r>
              <a:rPr lang="sv-SE" sz="800" dirty="0">
                <a:solidFill>
                  <a:schemeClr val="bg1"/>
                </a:solidFill>
              </a:rPr>
              <a:t> 2020 Foto: Fusion-</a:t>
            </a:r>
            <a:r>
              <a:rPr lang="sv-SE" sz="800" dirty="0" err="1">
                <a:solidFill>
                  <a:schemeClr val="bg1"/>
                </a:solidFill>
              </a:rPr>
              <a:t>medical</a:t>
            </a:r>
            <a:r>
              <a:rPr lang="sv-SE" sz="800" dirty="0">
                <a:solidFill>
                  <a:schemeClr val="bg1"/>
                </a:solidFill>
              </a:rPr>
              <a:t>-animation/</a:t>
            </a:r>
            <a:r>
              <a:rPr lang="sv-SE" sz="800" dirty="0" err="1">
                <a:solidFill>
                  <a:schemeClr val="bg1"/>
                </a:solidFill>
              </a:rPr>
              <a:t>Unsplash</a:t>
            </a:r>
            <a:endParaRPr lang="sv-SE" sz="800" dirty="0">
              <a:solidFill>
                <a:schemeClr val="bg1"/>
              </a:solidFill>
            </a:endParaRPr>
          </a:p>
        </p:txBody>
      </p:sp>
    </p:spTree>
    <p:extLst>
      <p:ext uri="{BB962C8B-B14F-4D97-AF65-F5344CB8AC3E}">
        <p14:creationId xmlns:p14="http://schemas.microsoft.com/office/powerpoint/2010/main" val="90413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2" descr="En bild som visar tårta, bord, sitter, simmar&#10;&#10;Automatiskt genererad beskrivning">
            <a:extLst>
              <a:ext uri="{FF2B5EF4-FFF2-40B4-BE49-F238E27FC236}">
                <a16:creationId xmlns:a16="http://schemas.microsoft.com/office/drawing/2014/main" id="{363E00BB-1131-41CA-8103-03EFEE85E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 y="1806426"/>
            <a:ext cx="12186022" cy="5051573"/>
          </a:xfrm>
          <a:prstGeom prst="rect">
            <a:avLst/>
          </a:prstGeom>
        </p:spPr>
      </p:pic>
      <p:sp>
        <p:nvSpPr>
          <p:cNvPr id="2" name="Rubrik 1">
            <a:extLst>
              <a:ext uri="{FF2B5EF4-FFF2-40B4-BE49-F238E27FC236}">
                <a16:creationId xmlns:a16="http://schemas.microsoft.com/office/drawing/2014/main" id="{9335453C-E7ED-4EF7-89A1-2C27E5FF82ED}"/>
              </a:ext>
            </a:extLst>
          </p:cNvPr>
          <p:cNvSpPr>
            <a:spLocks noGrp="1"/>
          </p:cNvSpPr>
          <p:nvPr>
            <p:ph type="title"/>
          </p:nvPr>
        </p:nvSpPr>
        <p:spPr/>
        <p:txBody>
          <a:bodyPr/>
          <a:lstStyle/>
          <a:p>
            <a:r>
              <a:rPr lang="sv-SE" dirty="0"/>
              <a:t>Mycket stor negativ påverkan</a:t>
            </a:r>
          </a:p>
        </p:txBody>
      </p:sp>
      <p:pic>
        <p:nvPicPr>
          <p:cNvPr id="4" name="Bildobjekt 3" descr="En bild som visar tecken, stopp, ritning, håller&#10;&#10;Automatiskt genererad beskrivning">
            <a:extLst>
              <a:ext uri="{FF2B5EF4-FFF2-40B4-BE49-F238E27FC236}">
                <a16:creationId xmlns:a16="http://schemas.microsoft.com/office/drawing/2014/main" id="{65D3C40A-A459-4A33-94E0-B523E72352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602" y="2842536"/>
            <a:ext cx="1325563" cy="1325563"/>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67F86E4B-0B29-48A5-92DF-F2C5BA5C09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1122" y="2842536"/>
            <a:ext cx="1325563" cy="1325563"/>
          </a:xfrm>
          <a:prstGeom prst="rect">
            <a:avLst/>
          </a:prstGeom>
        </p:spPr>
      </p:pic>
      <p:pic>
        <p:nvPicPr>
          <p:cNvPr id="8" name="Bildobjekt 7" descr="En bild som visar tecken, mat, ritning, boll&#10;&#10;Automatiskt genererad beskrivning">
            <a:extLst>
              <a:ext uri="{FF2B5EF4-FFF2-40B4-BE49-F238E27FC236}">
                <a16:creationId xmlns:a16="http://schemas.microsoft.com/office/drawing/2014/main" id="{DFAAAA47-4D7D-46C9-AFE8-1DDC202AF2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15356" y="2766218"/>
            <a:ext cx="1325563" cy="1325563"/>
          </a:xfrm>
          <a:prstGeom prst="rect">
            <a:avLst/>
          </a:prstGeom>
        </p:spPr>
      </p:pic>
      <p:pic>
        <p:nvPicPr>
          <p:cNvPr id="18" name="Bildobjekt 17" descr="En bild som visar tecken, ritning&#10;&#10;Automatiskt genererad beskrivning">
            <a:extLst>
              <a:ext uri="{FF2B5EF4-FFF2-40B4-BE49-F238E27FC236}">
                <a16:creationId xmlns:a16="http://schemas.microsoft.com/office/drawing/2014/main" id="{0CE422A4-6862-4BFB-9FFC-F557F02238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1122" y="4518877"/>
            <a:ext cx="1325563" cy="1325563"/>
          </a:xfrm>
          <a:prstGeom prst="rect">
            <a:avLst/>
          </a:prstGeom>
        </p:spPr>
      </p:pic>
      <p:pic>
        <p:nvPicPr>
          <p:cNvPr id="20" name="Bildobjekt 19" descr="En bild som visar ritning, tecken&#10;&#10;Automatiskt genererad beskrivning">
            <a:extLst>
              <a:ext uri="{FF2B5EF4-FFF2-40B4-BE49-F238E27FC236}">
                <a16:creationId xmlns:a16="http://schemas.microsoft.com/office/drawing/2014/main" id="{C8A27BAC-77CF-4DF3-919B-3FAE1810B6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15357" y="4518878"/>
            <a:ext cx="1325563" cy="1325563"/>
          </a:xfrm>
          <a:prstGeom prst="rect">
            <a:avLst/>
          </a:prstGeom>
        </p:spPr>
      </p:pic>
      <p:sp>
        <p:nvSpPr>
          <p:cNvPr id="55" name="textruta 54">
            <a:extLst>
              <a:ext uri="{FF2B5EF4-FFF2-40B4-BE49-F238E27FC236}">
                <a16:creationId xmlns:a16="http://schemas.microsoft.com/office/drawing/2014/main" id="{CA30C6EF-F14E-47F0-84E5-6596EB06F63D}"/>
              </a:ext>
            </a:extLst>
          </p:cNvPr>
          <p:cNvSpPr txBox="1"/>
          <p:nvPr/>
        </p:nvSpPr>
        <p:spPr>
          <a:xfrm>
            <a:off x="8555064" y="6504440"/>
            <a:ext cx="4246151" cy="215444"/>
          </a:xfrm>
          <a:prstGeom prst="rect">
            <a:avLst/>
          </a:prstGeom>
          <a:noFill/>
        </p:spPr>
        <p:txBody>
          <a:bodyPr wrap="square" rtlCol="0">
            <a:spAutoFit/>
          </a:bodyPr>
          <a:lstStyle/>
          <a:p>
            <a:r>
              <a:rPr lang="sv-SE" sz="800" dirty="0">
                <a:solidFill>
                  <a:schemeClr val="bg1"/>
                </a:solidFill>
              </a:rPr>
              <a:t>Källa: </a:t>
            </a:r>
            <a:r>
              <a:rPr lang="sv-SE" sz="800" dirty="0" err="1">
                <a:solidFill>
                  <a:schemeClr val="bg1"/>
                </a:solidFill>
              </a:rPr>
              <a:t>Sustainable</a:t>
            </a:r>
            <a:r>
              <a:rPr lang="sv-SE" sz="800" dirty="0">
                <a:solidFill>
                  <a:schemeClr val="bg1"/>
                </a:solidFill>
              </a:rPr>
              <a:t> </a:t>
            </a:r>
            <a:r>
              <a:rPr lang="sv-SE" sz="800" dirty="0" err="1">
                <a:solidFill>
                  <a:schemeClr val="bg1"/>
                </a:solidFill>
              </a:rPr>
              <a:t>development</a:t>
            </a:r>
            <a:r>
              <a:rPr lang="sv-SE" sz="800" dirty="0">
                <a:solidFill>
                  <a:schemeClr val="bg1"/>
                </a:solidFill>
              </a:rPr>
              <a:t> </a:t>
            </a:r>
            <a:r>
              <a:rPr lang="sv-SE" sz="800" dirty="0" err="1">
                <a:solidFill>
                  <a:schemeClr val="bg1"/>
                </a:solidFill>
              </a:rPr>
              <a:t>report</a:t>
            </a:r>
            <a:r>
              <a:rPr lang="sv-SE" sz="800" dirty="0">
                <a:solidFill>
                  <a:schemeClr val="bg1"/>
                </a:solidFill>
              </a:rPr>
              <a:t> 2020 Foto: Fusion-</a:t>
            </a:r>
            <a:r>
              <a:rPr lang="sv-SE" sz="800" dirty="0" err="1">
                <a:solidFill>
                  <a:schemeClr val="bg1"/>
                </a:solidFill>
              </a:rPr>
              <a:t>medical</a:t>
            </a:r>
            <a:r>
              <a:rPr lang="sv-SE" sz="800" dirty="0">
                <a:solidFill>
                  <a:schemeClr val="bg1"/>
                </a:solidFill>
              </a:rPr>
              <a:t>-animation/</a:t>
            </a:r>
            <a:r>
              <a:rPr lang="sv-SE" sz="800" dirty="0" err="1">
                <a:solidFill>
                  <a:schemeClr val="bg1"/>
                </a:solidFill>
              </a:rPr>
              <a:t>Unsplash</a:t>
            </a:r>
            <a:endParaRPr lang="sv-SE" sz="800" dirty="0">
              <a:solidFill>
                <a:schemeClr val="bg1"/>
              </a:solidFill>
            </a:endParaRPr>
          </a:p>
        </p:txBody>
      </p:sp>
    </p:spTree>
    <p:extLst>
      <p:ext uri="{BB962C8B-B14F-4D97-AF65-F5344CB8AC3E}">
        <p14:creationId xmlns:p14="http://schemas.microsoft.com/office/powerpoint/2010/main" val="344490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2" descr="En bild som visar tårta, bord, sitter, simmar&#10;&#10;Automatiskt genererad beskrivning">
            <a:extLst>
              <a:ext uri="{FF2B5EF4-FFF2-40B4-BE49-F238E27FC236}">
                <a16:creationId xmlns:a16="http://schemas.microsoft.com/office/drawing/2014/main" id="{363E00BB-1131-41CA-8103-03EFEE85E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 y="1806426"/>
            <a:ext cx="12186022" cy="5051573"/>
          </a:xfrm>
          <a:prstGeom prst="rect">
            <a:avLst/>
          </a:prstGeom>
        </p:spPr>
      </p:pic>
      <p:sp>
        <p:nvSpPr>
          <p:cNvPr id="2" name="Rubrik 1">
            <a:extLst>
              <a:ext uri="{FF2B5EF4-FFF2-40B4-BE49-F238E27FC236}">
                <a16:creationId xmlns:a16="http://schemas.microsoft.com/office/drawing/2014/main" id="{9335453C-E7ED-4EF7-89A1-2C27E5FF82ED}"/>
              </a:ext>
            </a:extLst>
          </p:cNvPr>
          <p:cNvSpPr>
            <a:spLocks noGrp="1"/>
          </p:cNvSpPr>
          <p:nvPr>
            <p:ph type="title"/>
          </p:nvPr>
        </p:nvSpPr>
        <p:spPr/>
        <p:txBody>
          <a:bodyPr/>
          <a:lstStyle/>
          <a:p>
            <a:r>
              <a:rPr lang="sv-SE" dirty="0"/>
              <a:t>Något negativ eller blandad påverkan</a:t>
            </a:r>
          </a:p>
        </p:txBody>
      </p:sp>
      <p:pic>
        <p:nvPicPr>
          <p:cNvPr id="10" name="Bildobjekt 9" descr="En bild som visar ritning, tecken&#10;&#10;Automatiskt genererad beskrivning">
            <a:extLst>
              <a:ext uri="{FF2B5EF4-FFF2-40B4-BE49-F238E27FC236}">
                <a16:creationId xmlns:a16="http://schemas.microsoft.com/office/drawing/2014/main" id="{BD8A095F-1B83-4600-80A8-9F6B5BD6EC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7429" y="2478572"/>
            <a:ext cx="1325563" cy="1325563"/>
          </a:xfrm>
          <a:prstGeom prst="rect">
            <a:avLst/>
          </a:prstGeom>
        </p:spPr>
      </p:pic>
      <p:pic>
        <p:nvPicPr>
          <p:cNvPr id="12" name="Bildobjekt 11" descr="En bild som visar stopp, ritning, tecken, röd&#10;&#10;Automatiskt genererad beskrivning">
            <a:extLst>
              <a:ext uri="{FF2B5EF4-FFF2-40B4-BE49-F238E27FC236}">
                <a16:creationId xmlns:a16="http://schemas.microsoft.com/office/drawing/2014/main" id="{FE7AFAF3-E027-4939-BEDE-1FF1F60CD7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6325" y="2478572"/>
            <a:ext cx="1325563" cy="1325563"/>
          </a:xfrm>
          <a:prstGeom prst="rect">
            <a:avLst/>
          </a:prstGeom>
        </p:spPr>
      </p:pic>
      <p:pic>
        <p:nvPicPr>
          <p:cNvPr id="26" name="Bildobjekt 25" descr="En bild som visar tecken&#10;&#10;Automatiskt genererad beskrivning">
            <a:extLst>
              <a:ext uri="{FF2B5EF4-FFF2-40B4-BE49-F238E27FC236}">
                <a16:creationId xmlns:a16="http://schemas.microsoft.com/office/drawing/2014/main" id="{F0FF6962-7407-4C03-ACBA-329850B2FD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28270" y="4938711"/>
            <a:ext cx="1325563" cy="1325563"/>
          </a:xfrm>
          <a:prstGeom prst="rect">
            <a:avLst/>
          </a:prstGeom>
        </p:spPr>
      </p:pic>
      <p:pic>
        <p:nvPicPr>
          <p:cNvPr id="28" name="Bildobjekt 27" descr="En bild som visar tecken, ritning&#10;&#10;Automatiskt genererad beskrivning">
            <a:extLst>
              <a:ext uri="{FF2B5EF4-FFF2-40B4-BE49-F238E27FC236}">
                <a16:creationId xmlns:a16="http://schemas.microsoft.com/office/drawing/2014/main" id="{D118A31E-2EB0-4D7F-AF4B-C22825A275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09415" y="4938712"/>
            <a:ext cx="1325563" cy="1325563"/>
          </a:xfrm>
          <a:prstGeom prst="rect">
            <a:avLst/>
          </a:prstGeom>
        </p:spPr>
      </p:pic>
      <p:pic>
        <p:nvPicPr>
          <p:cNvPr id="30" name="Bildobjekt 29" descr="En bild som visar ritning&#10;&#10;Automatiskt genererad beskrivning">
            <a:extLst>
              <a:ext uri="{FF2B5EF4-FFF2-40B4-BE49-F238E27FC236}">
                <a16:creationId xmlns:a16="http://schemas.microsoft.com/office/drawing/2014/main" id="{852CC46B-F9AC-4106-8E8B-71878A9615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6326" y="4938710"/>
            <a:ext cx="1325563" cy="1325563"/>
          </a:xfrm>
          <a:prstGeom prst="rect">
            <a:avLst/>
          </a:prstGeom>
        </p:spPr>
      </p:pic>
      <p:sp>
        <p:nvSpPr>
          <p:cNvPr id="55" name="textruta 54">
            <a:extLst>
              <a:ext uri="{FF2B5EF4-FFF2-40B4-BE49-F238E27FC236}">
                <a16:creationId xmlns:a16="http://schemas.microsoft.com/office/drawing/2014/main" id="{CA30C6EF-F14E-47F0-84E5-6596EB06F63D}"/>
              </a:ext>
            </a:extLst>
          </p:cNvPr>
          <p:cNvSpPr txBox="1"/>
          <p:nvPr/>
        </p:nvSpPr>
        <p:spPr>
          <a:xfrm>
            <a:off x="8555064" y="6504440"/>
            <a:ext cx="4246151" cy="215444"/>
          </a:xfrm>
          <a:prstGeom prst="rect">
            <a:avLst/>
          </a:prstGeom>
          <a:noFill/>
        </p:spPr>
        <p:txBody>
          <a:bodyPr wrap="square" rtlCol="0">
            <a:spAutoFit/>
          </a:bodyPr>
          <a:lstStyle/>
          <a:p>
            <a:r>
              <a:rPr lang="sv-SE" sz="800" dirty="0">
                <a:solidFill>
                  <a:schemeClr val="bg1"/>
                </a:solidFill>
              </a:rPr>
              <a:t>Källa: </a:t>
            </a:r>
            <a:r>
              <a:rPr lang="sv-SE" sz="800" dirty="0" err="1">
                <a:solidFill>
                  <a:schemeClr val="bg1"/>
                </a:solidFill>
              </a:rPr>
              <a:t>Sustainable</a:t>
            </a:r>
            <a:r>
              <a:rPr lang="sv-SE" sz="800" dirty="0">
                <a:solidFill>
                  <a:schemeClr val="bg1"/>
                </a:solidFill>
              </a:rPr>
              <a:t> </a:t>
            </a:r>
            <a:r>
              <a:rPr lang="sv-SE" sz="800" dirty="0" err="1">
                <a:solidFill>
                  <a:schemeClr val="bg1"/>
                </a:solidFill>
              </a:rPr>
              <a:t>development</a:t>
            </a:r>
            <a:r>
              <a:rPr lang="sv-SE" sz="800" dirty="0">
                <a:solidFill>
                  <a:schemeClr val="bg1"/>
                </a:solidFill>
              </a:rPr>
              <a:t> </a:t>
            </a:r>
            <a:r>
              <a:rPr lang="sv-SE" sz="800" dirty="0" err="1">
                <a:solidFill>
                  <a:schemeClr val="bg1"/>
                </a:solidFill>
              </a:rPr>
              <a:t>report</a:t>
            </a:r>
            <a:r>
              <a:rPr lang="sv-SE" sz="800" dirty="0">
                <a:solidFill>
                  <a:schemeClr val="bg1"/>
                </a:solidFill>
              </a:rPr>
              <a:t> 2020 Foto: Fusion-</a:t>
            </a:r>
            <a:r>
              <a:rPr lang="sv-SE" sz="800" dirty="0" err="1">
                <a:solidFill>
                  <a:schemeClr val="bg1"/>
                </a:solidFill>
              </a:rPr>
              <a:t>medical</a:t>
            </a:r>
            <a:r>
              <a:rPr lang="sv-SE" sz="800" dirty="0">
                <a:solidFill>
                  <a:schemeClr val="bg1"/>
                </a:solidFill>
              </a:rPr>
              <a:t>-animation/</a:t>
            </a:r>
            <a:r>
              <a:rPr lang="sv-SE" sz="800" dirty="0" err="1">
                <a:solidFill>
                  <a:schemeClr val="bg1"/>
                </a:solidFill>
              </a:rPr>
              <a:t>Unsplash</a:t>
            </a:r>
            <a:endParaRPr lang="sv-SE" sz="800" dirty="0">
              <a:solidFill>
                <a:schemeClr val="bg1"/>
              </a:solidFill>
            </a:endParaRPr>
          </a:p>
        </p:txBody>
      </p:sp>
      <p:pic>
        <p:nvPicPr>
          <p:cNvPr id="5" name="Bildobjekt 4" descr="En bild som visar ritning, tecken&#10;&#10;Automatiskt genererad beskrivning">
            <a:extLst>
              <a:ext uri="{FF2B5EF4-FFF2-40B4-BE49-F238E27FC236}">
                <a16:creationId xmlns:a16="http://schemas.microsoft.com/office/drawing/2014/main" id="{6B14D10E-8199-48C1-81E4-AB87F23DA2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49678" y="4938710"/>
            <a:ext cx="1401066" cy="1401066"/>
          </a:xfrm>
          <a:prstGeom prst="rect">
            <a:avLst/>
          </a:prstGeom>
        </p:spPr>
      </p:pic>
      <p:pic>
        <p:nvPicPr>
          <p:cNvPr id="21" name="Bildobjekt 20" descr="En bild som visar ritning, tecken&#10;&#10;Automatiskt genererad beskrivning">
            <a:extLst>
              <a:ext uri="{FF2B5EF4-FFF2-40B4-BE49-F238E27FC236}">
                <a16:creationId xmlns:a16="http://schemas.microsoft.com/office/drawing/2014/main" id="{A891CE4E-19C8-4E3B-A7FE-CB27CD84B3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28270" y="2478572"/>
            <a:ext cx="1325563" cy="1325563"/>
          </a:xfrm>
          <a:prstGeom prst="rect">
            <a:avLst/>
          </a:prstGeom>
        </p:spPr>
      </p:pic>
      <p:pic>
        <p:nvPicPr>
          <p:cNvPr id="22" name="Bildobjekt 21" descr="En bild som visar ritning&#10;&#10;Automatiskt genererad beskrivning">
            <a:extLst>
              <a:ext uri="{FF2B5EF4-FFF2-40B4-BE49-F238E27FC236}">
                <a16:creationId xmlns:a16="http://schemas.microsoft.com/office/drawing/2014/main" id="{BF29A464-23D1-4963-97A6-770C8A87BC8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501351" y="2478572"/>
            <a:ext cx="1325563" cy="1325563"/>
          </a:xfrm>
          <a:prstGeom prst="rect">
            <a:avLst/>
          </a:prstGeom>
        </p:spPr>
      </p:pic>
    </p:spTree>
    <p:extLst>
      <p:ext uri="{BB962C8B-B14F-4D97-AF65-F5344CB8AC3E}">
        <p14:creationId xmlns:p14="http://schemas.microsoft.com/office/powerpoint/2010/main" val="399077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2" descr="En bild som visar tårta, bord, sitter, simmar&#10;&#10;Automatiskt genererad beskrivning">
            <a:extLst>
              <a:ext uri="{FF2B5EF4-FFF2-40B4-BE49-F238E27FC236}">
                <a16:creationId xmlns:a16="http://schemas.microsoft.com/office/drawing/2014/main" id="{363E00BB-1131-41CA-8103-03EFEE85E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 y="1806426"/>
            <a:ext cx="12186022" cy="5051573"/>
          </a:xfrm>
          <a:prstGeom prst="rect">
            <a:avLst/>
          </a:prstGeom>
        </p:spPr>
      </p:pic>
      <p:sp>
        <p:nvSpPr>
          <p:cNvPr id="2" name="Rubrik 1">
            <a:extLst>
              <a:ext uri="{FF2B5EF4-FFF2-40B4-BE49-F238E27FC236}">
                <a16:creationId xmlns:a16="http://schemas.microsoft.com/office/drawing/2014/main" id="{9335453C-E7ED-4EF7-89A1-2C27E5FF82ED}"/>
              </a:ext>
            </a:extLst>
          </p:cNvPr>
          <p:cNvSpPr>
            <a:spLocks noGrp="1"/>
          </p:cNvSpPr>
          <p:nvPr>
            <p:ph type="title"/>
          </p:nvPr>
        </p:nvSpPr>
        <p:spPr/>
        <p:txBody>
          <a:bodyPr/>
          <a:lstStyle/>
          <a:p>
            <a:r>
              <a:rPr lang="sv-SE" dirty="0"/>
              <a:t>Oklart hur Covid-19 påverkar utvecklingen</a:t>
            </a:r>
          </a:p>
        </p:txBody>
      </p:sp>
      <p:pic>
        <p:nvPicPr>
          <p:cNvPr id="24" name="Bildobjekt 23">
            <a:extLst>
              <a:ext uri="{FF2B5EF4-FFF2-40B4-BE49-F238E27FC236}">
                <a16:creationId xmlns:a16="http://schemas.microsoft.com/office/drawing/2014/main" id="{4FB5D49D-F433-4770-A939-B545EE093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6574" y="2829870"/>
            <a:ext cx="1325563" cy="1325563"/>
          </a:xfrm>
          <a:prstGeom prst="rect">
            <a:avLst/>
          </a:prstGeom>
        </p:spPr>
      </p:pic>
      <p:sp>
        <p:nvSpPr>
          <p:cNvPr id="55" name="textruta 54">
            <a:extLst>
              <a:ext uri="{FF2B5EF4-FFF2-40B4-BE49-F238E27FC236}">
                <a16:creationId xmlns:a16="http://schemas.microsoft.com/office/drawing/2014/main" id="{CA30C6EF-F14E-47F0-84E5-6596EB06F63D}"/>
              </a:ext>
            </a:extLst>
          </p:cNvPr>
          <p:cNvSpPr txBox="1"/>
          <p:nvPr/>
        </p:nvSpPr>
        <p:spPr>
          <a:xfrm>
            <a:off x="8555064" y="6504440"/>
            <a:ext cx="4246151" cy="215444"/>
          </a:xfrm>
          <a:prstGeom prst="rect">
            <a:avLst/>
          </a:prstGeom>
          <a:noFill/>
        </p:spPr>
        <p:txBody>
          <a:bodyPr wrap="square" rtlCol="0">
            <a:spAutoFit/>
          </a:bodyPr>
          <a:lstStyle/>
          <a:p>
            <a:r>
              <a:rPr lang="sv-SE" sz="800" dirty="0">
                <a:solidFill>
                  <a:schemeClr val="bg1"/>
                </a:solidFill>
              </a:rPr>
              <a:t>Källa: </a:t>
            </a:r>
            <a:r>
              <a:rPr lang="sv-SE" sz="800" dirty="0" err="1">
                <a:solidFill>
                  <a:schemeClr val="bg1"/>
                </a:solidFill>
              </a:rPr>
              <a:t>Sustainable</a:t>
            </a:r>
            <a:r>
              <a:rPr lang="sv-SE" sz="800" dirty="0">
                <a:solidFill>
                  <a:schemeClr val="bg1"/>
                </a:solidFill>
              </a:rPr>
              <a:t> </a:t>
            </a:r>
            <a:r>
              <a:rPr lang="sv-SE" sz="800" dirty="0" err="1">
                <a:solidFill>
                  <a:schemeClr val="bg1"/>
                </a:solidFill>
              </a:rPr>
              <a:t>development</a:t>
            </a:r>
            <a:r>
              <a:rPr lang="sv-SE" sz="800" dirty="0">
                <a:solidFill>
                  <a:schemeClr val="bg1"/>
                </a:solidFill>
              </a:rPr>
              <a:t> </a:t>
            </a:r>
            <a:r>
              <a:rPr lang="sv-SE" sz="800" dirty="0" err="1">
                <a:solidFill>
                  <a:schemeClr val="bg1"/>
                </a:solidFill>
              </a:rPr>
              <a:t>report</a:t>
            </a:r>
            <a:r>
              <a:rPr lang="sv-SE" sz="800" dirty="0">
                <a:solidFill>
                  <a:schemeClr val="bg1"/>
                </a:solidFill>
              </a:rPr>
              <a:t> 2020 Foto: Fusion-</a:t>
            </a:r>
            <a:r>
              <a:rPr lang="sv-SE" sz="800" dirty="0" err="1">
                <a:solidFill>
                  <a:schemeClr val="bg1"/>
                </a:solidFill>
              </a:rPr>
              <a:t>medical</a:t>
            </a:r>
            <a:r>
              <a:rPr lang="sv-SE" sz="800" dirty="0">
                <a:solidFill>
                  <a:schemeClr val="bg1"/>
                </a:solidFill>
              </a:rPr>
              <a:t>-animation/</a:t>
            </a:r>
            <a:r>
              <a:rPr lang="sv-SE" sz="800" dirty="0" err="1">
                <a:solidFill>
                  <a:schemeClr val="bg1"/>
                </a:solidFill>
              </a:rPr>
              <a:t>Unsplash</a:t>
            </a:r>
            <a:endParaRPr lang="sv-SE" sz="800" dirty="0">
              <a:solidFill>
                <a:schemeClr val="bg1"/>
              </a:solidFill>
            </a:endParaRPr>
          </a:p>
        </p:txBody>
      </p:sp>
      <p:pic>
        <p:nvPicPr>
          <p:cNvPr id="5" name="Bildobjekt 4" descr="En bild som visar mat, ritning&#10;&#10;Automatiskt genererad beskrivning">
            <a:extLst>
              <a:ext uri="{FF2B5EF4-FFF2-40B4-BE49-F238E27FC236}">
                <a16:creationId xmlns:a16="http://schemas.microsoft.com/office/drawing/2014/main" id="{A6997E9A-75F8-479D-A222-73AF20DA95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7971" y="2829870"/>
            <a:ext cx="1325563" cy="1325563"/>
          </a:xfrm>
          <a:prstGeom prst="rect">
            <a:avLst/>
          </a:prstGeom>
        </p:spPr>
      </p:pic>
      <p:pic>
        <p:nvPicPr>
          <p:cNvPr id="9" name="Bildobjekt 8" descr="En bild som visar tecken, ritning&#10;&#10;Automatiskt genererad beskrivning">
            <a:extLst>
              <a:ext uri="{FF2B5EF4-FFF2-40B4-BE49-F238E27FC236}">
                <a16:creationId xmlns:a16="http://schemas.microsoft.com/office/drawing/2014/main" id="{F20AA2C2-8B68-45FF-B7AC-B77C9DFFCC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7971" y="4575177"/>
            <a:ext cx="1325564" cy="1325564"/>
          </a:xfrm>
          <a:prstGeom prst="rect">
            <a:avLst/>
          </a:prstGeom>
        </p:spPr>
      </p:pic>
      <p:pic>
        <p:nvPicPr>
          <p:cNvPr id="13" name="Bildobjekt 12" descr="En bild som visar grön, tecken&#10;&#10;Automatiskt genererad beskrivning">
            <a:extLst>
              <a:ext uri="{FF2B5EF4-FFF2-40B4-BE49-F238E27FC236}">
                <a16:creationId xmlns:a16="http://schemas.microsoft.com/office/drawing/2014/main" id="{22A2EDBA-D4A9-492D-9CAA-719EDEA91B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87007" y="4575177"/>
            <a:ext cx="1325563" cy="1325563"/>
          </a:xfrm>
          <a:prstGeom prst="rect">
            <a:avLst/>
          </a:prstGeom>
        </p:spPr>
      </p:pic>
    </p:spTree>
    <p:extLst>
      <p:ext uri="{BB962C8B-B14F-4D97-AF65-F5344CB8AC3E}">
        <p14:creationId xmlns:p14="http://schemas.microsoft.com/office/powerpoint/2010/main" val="61602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Varför ska vi bry oss om klimatet?</a:t>
            </a:r>
          </a:p>
        </p:txBody>
      </p:sp>
      <p:pic>
        <p:nvPicPr>
          <p:cNvPr id="4" name="Bildobjekt 3" descr="En bild som visar person, utomhus, person&#10;&#10;Automatiskt genererad beskrivning">
            <a:extLst>
              <a:ext uri="{FF2B5EF4-FFF2-40B4-BE49-F238E27FC236}">
                <a16:creationId xmlns:a16="http://schemas.microsoft.com/office/drawing/2014/main" id="{28F7BFE9-1566-4C25-B110-741EEF61A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675" b="7584"/>
          <a:stretch/>
        </p:blipFill>
        <p:spPr>
          <a:xfrm>
            <a:off x="0" y="1811991"/>
            <a:ext cx="12192000" cy="5218396"/>
          </a:xfrm>
          <a:prstGeom prst="rect">
            <a:avLst/>
          </a:prstGeom>
        </p:spPr>
      </p:pic>
      <p:sp>
        <p:nvSpPr>
          <p:cNvPr id="7" name="textruta 6">
            <a:extLst>
              <a:ext uri="{FF2B5EF4-FFF2-40B4-BE49-F238E27FC236}">
                <a16:creationId xmlns:a16="http://schemas.microsoft.com/office/drawing/2014/main" id="{4EC2E937-4AAE-421E-9186-2CCB9F2AFCAD}"/>
              </a:ext>
            </a:extLst>
          </p:cNvPr>
          <p:cNvSpPr txBox="1"/>
          <p:nvPr/>
        </p:nvSpPr>
        <p:spPr>
          <a:xfrm>
            <a:off x="350376" y="2459504"/>
            <a:ext cx="3248810" cy="2554545"/>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Klimatförändringar</a:t>
            </a:r>
          </a:p>
          <a:p>
            <a:pPr marL="742950" lvl="1" indent="-285750">
              <a:buFont typeface="Arial" panose="020B0604020202020204" pitchFamily="34" charset="0"/>
              <a:buChar char="•"/>
            </a:pPr>
            <a:r>
              <a:rPr lang="sv-SE" sz="2000" dirty="0">
                <a:solidFill>
                  <a:schemeClr val="bg1"/>
                </a:solidFill>
              </a:rPr>
              <a:t>Väder</a:t>
            </a:r>
          </a:p>
          <a:p>
            <a:pPr marL="742950" lvl="1" indent="-285750">
              <a:buFont typeface="Arial" panose="020B0604020202020204" pitchFamily="34" charset="0"/>
              <a:buChar char="•"/>
            </a:pPr>
            <a:r>
              <a:rPr lang="sv-SE" sz="2000" dirty="0">
                <a:solidFill>
                  <a:schemeClr val="bg1"/>
                </a:solidFill>
              </a:rPr>
              <a:t>Förutsättningar för mänskligt liv</a:t>
            </a:r>
          </a:p>
          <a:p>
            <a:pPr marL="742950" lvl="1"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Komplext klimatsystem</a:t>
            </a:r>
          </a:p>
          <a:p>
            <a:pPr marL="285750"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IPCC – FNs klimatpanel</a:t>
            </a:r>
          </a:p>
        </p:txBody>
      </p:sp>
    </p:spTree>
    <p:extLst>
      <p:ext uri="{BB962C8B-B14F-4D97-AF65-F5344CB8AC3E}">
        <p14:creationId xmlns:p14="http://schemas.microsoft.com/office/powerpoint/2010/main" val="155891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Parisavtalet – globalt avtal om klimatpåverkan</a:t>
            </a:r>
          </a:p>
        </p:txBody>
      </p:sp>
      <p:pic>
        <p:nvPicPr>
          <p:cNvPr id="7" name="Bildobjekt 6">
            <a:extLst>
              <a:ext uri="{FF2B5EF4-FFF2-40B4-BE49-F238E27FC236}">
                <a16:creationId xmlns:a16="http://schemas.microsoft.com/office/drawing/2014/main" id="{8E81FAB7-35E4-4079-B471-472C536EB0E6}"/>
              </a:ext>
            </a:extLst>
          </p:cNvPr>
          <p:cNvPicPr>
            <a:picLocks noChangeAspect="1"/>
          </p:cNvPicPr>
          <p:nvPr/>
        </p:nvPicPr>
        <p:blipFill>
          <a:blip r:embed="rId3"/>
          <a:stretch>
            <a:fillRect/>
          </a:stretch>
        </p:blipFill>
        <p:spPr>
          <a:xfrm>
            <a:off x="0" y="1811991"/>
            <a:ext cx="9347683" cy="5046009"/>
          </a:xfrm>
          <a:prstGeom prst="rect">
            <a:avLst/>
          </a:prstGeom>
        </p:spPr>
      </p:pic>
      <p:sp>
        <p:nvSpPr>
          <p:cNvPr id="8" name="textruta 7">
            <a:extLst>
              <a:ext uri="{FF2B5EF4-FFF2-40B4-BE49-F238E27FC236}">
                <a16:creationId xmlns:a16="http://schemas.microsoft.com/office/drawing/2014/main" id="{54FF490A-2FDF-4FFF-AA1F-33603BB3F6DA}"/>
              </a:ext>
            </a:extLst>
          </p:cNvPr>
          <p:cNvSpPr txBox="1"/>
          <p:nvPr/>
        </p:nvSpPr>
        <p:spPr>
          <a:xfrm>
            <a:off x="9571703" y="2256503"/>
            <a:ext cx="2389239" cy="2862322"/>
          </a:xfrm>
          <a:prstGeom prst="rect">
            <a:avLst/>
          </a:prstGeom>
          <a:noFill/>
        </p:spPr>
        <p:txBody>
          <a:bodyPr wrap="square" rtlCol="0">
            <a:spAutoFit/>
          </a:bodyPr>
          <a:lstStyle/>
          <a:p>
            <a:pPr marL="342900" indent="-342900">
              <a:buFont typeface="Arial" panose="020B0604020202020204" pitchFamily="34" charset="0"/>
              <a:buChar char="•"/>
            </a:pPr>
            <a:r>
              <a:rPr lang="sv-SE" sz="2000" dirty="0"/>
              <a:t>Parisavtalet från 2015</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Åtgärdsplaner förnyas var femte år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Årligt möte – COP</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COP 26 i Glasgow</a:t>
            </a:r>
          </a:p>
        </p:txBody>
      </p:sp>
    </p:spTree>
    <p:extLst>
      <p:ext uri="{BB962C8B-B14F-4D97-AF65-F5344CB8AC3E}">
        <p14:creationId xmlns:p14="http://schemas.microsoft.com/office/powerpoint/2010/main" val="153682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Hur går det med utsläppen?</a:t>
            </a:r>
          </a:p>
        </p:txBody>
      </p:sp>
      <p:pic>
        <p:nvPicPr>
          <p:cNvPr id="3" name="Bildobjekt 2">
            <a:extLst>
              <a:ext uri="{FF2B5EF4-FFF2-40B4-BE49-F238E27FC236}">
                <a16:creationId xmlns:a16="http://schemas.microsoft.com/office/drawing/2014/main" id="{CC7C496F-105F-49A0-B0F9-F5D9D9DB8F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334" b="21494"/>
          <a:stretch/>
        </p:blipFill>
        <p:spPr>
          <a:xfrm>
            <a:off x="0" y="1811991"/>
            <a:ext cx="12192000" cy="5054046"/>
          </a:xfrm>
          <a:prstGeom prst="rect">
            <a:avLst/>
          </a:prstGeom>
        </p:spPr>
      </p:pic>
      <p:sp>
        <p:nvSpPr>
          <p:cNvPr id="4" name="textruta 3">
            <a:extLst>
              <a:ext uri="{FF2B5EF4-FFF2-40B4-BE49-F238E27FC236}">
                <a16:creationId xmlns:a16="http://schemas.microsoft.com/office/drawing/2014/main" id="{D817BDA1-CF2F-411B-9C3A-EDF71BACD259}"/>
              </a:ext>
            </a:extLst>
          </p:cNvPr>
          <p:cNvSpPr txBox="1"/>
          <p:nvPr/>
        </p:nvSpPr>
        <p:spPr>
          <a:xfrm>
            <a:off x="0" y="2231516"/>
            <a:ext cx="2934929" cy="3170099"/>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Scenarier från IPCCs rapport</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Utsläpp av växthusgaser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Måste halveras varje årtionde</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spTree>
    <p:extLst>
      <p:ext uri="{BB962C8B-B14F-4D97-AF65-F5344CB8AC3E}">
        <p14:creationId xmlns:p14="http://schemas.microsoft.com/office/powerpoint/2010/main" val="107757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Så tar vi itu med klimatförändringarna</a:t>
            </a:r>
          </a:p>
        </p:txBody>
      </p:sp>
      <p:pic>
        <p:nvPicPr>
          <p:cNvPr id="6" name="Bildobjekt 5" descr="En bild som visar gräs, utomhus, väg&#10;&#10;Automatiskt genererad beskrivning">
            <a:extLst>
              <a:ext uri="{FF2B5EF4-FFF2-40B4-BE49-F238E27FC236}">
                <a16:creationId xmlns:a16="http://schemas.microsoft.com/office/drawing/2014/main" id="{25C934AC-047A-4141-99D0-25BEF1C4E3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542" b="12559"/>
          <a:stretch/>
        </p:blipFill>
        <p:spPr>
          <a:xfrm>
            <a:off x="-22047" y="1811991"/>
            <a:ext cx="12236093" cy="5096117"/>
          </a:xfrm>
          <a:prstGeom prst="rect">
            <a:avLst/>
          </a:prstGeom>
        </p:spPr>
      </p:pic>
      <p:sp>
        <p:nvSpPr>
          <p:cNvPr id="3" name="textruta 2">
            <a:extLst>
              <a:ext uri="{FF2B5EF4-FFF2-40B4-BE49-F238E27FC236}">
                <a16:creationId xmlns:a16="http://schemas.microsoft.com/office/drawing/2014/main" id="{70369759-A837-4009-AFB3-8E223CB64913}"/>
              </a:ext>
            </a:extLst>
          </p:cNvPr>
          <p:cNvSpPr txBox="1"/>
          <p:nvPr/>
        </p:nvSpPr>
        <p:spPr>
          <a:xfrm>
            <a:off x="368709" y="2459504"/>
            <a:ext cx="3892100" cy="2862322"/>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Klimatrelaterade naturkatastrofer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Åtgärder mot skadorna</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Stärka naturens egna möjligheter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Anpassa samhällen</a:t>
            </a:r>
          </a:p>
        </p:txBody>
      </p:sp>
    </p:spTree>
    <p:extLst>
      <p:ext uri="{BB962C8B-B14F-4D97-AF65-F5344CB8AC3E}">
        <p14:creationId xmlns:p14="http://schemas.microsoft.com/office/powerpoint/2010/main" val="2927289838"/>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2400</Words>
  <Application>Microsoft Office PowerPoint</Application>
  <PresentationFormat>Bredbild</PresentationFormat>
  <Paragraphs>185</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Trade Gothic LT Std Cn</vt:lpstr>
      <vt:lpstr>SFN Office TG-tema</vt:lpstr>
      <vt:lpstr>Hur går det för världen?</vt:lpstr>
      <vt:lpstr>Hur påverkar coronapandemin genomförandet av Agenda 2030?</vt:lpstr>
      <vt:lpstr>Mycket stor negativ påverkan</vt:lpstr>
      <vt:lpstr>Något negativ eller blandad påverkan</vt:lpstr>
      <vt:lpstr>Oklart hur Covid-19 påverkar utvecklingen</vt:lpstr>
      <vt:lpstr>Varför ska vi bry oss om klimatet?</vt:lpstr>
      <vt:lpstr>Parisavtalet – globalt avtal om klimatpåverkan</vt:lpstr>
      <vt:lpstr>Hur går det med utsläppen?</vt:lpstr>
      <vt:lpstr>Så tar vi itu med klimatförändringarna</vt:lpstr>
      <vt:lpstr>Klimaträttvisa</vt:lpstr>
      <vt:lpstr>Hur kan du bidra till klimatarbetet?</vt:lpstr>
      <vt:lpstr>En bättre värld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2030 –  17 globala mål för hållbar utveckling</dc:title>
  <dc:creator>Malin Åberg Aas</dc:creator>
  <cp:lastModifiedBy>Hanna Svanberg</cp:lastModifiedBy>
  <cp:revision>47</cp:revision>
  <dcterms:created xsi:type="dcterms:W3CDTF">2020-08-24T14:03:29Z</dcterms:created>
  <dcterms:modified xsi:type="dcterms:W3CDTF">2021-09-24T16:28:15Z</dcterms:modified>
</cp:coreProperties>
</file>