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65" r:id="rId2"/>
    <p:sldId id="364" r:id="rId3"/>
    <p:sldId id="379" r:id="rId4"/>
    <p:sldId id="577" r:id="rId5"/>
    <p:sldId id="375" r:id="rId6"/>
    <p:sldId id="390" r:id="rId7"/>
    <p:sldId id="371" r:id="rId8"/>
    <p:sldId id="408" r:id="rId9"/>
    <p:sldId id="389" r:id="rId10"/>
    <p:sldId id="396" r:id="rId11"/>
    <p:sldId id="383" r:id="rId12"/>
    <p:sldId id="395" r:id="rId13"/>
    <p:sldId id="388" r:id="rId14"/>
    <p:sldId id="384" r:id="rId15"/>
    <p:sldId id="373" r:id="rId16"/>
    <p:sldId id="402" r:id="rId17"/>
    <p:sldId id="385" r:id="rId18"/>
    <p:sldId id="369" r:id="rId19"/>
    <p:sldId id="406" r:id="rId20"/>
    <p:sldId id="391" r:id="rId21"/>
    <p:sldId id="382" r:id="rId22"/>
    <p:sldId id="374" r:id="rId23"/>
    <p:sldId id="386" r:id="rId24"/>
    <p:sldId id="393" r:id="rId25"/>
    <p:sldId id="400" r:id="rId26"/>
    <p:sldId id="411" r:id="rId27"/>
    <p:sldId id="387" r:id="rId28"/>
    <p:sldId id="394" r:id="rId29"/>
    <p:sldId id="407" r:id="rId30"/>
    <p:sldId id="576" r:id="rId31"/>
    <p:sldId id="403" r:id="rId32"/>
    <p:sldId id="333" r:id="rId33"/>
    <p:sldId id="404" r:id="rId34"/>
    <p:sldId id="376"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ornbert" initials="EC" lastIdx="2" clrIdx="0">
    <p:extLst>
      <p:ext uri="{19B8F6BF-5375-455C-9EA6-DF929625EA0E}">
        <p15:presenceInfo xmlns:p15="http://schemas.microsoft.com/office/powerpoint/2012/main" userId="S::emma.cornbert@fn.se::c844042d-84f7-45c2-9a6c-baf2153f6814" providerId="AD"/>
      </p:ext>
    </p:extLst>
  </p:cmAuthor>
  <p:cmAuthor id="2" name="Julia Göransson Lund" initials="JGL" lastIdx="5" clrIdx="1">
    <p:extLst>
      <p:ext uri="{19B8F6BF-5375-455C-9EA6-DF929625EA0E}">
        <p15:presenceInfo xmlns:p15="http://schemas.microsoft.com/office/powerpoint/2012/main" userId="S::Julia.Goransson.Lund@fn.se::9ac28fb2-8e00-45cd-ab8c-bd32a5c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DE9E7-2FD4-45B1-AD47-7B44AF1C638D}" v="10" dt="2021-02-11T14:26:59.4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9577" autoAdjust="0"/>
  </p:normalViewPr>
  <p:slideViewPr>
    <p:cSldViewPr snapToGrid="0">
      <p:cViewPr varScale="1">
        <p:scale>
          <a:sx n="40" d="100"/>
          <a:sy n="40" d="100"/>
        </p:scale>
        <p:origin x="1772" y="44"/>
      </p:cViewPr>
      <p:guideLst/>
    </p:cSldViewPr>
  </p:slideViewPr>
  <p:notesTextViewPr>
    <p:cViewPr>
      <p:scale>
        <a:sx n="1" d="1"/>
        <a:sy n="1" d="1"/>
      </p:scale>
      <p:origin x="0" y="-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Göransson Lund" userId="9ac28fb2-8e00-45cd-ab8c-bd32a5c1a25d" providerId="ADAL" clId="{E28DE9E7-2FD4-45B1-AD47-7B44AF1C638D}"/>
    <pc:docChg chg="undo custSel addSld delSld modSld sldOrd">
      <pc:chgData name="Julia Göransson Lund" userId="9ac28fb2-8e00-45cd-ab8c-bd32a5c1a25d" providerId="ADAL" clId="{E28DE9E7-2FD4-45B1-AD47-7B44AF1C638D}" dt="2021-02-11T16:04:35.581" v="1028" actId="20577"/>
      <pc:docMkLst>
        <pc:docMk/>
      </pc:docMkLst>
      <pc:sldChg chg="del">
        <pc:chgData name="Julia Göransson Lund" userId="9ac28fb2-8e00-45cd-ab8c-bd32a5c1a25d" providerId="ADAL" clId="{E28DE9E7-2FD4-45B1-AD47-7B44AF1C638D}" dt="2021-02-11T13:45:54.773" v="0" actId="2696"/>
        <pc:sldMkLst>
          <pc:docMk/>
          <pc:sldMk cId="0" sldId="261"/>
        </pc:sldMkLst>
      </pc:sldChg>
      <pc:sldChg chg="add del">
        <pc:chgData name="Julia Göransson Lund" userId="9ac28fb2-8e00-45cd-ab8c-bd32a5c1a25d" providerId="ADAL" clId="{E28DE9E7-2FD4-45B1-AD47-7B44AF1C638D}" dt="2021-02-11T13:47:05.587" v="10" actId="47"/>
        <pc:sldMkLst>
          <pc:docMk/>
          <pc:sldMk cId="0" sldId="262"/>
        </pc:sldMkLst>
      </pc:sldChg>
      <pc:sldChg chg="delSp modSp add del mod ord modTransition modNotesTx">
        <pc:chgData name="Julia Göransson Lund" userId="9ac28fb2-8e00-45cd-ab8c-bd32a5c1a25d" providerId="ADAL" clId="{E28DE9E7-2FD4-45B1-AD47-7B44AF1C638D}" dt="2021-02-11T16:04:35.581" v="1028" actId="20577"/>
        <pc:sldMkLst>
          <pc:docMk/>
          <pc:sldMk cId="2863048383" sldId="265"/>
        </pc:sldMkLst>
        <pc:spChg chg="mod">
          <ac:chgData name="Julia Göransson Lund" userId="9ac28fb2-8e00-45cd-ab8c-bd32a5c1a25d" providerId="ADAL" clId="{E28DE9E7-2FD4-45B1-AD47-7B44AF1C638D}" dt="2021-02-11T14:30:09.829" v="301" actId="255"/>
          <ac:spMkLst>
            <pc:docMk/>
            <pc:sldMk cId="2863048383" sldId="265"/>
            <ac:spMk id="2" creationId="{D45F71E9-2867-4C41-ABBB-C8A2B4C3E1E6}"/>
          </ac:spMkLst>
        </pc:spChg>
        <pc:spChg chg="del mod">
          <ac:chgData name="Julia Göransson Lund" userId="9ac28fb2-8e00-45cd-ab8c-bd32a5c1a25d" providerId="ADAL" clId="{E28DE9E7-2FD4-45B1-AD47-7B44AF1C638D}" dt="2021-02-11T13:49:02.822" v="20" actId="478"/>
          <ac:spMkLst>
            <pc:docMk/>
            <pc:sldMk cId="2863048383" sldId="265"/>
            <ac:spMk id="3" creationId="{3648C06C-64D1-4B58-B2C2-A13662E4E361}"/>
          </ac:spMkLst>
        </pc:spChg>
        <pc:picChg chg="mod">
          <ac:chgData name="Julia Göransson Lund" userId="9ac28fb2-8e00-45cd-ab8c-bd32a5c1a25d" providerId="ADAL" clId="{E28DE9E7-2FD4-45B1-AD47-7B44AF1C638D}" dt="2021-02-11T13:48:41.647" v="18" actId="1076"/>
          <ac:picMkLst>
            <pc:docMk/>
            <pc:sldMk cId="2863048383" sldId="265"/>
            <ac:picMk id="8" creationId="{390C5F44-D80B-4542-B4A4-4BD76CFB98A8}"/>
          </ac:picMkLst>
        </pc:picChg>
      </pc:sldChg>
      <pc:sldChg chg="add del">
        <pc:chgData name="Julia Göransson Lund" userId="9ac28fb2-8e00-45cd-ab8c-bd32a5c1a25d" providerId="ADAL" clId="{E28DE9E7-2FD4-45B1-AD47-7B44AF1C638D}" dt="2021-02-11T13:51:37.669" v="23" actId="47"/>
        <pc:sldMkLst>
          <pc:docMk/>
          <pc:sldMk cId="946057147" sldId="266"/>
        </pc:sldMkLst>
        <pc:spChg chg="mod">
          <ac:chgData name="Julia Göransson Lund" userId="9ac28fb2-8e00-45cd-ab8c-bd32a5c1a25d" providerId="ADAL" clId="{E28DE9E7-2FD4-45B1-AD47-7B44AF1C638D}" dt="2021-02-11T15:39:36.616" v="459" actId="27636"/>
          <ac:spMkLst>
            <pc:docMk/>
            <pc:sldMk cId="946057147" sldId="266"/>
            <ac:spMk id="4" creationId="{488966D7-F81A-4FDD-90A9-09659E6C1CE6}"/>
          </ac:spMkLst>
        </pc:spChg>
        <pc:picChg chg="mod">
          <ac:chgData name="Julia Göransson Lund" userId="9ac28fb2-8e00-45cd-ab8c-bd32a5c1a25d" providerId="ADAL" clId="{E28DE9E7-2FD4-45B1-AD47-7B44AF1C638D}" dt="2021-02-11T15:39:45.146" v="460" actId="14100"/>
          <ac:picMkLst>
            <pc:docMk/>
            <pc:sldMk cId="946057147" sldId="266"/>
            <ac:picMk id="8" creationId="{CE560D60-B9E1-4D76-9DE9-D5A819E55A52}"/>
          </ac:picMkLst>
        </pc:picChg>
      </pc:sldChg>
      <pc:sldChg chg="add del">
        <pc:chgData name="Julia Göransson Lund" userId="9ac28fb2-8e00-45cd-ab8c-bd32a5c1a25d" providerId="ADAL" clId="{E28DE9E7-2FD4-45B1-AD47-7B44AF1C638D}" dt="2021-02-11T14:26:59.467" v="269"/>
        <pc:sldMkLst>
          <pc:docMk/>
          <pc:sldMk cId="2181592472" sldId="333"/>
        </pc:sldMkLst>
      </pc:sldChg>
      <pc:sldChg chg="modSp add del mod">
        <pc:chgData name="Julia Göransson Lund" userId="9ac28fb2-8e00-45cd-ab8c-bd32a5c1a25d" providerId="ADAL" clId="{E28DE9E7-2FD4-45B1-AD47-7B44AF1C638D}" dt="2021-02-11T15:40:54.766" v="471" actId="255"/>
        <pc:sldMkLst>
          <pc:docMk/>
          <pc:sldMk cId="1639643194" sldId="334"/>
        </pc:sldMkLst>
        <pc:spChg chg="mod">
          <ac:chgData name="Julia Göransson Lund" userId="9ac28fb2-8e00-45cd-ab8c-bd32a5c1a25d" providerId="ADAL" clId="{E28DE9E7-2FD4-45B1-AD47-7B44AF1C638D}" dt="2021-02-11T15:40:31.558" v="466" actId="255"/>
          <ac:spMkLst>
            <pc:docMk/>
            <pc:sldMk cId="1639643194" sldId="334"/>
            <ac:spMk id="2" creationId="{68295E07-7DA6-4491-8A0D-40B6CA697683}"/>
          </ac:spMkLst>
        </pc:spChg>
        <pc:spChg chg="mod">
          <ac:chgData name="Julia Göransson Lund" userId="9ac28fb2-8e00-45cd-ab8c-bd32a5c1a25d" providerId="ADAL" clId="{E28DE9E7-2FD4-45B1-AD47-7B44AF1C638D}" dt="2021-02-11T15:40:47.250" v="470" actId="255"/>
          <ac:spMkLst>
            <pc:docMk/>
            <pc:sldMk cId="1639643194" sldId="334"/>
            <ac:spMk id="4" creationId="{0147252F-4326-4929-99A3-F5460438D648}"/>
          </ac:spMkLst>
        </pc:spChg>
        <pc:spChg chg="mod">
          <ac:chgData name="Julia Göransson Lund" userId="9ac28fb2-8e00-45cd-ab8c-bd32a5c1a25d" providerId="ADAL" clId="{E28DE9E7-2FD4-45B1-AD47-7B44AF1C638D}" dt="2021-02-11T15:40:54.766" v="471" actId="255"/>
          <ac:spMkLst>
            <pc:docMk/>
            <pc:sldMk cId="1639643194" sldId="334"/>
            <ac:spMk id="5" creationId="{F3EFA5DA-9372-4DE9-94BE-95303FA335BE}"/>
          </ac:spMkLst>
        </pc:spChg>
      </pc:sldChg>
      <pc:sldChg chg="modSp add del mod modNotesTx">
        <pc:chgData name="Julia Göransson Lund" userId="9ac28fb2-8e00-45cd-ab8c-bd32a5c1a25d" providerId="ADAL" clId="{E28DE9E7-2FD4-45B1-AD47-7B44AF1C638D}" dt="2021-02-11T15:49:51.139" v="591" actId="20577"/>
        <pc:sldMkLst>
          <pc:docMk/>
          <pc:sldMk cId="816159211" sldId="364"/>
        </pc:sldMkLst>
        <pc:spChg chg="mod">
          <ac:chgData name="Julia Göransson Lund" userId="9ac28fb2-8e00-45cd-ab8c-bd32a5c1a25d" providerId="ADAL" clId="{E28DE9E7-2FD4-45B1-AD47-7B44AF1C638D}" dt="2021-02-11T14:31:54.182" v="313" actId="2711"/>
          <ac:spMkLst>
            <pc:docMk/>
            <pc:sldMk cId="816159211" sldId="364"/>
            <ac:spMk id="2" creationId="{2F6C57B6-621A-4C24-B5CB-389C2C313E39}"/>
          </ac:spMkLst>
        </pc:spChg>
      </pc:sldChg>
      <pc:sldChg chg="modSp add del mod">
        <pc:chgData name="Julia Göransson Lund" userId="9ac28fb2-8e00-45cd-ab8c-bd32a5c1a25d" providerId="ADAL" clId="{E28DE9E7-2FD4-45B1-AD47-7B44AF1C638D}" dt="2021-02-11T14:39:19.871" v="380" actId="20577"/>
        <pc:sldMkLst>
          <pc:docMk/>
          <pc:sldMk cId="334984596" sldId="369"/>
        </pc:sldMkLst>
        <pc:spChg chg="mod">
          <ac:chgData name="Julia Göransson Lund" userId="9ac28fb2-8e00-45cd-ab8c-bd32a5c1a25d" providerId="ADAL" clId="{E28DE9E7-2FD4-45B1-AD47-7B44AF1C638D}" dt="2021-02-11T14:38:49.522" v="370" actId="207"/>
          <ac:spMkLst>
            <pc:docMk/>
            <pc:sldMk cId="334984596" sldId="369"/>
            <ac:spMk id="2" creationId="{2F6C57B6-621A-4C24-B5CB-389C2C313E39}"/>
          </ac:spMkLst>
        </pc:spChg>
        <pc:spChg chg="mod">
          <ac:chgData name="Julia Göransson Lund" userId="9ac28fb2-8e00-45cd-ab8c-bd32a5c1a25d" providerId="ADAL" clId="{E28DE9E7-2FD4-45B1-AD47-7B44AF1C638D}" dt="2021-02-11T14:39:19.871" v="380" actId="20577"/>
          <ac:spMkLst>
            <pc:docMk/>
            <pc:sldMk cId="334984596" sldId="369"/>
            <ac:spMk id="4" creationId="{F8205457-DE1F-4CEF-BD5C-D8BADF247339}"/>
          </ac:spMkLst>
        </pc:spChg>
      </pc:sldChg>
      <pc:sldChg chg="modSp add del mod modNotesTx">
        <pc:chgData name="Julia Göransson Lund" userId="9ac28fb2-8e00-45cd-ab8c-bd32a5c1a25d" providerId="ADAL" clId="{E28DE9E7-2FD4-45B1-AD47-7B44AF1C638D}" dt="2021-02-11T15:51:16.943" v="723" actId="20577"/>
        <pc:sldMkLst>
          <pc:docMk/>
          <pc:sldMk cId="2235339438" sldId="371"/>
        </pc:sldMkLst>
        <pc:spChg chg="mod">
          <ac:chgData name="Julia Göransson Lund" userId="9ac28fb2-8e00-45cd-ab8c-bd32a5c1a25d" providerId="ADAL" clId="{E28DE9E7-2FD4-45B1-AD47-7B44AF1C638D}" dt="2021-02-11T14:32:23.055" v="316" actId="2711"/>
          <ac:spMkLst>
            <pc:docMk/>
            <pc:sldMk cId="2235339438" sldId="371"/>
            <ac:spMk id="2" creationId="{BBE72F0E-6236-4801-A7C6-0414ADC3EC75}"/>
          </ac:spMkLst>
        </pc:spChg>
        <pc:spChg chg="mod">
          <ac:chgData name="Julia Göransson Lund" userId="9ac28fb2-8e00-45cd-ab8c-bd32a5c1a25d" providerId="ADAL" clId="{E28DE9E7-2FD4-45B1-AD47-7B44AF1C638D}" dt="2021-02-11T14:00:44.773" v="44" actId="255"/>
          <ac:spMkLst>
            <pc:docMk/>
            <pc:sldMk cId="2235339438" sldId="371"/>
            <ac:spMk id="13" creationId="{BD07BD0F-525E-4FB2-8634-345CF1E012DE}"/>
          </ac:spMkLst>
        </pc:spChg>
      </pc:sldChg>
      <pc:sldChg chg="modSp add del mod modNotesTx">
        <pc:chgData name="Julia Göransson Lund" userId="9ac28fb2-8e00-45cd-ab8c-bd32a5c1a25d" providerId="ADAL" clId="{E28DE9E7-2FD4-45B1-AD47-7B44AF1C638D}" dt="2021-02-11T15:54:20.451" v="1026" actId="20577"/>
        <pc:sldMkLst>
          <pc:docMk/>
          <pc:sldMk cId="3878590948" sldId="373"/>
        </pc:sldMkLst>
        <pc:spChg chg="mod">
          <ac:chgData name="Julia Göransson Lund" userId="9ac28fb2-8e00-45cd-ab8c-bd32a5c1a25d" providerId="ADAL" clId="{E28DE9E7-2FD4-45B1-AD47-7B44AF1C638D}" dt="2021-02-11T14:37:11" v="354" actId="207"/>
          <ac:spMkLst>
            <pc:docMk/>
            <pc:sldMk cId="3878590948" sldId="373"/>
            <ac:spMk id="2" creationId="{C1EFB16C-C981-4A7B-A688-BD013BABC054}"/>
          </ac:spMkLst>
        </pc:spChg>
        <pc:spChg chg="mod">
          <ac:chgData name="Julia Göransson Lund" userId="9ac28fb2-8e00-45cd-ab8c-bd32a5c1a25d" providerId="ADAL" clId="{E28DE9E7-2FD4-45B1-AD47-7B44AF1C638D}" dt="2021-02-11T14:37:23.946" v="356" actId="255"/>
          <ac:spMkLst>
            <pc:docMk/>
            <pc:sldMk cId="3878590948" sldId="373"/>
            <ac:spMk id="15" creationId="{D44A400D-A56A-46DF-BB86-4E1811AAAC28}"/>
          </ac:spMkLst>
        </pc:spChg>
      </pc:sldChg>
      <pc:sldChg chg="modSp add del mod">
        <pc:chgData name="Julia Göransson Lund" userId="9ac28fb2-8e00-45cd-ab8c-bd32a5c1a25d" providerId="ADAL" clId="{E28DE9E7-2FD4-45B1-AD47-7B44AF1C638D}" dt="2021-02-11T14:40:42.082" v="399" actId="1076"/>
        <pc:sldMkLst>
          <pc:docMk/>
          <pc:sldMk cId="1310151256" sldId="374"/>
        </pc:sldMkLst>
        <pc:spChg chg="mod">
          <ac:chgData name="Julia Göransson Lund" userId="9ac28fb2-8e00-45cd-ab8c-bd32a5c1a25d" providerId="ADAL" clId="{E28DE9E7-2FD4-45B1-AD47-7B44AF1C638D}" dt="2021-02-11T14:40:42.082" v="399" actId="1076"/>
          <ac:spMkLst>
            <pc:docMk/>
            <pc:sldMk cId="1310151256" sldId="374"/>
            <ac:spMk id="4" creationId="{6B2BA27A-83F0-414A-8370-73A9CADBC7DC}"/>
          </ac:spMkLst>
        </pc:spChg>
      </pc:sldChg>
      <pc:sldChg chg="modSp add del mod modNotesTx">
        <pc:chgData name="Julia Göransson Lund" userId="9ac28fb2-8e00-45cd-ab8c-bd32a5c1a25d" providerId="ADAL" clId="{E28DE9E7-2FD4-45B1-AD47-7B44AF1C638D}" dt="2021-02-11T15:50:26.127" v="645" actId="20577"/>
        <pc:sldMkLst>
          <pc:docMk/>
          <pc:sldMk cId="173440461" sldId="375"/>
        </pc:sldMkLst>
        <pc:spChg chg="mod">
          <ac:chgData name="Julia Göransson Lund" userId="9ac28fb2-8e00-45cd-ab8c-bd32a5c1a25d" providerId="ADAL" clId="{E28DE9E7-2FD4-45B1-AD47-7B44AF1C638D}" dt="2021-02-11T14:30:32.915" v="304" actId="255"/>
          <ac:spMkLst>
            <pc:docMk/>
            <pc:sldMk cId="173440461" sldId="375"/>
            <ac:spMk id="7" creationId="{D88E3C38-3CEC-483B-9E21-505CC6AAC99D}"/>
          </ac:spMkLst>
        </pc:spChg>
        <pc:spChg chg="mod">
          <ac:chgData name="Julia Göransson Lund" userId="9ac28fb2-8e00-45cd-ab8c-bd32a5c1a25d" providerId="ADAL" clId="{E28DE9E7-2FD4-45B1-AD47-7B44AF1C638D}" dt="2021-02-11T14:07:02.753" v="238" actId="255"/>
          <ac:spMkLst>
            <pc:docMk/>
            <pc:sldMk cId="173440461" sldId="375"/>
            <ac:spMk id="9" creationId="{F44C27A5-F101-4B43-8D86-98E7FF643652}"/>
          </ac:spMkLst>
        </pc:spChg>
      </pc:sldChg>
      <pc:sldChg chg="modSp add del mod modTransition">
        <pc:chgData name="Julia Göransson Lund" userId="9ac28fb2-8e00-45cd-ab8c-bd32a5c1a25d" providerId="ADAL" clId="{E28DE9E7-2FD4-45B1-AD47-7B44AF1C638D}" dt="2021-02-11T15:41:07.214" v="472" actId="255"/>
        <pc:sldMkLst>
          <pc:docMk/>
          <pc:sldMk cId="3640101054" sldId="376"/>
        </pc:sldMkLst>
        <pc:spChg chg="mod">
          <ac:chgData name="Julia Göransson Lund" userId="9ac28fb2-8e00-45cd-ab8c-bd32a5c1a25d" providerId="ADAL" clId="{E28DE9E7-2FD4-45B1-AD47-7B44AF1C638D}" dt="2021-02-11T15:41:07.214" v="472" actId="255"/>
          <ac:spMkLst>
            <pc:docMk/>
            <pc:sldMk cId="3640101054" sldId="376"/>
            <ac:spMk id="7" creationId="{B793E559-A19F-4705-B73D-6A2609A73861}"/>
          </ac:spMkLst>
        </pc:spChg>
      </pc:sldChg>
      <pc:sldChg chg="add del">
        <pc:chgData name="Julia Göransson Lund" userId="9ac28fb2-8e00-45cd-ab8c-bd32a5c1a25d" providerId="ADAL" clId="{E28DE9E7-2FD4-45B1-AD47-7B44AF1C638D}" dt="2021-02-11T13:47:07.161" v="11" actId="47"/>
        <pc:sldMkLst>
          <pc:docMk/>
          <pc:sldMk cId="3147847567" sldId="377"/>
        </pc:sldMkLst>
      </pc:sldChg>
      <pc:sldChg chg="modSp add del mod modNotesTx">
        <pc:chgData name="Julia Göransson Lund" userId="9ac28fb2-8e00-45cd-ab8c-bd32a5c1a25d" providerId="ADAL" clId="{E28DE9E7-2FD4-45B1-AD47-7B44AF1C638D}" dt="2021-02-11T15:50:08.177" v="606" actId="20577"/>
        <pc:sldMkLst>
          <pc:docMk/>
          <pc:sldMk cId="3281668205" sldId="379"/>
        </pc:sldMkLst>
        <pc:spChg chg="mod">
          <ac:chgData name="Julia Göransson Lund" userId="9ac28fb2-8e00-45cd-ab8c-bd32a5c1a25d" providerId="ADAL" clId="{E28DE9E7-2FD4-45B1-AD47-7B44AF1C638D}" dt="2021-02-11T14:32:14.214" v="315" actId="2711"/>
          <ac:spMkLst>
            <pc:docMk/>
            <pc:sldMk cId="3281668205" sldId="379"/>
            <ac:spMk id="2" creationId="{8F63D998-64C7-427A-9EE8-E2428C9CAF25}"/>
          </ac:spMkLst>
        </pc:spChg>
      </pc:sldChg>
      <pc:sldChg chg="modSp add del mod modNotesTx">
        <pc:chgData name="Julia Göransson Lund" userId="9ac28fb2-8e00-45cd-ab8c-bd32a5c1a25d" providerId="ADAL" clId="{E28DE9E7-2FD4-45B1-AD47-7B44AF1C638D}" dt="2021-02-11T14:28:15.367" v="293" actId="47"/>
        <pc:sldMkLst>
          <pc:docMk/>
          <pc:sldMk cId="683894687" sldId="380"/>
        </pc:sldMkLst>
        <pc:spChg chg="mod">
          <ac:chgData name="Julia Göransson Lund" userId="9ac28fb2-8e00-45cd-ab8c-bd32a5c1a25d" providerId="ADAL" clId="{E28DE9E7-2FD4-45B1-AD47-7B44AF1C638D}" dt="2021-02-11T14:28:01.047" v="292" actId="207"/>
          <ac:spMkLst>
            <pc:docMk/>
            <pc:sldMk cId="683894687" sldId="380"/>
            <ac:spMk id="2" creationId="{CE9781B3-ADA4-4B86-B6BF-1DF4E06404C5}"/>
          </ac:spMkLst>
        </pc:spChg>
      </pc:sldChg>
      <pc:sldChg chg="modSp add del mod">
        <pc:chgData name="Julia Göransson Lund" userId="9ac28fb2-8e00-45cd-ab8c-bd32a5c1a25d" providerId="ADAL" clId="{E28DE9E7-2FD4-45B1-AD47-7B44AF1C638D}" dt="2021-02-11T14:40:33.863" v="398" actId="14100"/>
        <pc:sldMkLst>
          <pc:docMk/>
          <pc:sldMk cId="4013629459" sldId="382"/>
        </pc:sldMkLst>
        <pc:spChg chg="mod">
          <ac:chgData name="Julia Göransson Lund" userId="9ac28fb2-8e00-45cd-ab8c-bd32a5c1a25d" providerId="ADAL" clId="{E28DE9E7-2FD4-45B1-AD47-7B44AF1C638D}" dt="2021-02-11T14:39:44.163" v="382" actId="207"/>
          <ac:spMkLst>
            <pc:docMk/>
            <pc:sldMk cId="4013629459" sldId="382"/>
            <ac:spMk id="2" creationId="{408CE164-E239-41A4-8673-883DB422EC16}"/>
          </ac:spMkLst>
        </pc:spChg>
        <pc:spChg chg="mod">
          <ac:chgData name="Julia Göransson Lund" userId="9ac28fb2-8e00-45cd-ab8c-bd32a5c1a25d" providerId="ADAL" clId="{E28DE9E7-2FD4-45B1-AD47-7B44AF1C638D}" dt="2021-02-11T14:40:33.863" v="398" actId="14100"/>
          <ac:spMkLst>
            <pc:docMk/>
            <pc:sldMk cId="4013629459" sldId="382"/>
            <ac:spMk id="17" creationId="{B4A56447-2A69-4513-9EB7-C9364765E9B7}"/>
          </ac:spMkLst>
        </pc:spChg>
      </pc:sldChg>
      <pc:sldChg chg="add modTransition modNotesTx">
        <pc:chgData name="Julia Göransson Lund" userId="9ac28fb2-8e00-45cd-ab8c-bd32a5c1a25d" providerId="ADAL" clId="{E28DE9E7-2FD4-45B1-AD47-7B44AF1C638D}" dt="2021-02-11T15:52:47.474" v="896" actId="20577"/>
        <pc:sldMkLst>
          <pc:docMk/>
          <pc:sldMk cId="12313971" sldId="383"/>
        </pc:sldMkLst>
      </pc:sldChg>
      <pc:sldChg chg="addSp modSp add del mod modTransition modNotesTx">
        <pc:chgData name="Julia Göransson Lund" userId="9ac28fb2-8e00-45cd-ab8c-bd32a5c1a25d" providerId="ADAL" clId="{E28DE9E7-2FD4-45B1-AD47-7B44AF1C638D}" dt="2021-02-11T15:53:50.245" v="1014" actId="20577"/>
        <pc:sldMkLst>
          <pc:docMk/>
          <pc:sldMk cId="2845127121" sldId="384"/>
        </pc:sldMkLst>
        <pc:spChg chg="add mod">
          <ac:chgData name="Julia Göransson Lund" userId="9ac28fb2-8e00-45cd-ab8c-bd32a5c1a25d" providerId="ADAL" clId="{E28DE9E7-2FD4-45B1-AD47-7B44AF1C638D}" dt="2021-02-11T14:18:40.806" v="267"/>
          <ac:spMkLst>
            <pc:docMk/>
            <pc:sldMk cId="2845127121" sldId="384"/>
            <ac:spMk id="3" creationId="{39BD6605-0F0D-4F7E-861B-C6C0022C0926}"/>
          </ac:spMkLst>
        </pc:spChg>
        <pc:spChg chg="mod">
          <ac:chgData name="Julia Göransson Lund" userId="9ac28fb2-8e00-45cd-ab8c-bd32a5c1a25d" providerId="ADAL" clId="{E28DE9E7-2FD4-45B1-AD47-7B44AF1C638D}" dt="2021-02-11T14:36:59.567" v="352" actId="1076"/>
          <ac:spMkLst>
            <pc:docMk/>
            <pc:sldMk cId="2845127121" sldId="384"/>
            <ac:spMk id="7" creationId="{9857C52E-C828-47E9-A1E9-F3ECF9BD019F}"/>
          </ac:spMkLst>
        </pc:spChg>
      </pc:sldChg>
      <pc:sldChg chg="modSp add del mod">
        <pc:chgData name="Julia Göransson Lund" userId="9ac28fb2-8e00-45cd-ab8c-bd32a5c1a25d" providerId="ADAL" clId="{E28DE9E7-2FD4-45B1-AD47-7B44AF1C638D}" dt="2021-02-11T14:38:34.905" v="368" actId="1076"/>
        <pc:sldMkLst>
          <pc:docMk/>
          <pc:sldMk cId="229112384" sldId="385"/>
        </pc:sldMkLst>
        <pc:spChg chg="mod">
          <ac:chgData name="Julia Göransson Lund" userId="9ac28fb2-8e00-45cd-ab8c-bd32a5c1a25d" providerId="ADAL" clId="{E28DE9E7-2FD4-45B1-AD47-7B44AF1C638D}" dt="2021-02-11T14:38:08.530" v="361" actId="207"/>
          <ac:spMkLst>
            <pc:docMk/>
            <pc:sldMk cId="229112384" sldId="385"/>
            <ac:spMk id="2" creationId="{442BB88A-0E3E-4353-86ED-C04313855030}"/>
          </ac:spMkLst>
        </pc:spChg>
        <pc:spChg chg="mod">
          <ac:chgData name="Julia Göransson Lund" userId="9ac28fb2-8e00-45cd-ab8c-bd32a5c1a25d" providerId="ADAL" clId="{E28DE9E7-2FD4-45B1-AD47-7B44AF1C638D}" dt="2021-02-11T14:38:34.905" v="368" actId="1076"/>
          <ac:spMkLst>
            <pc:docMk/>
            <pc:sldMk cId="229112384" sldId="385"/>
            <ac:spMk id="3" creationId="{9D36532F-7347-48BA-8A28-81C0AF3FB883}"/>
          </ac:spMkLst>
        </pc:spChg>
      </pc:sldChg>
      <pc:sldChg chg="modSp add del mod">
        <pc:chgData name="Julia Göransson Lund" userId="9ac28fb2-8e00-45cd-ab8c-bd32a5c1a25d" providerId="ADAL" clId="{E28DE9E7-2FD4-45B1-AD47-7B44AF1C638D}" dt="2021-02-11T14:41:07.448" v="403" actId="207"/>
        <pc:sldMkLst>
          <pc:docMk/>
          <pc:sldMk cId="3311960234" sldId="386"/>
        </pc:sldMkLst>
        <pc:spChg chg="mod">
          <ac:chgData name="Julia Göransson Lund" userId="9ac28fb2-8e00-45cd-ab8c-bd32a5c1a25d" providerId="ADAL" clId="{E28DE9E7-2FD4-45B1-AD47-7B44AF1C638D}" dt="2021-02-11T14:41:07.448" v="403" actId="207"/>
          <ac:spMkLst>
            <pc:docMk/>
            <pc:sldMk cId="3311960234" sldId="386"/>
            <ac:spMk id="2" creationId="{442BB88A-0E3E-4353-86ED-C04313855030}"/>
          </ac:spMkLst>
        </pc:spChg>
      </pc:sldChg>
      <pc:sldChg chg="modSp add del mod">
        <pc:chgData name="Julia Göransson Lund" userId="9ac28fb2-8e00-45cd-ab8c-bd32a5c1a25d" providerId="ADAL" clId="{E28DE9E7-2FD4-45B1-AD47-7B44AF1C638D}" dt="2021-02-11T15:36:59.433" v="438" actId="27636"/>
        <pc:sldMkLst>
          <pc:docMk/>
          <pc:sldMk cId="4238475186" sldId="387"/>
        </pc:sldMkLst>
        <pc:spChg chg="mod">
          <ac:chgData name="Julia Göransson Lund" userId="9ac28fb2-8e00-45cd-ab8c-bd32a5c1a25d" providerId="ADAL" clId="{E28DE9E7-2FD4-45B1-AD47-7B44AF1C638D}" dt="2021-02-11T14:42:37.308" v="420" actId="1076"/>
          <ac:spMkLst>
            <pc:docMk/>
            <pc:sldMk cId="4238475186" sldId="387"/>
            <ac:spMk id="2" creationId="{442BB88A-0E3E-4353-86ED-C04313855030}"/>
          </ac:spMkLst>
        </pc:spChg>
        <pc:spChg chg="mod">
          <ac:chgData name="Julia Göransson Lund" userId="9ac28fb2-8e00-45cd-ab8c-bd32a5c1a25d" providerId="ADAL" clId="{E28DE9E7-2FD4-45B1-AD47-7B44AF1C638D}" dt="2021-02-11T15:36:59.433" v="438" actId="27636"/>
          <ac:spMkLst>
            <pc:docMk/>
            <pc:sldMk cId="4238475186" sldId="387"/>
            <ac:spMk id="3" creationId="{9D36532F-7347-48BA-8A28-81C0AF3FB883}"/>
          </ac:spMkLst>
        </pc:spChg>
      </pc:sldChg>
      <pc:sldChg chg="modSp add mod modNotesTx">
        <pc:chgData name="Julia Göransson Lund" userId="9ac28fb2-8e00-45cd-ab8c-bd32a5c1a25d" providerId="ADAL" clId="{E28DE9E7-2FD4-45B1-AD47-7B44AF1C638D}" dt="2021-02-11T15:53:23.117" v="971" actId="20577"/>
        <pc:sldMkLst>
          <pc:docMk/>
          <pc:sldMk cId="122431746" sldId="388"/>
        </pc:sldMkLst>
        <pc:spChg chg="mod">
          <ac:chgData name="Julia Göransson Lund" userId="9ac28fb2-8e00-45cd-ab8c-bd32a5c1a25d" providerId="ADAL" clId="{E28DE9E7-2FD4-45B1-AD47-7B44AF1C638D}" dt="2021-02-11T14:36:29.791" v="349" actId="20577"/>
          <ac:spMkLst>
            <pc:docMk/>
            <pc:sldMk cId="122431746" sldId="388"/>
            <ac:spMk id="2" creationId="{442BB88A-0E3E-4353-86ED-C04313855030}"/>
          </ac:spMkLst>
        </pc:spChg>
        <pc:spChg chg="mod">
          <ac:chgData name="Julia Göransson Lund" userId="9ac28fb2-8e00-45cd-ab8c-bd32a5c1a25d" providerId="ADAL" clId="{E28DE9E7-2FD4-45B1-AD47-7B44AF1C638D}" dt="2021-02-11T14:36:53.167" v="351" actId="255"/>
          <ac:spMkLst>
            <pc:docMk/>
            <pc:sldMk cId="122431746" sldId="388"/>
            <ac:spMk id="3" creationId="{9D36532F-7347-48BA-8A28-81C0AF3FB883}"/>
          </ac:spMkLst>
        </pc:spChg>
      </pc:sldChg>
      <pc:sldChg chg="modSp add del mod modNotesTx">
        <pc:chgData name="Julia Göransson Lund" userId="9ac28fb2-8e00-45cd-ab8c-bd32a5c1a25d" providerId="ADAL" clId="{E28DE9E7-2FD4-45B1-AD47-7B44AF1C638D}" dt="2021-02-11T15:52:01.121" v="823" actId="20577"/>
        <pc:sldMkLst>
          <pc:docMk/>
          <pc:sldMk cId="2877994635" sldId="389"/>
        </pc:sldMkLst>
        <pc:spChg chg="mod">
          <ac:chgData name="Julia Göransson Lund" userId="9ac28fb2-8e00-45cd-ab8c-bd32a5c1a25d" providerId="ADAL" clId="{E28DE9E7-2FD4-45B1-AD47-7B44AF1C638D}" dt="2021-02-11T15:51:55.758" v="818" actId="20577"/>
          <ac:spMkLst>
            <pc:docMk/>
            <pc:sldMk cId="2877994635" sldId="389"/>
            <ac:spMk id="2" creationId="{442BB88A-0E3E-4353-86ED-C04313855030}"/>
          </ac:spMkLst>
        </pc:spChg>
        <pc:spChg chg="mod">
          <ac:chgData name="Julia Göransson Lund" userId="9ac28fb2-8e00-45cd-ab8c-bd32a5c1a25d" providerId="ADAL" clId="{E28DE9E7-2FD4-45B1-AD47-7B44AF1C638D}" dt="2021-02-11T14:34:06.256" v="323" actId="27636"/>
          <ac:spMkLst>
            <pc:docMk/>
            <pc:sldMk cId="2877994635" sldId="389"/>
            <ac:spMk id="12" creationId="{7C619E73-7F80-4777-A7E9-5BB28DD82E62}"/>
          </ac:spMkLst>
        </pc:spChg>
      </pc:sldChg>
      <pc:sldChg chg="add del modTransition modNotesTx">
        <pc:chgData name="Julia Göransson Lund" userId="9ac28fb2-8e00-45cd-ab8c-bd32a5c1a25d" providerId="ADAL" clId="{E28DE9E7-2FD4-45B1-AD47-7B44AF1C638D}" dt="2021-02-11T15:50:50.957" v="679" actId="20577"/>
        <pc:sldMkLst>
          <pc:docMk/>
          <pc:sldMk cId="2501139332" sldId="390"/>
        </pc:sldMkLst>
      </pc:sldChg>
      <pc:sldChg chg="add del modTransition">
        <pc:chgData name="Julia Göransson Lund" userId="9ac28fb2-8e00-45cd-ab8c-bd32a5c1a25d" providerId="ADAL" clId="{E28DE9E7-2FD4-45B1-AD47-7B44AF1C638D}" dt="2021-02-11T14:26:59.467" v="269"/>
        <pc:sldMkLst>
          <pc:docMk/>
          <pc:sldMk cId="3703090172" sldId="391"/>
        </pc:sldMkLst>
      </pc:sldChg>
      <pc:sldChg chg="modSp add del mod">
        <pc:chgData name="Julia Göransson Lund" userId="9ac28fb2-8e00-45cd-ab8c-bd32a5c1a25d" providerId="ADAL" clId="{E28DE9E7-2FD4-45B1-AD47-7B44AF1C638D}" dt="2021-02-11T14:41:48.489" v="417" actId="20577"/>
        <pc:sldMkLst>
          <pc:docMk/>
          <pc:sldMk cId="4017147343" sldId="393"/>
        </pc:sldMkLst>
        <pc:spChg chg="mod">
          <ac:chgData name="Julia Göransson Lund" userId="9ac28fb2-8e00-45cd-ab8c-bd32a5c1a25d" providerId="ADAL" clId="{E28DE9E7-2FD4-45B1-AD47-7B44AF1C638D}" dt="2021-02-11T14:41:24.181" v="407" actId="255"/>
          <ac:spMkLst>
            <pc:docMk/>
            <pc:sldMk cId="4017147343" sldId="393"/>
            <ac:spMk id="2" creationId="{442BB88A-0E3E-4353-86ED-C04313855030}"/>
          </ac:spMkLst>
        </pc:spChg>
        <pc:spChg chg="mod">
          <ac:chgData name="Julia Göransson Lund" userId="9ac28fb2-8e00-45cd-ab8c-bd32a5c1a25d" providerId="ADAL" clId="{E28DE9E7-2FD4-45B1-AD47-7B44AF1C638D}" dt="2021-02-11T14:41:48.489" v="417" actId="20577"/>
          <ac:spMkLst>
            <pc:docMk/>
            <pc:sldMk cId="4017147343" sldId="393"/>
            <ac:spMk id="3" creationId="{9D36532F-7347-48BA-8A28-81C0AF3FB883}"/>
          </ac:spMkLst>
        </pc:spChg>
      </pc:sldChg>
      <pc:sldChg chg="modSp add del mod">
        <pc:chgData name="Julia Göransson Lund" userId="9ac28fb2-8e00-45cd-ab8c-bd32a5c1a25d" providerId="ADAL" clId="{E28DE9E7-2FD4-45B1-AD47-7B44AF1C638D}" dt="2021-02-11T15:38:11.966" v="449" actId="14100"/>
        <pc:sldMkLst>
          <pc:docMk/>
          <pc:sldMk cId="2423209816" sldId="394"/>
        </pc:sldMkLst>
        <pc:spChg chg="mod">
          <ac:chgData name="Julia Göransson Lund" userId="9ac28fb2-8e00-45cd-ab8c-bd32a5c1a25d" providerId="ADAL" clId="{E28DE9E7-2FD4-45B1-AD47-7B44AF1C638D}" dt="2021-02-11T15:37:22.998" v="441" actId="2711"/>
          <ac:spMkLst>
            <pc:docMk/>
            <pc:sldMk cId="2423209816" sldId="394"/>
            <ac:spMk id="2" creationId="{442BB88A-0E3E-4353-86ED-C04313855030}"/>
          </ac:spMkLst>
        </pc:spChg>
        <pc:spChg chg="mod">
          <ac:chgData name="Julia Göransson Lund" userId="9ac28fb2-8e00-45cd-ab8c-bd32a5c1a25d" providerId="ADAL" clId="{E28DE9E7-2FD4-45B1-AD47-7B44AF1C638D}" dt="2021-02-11T15:38:11.966" v="449" actId="14100"/>
          <ac:spMkLst>
            <pc:docMk/>
            <pc:sldMk cId="2423209816" sldId="394"/>
            <ac:spMk id="3" creationId="{9D36532F-7347-48BA-8A28-81C0AF3FB883}"/>
          </ac:spMkLst>
        </pc:spChg>
      </pc:sldChg>
      <pc:sldChg chg="modSp add mod modNotesTx">
        <pc:chgData name="Julia Göransson Lund" userId="9ac28fb2-8e00-45cd-ab8c-bd32a5c1a25d" providerId="ADAL" clId="{E28DE9E7-2FD4-45B1-AD47-7B44AF1C638D}" dt="2021-02-11T15:53:03.251" v="932" actId="20577"/>
        <pc:sldMkLst>
          <pc:docMk/>
          <pc:sldMk cId="1723311505" sldId="395"/>
        </pc:sldMkLst>
        <pc:spChg chg="mod">
          <ac:chgData name="Julia Göransson Lund" userId="9ac28fb2-8e00-45cd-ab8c-bd32a5c1a25d" providerId="ADAL" clId="{E28DE9E7-2FD4-45B1-AD47-7B44AF1C638D}" dt="2021-02-11T14:35:39.144" v="344" actId="255"/>
          <ac:spMkLst>
            <pc:docMk/>
            <pc:sldMk cId="1723311505" sldId="395"/>
            <ac:spMk id="2" creationId="{442BB88A-0E3E-4353-86ED-C04313855030}"/>
          </ac:spMkLst>
        </pc:spChg>
        <pc:spChg chg="mod">
          <ac:chgData name="Julia Göransson Lund" userId="9ac28fb2-8e00-45cd-ab8c-bd32a5c1a25d" providerId="ADAL" clId="{E28DE9E7-2FD4-45B1-AD47-7B44AF1C638D}" dt="2021-02-11T14:35:48.716" v="346" actId="2711"/>
          <ac:spMkLst>
            <pc:docMk/>
            <pc:sldMk cId="1723311505" sldId="395"/>
            <ac:spMk id="8" creationId="{2F02B2BB-5406-423F-8197-D53072F7BB0B}"/>
          </ac:spMkLst>
        </pc:spChg>
      </pc:sldChg>
      <pc:sldChg chg="modSp add del mod modNotesTx">
        <pc:chgData name="Julia Göransson Lund" userId="9ac28fb2-8e00-45cd-ab8c-bd32a5c1a25d" providerId="ADAL" clId="{E28DE9E7-2FD4-45B1-AD47-7B44AF1C638D}" dt="2021-02-11T15:52:28.554" v="851" actId="20577"/>
        <pc:sldMkLst>
          <pc:docMk/>
          <pc:sldMk cId="81644724" sldId="396"/>
        </pc:sldMkLst>
        <pc:spChg chg="mod">
          <ac:chgData name="Julia Göransson Lund" userId="9ac28fb2-8e00-45cd-ab8c-bd32a5c1a25d" providerId="ADAL" clId="{E28DE9E7-2FD4-45B1-AD47-7B44AF1C638D}" dt="2021-02-11T15:52:28.554" v="851" actId="20577"/>
          <ac:spMkLst>
            <pc:docMk/>
            <pc:sldMk cId="81644724" sldId="396"/>
            <ac:spMk id="2" creationId="{442BB88A-0E3E-4353-86ED-C04313855030}"/>
          </ac:spMkLst>
        </pc:spChg>
        <pc:spChg chg="mod">
          <ac:chgData name="Julia Göransson Lund" userId="9ac28fb2-8e00-45cd-ab8c-bd32a5c1a25d" providerId="ADAL" clId="{E28DE9E7-2FD4-45B1-AD47-7B44AF1C638D}" dt="2021-02-11T14:34:47.732" v="342" actId="14100"/>
          <ac:spMkLst>
            <pc:docMk/>
            <pc:sldMk cId="81644724" sldId="396"/>
            <ac:spMk id="3" creationId="{9D36532F-7347-48BA-8A28-81C0AF3FB883}"/>
          </ac:spMkLst>
        </pc:spChg>
      </pc:sldChg>
      <pc:sldChg chg="modSp add del mod">
        <pc:chgData name="Julia Göransson Lund" userId="9ac28fb2-8e00-45cd-ab8c-bd32a5c1a25d" providerId="ADAL" clId="{E28DE9E7-2FD4-45B1-AD47-7B44AF1C638D}" dt="2021-02-11T14:42:27.194" v="419" actId="207"/>
        <pc:sldMkLst>
          <pc:docMk/>
          <pc:sldMk cId="1767715105" sldId="400"/>
        </pc:sldMkLst>
        <pc:spChg chg="mod">
          <ac:chgData name="Julia Göransson Lund" userId="9ac28fb2-8e00-45cd-ab8c-bd32a5c1a25d" providerId="ADAL" clId="{E28DE9E7-2FD4-45B1-AD47-7B44AF1C638D}" dt="2021-02-11T14:42:27.194" v="419" actId="207"/>
          <ac:spMkLst>
            <pc:docMk/>
            <pc:sldMk cId="1767715105" sldId="400"/>
            <ac:spMk id="2" creationId="{442BB88A-0E3E-4353-86ED-C04313855030}"/>
          </ac:spMkLst>
        </pc:spChg>
      </pc:sldChg>
      <pc:sldChg chg="modSp add del mod">
        <pc:chgData name="Julia Göransson Lund" userId="9ac28fb2-8e00-45cd-ab8c-bd32a5c1a25d" providerId="ADAL" clId="{E28DE9E7-2FD4-45B1-AD47-7B44AF1C638D}" dt="2021-02-11T14:37:53.676" v="360" actId="255"/>
        <pc:sldMkLst>
          <pc:docMk/>
          <pc:sldMk cId="3573463405" sldId="402"/>
        </pc:sldMkLst>
        <pc:spChg chg="mod">
          <ac:chgData name="Julia Göransson Lund" userId="9ac28fb2-8e00-45cd-ab8c-bd32a5c1a25d" providerId="ADAL" clId="{E28DE9E7-2FD4-45B1-AD47-7B44AF1C638D}" dt="2021-02-11T14:37:43.638" v="358" actId="207"/>
          <ac:spMkLst>
            <pc:docMk/>
            <pc:sldMk cId="3573463405" sldId="402"/>
            <ac:spMk id="2" creationId="{61703979-A5B1-4B08-A966-F70ADD6EB226}"/>
          </ac:spMkLst>
        </pc:spChg>
        <pc:spChg chg="mod">
          <ac:chgData name="Julia Göransson Lund" userId="9ac28fb2-8e00-45cd-ab8c-bd32a5c1a25d" providerId="ADAL" clId="{E28DE9E7-2FD4-45B1-AD47-7B44AF1C638D}" dt="2021-02-11T14:37:53.676" v="360" actId="255"/>
          <ac:spMkLst>
            <pc:docMk/>
            <pc:sldMk cId="3573463405" sldId="402"/>
            <ac:spMk id="3" creationId="{43AFACAF-8874-41C3-91E2-790ABF0906A5}"/>
          </ac:spMkLst>
        </pc:spChg>
      </pc:sldChg>
      <pc:sldChg chg="modSp add del mod">
        <pc:chgData name="Julia Göransson Lund" userId="9ac28fb2-8e00-45cd-ab8c-bd32a5c1a25d" providerId="ADAL" clId="{E28DE9E7-2FD4-45B1-AD47-7B44AF1C638D}" dt="2021-02-11T15:39:15.841" v="457" actId="27636"/>
        <pc:sldMkLst>
          <pc:docMk/>
          <pc:sldMk cId="4280995898" sldId="403"/>
        </pc:sldMkLst>
        <pc:spChg chg="mod">
          <ac:chgData name="Julia Göransson Lund" userId="9ac28fb2-8e00-45cd-ab8c-bd32a5c1a25d" providerId="ADAL" clId="{E28DE9E7-2FD4-45B1-AD47-7B44AF1C638D}" dt="2021-02-11T14:42:58.488" v="423" actId="207"/>
          <ac:spMkLst>
            <pc:docMk/>
            <pc:sldMk cId="4280995898" sldId="403"/>
            <ac:spMk id="2" creationId="{B7F6AE82-6A53-4E90-AE70-E0133910249D}"/>
          </ac:spMkLst>
        </pc:spChg>
        <pc:spChg chg="mod">
          <ac:chgData name="Julia Göransson Lund" userId="9ac28fb2-8e00-45cd-ab8c-bd32a5c1a25d" providerId="ADAL" clId="{E28DE9E7-2FD4-45B1-AD47-7B44AF1C638D}" dt="2021-02-11T15:39:15.841" v="457" actId="27636"/>
          <ac:spMkLst>
            <pc:docMk/>
            <pc:sldMk cId="4280995898" sldId="403"/>
            <ac:spMk id="4" creationId="{B6CB3C5F-8D92-4A3B-BCC6-346A6B9B5B9F}"/>
          </ac:spMkLst>
        </pc:spChg>
      </pc:sldChg>
      <pc:sldChg chg="modSp add del mod">
        <pc:chgData name="Julia Göransson Lund" userId="9ac28fb2-8e00-45cd-ab8c-bd32a5c1a25d" providerId="ADAL" clId="{E28DE9E7-2FD4-45B1-AD47-7B44AF1C638D}" dt="2021-02-11T15:40:14.213" v="465" actId="1076"/>
        <pc:sldMkLst>
          <pc:docMk/>
          <pc:sldMk cId="3022218705" sldId="404"/>
        </pc:sldMkLst>
        <pc:spChg chg="mod">
          <ac:chgData name="Julia Göransson Lund" userId="9ac28fb2-8e00-45cd-ab8c-bd32a5c1a25d" providerId="ADAL" clId="{E28DE9E7-2FD4-45B1-AD47-7B44AF1C638D}" dt="2021-02-11T15:40:06.311" v="463" actId="207"/>
          <ac:spMkLst>
            <pc:docMk/>
            <pc:sldMk cId="3022218705" sldId="404"/>
            <ac:spMk id="2" creationId="{B7F6AE82-6A53-4E90-AE70-E0133910249D}"/>
          </ac:spMkLst>
        </pc:spChg>
        <pc:spChg chg="mod">
          <ac:chgData name="Julia Göransson Lund" userId="9ac28fb2-8e00-45cd-ab8c-bd32a5c1a25d" providerId="ADAL" clId="{E28DE9E7-2FD4-45B1-AD47-7B44AF1C638D}" dt="2021-02-11T15:40:14.213" v="465" actId="1076"/>
          <ac:spMkLst>
            <pc:docMk/>
            <pc:sldMk cId="3022218705" sldId="404"/>
            <ac:spMk id="4" creationId="{B6CB3C5F-8D92-4A3B-BCC6-346A6B9B5B9F}"/>
          </ac:spMkLst>
        </pc:spChg>
      </pc:sldChg>
      <pc:sldChg chg="add del modTransition">
        <pc:chgData name="Julia Göransson Lund" userId="9ac28fb2-8e00-45cd-ab8c-bd32a5c1a25d" providerId="ADAL" clId="{E28DE9E7-2FD4-45B1-AD47-7B44AF1C638D}" dt="2021-02-11T14:26:15.081" v="268" actId="47"/>
        <pc:sldMkLst>
          <pc:docMk/>
          <pc:sldMk cId="2290412136" sldId="405"/>
        </pc:sldMkLst>
      </pc:sldChg>
      <pc:sldChg chg="add del">
        <pc:chgData name="Julia Göransson Lund" userId="9ac28fb2-8e00-45cd-ab8c-bd32a5c1a25d" providerId="ADAL" clId="{E28DE9E7-2FD4-45B1-AD47-7B44AF1C638D}" dt="2021-02-11T14:26:59.467" v="269"/>
        <pc:sldMkLst>
          <pc:docMk/>
          <pc:sldMk cId="4263382" sldId="406"/>
        </pc:sldMkLst>
      </pc:sldChg>
      <pc:sldChg chg="add del modTransition">
        <pc:chgData name="Julia Göransson Lund" userId="9ac28fb2-8e00-45cd-ab8c-bd32a5c1a25d" providerId="ADAL" clId="{E28DE9E7-2FD4-45B1-AD47-7B44AF1C638D}" dt="2021-02-11T14:26:59.467" v="269"/>
        <pc:sldMkLst>
          <pc:docMk/>
          <pc:sldMk cId="3915510272" sldId="407"/>
        </pc:sldMkLst>
      </pc:sldChg>
      <pc:sldChg chg="modSp add del mod modNotesTx">
        <pc:chgData name="Julia Göransson Lund" userId="9ac28fb2-8e00-45cd-ab8c-bd32a5c1a25d" providerId="ADAL" clId="{E28DE9E7-2FD4-45B1-AD47-7B44AF1C638D}" dt="2021-02-11T15:51:38.634" v="794" actId="20577"/>
        <pc:sldMkLst>
          <pc:docMk/>
          <pc:sldMk cId="282937581" sldId="408"/>
        </pc:sldMkLst>
        <pc:spChg chg="mod">
          <ac:chgData name="Julia Göransson Lund" userId="9ac28fb2-8e00-45cd-ab8c-bd32a5c1a25d" providerId="ADAL" clId="{E28DE9E7-2FD4-45B1-AD47-7B44AF1C638D}" dt="2021-02-11T14:30:56.504" v="308" actId="255"/>
          <ac:spMkLst>
            <pc:docMk/>
            <pc:sldMk cId="282937581" sldId="408"/>
            <ac:spMk id="2" creationId="{0EE091DB-10CC-4418-8427-F94A64BB997E}"/>
          </ac:spMkLst>
        </pc:spChg>
        <pc:spChg chg="mod">
          <ac:chgData name="Julia Göransson Lund" userId="9ac28fb2-8e00-45cd-ab8c-bd32a5c1a25d" providerId="ADAL" clId="{E28DE9E7-2FD4-45B1-AD47-7B44AF1C638D}" dt="2021-02-11T14:00:57.870" v="46" actId="255"/>
          <ac:spMkLst>
            <pc:docMk/>
            <pc:sldMk cId="282937581" sldId="408"/>
            <ac:spMk id="3" creationId="{77CA80FB-FB42-4C6E-8D8D-62EB9E54A21B}"/>
          </ac:spMkLst>
        </pc:spChg>
      </pc:sldChg>
      <pc:sldChg chg="modSp add del mod">
        <pc:chgData name="Julia Göransson Lund" userId="9ac28fb2-8e00-45cd-ab8c-bd32a5c1a25d" providerId="ADAL" clId="{E28DE9E7-2FD4-45B1-AD47-7B44AF1C638D}" dt="2021-02-11T15:36:33.549" v="431" actId="2711"/>
        <pc:sldMkLst>
          <pc:docMk/>
          <pc:sldMk cId="4012427261" sldId="411"/>
        </pc:sldMkLst>
        <pc:spChg chg="mod">
          <ac:chgData name="Julia Göransson Lund" userId="9ac28fb2-8e00-45cd-ab8c-bd32a5c1a25d" providerId="ADAL" clId="{E28DE9E7-2FD4-45B1-AD47-7B44AF1C638D}" dt="2021-02-11T15:36:12.381" v="427" actId="1076"/>
          <ac:spMkLst>
            <pc:docMk/>
            <pc:sldMk cId="4012427261" sldId="411"/>
            <ac:spMk id="2" creationId="{408CE164-E239-41A4-8673-883DB422EC16}"/>
          </ac:spMkLst>
        </pc:spChg>
        <pc:spChg chg="mod">
          <ac:chgData name="Julia Göransson Lund" userId="9ac28fb2-8e00-45cd-ab8c-bd32a5c1a25d" providerId="ADAL" clId="{E28DE9E7-2FD4-45B1-AD47-7B44AF1C638D}" dt="2021-02-11T15:36:33.549" v="431" actId="2711"/>
          <ac:spMkLst>
            <pc:docMk/>
            <pc:sldMk cId="4012427261" sldId="411"/>
            <ac:spMk id="4" creationId="{6B2BA27A-83F0-414A-8370-73A9CADBC7DC}"/>
          </ac:spMkLst>
        </pc:spChg>
      </pc:sldChg>
      <pc:sldChg chg="modSp mod ord modNotesTx">
        <pc:chgData name="Julia Göransson Lund" userId="9ac28fb2-8e00-45cd-ab8c-bd32a5c1a25d" providerId="ADAL" clId="{E28DE9E7-2FD4-45B1-AD47-7B44AF1C638D}" dt="2021-02-11T15:45:36.346" v="484" actId="255"/>
        <pc:sldMkLst>
          <pc:docMk/>
          <pc:sldMk cId="1413765546" sldId="576"/>
        </pc:sldMkLst>
        <pc:spChg chg="mod">
          <ac:chgData name="Julia Göransson Lund" userId="9ac28fb2-8e00-45cd-ab8c-bd32a5c1a25d" providerId="ADAL" clId="{E28DE9E7-2FD4-45B1-AD47-7B44AF1C638D}" dt="2021-02-11T15:45:36.346" v="484" actId="255"/>
          <ac:spMkLst>
            <pc:docMk/>
            <pc:sldMk cId="1413765546" sldId="576"/>
            <ac:spMk id="2" creationId="{C41A6FFF-4349-4A6B-B580-6C18185EB7DF}"/>
          </ac:spMkLst>
        </pc:spChg>
      </pc:sldChg>
      <pc:sldChg chg="modSp add del mod">
        <pc:chgData name="Julia Göransson Lund" userId="9ac28fb2-8e00-45cd-ab8c-bd32a5c1a25d" providerId="ADAL" clId="{E28DE9E7-2FD4-45B1-AD47-7B44AF1C638D}" dt="2021-02-11T15:45:42.343" v="485" actId="47"/>
        <pc:sldMkLst>
          <pc:docMk/>
          <pc:sldMk cId="829915802" sldId="578"/>
        </pc:sldMkLst>
        <pc:spChg chg="mod">
          <ac:chgData name="Julia Göransson Lund" userId="9ac28fb2-8e00-45cd-ab8c-bd32a5c1a25d" providerId="ADAL" clId="{E28DE9E7-2FD4-45B1-AD47-7B44AF1C638D}" dt="2021-02-11T15:38:56.440" v="455" actId="14100"/>
          <ac:spMkLst>
            <pc:docMk/>
            <pc:sldMk cId="829915802" sldId="578"/>
            <ac:spMk id="4" creationId="{B6CB3C5F-8D92-4A3B-BCC6-346A6B9B5B9F}"/>
          </ac:spMkLst>
        </pc:spChg>
      </pc:sldChg>
      <pc:sldMasterChg chg="delSldLayout">
        <pc:chgData name="Julia Göransson Lund" userId="9ac28fb2-8e00-45cd-ab8c-bd32a5c1a25d" providerId="ADAL" clId="{E28DE9E7-2FD4-45B1-AD47-7B44AF1C638D}" dt="2021-02-11T14:28:15.367" v="293" actId="47"/>
        <pc:sldMasterMkLst>
          <pc:docMk/>
          <pc:sldMasterMk cId="0" sldId="2147483648"/>
        </pc:sldMasterMkLst>
        <pc:sldLayoutChg chg="del">
          <pc:chgData name="Julia Göransson Lund" userId="9ac28fb2-8e00-45cd-ab8c-bd32a5c1a25d" providerId="ADAL" clId="{E28DE9E7-2FD4-45B1-AD47-7B44AF1C638D}" dt="2021-02-11T14:26:15.081" v="268" actId="47"/>
          <pc:sldLayoutMkLst>
            <pc:docMk/>
            <pc:sldMasterMk cId="0" sldId="2147483648"/>
            <pc:sldLayoutMk cId="0" sldId="2147483654"/>
          </pc:sldLayoutMkLst>
        </pc:sldLayoutChg>
        <pc:sldLayoutChg chg="del">
          <pc:chgData name="Julia Göransson Lund" userId="9ac28fb2-8e00-45cd-ab8c-bd32a5c1a25d" providerId="ADAL" clId="{E28DE9E7-2FD4-45B1-AD47-7B44AF1C638D}" dt="2021-02-11T14:26:15.081" v="268" actId="47"/>
          <pc:sldLayoutMkLst>
            <pc:docMk/>
            <pc:sldMasterMk cId="0" sldId="2147483648"/>
            <pc:sldLayoutMk cId="4204875763" sldId="2147483660"/>
          </pc:sldLayoutMkLst>
        </pc:sldLayoutChg>
        <pc:sldLayoutChg chg="del">
          <pc:chgData name="Julia Göransson Lund" userId="9ac28fb2-8e00-45cd-ab8c-bd32a5c1a25d" providerId="ADAL" clId="{E28DE9E7-2FD4-45B1-AD47-7B44AF1C638D}" dt="2021-02-11T14:26:15.081" v="268" actId="47"/>
          <pc:sldLayoutMkLst>
            <pc:docMk/>
            <pc:sldMasterMk cId="0" sldId="2147483648"/>
            <pc:sldLayoutMk cId="445148013" sldId="2147483661"/>
          </pc:sldLayoutMkLst>
        </pc:sldLayoutChg>
        <pc:sldLayoutChg chg="del">
          <pc:chgData name="Julia Göransson Lund" userId="9ac28fb2-8e00-45cd-ab8c-bd32a5c1a25d" providerId="ADAL" clId="{E28DE9E7-2FD4-45B1-AD47-7B44AF1C638D}" dt="2021-02-11T14:28:15.367" v="293" actId="47"/>
          <pc:sldLayoutMkLst>
            <pc:docMk/>
            <pc:sldMasterMk cId="0" sldId="2147483648"/>
            <pc:sldLayoutMk cId="2357891022" sldId="2147483661"/>
          </pc:sldLayoutMkLst>
        </pc:sldLayoutChg>
        <pc:sldLayoutChg chg="del">
          <pc:chgData name="Julia Göransson Lund" userId="9ac28fb2-8e00-45cd-ab8c-bd32a5c1a25d" providerId="ADAL" clId="{E28DE9E7-2FD4-45B1-AD47-7B44AF1C638D}" dt="2021-02-11T14:26:15.081" v="268" actId="47"/>
          <pc:sldLayoutMkLst>
            <pc:docMk/>
            <pc:sldMasterMk cId="0" sldId="2147483648"/>
            <pc:sldLayoutMk cId="4084531531"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Bild 1: Hur har pandemin påverkat kvinnor och flickor?</a:t>
            </a:r>
          </a:p>
          <a:p>
            <a:pPr marL="0" indent="0">
              <a:buNone/>
            </a:pPr>
            <a:endParaRPr lang="sv-SE" dirty="0"/>
          </a:p>
          <a:p>
            <a:pPr marL="0" indent="0">
              <a:buNone/>
            </a:pPr>
            <a:r>
              <a:rPr lang="sv-SE" dirty="0"/>
              <a:t>Nu ska vi prata om hur covid-19 och den nuvarande pandemin har påverkat kvinnor och flickor på olika sätt. </a:t>
            </a:r>
          </a:p>
          <a:p>
            <a:pPr marL="0" indent="0">
              <a:buNone/>
            </a:pPr>
            <a:r>
              <a:rPr lang="sv-SE" dirty="0"/>
              <a:t>Vi kommer även prata lite om hur FN arbetar för att skydda flickors och kvinnors rättigheter under pandemin.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14224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 sz="1200" b="1" dirty="0">
                <a:solidFill>
                  <a:srgbClr val="000000"/>
                </a:solidFill>
                <a:effectLst/>
                <a:latin typeface="Calibri" panose="020F0502020204030204" pitchFamily="34" charset="0"/>
                <a:ea typeface="Calibri" panose="020F0502020204030204" pitchFamily="34" charset="0"/>
                <a:cs typeface="GZVPLK+BebasNeue-Regular"/>
              </a:rPr>
              <a:t>Bild 10: Efter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sv" sz="1200" dirty="0">
                <a:solidFill>
                  <a:srgbClr val="000000"/>
                </a:solidFill>
                <a:effectLst/>
                <a:latin typeface="Calibri" panose="020F0502020204030204" pitchFamily="34" charset="0"/>
                <a:ea typeface="Calibri" panose="020F0502020204030204" pitchFamily="34" charset="0"/>
                <a:cs typeface="GZVPLK+BebasNeue-Regular"/>
              </a:rPr>
              <a:t>Efter att pandemin slog till har vi sett att våldet mot kvinnor har ökat under denna tid, både fysiskt, sexuellt och psykologiska former av våld. Pandemin har för många länger inneburit reserestriktioner och nedstängningar av samhället, vilket påverkar de åtgärder man har på plats för att förebygga eller minska våldet inte kan implementeras eller fullföljas. Det kan även handla om att de instanser offer har att vända sig till för att få hjälp har stängt eller behövt lägga sitt fokus på insatser mot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 sz="1200" dirty="0">
              <a:solidFill>
                <a:srgbClr val="000000"/>
              </a:solidFill>
              <a:effectLst/>
              <a:latin typeface="Calibri" panose="020F0502020204030204" pitchFamily="34" charset="0"/>
              <a:ea typeface="Calibri" panose="020F0502020204030204" pitchFamily="34" charset="0"/>
              <a:cs typeface="GZVPLK+BebasNeu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 sz="1200" dirty="0">
                <a:solidFill>
                  <a:srgbClr val="000000"/>
                </a:solidFill>
                <a:effectLst/>
                <a:latin typeface="Calibri" panose="020F0502020204030204" pitchFamily="34" charset="0"/>
                <a:ea typeface="Calibri" panose="020F0502020204030204" pitchFamily="34" charset="0"/>
                <a:cs typeface="GZVPLK+BebasNeue-Regular"/>
              </a:rPr>
              <a:t>Enligt UNFPA:s beräkningar så innebär en total nedstängning av samhällen (lockdown) under sex månaders tid en ökning med 31 miljoner ytterligare fall av könsbaserat våld, och för varje tre månader utöver denna period räknar man med 15 miljoner nya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 sz="1200" dirty="0">
              <a:solidFill>
                <a:srgbClr val="000000"/>
              </a:solidFill>
              <a:effectLst/>
              <a:latin typeface="Calibri" panose="020F0502020204030204" pitchFamily="34" charset="0"/>
              <a:ea typeface="Calibri" panose="020F0502020204030204" pitchFamily="34" charset="0"/>
              <a:cs typeface="GZVPLK+BebasNeue-Regular"/>
            </a:endParaRPr>
          </a:p>
          <a:p>
            <a:endParaRPr lang="sv-SE" dirty="0"/>
          </a:p>
          <a:p>
            <a:endParaRPr lang="sv-SE" dirty="0"/>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400172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11: Kvinnor i frontlinjen mot pandemin</a:t>
            </a:r>
          </a:p>
          <a:p>
            <a:r>
              <a:rPr lang="sv-SE" dirty="0"/>
              <a:t>Nu ska vi prata lite mer om det andra temat för dagen, kvinnor i frontlinjen mot pandemin.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422855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12: Om kvinnor i hälsosektorn</a:t>
            </a:r>
          </a:p>
          <a:p>
            <a:r>
              <a:rPr lang="sv-SE" dirty="0"/>
              <a:t>Överlag så är det framför allt kvinnor som arbetar i hälsosektorn världen över. FN beräknar att c:a 100 miljoner kvinnor arbetar i just hälsosektorn, och tillsammans utgör de c:a 70% av den totala arbetsstyrkan. </a:t>
            </a:r>
          </a:p>
          <a:p>
            <a:endParaRPr lang="sv-SE" dirty="0"/>
          </a:p>
          <a:p>
            <a:r>
              <a:rPr lang="sv-SE" dirty="0"/>
              <a:t>Under pandemin har detta inneburit att en stor börda har fallit på just kvinnor, eftersom det framför allt är dem som arbetar i frontlinjen. Det är också vanligt i många länder att hälsosektorn redan innan pandemin led av resursbrist och var överbelastad. När sedan pandemin kommer så blir givetvis trycket ännu värre.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284942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noProof="0" dirty="0"/>
              <a:t>Bild 13: Efter covid-19</a:t>
            </a:r>
          </a:p>
          <a:p>
            <a:r>
              <a:rPr lang="sv-SE" noProof="0" dirty="0"/>
              <a:t>De som arbetar I hälsosektorn och i frontlinjen mot pandemin utsätts också så klart för högre risk att bli infekterade och själva dö av covid-19. Världen över har sjukvårdspersonal drabbats av </a:t>
            </a:r>
            <a:r>
              <a:rPr lang="sv-SE" noProof="0" dirty="0" err="1"/>
              <a:t>corona</a:t>
            </a:r>
            <a:r>
              <a:rPr lang="sv-SE" noProof="0" dirty="0"/>
              <a:t> på grund av att de arbetar med det de gör. </a:t>
            </a:r>
          </a:p>
          <a:p>
            <a:endParaRPr lang="sv-SE" noProof="0" dirty="0"/>
          </a:p>
          <a:p>
            <a:r>
              <a:rPr lang="sv-SE" noProof="0" dirty="0"/>
              <a:t>Stödet inom hälsosektorn för SRHR, dvs sexuell och reproduktiv hälsa och rättigheter, har även försvårats och nedprioriterats under pandemin. I en sektor där resurserna ofta är få och det redan är svårt, och ibland kontroversiellt, att satsa på hälsovård riktad mot just kvinnor och flickor, har man sett en nedgång i stödet man erbjudit. </a:t>
            </a:r>
          </a:p>
          <a:p>
            <a:endParaRPr lang="sv-SE" noProof="0" dirty="0"/>
          </a:p>
          <a:p>
            <a:r>
              <a:rPr lang="sv-SE" noProof="0" dirty="0"/>
              <a:t>Det handlar bland annat om att få stöd från hälsovården under en graviditet och förlossning, få tillgång till familjeplanering som preventivmedel, och att kunna genomgå en säker abort. Det kan handla om svårigheter att få fram leveranser, finansiella svårigheter, att personalen behöver stötta i arbetet mot covid-19 istället, eller att man med anledning av reserestriktioner inte kan ta sig till kliniker. </a:t>
            </a:r>
          </a:p>
          <a:p>
            <a:endParaRPr lang="sv-SE" noProof="0" dirty="0"/>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13</a:t>
            </a:fld>
            <a:endParaRPr lang="sv-SE"/>
          </a:p>
        </p:txBody>
      </p:sp>
    </p:spTree>
    <p:extLst>
      <p:ext uri="{BB962C8B-B14F-4D97-AF65-F5344CB8AC3E}">
        <p14:creationId xmlns:p14="http://schemas.microsoft.com/office/powerpoint/2010/main" val="320015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sv-SE" b="1" noProof="0" dirty="0"/>
              <a:t>Bild 14: Flickor och utbildning</a:t>
            </a:r>
            <a:endParaRPr lang="sv-SE" dirty="0"/>
          </a:p>
          <a:p>
            <a:r>
              <a:rPr lang="sv-SE" dirty="0"/>
              <a:t>Nu ska vi kolla vidare på det tredje temat för dagen, nämligen tillgång till utbildning med fokus på just flickor.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14</a:t>
            </a:fld>
            <a:endParaRPr lang="sv-SE"/>
          </a:p>
        </p:txBody>
      </p:sp>
    </p:spTree>
    <p:extLst>
      <p:ext uri="{BB962C8B-B14F-4D97-AF65-F5344CB8AC3E}">
        <p14:creationId xmlns:p14="http://schemas.microsoft.com/office/powerpoint/2010/main" val="134556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15: Om flickors rätt till utbildning</a:t>
            </a:r>
          </a:p>
          <a:p>
            <a:endParaRPr lang="sv-SE" b="1" dirty="0"/>
          </a:p>
          <a:p>
            <a:r>
              <a:rPr lang="sv-SE" dirty="0"/>
              <a:t>Det är en mänsklig rättighet att få utbildning, vilket står i både FN:s allmänna förklaring om de mänskliga rättigheterna och i barnkonventionen. Det är även ett av de globala målen som ska nås till 2030. </a:t>
            </a:r>
          </a:p>
          <a:p>
            <a:endParaRPr lang="sv-SE" dirty="0"/>
          </a:p>
          <a:p>
            <a:r>
              <a:rPr lang="sv-SE" dirty="0"/>
              <a:t>Utbildning är dock mer än så – det är en grund för att kunna skapa en hållbar utveckling. Hur ska vi kunna hitta innovativa lösningar till samhällsutmaningar, om man inte fått lära sig skriva?</a:t>
            </a:r>
          </a:p>
          <a:p>
            <a:endParaRPr lang="sv-SE" dirty="0"/>
          </a:p>
          <a:p>
            <a:r>
              <a:rPr lang="sv-SE" dirty="0"/>
              <a:t>Hur ska vi kunna säkerställa ett jämlikt samhälle där alla har lika möjligheter, om man inte kan läsa? Eftersom ungefär hälften av jordens befolkning är just kvinnor och flickor så är det också det mest logiska – om vi inte säkerställer att de har samma möjligheter och rätt till utbildning som pojkar och män har, går vi alltså miste om den kompetens och potential dessa flickor och kvinnor sitter på. </a:t>
            </a:r>
          </a:p>
          <a:p>
            <a:endParaRPr lang="sv-SE" dirty="0"/>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15</a:t>
            </a:fld>
            <a:endParaRPr lang="sv-SE"/>
          </a:p>
        </p:txBody>
      </p:sp>
    </p:spTree>
    <p:extLst>
      <p:ext uri="{BB962C8B-B14F-4D97-AF65-F5344CB8AC3E}">
        <p14:creationId xmlns:p14="http://schemas.microsoft.com/office/powerpoint/2010/main" val="252335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16: Vad händer när man inte får en utbildning?</a:t>
            </a:r>
          </a:p>
          <a:p>
            <a:endParaRPr lang="sv-SE" b="1" dirty="0"/>
          </a:p>
          <a:p>
            <a:r>
              <a:rPr lang="sv-SE" dirty="0"/>
              <a:t>Det finns flera olika konsekvenser när man inte får en utbildning. Givetvis påverkar det individen i sig – det påverkar den framtida inkomsten och de möjligheter hen kan få på arbetsmarknaden. </a:t>
            </a:r>
          </a:p>
          <a:p>
            <a:endParaRPr lang="sv-SE" dirty="0"/>
          </a:p>
          <a:p>
            <a:r>
              <a:rPr lang="sv-SE" dirty="0"/>
              <a:t>Det bidrar även till en ökad ojämlikhet inom och mellan samhällen, då det ofta är marginaliserade och redan utsatta grupper i samhället som ofta får stå utan utbildning. </a:t>
            </a:r>
          </a:p>
          <a:p>
            <a:endParaRPr lang="sv-SE" dirty="0"/>
          </a:p>
          <a:p>
            <a:r>
              <a:rPr lang="sv-SE" dirty="0"/>
              <a:t>För många flickor kan det även påverka mer än så – att inte få gå i skolan utsätter dem för en högre risk att bli bortgifta i ung ålder.</a:t>
            </a:r>
          </a:p>
          <a:p>
            <a:endParaRPr lang="sv-SE" dirty="0"/>
          </a:p>
          <a:p>
            <a:r>
              <a:rPr lang="sv-SE" dirty="0"/>
              <a:t>Man har även sett korrelationer mellan ökad risk för konflikt i de samhällen där man har en lägre utbildningsnivå, vilket skulle innebära att ju mer utbildad befolkningen är, desto större är chansen att bevara ett fredligt samhälle. </a:t>
            </a:r>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16</a:t>
            </a:fld>
            <a:endParaRPr lang="sv-SE"/>
          </a:p>
        </p:txBody>
      </p:sp>
    </p:spTree>
    <p:extLst>
      <p:ext uri="{BB962C8B-B14F-4D97-AF65-F5344CB8AC3E}">
        <p14:creationId xmlns:p14="http://schemas.microsoft.com/office/powerpoint/2010/main" val="23605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17: Trenden innan covid-19</a:t>
            </a:r>
          </a:p>
          <a:p>
            <a:r>
              <a:rPr lang="sv-SE" dirty="0"/>
              <a:t>Innan pandemin kom så såg man en väldigt positiv trend världen över, där allt fler och fler barn har fått möjlighet att gå i skolan under de senaste decennierna. </a:t>
            </a:r>
          </a:p>
          <a:p>
            <a:endParaRPr lang="sv-SE" dirty="0"/>
          </a:p>
          <a:p>
            <a:r>
              <a:rPr lang="sv-SE" dirty="0"/>
              <a:t>Innan Covid-19 bröt ut så var det nio av tio barn globalt som började skolan, och även om det innebar att c:a 124 miljoner barn i grundskoleåldern inte fick samma möjlighet, var det fortfarande framsteg. </a:t>
            </a:r>
          </a:p>
          <a:p>
            <a:endParaRPr lang="sv-SE" dirty="0"/>
          </a:p>
          <a:p>
            <a:r>
              <a:rPr lang="sv-SE" dirty="0"/>
              <a:t>Det var framför allt flickor man hade sett en positiv trend för att allt fler fick börja i skolan. Trots framstegen så beräknar FN att c:a 200 miljoner barn ändå kommer stå utanför skolan år 2030, varav en majoritet kommer vara flickor.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17</a:t>
            </a:fld>
            <a:endParaRPr lang="sv-SE"/>
          </a:p>
        </p:txBody>
      </p:sp>
    </p:spTree>
    <p:extLst>
      <p:ext uri="{BB962C8B-B14F-4D97-AF65-F5344CB8AC3E}">
        <p14:creationId xmlns:p14="http://schemas.microsoft.com/office/powerpoint/2010/main" val="217450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18: Efter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pandemin rasade som värst och flest länder hade infört nedstängningar så beräknade FN att c:a 1,3 miljarder barn påverkades. Av detta visste fortfarande inte 735 miljoner barn under hösten när de skulle kunna komma tillbaka till skolan, och man räknar med att c:a 11 miljoner flickor kanske inte kommer tillbaka till skolan alls.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beror på flera anledningar, bland annat att flickorna kan ha riskerats att giftas bort under denna tid de har varit hemma istället, att familjen har drabbats ekonomiskt av pandemin och inte längre har råd att skicka sin dotter till skolan, eller att hon kommit efter i sina studier då hon kanske inte har kunnat följa distansutbildningen eller behövt hjälpa till i hemmet istället för att studera om dagarna.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18</a:t>
            </a:fld>
            <a:endParaRPr lang="sv-SE"/>
          </a:p>
        </p:txBody>
      </p:sp>
    </p:spTree>
    <p:extLst>
      <p:ext uri="{BB962C8B-B14F-4D97-AF65-F5344CB8AC3E}">
        <p14:creationId xmlns:p14="http://schemas.microsoft.com/office/powerpoint/2010/main" val="95134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19: Global </a:t>
            </a:r>
            <a:r>
              <a:rPr lang="sv-SE" b="1" dirty="0" err="1"/>
              <a:t>monitorning</a:t>
            </a:r>
            <a:r>
              <a:rPr lang="sv-SE" b="1" dirty="0"/>
              <a:t> of </a:t>
            </a:r>
            <a:r>
              <a:rPr lang="sv-SE" b="1" dirty="0" err="1"/>
              <a:t>school</a:t>
            </a:r>
            <a:r>
              <a:rPr lang="sv-SE" b="1" dirty="0"/>
              <a:t> </a:t>
            </a:r>
            <a:r>
              <a:rPr lang="sv-SE" b="1" dirty="0" err="1"/>
              <a:t>meals</a:t>
            </a:r>
            <a:endParaRPr lang="sv-SE" b="1" dirty="0"/>
          </a:p>
          <a:p>
            <a:r>
              <a:rPr lang="sv-SE" dirty="0"/>
              <a:t>En viktig aspekt man inte får glömma när man pratar om tillgång till utbildning och skola under pandemin – många barn som inte kommer till skolan får inte mat för dagen. För många barn är den mat som serveras i skolan den enda mål mat de får för dagen, vilken de nu går miste om när de inte längre kan ta sig till skolan. Vi kommer prata lite mer senare om hur FN försöker säkerställa tillgång till mat för dessa barn även under pandemin. </a:t>
            </a:r>
          </a:p>
          <a:p>
            <a:endParaRPr lang="sv-SE" dirty="0"/>
          </a:p>
          <a:p>
            <a:r>
              <a:rPr lang="sv-SE" dirty="0"/>
              <a:t>Förklaring av kartan: </a:t>
            </a:r>
            <a:br>
              <a:rPr lang="sv-SE" dirty="0"/>
            </a:br>
            <a:r>
              <a:rPr lang="sv-SE" dirty="0"/>
              <a:t>Kartan representerar hur många barn som går miste om en skolmåltid </a:t>
            </a:r>
            <a:r>
              <a:rPr lang="sv-SE" dirty="0" err="1"/>
              <a:t>p.g.a</a:t>
            </a:r>
            <a:r>
              <a:rPr lang="sv-SE" dirty="0"/>
              <a:t> nedstängningar. Denna uppdateras dagligen och denna karta är från 3 februari 2021. </a:t>
            </a:r>
          </a:p>
          <a:p>
            <a:endParaRPr lang="sv-SE" dirty="0"/>
          </a:p>
          <a:p>
            <a:r>
              <a:rPr lang="sv-SE" dirty="0"/>
              <a:t>Grått: ingen data</a:t>
            </a:r>
          </a:p>
          <a:p>
            <a:r>
              <a:rPr lang="sv-SE" dirty="0"/>
              <a:t>Ljusast grå: 1-100,000 barn</a:t>
            </a:r>
          </a:p>
          <a:p>
            <a:r>
              <a:rPr lang="sv-SE" dirty="0"/>
              <a:t>Ljusblå: 100 000 – 1 miljon barn</a:t>
            </a:r>
          </a:p>
          <a:p>
            <a:r>
              <a:rPr lang="sv-SE" dirty="0"/>
              <a:t>Ljus grön 1 miljon – 10 miljoner barn</a:t>
            </a:r>
          </a:p>
          <a:p>
            <a:r>
              <a:rPr lang="sv-SE" dirty="0"/>
              <a:t>Mörk blå: över 10 miljoner barn</a:t>
            </a:r>
          </a:p>
          <a:p>
            <a:r>
              <a:rPr lang="sv-SE" dirty="0"/>
              <a:t>Mörk grå: skolor är öppna</a:t>
            </a:r>
          </a:p>
          <a:p>
            <a:endParaRPr lang="sv-SE" dirty="0"/>
          </a:p>
          <a:p>
            <a:r>
              <a:rPr lang="sv-SE" dirty="0"/>
              <a:t>Länder med prickar: WFP har insatser som arbetar för att säkerställa skolmåltider. </a:t>
            </a:r>
            <a:br>
              <a:rPr lang="sv-SE" dirty="0"/>
            </a:br>
            <a:endParaRPr lang="sv-SE" dirty="0"/>
          </a:p>
          <a:p>
            <a:r>
              <a:rPr lang="sv-SE" dirty="0"/>
              <a:t>Länk till kartan: https://cdn.wfp.org/2020/school-feeding-map/index.html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19</a:t>
            </a:fld>
            <a:endParaRPr lang="sv-SE"/>
          </a:p>
        </p:txBody>
      </p:sp>
    </p:spTree>
    <p:extLst>
      <p:ext uri="{BB962C8B-B14F-4D97-AF65-F5344CB8AC3E}">
        <p14:creationId xmlns:p14="http://schemas.microsoft.com/office/powerpoint/2010/main" val="277316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sv-SE" b="1" dirty="0"/>
              <a:t>Bild 2: Om pandemin</a:t>
            </a:r>
            <a:endParaRPr lang="sv-SE" dirty="0"/>
          </a:p>
          <a:p>
            <a:endParaRPr lang="sv-SE" dirty="0"/>
          </a:p>
          <a:p>
            <a:r>
              <a:rPr lang="sv-SE" dirty="0"/>
              <a:t>Det här citatet är från </a:t>
            </a:r>
            <a:r>
              <a:rPr lang="sv-SE" dirty="0" err="1"/>
              <a:t>António</a:t>
            </a:r>
            <a:r>
              <a:rPr lang="sv-SE" dirty="0"/>
              <a:t> </a:t>
            </a:r>
            <a:r>
              <a:rPr lang="sv-SE" dirty="0" err="1"/>
              <a:t>Guterres</a:t>
            </a:r>
            <a:r>
              <a:rPr lang="sv-SE" dirty="0"/>
              <a:t>, FN:s generalsekreterare.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 grundades 1945 och det här citatet återspeglar verkligen innebörden av pandemin och dess effekter världen över. </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53402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20: Barnäktenskap och kvinnlig könsstympning</a:t>
            </a:r>
          </a:p>
          <a:p>
            <a:r>
              <a:rPr lang="sv-SE" dirty="0"/>
              <a:t>Nu ska vi kika på det fjärde och sista huvudtemat, nämligen barnäktenskap och kvinnlig könsstympning.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20</a:t>
            </a:fld>
            <a:endParaRPr lang="sv-SE"/>
          </a:p>
        </p:txBody>
      </p:sp>
    </p:spTree>
    <p:extLst>
      <p:ext uri="{BB962C8B-B14F-4D97-AF65-F5344CB8AC3E}">
        <p14:creationId xmlns:p14="http://schemas.microsoft.com/office/powerpoint/2010/main" val="3565495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21: Om barnäktenskap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börjar med att titta på vad barnäktenskap faktiskt är. Barnäktenskap är när en eller båda parter är under 18 år gamla.  Barnäktenskap sker världen över men är vanligast i Sydasien och Afrika söder om Sahara. Även pojkar gifts bort men en klar majoritet är flickor. Det är en skadlig tradition och sedvänja som har genomfört i tusentals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en tradition som stärker den patriarkala makten i samhället och handlar i grunden om att ha makt över kvinnor och flickor. Det finns dock många olika lokala kulturella och sociala normer som stärker denna tradition, och det skiljer sig både inom och mellan länder. Fattigdom är även en vanlig drivkraft, där många fattiga familjer ser det som en sista utväg att gifta bort sin dotter för att ha råd att ge familjen mat på bordet om dagarna.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21</a:t>
            </a:fld>
            <a:endParaRPr lang="sv-SE"/>
          </a:p>
        </p:txBody>
      </p:sp>
    </p:spTree>
    <p:extLst>
      <p:ext uri="{BB962C8B-B14F-4D97-AF65-F5344CB8AC3E}">
        <p14:creationId xmlns:p14="http://schemas.microsoft.com/office/powerpoint/2010/main" val="313962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22: Vad händer när man gifts bort?</a:t>
            </a:r>
          </a:p>
          <a:p>
            <a:r>
              <a:rPr lang="sv-SE" dirty="0"/>
              <a:t>Det finns många farliga konsekvenser av barnäktenskap, så som att flickorna ofta tvingas att sluta skolan för att ta hand om hemmet istället, eller att de förlorar rätten till sin kropp. Det blir ofta mannen som bestämmer om eller när de ska ha sex, och om de ska använda preventivmedel. Det innebär att ånga unga flickor ofta blir gravida innan deras kroppar är redo för det, vilken är förenat med livsfara för många. </a:t>
            </a:r>
          </a:p>
          <a:p>
            <a:endParaRPr lang="sv-SE" dirty="0"/>
          </a:p>
          <a:p>
            <a:r>
              <a:rPr lang="sv-SE" dirty="0"/>
              <a:t>Idag är komplikationer i samband med graviditet och förlossning en av de vanligaste dödsorsakerna för tonårsflickor världen över.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22</a:t>
            </a:fld>
            <a:endParaRPr lang="sv-SE"/>
          </a:p>
        </p:txBody>
      </p:sp>
    </p:spTree>
    <p:extLst>
      <p:ext uri="{BB962C8B-B14F-4D97-AF65-F5344CB8AC3E}">
        <p14:creationId xmlns:p14="http://schemas.microsoft.com/office/powerpoint/2010/main" val="147146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23: Innan covid-19</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Innan covid-19 bröt ut så inleddes c:a 33 000 barnäktenskap varje dag, eller c:a 12 miljoner per år. Trenden gick däremot åt rätt håll – många samhällen och stater har tagit avstånd från den skadliga sedvänjan under de senaste åren. Detta syns inte i statistiken och siffrorna, vilket har att göra med att jordens befolkning ökar varje år. Att avskaffa barnäktenskap är ett av delmålen i de globala målen för hållbar 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kunna nå det delmålet behövde framstegen ske tolv gånger snabbare. Program som FN implanterade som syftade att stoppa barnäktenskap beräknade att stoppa eller förebygga 60 miljoner barnäktenskap mellan år 2020 och 2030. </a:t>
            </a:r>
            <a:endParaRPr lang="en-SE" dirty="0"/>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23</a:t>
            </a:fld>
            <a:endParaRPr lang="sv-SE"/>
          </a:p>
        </p:txBody>
      </p:sp>
    </p:spTree>
    <p:extLst>
      <p:ext uri="{BB962C8B-B14F-4D97-AF65-F5344CB8AC3E}">
        <p14:creationId xmlns:p14="http://schemas.microsoft.com/office/powerpoint/2010/main" val="243519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24: Efter covid-19</a:t>
            </a:r>
          </a:p>
          <a:p>
            <a:r>
              <a:rPr lang="sv-SE" dirty="0"/>
              <a:t>När pandemin bröt ut tvingades FN att ställa in fler program världen över, på grund av nedstängningar, reserestriktioner och regler kring social distansering. Många av metoderna i programmen handlar om att ha en dialog, träffas i grupper och samtala för att öka kunskapen om konsekvenserna. </a:t>
            </a:r>
          </a:p>
          <a:p>
            <a:endParaRPr lang="sv-SE" dirty="0"/>
          </a:p>
          <a:p>
            <a:r>
              <a:rPr lang="sv-SE" dirty="0"/>
              <a:t>FN räknar med att varje års försening av dessa program kommer innebära att man inte kan stoppa c:a 7,4 miljoner barnäktenskap/år. </a:t>
            </a:r>
          </a:p>
          <a:p>
            <a:endParaRPr lang="sv-SE" dirty="0"/>
          </a:p>
          <a:p>
            <a:r>
              <a:rPr lang="sv-SE" dirty="0"/>
              <a:t>Man ser även att drivkrafterna bakom barnäktenskap, så som fattigdom, har intensifierats vilket kommer innebära att ytterligare fler barn kommer att tvingas in i äktenskap. </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24</a:t>
            </a:fld>
            <a:endParaRPr lang="sv-SE"/>
          </a:p>
        </p:txBody>
      </p:sp>
    </p:spTree>
    <p:extLst>
      <p:ext uri="{BB962C8B-B14F-4D97-AF65-F5344CB8AC3E}">
        <p14:creationId xmlns:p14="http://schemas.microsoft.com/office/powerpoint/2010/main" val="2213970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25: Om kvinnlig könsstympning</a:t>
            </a:r>
          </a:p>
          <a:p>
            <a:r>
              <a:rPr lang="sv-SE" dirty="0"/>
              <a:t>Kvinnlig könsstympning är när man skär bort eller skadar delar av en flickas könsorgan utan medicinsk anledning. Detta ingreppet sker ofta i väldigt primitiva former med rakblad, rakhyvel eller en glasskärva som hjälpmedel, och utan bedövning. Det är oftast inte heller i kliniska former det sker, vilket ökar risken för infektioner. När ingreppet sker beror på den lokala och kulturella kontexten men kan sträcka sig från att flickan är ett par dagar gammal till hon kommer in i tonåren. </a:t>
            </a:r>
          </a:p>
          <a:p>
            <a:endParaRPr lang="sv-SE" dirty="0"/>
          </a:p>
          <a:p>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25</a:t>
            </a:fld>
            <a:endParaRPr lang="sv-SE"/>
          </a:p>
        </p:txBody>
      </p:sp>
    </p:spTree>
    <p:extLst>
      <p:ext uri="{BB962C8B-B14F-4D97-AF65-F5344CB8AC3E}">
        <p14:creationId xmlns:p14="http://schemas.microsoft.com/office/powerpoint/2010/main" val="453924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noProof="0" dirty="0"/>
              <a:t>Bild 26: Vad händer när man könsstympats?</a:t>
            </a:r>
          </a:p>
          <a:p>
            <a:r>
              <a:rPr lang="sv-SE" b="0" noProof="0" dirty="0"/>
              <a:t>Könsstympning kan ge upphov till många olika hemska konsekvenser. Det ökar risken för infektioner. Det kan ta flera timmar att kissa. Det är även smärtsamt att ha sex. I många fall kan stygnen behövas sprättas upp vid förlossning för att sedan sys ihop igen efteråt.</a:t>
            </a:r>
          </a:p>
        </p:txBody>
      </p:sp>
    </p:spTree>
    <p:extLst>
      <p:ext uri="{BB962C8B-B14F-4D97-AF65-F5344CB8AC3E}">
        <p14:creationId xmlns:p14="http://schemas.microsoft.com/office/powerpoint/2010/main" val="3366863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dirty="0"/>
              <a:t>Bild 27: Innan covid-19</a:t>
            </a:r>
          </a:p>
          <a:p>
            <a:r>
              <a:rPr lang="en-GB" b="0" dirty="0"/>
              <a:t>Innan </a:t>
            </a:r>
            <a:r>
              <a:rPr lang="en-GB" b="0" dirty="0" err="1"/>
              <a:t>pandemin</a:t>
            </a:r>
            <a:r>
              <a:rPr lang="en-GB" b="0" dirty="0"/>
              <a:t> </a:t>
            </a:r>
            <a:r>
              <a:rPr lang="en-GB" b="0" dirty="0" err="1"/>
              <a:t>beräknas</a:t>
            </a:r>
            <a:r>
              <a:rPr lang="en-GB" b="0" dirty="0"/>
              <a:t> c:a 200 </a:t>
            </a:r>
            <a:r>
              <a:rPr lang="en-GB" b="0" dirty="0" err="1"/>
              <a:t>miljoner</a:t>
            </a:r>
            <a:r>
              <a:rPr lang="en-GB" b="0" dirty="0"/>
              <a:t> </a:t>
            </a:r>
            <a:r>
              <a:rPr lang="en-GB" b="0" dirty="0" err="1"/>
              <a:t>kvinnor</a:t>
            </a:r>
            <a:r>
              <a:rPr lang="en-GB" b="0" dirty="0"/>
              <a:t> </a:t>
            </a:r>
            <a:r>
              <a:rPr lang="en-GB" b="0" dirty="0" err="1"/>
              <a:t>och</a:t>
            </a:r>
            <a:r>
              <a:rPr lang="en-GB" b="0" dirty="0"/>
              <a:t> </a:t>
            </a:r>
            <a:r>
              <a:rPr lang="en-GB" b="0" dirty="0" err="1"/>
              <a:t>flickor</a:t>
            </a:r>
            <a:r>
              <a:rPr lang="en-GB" b="0" dirty="0"/>
              <a:t> blivit </a:t>
            </a:r>
            <a:r>
              <a:rPr lang="en-GB" b="0" dirty="0" err="1"/>
              <a:t>utsatta</a:t>
            </a:r>
            <a:r>
              <a:rPr lang="en-GB" b="0" dirty="0"/>
              <a:t> </a:t>
            </a:r>
            <a:r>
              <a:rPr lang="en-GB" b="0" dirty="0" err="1"/>
              <a:t>för</a:t>
            </a:r>
            <a:r>
              <a:rPr lang="en-GB" b="0" dirty="0"/>
              <a:t> </a:t>
            </a:r>
            <a:r>
              <a:rPr lang="en-GB" b="0" dirty="0" err="1"/>
              <a:t>könstympning</a:t>
            </a:r>
            <a:r>
              <a:rPr lang="en-GB" b="0" dirty="0"/>
              <a:t>. Under 2020 </a:t>
            </a:r>
            <a:r>
              <a:rPr lang="en-GB" b="0" dirty="0" err="1"/>
              <a:t>könstympades</a:t>
            </a:r>
            <a:r>
              <a:rPr lang="en-GB" b="0" dirty="0"/>
              <a:t> c:a 4,1 </a:t>
            </a:r>
            <a:r>
              <a:rPr lang="en-GB" b="0" dirty="0" err="1"/>
              <a:t>miljoner</a:t>
            </a:r>
            <a:r>
              <a:rPr lang="en-GB" b="0" dirty="0"/>
              <a:t> </a:t>
            </a:r>
            <a:r>
              <a:rPr lang="en-GB" b="0" dirty="0" err="1"/>
              <a:t>flickor</a:t>
            </a:r>
            <a:r>
              <a:rPr lang="en-GB" b="0" dirty="0"/>
              <a:t> </a:t>
            </a:r>
            <a:r>
              <a:rPr lang="en-GB" b="0" dirty="0" err="1"/>
              <a:t>och</a:t>
            </a:r>
            <a:r>
              <a:rPr lang="en-GB" b="0" dirty="0"/>
              <a:t> </a:t>
            </a:r>
            <a:r>
              <a:rPr lang="en-GB" b="0" dirty="0" err="1"/>
              <a:t>kvinnor</a:t>
            </a:r>
            <a:r>
              <a:rPr lang="en-GB" b="0" dirty="0"/>
              <a:t>.</a:t>
            </a:r>
          </a:p>
          <a:p>
            <a:endParaRPr lang="en-GB" b="0" dirty="0"/>
          </a:p>
          <a:p>
            <a:pPr marL="0" marR="0" lvl="0" indent="0" defTabSz="914400" eaLnBrk="1" fontAlgn="auto" latinLnBrk="0" hangingPunct="1">
              <a:lnSpc>
                <a:spcPct val="100000"/>
              </a:lnSpc>
              <a:spcBef>
                <a:spcPts val="400"/>
              </a:spcBef>
              <a:spcAft>
                <a:spcPts val="0"/>
              </a:spcAft>
              <a:buClrTx/>
              <a:buSzTx/>
              <a:buFontTx/>
              <a:buNone/>
              <a:tabLst/>
              <a:defRPr/>
            </a:pPr>
            <a:r>
              <a:rPr lang="en-GB" b="0" dirty="0"/>
              <a:t>Innan </a:t>
            </a:r>
            <a:r>
              <a:rPr lang="en-GB" b="0" dirty="0" err="1"/>
              <a:t>pandemin</a:t>
            </a:r>
            <a:r>
              <a:rPr lang="en-GB" b="0" dirty="0"/>
              <a:t> </a:t>
            </a:r>
            <a:r>
              <a:rPr lang="en-GB" b="0" dirty="0" err="1"/>
              <a:t>beräknade</a:t>
            </a:r>
            <a:r>
              <a:rPr lang="en-GB" b="0" dirty="0"/>
              <a:t> FN </a:t>
            </a:r>
            <a:r>
              <a:rPr lang="en-GB" b="0" dirty="0" err="1"/>
              <a:t>att</a:t>
            </a:r>
            <a:r>
              <a:rPr lang="en-GB" b="0" dirty="0"/>
              <a:t> </a:t>
            </a:r>
            <a:r>
              <a:rPr lang="sv-SE" sz="1200" dirty="0"/>
              <a:t>man skulle stoppa runt 46,5 miljoner fall av kvinnlig könsstympning mellan 2020 och 2050. </a:t>
            </a:r>
          </a:p>
          <a:p>
            <a:endParaRPr lang="en-GB" b="0" dirty="0"/>
          </a:p>
        </p:txBody>
      </p:sp>
    </p:spTree>
    <p:extLst>
      <p:ext uri="{BB962C8B-B14F-4D97-AF65-F5344CB8AC3E}">
        <p14:creationId xmlns:p14="http://schemas.microsoft.com/office/powerpoint/2010/main" val="2945368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28. Efter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Precis som med programmen mot barnäktenskap har covid-19 även inneburit att program mot kvinnlig könsstympning har stoppats. De som genomför könsstympningarna har under pandemin hittat nya vägar att genomföra dessa övergrepp, som att gå från dörr till dörr och knacka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Enligt beräkningar från FN kan pandemin resultera i två miljoner fall av kvinnlig könsstympning det närmsta årtiondet, vilka man hade kunnat stoppa eller förebygga om programmen fick fortgå som planerat.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28</a:t>
            </a:fld>
            <a:endParaRPr lang="sv-SE"/>
          </a:p>
        </p:txBody>
      </p:sp>
    </p:spTree>
    <p:extLst>
      <p:ext uri="{BB962C8B-B14F-4D97-AF65-F5344CB8AC3E}">
        <p14:creationId xmlns:p14="http://schemas.microsoft.com/office/powerpoint/2010/main" val="2182697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29: FN:s arbete och respons mot covid-19</a:t>
            </a:r>
          </a:p>
          <a:p>
            <a:r>
              <a:rPr lang="sv-SE" dirty="0"/>
              <a:t>Vi ska titta på två exempel på hur FN arbetar för att bemöta utmaningarna pandemin har bidragit till.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29</a:t>
            </a:fld>
            <a:endParaRPr lang="sv-SE"/>
          </a:p>
        </p:txBody>
      </p:sp>
    </p:spTree>
    <p:extLst>
      <p:ext uri="{BB962C8B-B14F-4D97-AF65-F5344CB8AC3E}">
        <p14:creationId xmlns:p14="http://schemas.microsoft.com/office/powerpoint/2010/main" val="44532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 Om pandemin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Covid-19 bröt ut i december 2019 och drabbade Europa hårt i februari 2020. Sedan dess har nästan alla länder i världen genomlidit nedstängningar av skolor, arbetsplatser och hela samhällen.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Covid-19-pandemin är den snabbaste globala hälsokrisen på </a:t>
            </a:r>
            <a:r>
              <a:rPr lang="sv-SE"/>
              <a:t>ett århundrade</a:t>
            </a:r>
            <a:r>
              <a:rPr lang="sv-SE" dirty="0"/>
              <a:t>. Pandemin innebär inte enbart att människor dör av Covid-19 utan det finns andra stora socioekonomiska utmaningar. </a:t>
            </a:r>
          </a:p>
          <a:p>
            <a:endParaRPr lang="sv-SE" dirty="0"/>
          </a:p>
          <a:p>
            <a:r>
              <a:rPr lang="sv-SE" dirty="0"/>
              <a:t>Många har inte kunnat lämna hemmen på grund av reserestriktioner och pandemin har inneburit en fruktansvärt tuff nedgång i världsekonomin, som vi förmodligen kommer se konsekvenserna av under flera år framöver.</a:t>
            </a:r>
          </a:p>
          <a:p>
            <a:endParaRPr lang="sv-SE" dirty="0"/>
          </a:p>
          <a:p>
            <a:r>
              <a:rPr lang="sv-SE" dirty="0"/>
              <a:t>Många familjer har slungats ut i fattigdom och vi har även sett att många utvecklingstrender, så som minskad hunger och minskad fattigdom, kommer uppleva ett bakslag. </a:t>
            </a:r>
          </a:p>
          <a:p>
            <a:endParaRPr lang="sv-SE" dirty="0"/>
          </a:p>
          <a:p>
            <a:endParaRPr lang="sv-SE" dirty="0"/>
          </a:p>
          <a:p>
            <a:r>
              <a:rPr lang="sv-SE" b="1" dirty="0"/>
              <a:t>Lästips: </a:t>
            </a:r>
          </a:p>
          <a:p>
            <a:r>
              <a:rPr lang="sv-SE" dirty="0"/>
              <a:t>Läs mer om hur Covid-19 har påverkat utvecklingen i världen i UNDP:s rapport ”</a:t>
            </a:r>
            <a:r>
              <a:rPr lang="sv-SE" i="1" dirty="0"/>
              <a:t>Covid-19 and Human </a:t>
            </a:r>
            <a:r>
              <a:rPr lang="sv-SE" i="1" dirty="0" err="1"/>
              <a:t>Development</a:t>
            </a:r>
            <a:r>
              <a:rPr lang="sv-SE" i="1" dirty="0"/>
              <a:t>: </a:t>
            </a:r>
            <a:r>
              <a:rPr lang="sv-SE" i="1" dirty="0" err="1"/>
              <a:t>Assessing</a:t>
            </a:r>
            <a:r>
              <a:rPr lang="sv-SE" i="1" dirty="0"/>
              <a:t> the </a:t>
            </a:r>
            <a:r>
              <a:rPr lang="sv-SE" i="1" dirty="0" err="1"/>
              <a:t>Crisis</a:t>
            </a:r>
            <a:r>
              <a:rPr lang="sv-SE" i="1" dirty="0"/>
              <a:t>, </a:t>
            </a:r>
            <a:r>
              <a:rPr lang="sv-SE" i="1" dirty="0" err="1"/>
              <a:t>Envisioning</a:t>
            </a:r>
            <a:r>
              <a:rPr lang="sv-SE" i="1" dirty="0"/>
              <a:t> the </a:t>
            </a:r>
            <a:r>
              <a:rPr lang="sv-SE" i="1" dirty="0" err="1"/>
              <a:t>Recovery</a:t>
            </a:r>
            <a:r>
              <a:rPr lang="sv-SE" dirty="0"/>
              <a:t>”.</a:t>
            </a:r>
          </a:p>
          <a:p>
            <a:r>
              <a:rPr lang="sv-SE" dirty="0"/>
              <a:t>Länk: http://hdr.undp.org/en/hdp-covid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218052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sv-SE" b="1" dirty="0"/>
              <a:t>Bild 30: UNFPA</a:t>
            </a:r>
          </a:p>
          <a:p>
            <a:pPr marL="0" marR="0" lvl="0" indent="0" defTabSz="914400" eaLnBrk="1" fontAlgn="auto" latinLnBrk="0" hangingPunct="1">
              <a:lnSpc>
                <a:spcPct val="100000"/>
              </a:lnSpc>
              <a:spcBef>
                <a:spcPts val="400"/>
              </a:spcBef>
              <a:spcAft>
                <a:spcPts val="0"/>
              </a:spcAft>
              <a:buClrTx/>
              <a:buSzTx/>
              <a:buFontTx/>
              <a:buNone/>
              <a:tabLst/>
              <a:defRPr/>
            </a:pPr>
            <a:r>
              <a:rPr lang="sv-SE" dirty="0"/>
              <a:t>FN består av ett flertal olika program och fonder, och flera av dem arbetar på olika sätt för att stärka flickors rättigheter. Ett av dessa är FN:s befolkningsfond, UNFPA.</a:t>
            </a:r>
          </a:p>
          <a:p>
            <a:pPr marL="0" marR="0" lvl="0" indent="0" defTabSz="914400" eaLnBrk="1" fontAlgn="auto" latinLnBrk="0" hangingPunct="1">
              <a:lnSpc>
                <a:spcPct val="100000"/>
              </a:lnSpc>
              <a:spcBef>
                <a:spcPts val="400"/>
              </a:spcBef>
              <a:spcAft>
                <a:spcPts val="0"/>
              </a:spcAft>
              <a:buClrTx/>
              <a:buSzTx/>
              <a:buFontTx/>
              <a:buNone/>
              <a:tabLst/>
              <a:defRPr/>
            </a:pPr>
            <a:r>
              <a:rPr lang="sv-SE" b="1" dirty="0"/>
              <a:t> </a:t>
            </a:r>
          </a:p>
          <a:p>
            <a:pPr marL="0" marR="0" lvl="0" indent="0" defTabSz="914400" eaLnBrk="1" fontAlgn="auto" latinLnBrk="0" hangingPunct="1">
              <a:lnSpc>
                <a:spcPct val="100000"/>
              </a:lnSpc>
              <a:spcBef>
                <a:spcPts val="400"/>
              </a:spcBef>
              <a:spcAft>
                <a:spcPts val="0"/>
              </a:spcAft>
              <a:buClrTx/>
              <a:buSzTx/>
              <a:buFontTx/>
              <a:buNone/>
              <a:tabLst/>
              <a:defRPr/>
            </a:pPr>
            <a:r>
              <a:rPr lang="sv-SE" dirty="0"/>
              <a:t>FN:s befolkningsfond, på engelska United Nations Population </a:t>
            </a:r>
            <a:r>
              <a:rPr lang="sv-SE" dirty="0" err="1"/>
              <a:t>Fund</a:t>
            </a:r>
            <a:r>
              <a:rPr lang="sv-SE" dirty="0"/>
              <a:t> (UNFPA), är det FN-organ som arbetar för sexuell och reproduktiv hälsa och rättigheter världen över. FN:s befolkningsfonds arbete ska syfta till alla kvinnors, mäns och barns rättigheter att kunna leva hälsosamma liv. Därför är FN:s befolkningsfonds officiella verksamhetsmål och vision att säkerställa allas tillgång till familjeplanering, eliminera all mödradödlighet som går att förebygga och eliminera könsbaserat våld och skadliga traditioner som barnäktenskap och kvinnlig könsstympning. </a:t>
            </a:r>
          </a:p>
          <a:p>
            <a:pPr marL="0" marR="0" lvl="0" indent="0" defTabSz="914400" eaLnBrk="1" fontAlgn="auto" latinLnBrk="0" hangingPunct="1">
              <a:lnSpc>
                <a:spcPct val="100000"/>
              </a:lnSpc>
              <a:spcBef>
                <a:spcPts val="400"/>
              </a:spcBef>
              <a:spcAft>
                <a:spcPts val="0"/>
              </a:spcAft>
              <a:buClrTx/>
              <a:buSzTx/>
              <a:buFontTx/>
              <a:buNone/>
              <a:tabLst/>
              <a:defRPr/>
            </a:pPr>
            <a:endParaRPr lang="sv-SE" sz="1200" b="1" dirty="0">
              <a:effectLst/>
              <a:latin typeface="+mn-lt"/>
              <a:ea typeface="+mn-ea"/>
              <a:cs typeface="+mn-cs"/>
              <a:sym typeface="Calibri"/>
            </a:endParaRPr>
          </a:p>
          <a:p>
            <a:r>
              <a:rPr lang="sv-SE" sz="1200" b="1" dirty="0">
                <a:effectLst/>
                <a:latin typeface="+mn-lt"/>
                <a:ea typeface="+mn-ea"/>
                <a:cs typeface="+mn-cs"/>
                <a:sym typeface="Calibri"/>
              </a:rPr>
              <a:t>UNFPA:s befolkningsrapport State of World Population </a:t>
            </a:r>
            <a:r>
              <a:rPr lang="sv-SE" sz="1200" b="0" dirty="0">
                <a:effectLst/>
                <a:latin typeface="+mn-lt"/>
                <a:ea typeface="+mn-ea"/>
                <a:cs typeface="+mn-cs"/>
                <a:sym typeface="Calibri"/>
              </a:rPr>
              <a:t>(SWOP) handlade 2020 om </a:t>
            </a:r>
            <a:r>
              <a:rPr lang="sv-SE" sz="1200" b="0" i="1" dirty="0" err="1">
                <a:effectLst/>
                <a:latin typeface="+mn-lt"/>
                <a:ea typeface="+mn-ea"/>
                <a:cs typeface="+mn-cs"/>
                <a:sym typeface="Calibri"/>
              </a:rPr>
              <a:t>Against</a:t>
            </a:r>
            <a:r>
              <a:rPr lang="sv-SE" sz="1200" b="0" i="1" dirty="0">
                <a:effectLst/>
                <a:latin typeface="+mn-lt"/>
                <a:ea typeface="+mn-ea"/>
                <a:cs typeface="+mn-cs"/>
                <a:sym typeface="Calibri"/>
              </a:rPr>
              <a:t> my </a:t>
            </a:r>
            <a:r>
              <a:rPr lang="sv-SE" sz="1200" b="0" i="1" dirty="0" err="1">
                <a:effectLst/>
                <a:latin typeface="+mn-lt"/>
                <a:ea typeface="+mn-ea"/>
                <a:cs typeface="+mn-cs"/>
                <a:sym typeface="Calibri"/>
              </a:rPr>
              <a:t>will</a:t>
            </a:r>
            <a:r>
              <a:rPr lang="sv-SE" sz="1200" b="0" i="1" dirty="0">
                <a:effectLst/>
                <a:latin typeface="+mn-lt"/>
                <a:ea typeface="+mn-ea"/>
                <a:cs typeface="+mn-cs"/>
                <a:sym typeface="Calibri"/>
              </a:rPr>
              <a:t> – </a:t>
            </a:r>
            <a:r>
              <a:rPr lang="sv-SE" sz="1200" b="0" i="1" dirty="0" err="1">
                <a:effectLst/>
                <a:latin typeface="+mn-lt"/>
                <a:ea typeface="+mn-ea"/>
                <a:cs typeface="+mn-cs"/>
                <a:sym typeface="Calibri"/>
              </a:rPr>
              <a:t>Defying</a:t>
            </a:r>
            <a:r>
              <a:rPr lang="sv-SE" sz="1200" b="0" i="1" dirty="0">
                <a:effectLst/>
                <a:latin typeface="+mn-lt"/>
                <a:ea typeface="+mn-ea"/>
                <a:cs typeface="+mn-cs"/>
                <a:sym typeface="Calibri"/>
              </a:rPr>
              <a:t> the </a:t>
            </a:r>
            <a:r>
              <a:rPr lang="sv-SE" sz="1200" b="0" i="1" dirty="0" err="1">
                <a:effectLst/>
                <a:latin typeface="+mn-lt"/>
                <a:ea typeface="+mn-ea"/>
                <a:cs typeface="+mn-cs"/>
                <a:sym typeface="Calibri"/>
              </a:rPr>
              <a:t>pracices</a:t>
            </a:r>
            <a:r>
              <a:rPr lang="sv-SE" sz="1200" b="0" i="1" dirty="0">
                <a:effectLst/>
                <a:latin typeface="+mn-lt"/>
                <a:ea typeface="+mn-ea"/>
                <a:cs typeface="+mn-cs"/>
                <a:sym typeface="Calibri"/>
              </a:rPr>
              <a:t> </a:t>
            </a:r>
            <a:r>
              <a:rPr lang="sv-SE" sz="1200" b="0" i="1" dirty="0" err="1">
                <a:effectLst/>
                <a:latin typeface="+mn-lt"/>
                <a:ea typeface="+mn-ea"/>
                <a:cs typeface="+mn-cs"/>
                <a:sym typeface="Calibri"/>
              </a:rPr>
              <a:t>that</a:t>
            </a:r>
            <a:r>
              <a:rPr lang="sv-SE" sz="1200" b="0" i="1" dirty="0">
                <a:effectLst/>
                <a:latin typeface="+mn-lt"/>
                <a:ea typeface="+mn-ea"/>
                <a:cs typeface="+mn-cs"/>
                <a:sym typeface="Calibri"/>
              </a:rPr>
              <a:t> harm women and </a:t>
            </a:r>
            <a:r>
              <a:rPr lang="sv-SE" sz="1200" b="0" i="1" dirty="0" err="1">
                <a:effectLst/>
                <a:latin typeface="+mn-lt"/>
                <a:ea typeface="+mn-ea"/>
                <a:cs typeface="+mn-cs"/>
                <a:sym typeface="Calibri"/>
              </a:rPr>
              <a:t>girls</a:t>
            </a:r>
            <a:r>
              <a:rPr lang="sv-SE" sz="1200" b="0" i="1" dirty="0">
                <a:effectLst/>
                <a:latin typeface="+mn-lt"/>
                <a:ea typeface="+mn-ea"/>
                <a:cs typeface="+mn-cs"/>
                <a:sym typeface="Calibri"/>
              </a:rPr>
              <a:t> and </a:t>
            </a:r>
            <a:r>
              <a:rPr lang="sv-SE" sz="1200" b="0" i="1" dirty="0" err="1">
                <a:effectLst/>
                <a:latin typeface="+mn-lt"/>
                <a:ea typeface="+mn-ea"/>
                <a:cs typeface="+mn-cs"/>
                <a:sym typeface="Calibri"/>
              </a:rPr>
              <a:t>undermine</a:t>
            </a:r>
            <a:r>
              <a:rPr lang="sv-SE" sz="1200" b="0" i="1" dirty="0">
                <a:effectLst/>
                <a:latin typeface="+mn-lt"/>
                <a:ea typeface="+mn-ea"/>
                <a:cs typeface="+mn-cs"/>
                <a:sym typeface="Calibri"/>
              </a:rPr>
              <a:t> </a:t>
            </a:r>
            <a:r>
              <a:rPr lang="sv-SE" sz="1200" b="0" i="1" dirty="0" err="1">
                <a:effectLst/>
                <a:latin typeface="+mn-lt"/>
                <a:ea typeface="+mn-ea"/>
                <a:cs typeface="+mn-cs"/>
                <a:sym typeface="Calibri"/>
              </a:rPr>
              <a:t>equality</a:t>
            </a:r>
            <a:r>
              <a:rPr lang="sv-SE" sz="1200" b="0" i="1" dirty="0">
                <a:effectLst/>
                <a:latin typeface="+mn-lt"/>
                <a:ea typeface="+mn-ea"/>
                <a:cs typeface="+mn-cs"/>
                <a:sym typeface="Calibri"/>
              </a:rPr>
              <a:t>.</a:t>
            </a:r>
            <a:endParaRPr lang="sv-SE" sz="1200" b="1" i="1" dirty="0">
              <a:effectLst/>
              <a:latin typeface="+mn-lt"/>
              <a:ea typeface="+mn-ea"/>
              <a:cs typeface="+mn-cs"/>
              <a:sym typeface="Calibri"/>
            </a:endParaRPr>
          </a:p>
          <a:p>
            <a:endParaRPr lang="sv-SE" sz="1200" b="1" dirty="0">
              <a:effectLst/>
              <a:latin typeface="+mn-lt"/>
              <a:ea typeface="+mn-ea"/>
              <a:cs typeface="+mn-cs"/>
              <a:sym typeface="Calibri"/>
            </a:endParaRPr>
          </a:p>
          <a:p>
            <a:r>
              <a:rPr lang="sv-SE" sz="1200" dirty="0">
                <a:effectLst/>
                <a:latin typeface="+mn-lt"/>
                <a:ea typeface="+mn-ea"/>
                <a:cs typeface="+mn-cs"/>
                <a:sym typeface="Calibri"/>
              </a:rPr>
              <a:t> (SWOP) handlade 2019 om de framgångar som skett de senaste 50 åren globalt inom sexuell och reproduktiv hälsa och rättigheter (SRHR), samt de utmaningar som idag kvarstår: </a:t>
            </a:r>
            <a:r>
              <a:rPr lang="sv-SE" sz="1200" i="1" dirty="0">
                <a:effectLst/>
                <a:latin typeface="+mn-lt"/>
                <a:ea typeface="+mn-ea"/>
                <a:cs typeface="+mn-cs"/>
                <a:sym typeface="Calibri"/>
              </a:rPr>
              <a:t>'</a:t>
            </a:r>
            <a:r>
              <a:rPr lang="sv-SE" sz="1200" i="1" dirty="0" err="1">
                <a:effectLst/>
                <a:latin typeface="+mn-lt"/>
                <a:ea typeface="+mn-ea"/>
                <a:cs typeface="+mn-cs"/>
                <a:sym typeface="Calibri"/>
              </a:rPr>
              <a:t>Unfinished</a:t>
            </a:r>
            <a:r>
              <a:rPr lang="sv-SE" sz="1200" i="1" dirty="0">
                <a:effectLst/>
                <a:latin typeface="+mn-lt"/>
                <a:ea typeface="+mn-ea"/>
                <a:cs typeface="+mn-cs"/>
                <a:sym typeface="Calibri"/>
              </a:rPr>
              <a:t> business - The </a:t>
            </a:r>
            <a:r>
              <a:rPr lang="sv-SE" sz="1200" i="1" dirty="0" err="1">
                <a:effectLst/>
                <a:latin typeface="+mn-lt"/>
                <a:ea typeface="+mn-ea"/>
                <a:cs typeface="+mn-cs"/>
                <a:sym typeface="Calibri"/>
              </a:rPr>
              <a:t>pursuit</a:t>
            </a:r>
            <a:r>
              <a:rPr lang="sv-SE" sz="1200" i="1" dirty="0">
                <a:effectLst/>
                <a:latin typeface="+mn-lt"/>
                <a:ea typeface="+mn-ea"/>
                <a:cs typeface="+mn-cs"/>
                <a:sym typeface="Calibri"/>
              </a:rPr>
              <a:t> </a:t>
            </a:r>
            <a:r>
              <a:rPr lang="sv-SE" sz="1200" i="1" dirty="0" err="1">
                <a:effectLst/>
                <a:latin typeface="+mn-lt"/>
                <a:ea typeface="+mn-ea"/>
                <a:cs typeface="+mn-cs"/>
                <a:sym typeface="Calibri"/>
              </a:rPr>
              <a:t>of</a:t>
            </a:r>
            <a:r>
              <a:rPr lang="sv-SE" sz="1200" i="1" dirty="0">
                <a:effectLst/>
                <a:latin typeface="+mn-lt"/>
                <a:ea typeface="+mn-ea"/>
                <a:cs typeface="+mn-cs"/>
                <a:sym typeface="Calibri"/>
              </a:rPr>
              <a:t> </a:t>
            </a:r>
            <a:r>
              <a:rPr lang="sv-SE" sz="1200" i="1" dirty="0" err="1">
                <a:effectLst/>
                <a:latin typeface="+mn-lt"/>
                <a:ea typeface="+mn-ea"/>
                <a:cs typeface="+mn-cs"/>
                <a:sym typeface="Calibri"/>
              </a:rPr>
              <a:t>rights</a:t>
            </a:r>
            <a:r>
              <a:rPr lang="sv-SE" sz="1200" i="1" dirty="0">
                <a:effectLst/>
                <a:latin typeface="+mn-lt"/>
                <a:ea typeface="+mn-ea"/>
                <a:cs typeface="+mn-cs"/>
                <a:sym typeface="Calibri"/>
              </a:rPr>
              <a:t> and </a:t>
            </a:r>
            <a:r>
              <a:rPr lang="sv-SE" sz="1200" i="1" dirty="0" err="1">
                <a:effectLst/>
                <a:latin typeface="+mn-lt"/>
                <a:ea typeface="+mn-ea"/>
                <a:cs typeface="+mn-cs"/>
                <a:sym typeface="Calibri"/>
              </a:rPr>
              <a:t>choices</a:t>
            </a:r>
            <a:r>
              <a:rPr lang="sv-SE" sz="1200" i="1" dirty="0">
                <a:effectLst/>
                <a:latin typeface="+mn-lt"/>
                <a:ea typeface="+mn-ea"/>
                <a:cs typeface="+mn-cs"/>
                <a:sym typeface="Calibri"/>
              </a:rPr>
              <a:t> for all’</a:t>
            </a:r>
            <a:r>
              <a:rPr lang="sv-SE" sz="1200" dirty="0">
                <a:effectLst/>
                <a:latin typeface="+mn-lt"/>
                <a:ea typeface="+mn-ea"/>
                <a:cs typeface="+mn-cs"/>
                <a:sym typeface="Calibri"/>
              </a:rPr>
              <a:t>. </a:t>
            </a:r>
          </a:p>
          <a:p>
            <a:endParaRPr lang="sv-SE" sz="1200" dirty="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sv-SE" sz="1200" dirty="0">
                <a:effectLst/>
                <a:latin typeface="+mn-lt"/>
                <a:ea typeface="+mn-ea"/>
                <a:cs typeface="+mn-cs"/>
                <a:sym typeface="Calibri"/>
              </a:rPr>
              <a:t>2020 var ett speciellt år för UNFPA, då det inkluderade två viktiga milstolpar inom SRHR: 50 år sedan UNFPA började sin verksamhet och 25 år sedan världens ledare antog en progressiv agenda för ett globalt engagemang för SRHR och befolkningsfrågor vid den internationella befolkningskonferensen (ICPD) i Kairo 1994.</a:t>
            </a:r>
          </a:p>
          <a:p>
            <a:pPr marL="0" marR="0" lvl="0" indent="0" defTabSz="914400" eaLnBrk="1" fontAlgn="auto" latinLnBrk="0" hangingPunct="1">
              <a:lnSpc>
                <a:spcPct val="100000"/>
              </a:lnSpc>
              <a:spcBef>
                <a:spcPts val="400"/>
              </a:spcBef>
              <a:spcAft>
                <a:spcPts val="0"/>
              </a:spcAft>
              <a:buClrTx/>
              <a:buSzTx/>
              <a:buFontTx/>
              <a:buNone/>
              <a:tabLst/>
              <a:defRPr/>
            </a:pPr>
            <a:endParaRPr lang="sv-SE" sz="1200" dirty="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sv-SE" sz="1200" dirty="0">
                <a:effectLst/>
                <a:latin typeface="+mn-lt"/>
                <a:ea typeface="+mn-ea"/>
                <a:cs typeface="+mn-cs"/>
                <a:sym typeface="Calibri"/>
              </a:rPr>
              <a:t>Dessa två händelser har fundamentalt format kvinnors liv och hjälpt till att bryta ner normativa, sociala och ekonomiska hinder för kvinnor att utöva sina sexuella och reproduktiva rättigheter. Som ett resultat har fler kvinnor idag tillgång till information och hälsotjänster de behöver för att själva bestämma om, när eller hur ofta att bli gravida, få nödvändig hjälp vid förlossningar och har även gjort att fler unga människor idag har tillgång till sexualundervisning etc.</a:t>
            </a:r>
            <a:endParaRPr lang="sv-SE" dirty="0"/>
          </a:p>
          <a:p>
            <a:pPr marL="0" marR="0" lvl="0" indent="0" defTabSz="914400" eaLnBrk="1" fontAlgn="auto" latinLnBrk="0" hangingPunct="1">
              <a:lnSpc>
                <a:spcPct val="100000"/>
              </a:lnSpc>
              <a:spcBef>
                <a:spcPts val="400"/>
              </a:spcBef>
              <a:spcAft>
                <a:spcPts val="0"/>
              </a:spcAft>
              <a:buClrTx/>
              <a:buSzTx/>
              <a:buFontTx/>
              <a:buNone/>
              <a:tabLst/>
              <a:defRPr/>
            </a:pPr>
            <a:endParaRPr lang="sv-SE" sz="1200" dirty="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sv-SE" sz="1200" dirty="0">
                <a:effectLst/>
                <a:latin typeface="+mn-lt"/>
                <a:ea typeface="+mn-ea"/>
                <a:cs typeface="+mn-cs"/>
                <a:sym typeface="Calibri"/>
              </a:rPr>
              <a:t>Under det här viktiga året bröt även </a:t>
            </a:r>
            <a:r>
              <a:rPr lang="sv-SE" sz="1200" dirty="0" err="1">
                <a:effectLst/>
                <a:latin typeface="+mn-lt"/>
                <a:ea typeface="+mn-ea"/>
                <a:cs typeface="+mn-cs"/>
                <a:sym typeface="Calibri"/>
              </a:rPr>
              <a:t>coronapandemin</a:t>
            </a:r>
            <a:r>
              <a:rPr lang="sv-SE" sz="1200" dirty="0">
                <a:effectLst/>
                <a:latin typeface="+mn-lt"/>
                <a:ea typeface="+mn-ea"/>
                <a:cs typeface="+mn-cs"/>
                <a:sym typeface="Calibri"/>
              </a:rPr>
              <a:t> ut, vilket kommit att påverka arbetet.  SWOP 2020 belyser tre områden som kvinnor och flickor skadas inom: kvinnlig könsstympning, barnäktenskap och </a:t>
            </a:r>
            <a:r>
              <a:rPr lang="sv-SE" sz="1200" i="1" dirty="0">
                <a:effectLst/>
                <a:latin typeface="+mn-lt"/>
                <a:ea typeface="+mn-ea"/>
                <a:cs typeface="+mn-cs"/>
                <a:sym typeface="Calibri"/>
              </a:rPr>
              <a:t>”son </a:t>
            </a:r>
            <a:r>
              <a:rPr lang="sv-SE" sz="1200" i="1" dirty="0" err="1">
                <a:effectLst/>
                <a:latin typeface="+mn-lt"/>
                <a:ea typeface="+mn-ea"/>
                <a:cs typeface="+mn-cs"/>
                <a:sym typeface="Calibri"/>
              </a:rPr>
              <a:t>preference</a:t>
            </a:r>
            <a:r>
              <a:rPr lang="sv-SE" sz="1200" dirty="0">
                <a:effectLst/>
                <a:latin typeface="+mn-lt"/>
                <a:ea typeface="+mn-ea"/>
                <a:cs typeface="+mn-cs"/>
                <a:sym typeface="Calibri"/>
              </a:rPr>
              <a:t>”. Det är fortfarande svårt att fastslå exakt vilka följder pandemin kommer att resultera i. Det vi vet är att det är viktigare än någonsin arbeta för att förhindra dessa skadliga företeelserna och stå upp för kvinnors och flickors rätt till sin egen kropp.  </a:t>
            </a:r>
          </a:p>
          <a:p>
            <a:endParaRPr lang="sv-SE" sz="1200" dirty="0">
              <a:effectLst/>
              <a:latin typeface="+mn-lt"/>
              <a:ea typeface="+mn-ea"/>
              <a:cs typeface="+mn-cs"/>
              <a:sym typeface="Calibri"/>
            </a:endParaRPr>
          </a:p>
        </p:txBody>
      </p:sp>
    </p:spTree>
    <p:extLst>
      <p:ext uri="{BB962C8B-B14F-4D97-AF65-F5344CB8AC3E}">
        <p14:creationId xmlns:p14="http://schemas.microsoft.com/office/powerpoint/2010/main" val="1227609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31: </a:t>
            </a:r>
            <a:r>
              <a:rPr lang="sv-SE" b="1" dirty="0">
                <a:solidFill>
                  <a:schemeClr val="bg1"/>
                </a:solidFill>
              </a:rPr>
              <a:t>UNFPA:s arbete kring covid-19</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UNFPA lanserade tidigt en global plan för hur de ska hantera pandemin och dess utmaningar och konsekvenser. Tre exempel på vad de gör 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Distribuerar utrustning och stöttar hälsovården i humanitära kontexter och svaga stater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Säkerställa tillgången till sexuell och reproduktiv hälsa och rättigheter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Arbetar mot könsbaserat våld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31</a:t>
            </a:fld>
            <a:endParaRPr lang="sv-SE"/>
          </a:p>
        </p:txBody>
      </p:sp>
    </p:spTree>
    <p:extLst>
      <p:ext uri="{BB962C8B-B14F-4D97-AF65-F5344CB8AC3E}">
        <p14:creationId xmlns:p14="http://schemas.microsoft.com/office/powerpoint/2010/main" val="401895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32: FN:s livsmedelsprogram, WFP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 består av ett flertal olika program och fonder, och flera av dem arbetar på olika sätt för att stärka och bidra till en hållbar utveckling och ingen hunger. Ett av dessa är FN:s livsmedelsprogram, WFP.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WFP fokuserar främst på att se till att ingen människa behöver gå hungrig, oavsett vart de bor, har fötts eller vem de är. De grundades 1961 och leds idag av David Beasley.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32</a:t>
            </a:fld>
            <a:endParaRPr lang="sv-SE"/>
          </a:p>
        </p:txBody>
      </p:sp>
    </p:spTree>
    <p:extLst>
      <p:ext uri="{BB962C8B-B14F-4D97-AF65-F5344CB8AC3E}">
        <p14:creationId xmlns:p14="http://schemas.microsoft.com/office/powerpoint/2010/main" val="2354779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33: </a:t>
            </a:r>
            <a:r>
              <a:rPr lang="sv-SE" sz="1200" b="1" dirty="0">
                <a:solidFill>
                  <a:schemeClr val="bg1"/>
                </a:solidFill>
              </a:rPr>
              <a:t>WFP:s arbete kring covid-19</a:t>
            </a:r>
            <a:endParaRPr lang="sv-SE" b="1" dirty="0"/>
          </a:p>
          <a:p>
            <a:r>
              <a:rPr lang="sv-SE" dirty="0"/>
              <a:t>WFP är vana att arbeta i humanitära kriser och konflikter. I dagsläget arbetar de med att säkerställa att 138 miljoner människor världen över får fortsatt matassistans. De hjälper även stater och andra organisationer med logistik för att hjälp ska nå fram, och är ibland den enda organisation som kan säkerställa att utrustning och mat kan komma fram till specifika samhällen, som är avskärmade med obefintlig övrig infrastruktur. </a:t>
            </a:r>
          </a:p>
          <a:p>
            <a:r>
              <a:rPr lang="sv-SE" dirty="0"/>
              <a:t>De stöttar även regeringar att identifiera behov och utmaningar som en följd av Covid-19 och stötta i framtagande av policys för att bemöta dessa. </a:t>
            </a:r>
          </a:p>
        </p:txBody>
      </p:sp>
      <p:sp>
        <p:nvSpPr>
          <p:cNvPr id="4" name="Platshållare för bildnummer 3"/>
          <p:cNvSpPr>
            <a:spLocks noGrp="1"/>
          </p:cNvSpPr>
          <p:nvPr>
            <p:ph type="sldNum" sz="quarter" idx="5"/>
          </p:nvPr>
        </p:nvSpPr>
        <p:spPr/>
        <p:txBody>
          <a:bodyPr/>
          <a:lstStyle/>
          <a:p>
            <a:fld id="{E9E082D3-AB71-4F85-B93E-FF276D9D219A}" type="slidenum">
              <a:rPr lang="sv-SE" smtClean="0"/>
              <a:t>33</a:t>
            </a:fld>
            <a:endParaRPr lang="sv-SE"/>
          </a:p>
        </p:txBody>
      </p:sp>
    </p:spTree>
    <p:extLst>
      <p:ext uri="{BB962C8B-B14F-4D97-AF65-F5344CB8AC3E}">
        <p14:creationId xmlns:p14="http://schemas.microsoft.com/office/powerpoint/2010/main" val="3964816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34: FN:s generalsekreterare</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34</a:t>
            </a:fld>
            <a:endParaRPr lang="sv-SE"/>
          </a:p>
        </p:txBody>
      </p:sp>
    </p:spTree>
    <p:extLst>
      <p:ext uri="{BB962C8B-B14F-4D97-AF65-F5344CB8AC3E}">
        <p14:creationId xmlns:p14="http://schemas.microsoft.com/office/powerpoint/2010/main" val="70825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dirty="0">
                <a:latin typeface="+mn-lt"/>
                <a:ea typeface="+mn-ea"/>
                <a:cs typeface="+mn-cs"/>
                <a:sym typeface="Calibri"/>
              </a:rPr>
              <a:t>Bild 4</a:t>
            </a:r>
          </a:p>
          <a:p>
            <a:endParaRPr lang="en-GB" dirty="0"/>
          </a:p>
          <a:p>
            <a:pPr marL="0" marR="0" lvl="0" indent="0" defTabSz="914400" eaLnBrk="1" fontAlgn="auto" latinLnBrk="0" hangingPunct="1">
              <a:lnSpc>
                <a:spcPct val="100000"/>
              </a:lnSpc>
              <a:spcBef>
                <a:spcPts val="400"/>
              </a:spcBef>
              <a:spcAft>
                <a:spcPts val="0"/>
              </a:spcAft>
              <a:buClrTx/>
              <a:buSzTx/>
              <a:buFontTx/>
              <a:buNone/>
              <a:tabLst/>
              <a:defRPr/>
            </a:pPr>
            <a:r>
              <a:rPr lang="en-GB" dirty="0"/>
              <a:t>Visa </a:t>
            </a:r>
            <a:r>
              <a:rPr lang="en-GB" dirty="0" err="1"/>
              <a:t>filmklippet</a:t>
            </a:r>
            <a:r>
              <a:rPr lang="en-GB" dirty="0"/>
              <a:t>: </a:t>
            </a:r>
            <a:r>
              <a:rPr lang="en-US" sz="1200" b="0" i="1" dirty="0">
                <a:effectLst/>
                <a:latin typeface="+mn-lt"/>
                <a:ea typeface="+mn-ea"/>
                <a:cs typeface="+mn-cs"/>
                <a:sym typeface="Calibri"/>
              </a:rPr>
              <a:t>The Shadow Pandemic: Domestic violence in the wake of COVID-19</a:t>
            </a:r>
          </a:p>
          <a:p>
            <a:r>
              <a:rPr lang="en-GB" dirty="0"/>
              <a:t>https://www.youtube.com/watch?v=llNP__bW-o0&amp;feature=youtu.be  </a:t>
            </a:r>
          </a:p>
        </p:txBody>
      </p:sp>
    </p:spTree>
    <p:extLst>
      <p:ext uri="{BB962C8B-B14F-4D97-AF65-F5344CB8AC3E}">
        <p14:creationId xmlns:p14="http://schemas.microsoft.com/office/powerpoint/2010/main" val="252738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sv-SE" b="1" dirty="0"/>
              <a:t>Bild 5: Fyra huvudteman</a:t>
            </a:r>
          </a:p>
          <a:p>
            <a:endParaRPr lang="sv-SE" dirty="0"/>
          </a:p>
          <a:p>
            <a:endParaRPr lang="sv-SE" dirty="0"/>
          </a:p>
          <a:p>
            <a:r>
              <a:rPr lang="sv-SE" dirty="0"/>
              <a:t>Vi kommer lyfta hur pandemin har påverkat kvinnor och flickor genom att kolla på fyra huvudteman:</a:t>
            </a:r>
          </a:p>
          <a:p>
            <a:pPr marL="171450" indent="-171450">
              <a:buFontTx/>
              <a:buChar char="-"/>
            </a:pPr>
            <a:r>
              <a:rPr lang="sv-SE" dirty="0"/>
              <a:t>Mäns våld mot kvinnor i hemmet</a:t>
            </a:r>
          </a:p>
          <a:p>
            <a:pPr marL="171450" indent="-171450">
              <a:buFontTx/>
              <a:buChar char="-"/>
            </a:pPr>
            <a:r>
              <a:rPr lang="sv-SE" dirty="0"/>
              <a:t>Kvinnor i frontlinjen mot pandemin. </a:t>
            </a:r>
          </a:p>
          <a:p>
            <a:pPr marL="171450" indent="-171450">
              <a:buFontTx/>
              <a:buChar char="-"/>
            </a:pPr>
            <a:r>
              <a:rPr lang="sv-SE" dirty="0"/>
              <a:t>Flickors utbildning. </a:t>
            </a:r>
          </a:p>
          <a:p>
            <a:pPr marL="171450" indent="-171450">
              <a:buFontTx/>
              <a:buChar char="-"/>
            </a:pPr>
            <a:r>
              <a:rPr lang="sv-SE" dirty="0"/>
              <a:t>Barnäktenskap och kvinnlig könsstympning. </a:t>
            </a:r>
          </a:p>
          <a:p>
            <a:pPr marL="171450" indent="-171450">
              <a:buFontTx/>
              <a:buChar char="-"/>
            </a:pPr>
            <a:endParaRPr lang="sv-SE" dirty="0"/>
          </a:p>
          <a:p>
            <a:pPr marL="0" indent="0">
              <a:buFontTx/>
              <a:buNone/>
            </a:pPr>
            <a:r>
              <a:rPr lang="sv-SE" dirty="0"/>
              <a:t>Dessa teman representerar inte alla sätt som kvinnor och flickor har påverkats under pandemin, men är några exempel.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00889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Mäns våld mot kvinnor</a:t>
            </a:r>
          </a:p>
          <a:p>
            <a:r>
              <a:rPr lang="sv-SE" dirty="0"/>
              <a:t>Vi börjar med att kika på mäns våld mot kvinnor. </a:t>
            </a:r>
            <a:endParaRPr lang="en-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141232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noProof="0" dirty="0">
                <a:solidFill>
                  <a:srgbClr val="3C4245"/>
                </a:solidFill>
                <a:effectLst/>
                <a:latin typeface="Arial" panose="020B0604020202020204" pitchFamily="34" charset="0"/>
              </a:rPr>
              <a:t>Bild 7: Om mäns våld mot kvinnor i hemmet</a:t>
            </a:r>
          </a:p>
          <a:p>
            <a:r>
              <a:rPr lang="sv-SE" b="0" i="0" noProof="0" dirty="0">
                <a:solidFill>
                  <a:srgbClr val="3C4245"/>
                </a:solidFill>
                <a:effectLst/>
                <a:latin typeface="Arial" panose="020B0604020202020204" pitchFamily="34" charset="0"/>
              </a:rPr>
              <a:t>Vi ska börja med att se vad mäns våld mot kvinnor faktiskt är. Här ser ni definitionen. Som ni förstår så är det väldigt brett och det kan exempelvis handla om våldtäkt, stryptag och mord, men även om att bli hotad, skrämd eller bli tvingad till kränkande handlingar. Det handlar även om att bli isolerad av sin förövare från omvärlden, och att man inte får röra sig fritt i hemmet. </a:t>
            </a:r>
          </a:p>
          <a:p>
            <a:endParaRPr lang="sv-SE" b="1" i="0" noProof="0" dirty="0">
              <a:solidFill>
                <a:srgbClr val="3C4245"/>
              </a:solidFill>
              <a:effectLst/>
              <a:latin typeface="Arial" panose="020B0604020202020204" pitchFamily="34" charset="0"/>
            </a:endParaRPr>
          </a:p>
          <a:p>
            <a:r>
              <a:rPr lang="sv-SE" b="0" i="0" noProof="0" dirty="0">
                <a:solidFill>
                  <a:srgbClr val="3C4245"/>
                </a:solidFill>
                <a:effectLst/>
                <a:latin typeface="Arial" panose="020B0604020202020204" pitchFamily="34" charset="0"/>
              </a:rPr>
              <a:t>Det är viktigt att komma ihåg att det inte är några särskilda kvinnor som drabbas, och det går inte heller att se vilka män som är förövare. </a:t>
            </a:r>
          </a:p>
          <a:p>
            <a:endParaRPr lang="en-US" b="0" i="0" dirty="0">
              <a:solidFill>
                <a:srgbClr val="3C4245"/>
              </a:solidFill>
              <a:effectLst/>
              <a:latin typeface="Arial" panose="020B0604020202020204" pitchFamily="34" charset="0"/>
            </a:endParaRPr>
          </a:p>
          <a:p>
            <a:endParaRPr lang="en-US" b="0" i="0" dirty="0">
              <a:solidFill>
                <a:srgbClr val="3C4245"/>
              </a:solidFill>
              <a:effectLst/>
              <a:latin typeface="Arial" panose="020B0604020202020204" pitchFamily="34" charset="0"/>
            </a:endParaRPr>
          </a:p>
          <a:p>
            <a:r>
              <a:rPr lang="en-US" b="1" i="0" dirty="0" err="1">
                <a:solidFill>
                  <a:srgbClr val="3C4245"/>
                </a:solidFill>
                <a:effectLst/>
                <a:latin typeface="Arial" panose="020B0604020202020204" pitchFamily="34" charset="0"/>
              </a:rPr>
              <a:t>Läs</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mer</a:t>
            </a:r>
            <a:r>
              <a:rPr lang="en-US" b="1" i="0" dirty="0">
                <a:solidFill>
                  <a:srgbClr val="3C4245"/>
                </a:solidFill>
                <a:effectLst/>
                <a:latin typeface="Arial" panose="020B0604020202020204" pitchFamily="34" charset="0"/>
              </a:rPr>
              <a:t> om </a:t>
            </a:r>
            <a:r>
              <a:rPr lang="en-US" b="1" i="0" dirty="0" err="1">
                <a:solidFill>
                  <a:srgbClr val="3C4245"/>
                </a:solidFill>
                <a:effectLst/>
                <a:latin typeface="Arial" panose="020B0604020202020204" pitchFamily="34" charset="0"/>
              </a:rPr>
              <a:t>mäns</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våld</a:t>
            </a:r>
            <a:r>
              <a:rPr lang="en-US" b="1" i="0" dirty="0">
                <a:solidFill>
                  <a:srgbClr val="3C4245"/>
                </a:solidFill>
                <a:effectLst/>
                <a:latin typeface="Arial" panose="020B0604020202020204" pitchFamily="34" charset="0"/>
              </a:rPr>
              <a:t> mot </a:t>
            </a:r>
            <a:r>
              <a:rPr lang="en-US" b="1" i="0" dirty="0" err="1">
                <a:solidFill>
                  <a:srgbClr val="3C4245"/>
                </a:solidFill>
                <a:effectLst/>
                <a:latin typeface="Arial" panose="020B0604020202020204" pitchFamily="34" charset="0"/>
              </a:rPr>
              <a:t>kvinnor</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och</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hur</a:t>
            </a:r>
            <a:r>
              <a:rPr lang="en-US" b="1" i="0" dirty="0">
                <a:solidFill>
                  <a:srgbClr val="3C4245"/>
                </a:solidFill>
                <a:effectLst/>
                <a:latin typeface="Arial" panose="020B0604020202020204" pitchFamily="34" charset="0"/>
              </a:rPr>
              <a:t> man </a:t>
            </a:r>
            <a:r>
              <a:rPr lang="en-US" b="1" i="0" dirty="0" err="1">
                <a:solidFill>
                  <a:srgbClr val="3C4245"/>
                </a:solidFill>
                <a:effectLst/>
                <a:latin typeface="Arial" panose="020B0604020202020204" pitchFamily="34" charset="0"/>
              </a:rPr>
              <a:t>kan</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få</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hjälp</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på</a:t>
            </a:r>
            <a:r>
              <a:rPr lang="en-US" b="1" i="0" dirty="0">
                <a:solidFill>
                  <a:srgbClr val="3C4245"/>
                </a:solidFill>
                <a:effectLst/>
                <a:latin typeface="Arial" panose="020B0604020202020204" pitchFamily="34" charset="0"/>
              </a:rPr>
              <a:t> </a:t>
            </a:r>
            <a:r>
              <a:rPr lang="en-US" b="1" i="0" dirty="0" err="1">
                <a:solidFill>
                  <a:srgbClr val="3C4245"/>
                </a:solidFill>
                <a:effectLst/>
                <a:latin typeface="Arial" panose="020B0604020202020204" pitchFamily="34" charset="0"/>
              </a:rPr>
              <a:t>Kvinnofridslinjen</a:t>
            </a:r>
            <a:r>
              <a:rPr lang="en-US" b="1" i="0" dirty="0">
                <a:solidFill>
                  <a:srgbClr val="3C4245"/>
                </a:solidFill>
                <a:effectLst/>
                <a:latin typeface="Arial" panose="020B0604020202020204" pitchFamily="34" charset="0"/>
              </a:rPr>
              <a:t>: </a:t>
            </a:r>
            <a:r>
              <a:rPr lang="en-US" b="0" i="0" dirty="0">
                <a:solidFill>
                  <a:srgbClr val="3C4245"/>
                </a:solidFill>
                <a:effectLst/>
                <a:latin typeface="Arial" panose="020B0604020202020204" pitchFamily="34" charset="0"/>
              </a:rPr>
              <a:t>https://kvinnofridslinjen.se/sv/om-vald-mot-kvinnor/  </a:t>
            </a:r>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384008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 Vad händer när man blir utsatt för könsbaserat våld?</a:t>
            </a:r>
          </a:p>
          <a:p>
            <a:r>
              <a:rPr lang="sv-SE" b="0" dirty="0"/>
              <a:t>Beroende på vilket slags våld man blir utsatt för så får det olika konsekvenser. Det kan vara både kort- och långsiktiga problem, som drabbar dig på olika sätt.</a:t>
            </a:r>
          </a:p>
          <a:p>
            <a:r>
              <a:rPr lang="sv-SE" b="0" dirty="0"/>
              <a:t>Det kan vara allt ifrån depression, fysiska skador till en dödlig utgång.  </a:t>
            </a:r>
          </a:p>
          <a:p>
            <a:endParaRPr lang="sv-SE" b="1" dirty="0"/>
          </a:p>
          <a:p>
            <a:r>
              <a:rPr lang="sv-SE" b="1" dirty="0"/>
              <a:t>Lästips!</a:t>
            </a:r>
          </a:p>
          <a:p>
            <a:r>
              <a:rPr lang="sv-SE" dirty="0"/>
              <a:t>WHO – </a:t>
            </a:r>
            <a:r>
              <a:rPr lang="sv-SE" i="1" dirty="0" err="1"/>
              <a:t>Violence</a:t>
            </a:r>
            <a:r>
              <a:rPr lang="sv-SE" i="1" dirty="0"/>
              <a:t> </a:t>
            </a:r>
            <a:r>
              <a:rPr lang="sv-SE" i="1" dirty="0" err="1"/>
              <a:t>against</a:t>
            </a:r>
            <a:r>
              <a:rPr lang="sv-SE" i="1" dirty="0"/>
              <a:t> </a:t>
            </a:r>
            <a:r>
              <a:rPr lang="sv-SE" i="1" dirty="0" err="1"/>
              <a:t>women</a:t>
            </a:r>
            <a:r>
              <a:rPr lang="sv-SE" i="1" dirty="0"/>
              <a:t> </a:t>
            </a:r>
            <a:r>
              <a:rPr lang="sv-SE" dirty="0"/>
              <a:t>https://www.who.int/news-room/fact-sheets/detail/violence-against-women </a:t>
            </a:r>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223446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9: Innan covid-19</a:t>
            </a:r>
          </a:p>
          <a:p>
            <a:r>
              <a:rPr lang="sv-SE" dirty="0"/>
              <a:t>Redan innan covid-19 så var våld mot kvinnor ett stort globalt problem. FN:s beräkningar visar att en av tre kvinnor globalt har blivit utsatt för fysiskt eller sexuellt våld under sin livstid av sin partner. Samtidigt så har nästan 40% (38%) av de mord som sker på kvinnor begåtts av deras partner. </a:t>
            </a:r>
          </a:p>
          <a:p>
            <a:endParaRPr lang="sv-SE" dirty="0"/>
          </a:p>
          <a:p>
            <a:r>
              <a:rPr lang="sv-SE" dirty="0"/>
              <a:t>Att arbeta för förändring på olika sätt som med samtalsterapi och hembesök har varit framgångsrika i att förebygga och/eller minska våld i nära relationer. Detta krävs så klart att det finns ett hälsosystem där man kan träffas för samtalen och att det är möjligt att genomföra hembesök. </a:t>
            </a:r>
          </a:p>
          <a:p>
            <a:endParaRPr lang="sv-SE" dirty="0"/>
          </a:p>
          <a:p>
            <a:r>
              <a:rPr lang="sv-SE" dirty="0"/>
              <a:t>Man vet också att våld mot kvinnor i olika former ökar under eller efter konflikt. Det kan vara våld från en nära partner, men det kan även vara sexuellt våld begått av män som kvinnorna inte känner. </a:t>
            </a:r>
          </a:p>
          <a:p>
            <a:endParaRPr lang="sv-SE" dirty="0"/>
          </a:p>
          <a:p>
            <a:endParaRPr lang="sv-SE" dirty="0"/>
          </a:p>
          <a:p>
            <a:r>
              <a:rPr lang="sv-SE" b="1" dirty="0"/>
              <a:t>Lästips!</a:t>
            </a:r>
          </a:p>
          <a:p>
            <a:r>
              <a:rPr lang="sv-SE" dirty="0"/>
              <a:t>WHO – </a:t>
            </a:r>
            <a:r>
              <a:rPr lang="sv-SE" i="1" dirty="0" err="1"/>
              <a:t>Violence</a:t>
            </a:r>
            <a:r>
              <a:rPr lang="sv-SE" i="1" dirty="0"/>
              <a:t> </a:t>
            </a:r>
            <a:r>
              <a:rPr lang="sv-SE" i="1" dirty="0" err="1"/>
              <a:t>against</a:t>
            </a:r>
            <a:r>
              <a:rPr lang="sv-SE" i="1" dirty="0"/>
              <a:t> </a:t>
            </a:r>
            <a:r>
              <a:rPr lang="sv-SE" i="1" dirty="0" err="1"/>
              <a:t>women</a:t>
            </a:r>
            <a:r>
              <a:rPr lang="sv-SE" i="1" dirty="0"/>
              <a:t> </a:t>
            </a:r>
            <a:r>
              <a:rPr lang="sv-SE" dirty="0"/>
              <a:t>https://www.who.int/news-room/fact-sheets/detail/violence-against-women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359156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20" name="Titeltext"/>
          <p:cNvSpPr>
            <a:spLocks noGrp="1"/>
          </p:cNvSpPr>
          <p:nvPr>
            <p:ph type="title"/>
          </p:nvPr>
        </p:nvSpPr>
        <p:spPr>
          <a:prstGeom prst="rect">
            <a:avLst/>
          </a:prstGeom>
        </p:spPr>
        <p:txBody>
          <a:bodyPr/>
          <a:lstStyle/>
          <a:p>
            <a:r>
              <a:t>Titeltext</a:t>
            </a:r>
          </a:p>
        </p:txBody>
      </p:sp>
      <p:sp>
        <p:nvSpPr>
          <p:cNvPr id="21" name="Brödtext nivå ett…"/>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2"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628650" y="428626"/>
            <a:ext cx="7022307" cy="1383041"/>
          </a:xfrm>
        </p:spPr>
        <p:txBody>
          <a:bodyPr anchor="ctr">
            <a:noAutofit/>
          </a:bodyPr>
          <a:lstStyle>
            <a:lvl1pPr>
              <a:defRPr sz="33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3887391" y="2438401"/>
            <a:ext cx="4629150" cy="349567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629841" y="3648075"/>
            <a:ext cx="2949178" cy="227965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2021-02-12</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628650" y="2438402"/>
            <a:ext cx="2949179" cy="990599"/>
          </a:xfrm>
        </p:spPr>
        <p:txBody>
          <a:bodyPr anchor="b">
            <a:normAutofit/>
          </a:bodyPr>
          <a:lstStyle>
            <a:lvl1pPr marL="0" indent="0">
              <a:buNone/>
              <a:defRPr sz="2100" b="1"/>
            </a:lvl1pPr>
            <a:lvl2pPr marL="342900" indent="0">
              <a:buNone/>
              <a:defRPr/>
            </a:lvl2pPr>
            <a:lvl3pPr marL="685800" indent="0">
              <a:buNone/>
              <a:defRPr/>
            </a:lvl3pPr>
            <a:lvl4pPr marL="1028700" indent="0">
              <a:buNone/>
              <a:defRPr/>
            </a:lvl4pPr>
            <a:lvl5pPr marL="13716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6893242" y="4074015"/>
            <a:ext cx="3495675" cy="224444"/>
          </a:xfrm>
        </p:spPr>
        <p:txBody>
          <a:bodyPr anchor="ctr">
            <a:noAutofit/>
          </a:bodyPr>
          <a:lstStyle>
            <a:lvl1pPr marL="0" indent="0" algn="r">
              <a:buNone/>
              <a:defRPr sz="9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01900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628650" y="2302976"/>
            <a:ext cx="3886200" cy="359614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4629150" y="2302976"/>
            <a:ext cx="3886200" cy="359614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2021-02-12</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7990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960226" y="1831181"/>
            <a:ext cx="3183774" cy="502681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628650" y="428626"/>
            <a:ext cx="7022307" cy="1383041"/>
          </a:xfrm>
        </p:spPr>
        <p:txBody>
          <a:bodyPr anchor="ctr">
            <a:noAutofit/>
          </a:bodyPr>
          <a:lstStyle>
            <a:lvl1pPr>
              <a:defRPr sz="33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629841" y="4055735"/>
            <a:ext cx="5024892" cy="187199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628651" y="6429375"/>
            <a:ext cx="5024891"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628649" y="2660073"/>
            <a:ext cx="5024892" cy="1213658"/>
          </a:xfrm>
        </p:spPr>
        <p:txBody>
          <a:bodyPr anchor="b">
            <a:normAutofit/>
          </a:bodyPr>
          <a:lstStyle>
            <a:lvl1pPr marL="0" indent="0">
              <a:buNone/>
              <a:defRPr sz="2100" b="1"/>
            </a:lvl1pPr>
            <a:lvl2pPr marL="342900" indent="0">
              <a:buNone/>
              <a:defRPr/>
            </a:lvl2pPr>
            <a:lvl3pPr marL="685800" indent="0">
              <a:buNone/>
              <a:defRPr/>
            </a:lvl3pPr>
            <a:lvl4pPr marL="1028700" indent="0">
              <a:buNone/>
              <a:defRPr/>
            </a:lvl4pPr>
            <a:lvl5pPr marL="13716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6074548" y="6429375"/>
            <a:ext cx="2955131" cy="307322"/>
          </a:xfrm>
        </p:spPr>
        <p:txBody>
          <a:bodyPr anchor="ctr">
            <a:noAutofit/>
          </a:bodyPr>
          <a:lstStyle>
            <a:lvl1pPr marL="0" indent="0" algn="r">
              <a:buNone/>
              <a:defRPr sz="825"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9164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2021-02-12</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43767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29" name="Titel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Titeltext</a:t>
            </a:r>
          </a:p>
        </p:txBody>
      </p:sp>
      <p:sp>
        <p:nvSpPr>
          <p:cNvPr id="30" name="Brödtext nivå ett…"/>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38" name="Titeltext"/>
          <p:cNvSpPr>
            <a:spLocks noGrp="1"/>
          </p:cNvSpPr>
          <p:nvPr>
            <p:ph type="title"/>
          </p:nvPr>
        </p:nvSpPr>
        <p:spPr>
          <a:prstGeom prst="rect">
            <a:avLst/>
          </a:prstGeom>
        </p:spPr>
        <p:txBody>
          <a:bodyPr/>
          <a:lstStyle/>
          <a:p>
            <a:r>
              <a:t>Titeltext</a:t>
            </a:r>
          </a:p>
        </p:txBody>
      </p:sp>
      <p:sp>
        <p:nvSpPr>
          <p:cNvPr id="39" name="Brödtext nivå ett…"/>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4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47" name="Titeltext"/>
          <p:cNvSpPr>
            <a:spLocks noGrp="1"/>
          </p:cNvSpPr>
          <p:nvPr>
            <p:ph type="title"/>
          </p:nvPr>
        </p:nvSpPr>
        <p:spPr>
          <a:prstGeom prst="rect">
            <a:avLst/>
          </a:prstGeom>
        </p:spPr>
        <p:txBody>
          <a:bodyPr/>
          <a:lstStyle/>
          <a:p>
            <a:r>
              <a:t>Titeltext</a:t>
            </a:r>
          </a:p>
        </p:txBody>
      </p:sp>
      <p:sp>
        <p:nvSpPr>
          <p:cNvPr id="48" name="Brödtext nivå ett…"/>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Brödtext nivå ett</a:t>
            </a:r>
          </a:p>
          <a:p>
            <a:pPr lvl="1"/>
            <a:r>
              <a:t>Brödtext nivå två</a:t>
            </a:r>
          </a:p>
          <a:p>
            <a:pPr lvl="2"/>
            <a:r>
              <a:t>Brödtext nivå tre</a:t>
            </a:r>
          </a:p>
          <a:p>
            <a:pPr lvl="3"/>
            <a:r>
              <a:t>Brödtext nivå fyra</a:t>
            </a:r>
          </a:p>
          <a:p>
            <a:pPr lvl="4"/>
            <a:r>
              <a:t>Brödtext nivå fem</a:t>
            </a:r>
          </a:p>
        </p:txBody>
      </p:sp>
      <p:sp>
        <p:nvSpPr>
          <p:cNvPr id="49" name="Platshållare för text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72" name="Titeltext"/>
          <p:cNvSpPr>
            <a:spLocks noGrp="1"/>
          </p:cNvSpPr>
          <p:nvPr>
            <p:ph type="title"/>
          </p:nvPr>
        </p:nvSpPr>
        <p:spPr>
          <a:xfrm>
            <a:off x="457200" y="273050"/>
            <a:ext cx="3008314" cy="1162050"/>
          </a:xfrm>
          <a:prstGeom prst="rect">
            <a:avLst/>
          </a:prstGeom>
        </p:spPr>
        <p:txBody>
          <a:bodyPr anchor="b"/>
          <a:lstStyle>
            <a:lvl1pPr algn="l">
              <a:defRPr sz="2000" b="1"/>
            </a:lvl1pPr>
          </a:lstStyle>
          <a:p>
            <a:r>
              <a:t>Titeltext</a:t>
            </a:r>
          </a:p>
        </p:txBody>
      </p:sp>
      <p:sp>
        <p:nvSpPr>
          <p:cNvPr id="73" name="Brödtext nivå ett…"/>
          <p:cNvSpPr>
            <a:spLocks noGrp="1"/>
          </p:cNvSpPr>
          <p:nvPr>
            <p:ph type="body" idx="1"/>
          </p:nvPr>
        </p:nvSpPr>
        <p:spPr>
          <a:xfrm>
            <a:off x="3575050" y="273050"/>
            <a:ext cx="5111750" cy="5853113"/>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4" name="Platshållare för text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82" name="Titeltext"/>
          <p:cNvSpPr>
            <a:spLocks noGrp="1"/>
          </p:cNvSpPr>
          <p:nvPr>
            <p:ph type="title"/>
          </p:nvPr>
        </p:nvSpPr>
        <p:spPr>
          <a:xfrm>
            <a:off x="1792288" y="4800600"/>
            <a:ext cx="5486401" cy="566738"/>
          </a:xfrm>
          <a:prstGeom prst="rect">
            <a:avLst/>
          </a:prstGeom>
        </p:spPr>
        <p:txBody>
          <a:bodyPr anchor="b"/>
          <a:lstStyle>
            <a:lvl1pPr algn="l">
              <a:defRPr sz="2000" b="1"/>
            </a:lvl1pPr>
          </a:lstStyle>
          <a:p>
            <a:r>
              <a:t>Titeltext</a:t>
            </a:r>
          </a:p>
        </p:txBody>
      </p:sp>
      <p:sp>
        <p:nvSpPr>
          <p:cNvPr id="83" name="Platshållare för bild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rödtext nivå ett…"/>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8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ubrik och lodrät text">
    <p:spTree>
      <p:nvGrpSpPr>
        <p:cNvPr id="1" name=""/>
        <p:cNvGrpSpPr/>
        <p:nvPr/>
      </p:nvGrpSpPr>
      <p:grpSpPr>
        <a:xfrm>
          <a:off x="0" y="0"/>
          <a:ext cx="0" cy="0"/>
          <a:chOff x="0" y="0"/>
          <a:chExt cx="0" cy="0"/>
        </a:xfrm>
      </p:grpSpPr>
      <p:sp>
        <p:nvSpPr>
          <p:cNvPr id="92" name="Titeltext"/>
          <p:cNvSpPr>
            <a:spLocks noGrp="1"/>
          </p:cNvSpPr>
          <p:nvPr>
            <p:ph type="title"/>
          </p:nvPr>
        </p:nvSpPr>
        <p:spPr>
          <a:prstGeom prst="rect">
            <a:avLst/>
          </a:prstGeom>
        </p:spPr>
        <p:txBody>
          <a:bodyPr/>
          <a:lstStyle/>
          <a:p>
            <a:r>
              <a:t>Titeltext</a:t>
            </a:r>
          </a:p>
        </p:txBody>
      </p:sp>
      <p:sp>
        <p:nvSpPr>
          <p:cNvPr id="93" name="Brödtext nivå ett…"/>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94"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Lodrät rubrik och text">
    <p:spTree>
      <p:nvGrpSpPr>
        <p:cNvPr id="1" name=""/>
        <p:cNvGrpSpPr/>
        <p:nvPr/>
      </p:nvGrpSpPr>
      <p:grpSpPr>
        <a:xfrm>
          <a:off x="0" y="0"/>
          <a:ext cx="0" cy="0"/>
          <a:chOff x="0" y="0"/>
          <a:chExt cx="0" cy="0"/>
        </a:xfrm>
      </p:grpSpPr>
      <p:sp>
        <p:nvSpPr>
          <p:cNvPr id="101" name="Titeltext"/>
          <p:cNvSpPr>
            <a:spLocks noGrp="1"/>
          </p:cNvSpPr>
          <p:nvPr>
            <p:ph type="title"/>
          </p:nvPr>
        </p:nvSpPr>
        <p:spPr>
          <a:xfrm>
            <a:off x="6629400" y="274638"/>
            <a:ext cx="2057400" cy="5851526"/>
          </a:xfrm>
          <a:prstGeom prst="rect">
            <a:avLst/>
          </a:prstGeom>
        </p:spPr>
        <p:txBody>
          <a:bodyPr/>
          <a:lstStyle/>
          <a:p>
            <a:r>
              <a:t>Titeltext</a:t>
            </a:r>
          </a:p>
        </p:txBody>
      </p:sp>
      <p:sp>
        <p:nvSpPr>
          <p:cNvPr id="102" name="Brödtext nivå ett…"/>
          <p:cNvSpPr>
            <a:spLocks noGrp="1"/>
          </p:cNvSpPr>
          <p:nvPr>
            <p:ph type="body" idx="1"/>
          </p:nvPr>
        </p:nvSpPr>
        <p:spPr>
          <a:xfrm>
            <a:off x="457200" y="274638"/>
            <a:ext cx="6019800" cy="5851526"/>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0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el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Titeltext</a:t>
            </a:r>
          </a:p>
        </p:txBody>
      </p:sp>
      <p:sp>
        <p:nvSpPr>
          <p:cNvPr id="3" name="Brödtext nivå ett…"/>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2" r:id="rId11"/>
    <p:sldLayoutId id="2147483663" r:id="rId12"/>
    <p:sldLayoutId id="2147483664"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llNP__bW-o0?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golv, person, inomhus&#10;&#10;Automatiskt genererad beskrivning">
            <a:extLst>
              <a:ext uri="{FF2B5EF4-FFF2-40B4-BE49-F238E27FC236}">
                <a16:creationId xmlns:a16="http://schemas.microsoft.com/office/drawing/2014/main" id="{390C5F44-D80B-4542-B4A4-4BD76CFB98A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1127" t="27664" r="-346" b="-564"/>
          <a:stretch/>
        </p:blipFill>
        <p:spPr>
          <a:xfrm>
            <a:off x="-104172" y="2185076"/>
            <a:ext cx="9384359" cy="4494180"/>
          </a:xfrm>
          <a:prstGeom prst="rect">
            <a:avLst/>
          </a:prstGeom>
        </p:spPr>
      </p:pic>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dirty="0">
                <a:solidFill>
                  <a:schemeClr val="bg1"/>
                </a:solidFill>
              </a:rPr>
              <a:t>Hur har pandemin påverkat kvinnor och flickor?</a:t>
            </a:r>
          </a:p>
        </p:txBody>
      </p:sp>
      <p:sp>
        <p:nvSpPr>
          <p:cNvPr id="3" name="Platshållare för text 2">
            <a:extLst>
              <a:ext uri="{FF2B5EF4-FFF2-40B4-BE49-F238E27FC236}">
                <a16:creationId xmlns:a16="http://schemas.microsoft.com/office/drawing/2014/main" id="{3648C06C-64D1-4B58-B2C2-A13662E4E361}"/>
              </a:ext>
            </a:extLst>
          </p:cNvPr>
          <p:cNvSpPr>
            <a:spLocks noGrp="1"/>
          </p:cNvSpPr>
          <p:nvPr>
            <p:ph type="body" idx="1"/>
          </p:nvPr>
        </p:nvSpPr>
        <p:spPr>
          <a:xfrm>
            <a:off x="628650" y="5130018"/>
            <a:ext cx="7886700" cy="1125140"/>
          </a:xfrm>
        </p:spPr>
        <p:txBody>
          <a:bodyPr/>
          <a:lstStyle/>
          <a:p>
            <a:pPr algn="r"/>
            <a:r>
              <a:rPr lang="sv-SE" dirty="0">
                <a:solidFill>
                  <a:schemeClr val="bg1"/>
                </a:solidFill>
              </a:rPr>
              <a:t>En presentation av</a:t>
            </a:r>
            <a:br>
              <a:rPr lang="sv-SE" dirty="0">
                <a:solidFill>
                  <a:schemeClr val="bg1"/>
                </a:solidFill>
              </a:rPr>
            </a:br>
            <a:r>
              <a:rPr lang="sv-SE" dirty="0">
                <a:solidFill>
                  <a:schemeClr val="bg1"/>
                </a:solidFill>
              </a:rPr>
              <a:t>Svenska FN-förbundet</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750"/>
              <a:t>Foto: </a:t>
            </a:r>
            <a:r>
              <a:rPr lang="sv-FI" sz="750">
                <a:ea typeface="Calibri" panose="020F0502020204030204" pitchFamily="34" charset="0"/>
                <a:cs typeface="Times New Roman" panose="02020603050405020304" pitchFamily="18" charset="0"/>
              </a:rPr>
              <a:t>Alexandre Muianga/UNFPA Mozambique</a:t>
            </a:r>
            <a:endParaRPr lang="en-SE" sz="750" dirty="0"/>
          </a:p>
        </p:txBody>
      </p:sp>
    </p:spTree>
    <p:extLst>
      <p:ext uri="{BB962C8B-B14F-4D97-AF65-F5344CB8AC3E}">
        <p14:creationId xmlns:p14="http://schemas.microsoft.com/office/powerpoint/2010/main" val="28630483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8650" y="427593"/>
            <a:ext cx="7029450" cy="994172"/>
          </a:xfrm>
        </p:spPr>
        <p:txBody>
          <a:bodyPr anchor="ctr">
            <a:normAutofit/>
          </a:bodyPr>
          <a:lstStyle/>
          <a:p>
            <a:r>
              <a:rPr lang="sv-SE" dirty="0">
                <a:solidFill>
                  <a:schemeClr val="bg1"/>
                </a:solidFill>
              </a:rPr>
              <a:t>Efter covid-19</a:t>
            </a:r>
            <a:endParaRPr lang="en-SE" dirty="0">
              <a:solidFill>
                <a:schemeClr val="bg1"/>
              </a:solidFill>
            </a:endParaRPr>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sz="half" idx="1"/>
          </p:nvPr>
        </p:nvSpPr>
        <p:spPr>
          <a:xfrm>
            <a:off x="628650" y="2584481"/>
            <a:ext cx="3886200" cy="3561485"/>
          </a:xfrm>
        </p:spPr>
        <p:txBody>
          <a:bodyPr>
            <a:normAutofit fontScale="92500" lnSpcReduction="20000"/>
          </a:bodyPr>
          <a:lstStyle/>
          <a:p>
            <a:pPr marL="257175" indent="-257175">
              <a:buFont typeface="Arial" panose="020B0604020202020204" pitchFamily="34" charset="0"/>
              <a:buChar char="•"/>
            </a:pPr>
            <a:r>
              <a:rPr lang="sv-SE" sz="2300" dirty="0"/>
              <a:t>Våldet mot kvinnor har ökat under pandemin.</a:t>
            </a:r>
          </a:p>
          <a:p>
            <a:pPr marL="342900" lvl="1" indent="0">
              <a:buNone/>
            </a:pPr>
            <a:r>
              <a:rPr lang="sv-SE" sz="2300" dirty="0"/>
              <a:t>- Fysiskt, sexuellt och psykologiskt.</a:t>
            </a:r>
          </a:p>
          <a:p>
            <a:pPr marL="257175" indent="-257175">
              <a:buFont typeface="Arial" panose="020B0604020202020204" pitchFamily="34" charset="0"/>
              <a:buChar char="•"/>
            </a:pPr>
            <a:r>
              <a:rPr lang="sv-SE" sz="2300" dirty="0"/>
              <a:t>Påverkar förebyggande arbetet mot våld mot kvinnor. </a:t>
            </a:r>
          </a:p>
          <a:p>
            <a:pPr marL="257175" indent="-257175">
              <a:buFont typeface="Arial" panose="020B0604020202020204" pitchFamily="34" charset="0"/>
              <a:buChar char="•"/>
            </a:pPr>
            <a:r>
              <a:rPr lang="sv-SE" sz="2300" dirty="0"/>
              <a:t>Svårare att få stöd om man redan är utsatt. </a:t>
            </a:r>
          </a:p>
          <a:p>
            <a:pPr marL="257175" indent="-257175">
              <a:buFont typeface="Arial" panose="020B0604020202020204" pitchFamily="34" charset="0"/>
              <a:buChar char="•"/>
            </a:pPr>
            <a:r>
              <a:rPr lang="sv-SE" sz="2300" dirty="0"/>
              <a:t>C:a 15 miljoner fler fall av könsbaserat våld per tre månader som länder är nedstängda.</a:t>
            </a:r>
          </a:p>
          <a:p>
            <a:pPr marL="0" indent="0">
              <a:buNone/>
            </a:pPr>
            <a:endParaRPr lang="en-SE" sz="1350" dirty="0"/>
          </a:p>
        </p:txBody>
      </p:sp>
      <p:pic>
        <p:nvPicPr>
          <p:cNvPr id="6" name="Platshållare för innehåll 5">
            <a:extLst>
              <a:ext uri="{FF2B5EF4-FFF2-40B4-BE49-F238E27FC236}">
                <a16:creationId xmlns:a16="http://schemas.microsoft.com/office/drawing/2014/main" id="{BD209F65-83F7-4A7D-B62D-4BD774E76F6E}"/>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l="1573" r="1657"/>
          <a:stretch/>
        </p:blipFill>
        <p:spPr>
          <a:xfrm>
            <a:off x="4629150" y="2584482"/>
            <a:ext cx="3886200" cy="2697111"/>
          </a:xfrm>
          <a:noFill/>
        </p:spPr>
      </p:pic>
    </p:spTree>
    <p:extLst>
      <p:ext uri="{BB962C8B-B14F-4D97-AF65-F5344CB8AC3E}">
        <p14:creationId xmlns:p14="http://schemas.microsoft.com/office/powerpoint/2010/main" val="8164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857C52E-C828-47E9-A1E9-F3ECF9BD019F}"/>
              </a:ext>
            </a:extLst>
          </p:cNvPr>
          <p:cNvSpPr>
            <a:spLocks noGrp="1"/>
          </p:cNvSpPr>
          <p:nvPr>
            <p:ph type="title"/>
          </p:nvPr>
        </p:nvSpPr>
        <p:spPr>
          <a:xfrm>
            <a:off x="919946" y="2717817"/>
            <a:ext cx="7886700" cy="2057400"/>
          </a:xfrm>
        </p:spPr>
        <p:txBody>
          <a:bodyPr/>
          <a:lstStyle/>
          <a:p>
            <a:r>
              <a:rPr lang="sv-SE" dirty="0"/>
              <a:t>Kvinnor i frontlinjen </a:t>
            </a:r>
            <a:br>
              <a:rPr lang="sv-SE" dirty="0"/>
            </a:br>
            <a:r>
              <a:rPr lang="sv-SE" dirty="0"/>
              <a:t>mot pandemin</a:t>
            </a:r>
            <a:endParaRPr lang="en-SE" dirty="0"/>
          </a:p>
        </p:txBody>
      </p:sp>
    </p:spTree>
    <p:extLst>
      <p:ext uri="{BB962C8B-B14F-4D97-AF65-F5344CB8AC3E}">
        <p14:creationId xmlns:p14="http://schemas.microsoft.com/office/powerpoint/2010/main" val="123139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857FFA9E-A6CA-4583-8D89-56EA4D2DA2E5}"/>
              </a:ext>
            </a:extLst>
          </p:cNvPr>
          <p:cNvPicPr>
            <a:picLocks noGrp="1" noChangeAspect="1"/>
          </p:cNvPicPr>
          <p:nvPr>
            <p:ph type="pic" idx="1"/>
          </p:nvPr>
        </p:nvPicPr>
        <p:blipFill>
          <a:blip r:embed="rId3">
            <a:extLst>
              <a:ext uri="{28A0092B-C50C-407E-A947-70E740481C1C}">
                <a14:useLocalDpi xmlns:a14="http://schemas.microsoft.com/office/drawing/2010/main"/>
              </a:ext>
            </a:extLst>
          </a:blip>
          <a:srcRect t="65" b="65"/>
          <a:stretch/>
        </p:blipFill>
        <p:spPr>
          <a:xfrm>
            <a:off x="5960226" y="2230636"/>
            <a:ext cx="3183774" cy="3770114"/>
          </a:xfrm>
          <a:noFill/>
        </p:spPr>
      </p:pic>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703600" y="594173"/>
            <a:ext cx="7022307" cy="1037281"/>
          </a:xfrm>
        </p:spPr>
        <p:txBody>
          <a:bodyPr anchor="ctr">
            <a:normAutofit/>
          </a:bodyPr>
          <a:lstStyle/>
          <a:p>
            <a:r>
              <a:rPr lang="sv-SE" sz="4000" dirty="0"/>
              <a:t>Om kvinnor i hälsosektorn</a:t>
            </a:r>
            <a:endParaRPr lang="en-SE" sz="4000" dirty="0"/>
          </a:p>
        </p:txBody>
      </p:sp>
      <p:sp>
        <p:nvSpPr>
          <p:cNvPr id="8" name="Platshållare för text 7">
            <a:extLst>
              <a:ext uri="{FF2B5EF4-FFF2-40B4-BE49-F238E27FC236}">
                <a16:creationId xmlns:a16="http://schemas.microsoft.com/office/drawing/2014/main" id="{2F02B2BB-5406-423F-8197-D53072F7BB0B}"/>
              </a:ext>
            </a:extLst>
          </p:cNvPr>
          <p:cNvSpPr>
            <a:spLocks noGrp="1"/>
          </p:cNvSpPr>
          <p:nvPr>
            <p:ph type="body" sz="half" idx="2"/>
          </p:nvPr>
        </p:nvSpPr>
        <p:spPr>
          <a:xfrm>
            <a:off x="1082959" y="3429000"/>
            <a:ext cx="5024892" cy="1403993"/>
          </a:xfrm>
        </p:spPr>
        <p:txBody>
          <a:bodyPr>
            <a:normAutofit/>
          </a:bodyPr>
          <a:lstStyle/>
          <a:p>
            <a:pPr marL="257175" indent="-257175">
              <a:buFont typeface="Arial" panose="020B0604020202020204" pitchFamily="34" charset="0"/>
              <a:buChar char="•"/>
            </a:pPr>
            <a:r>
              <a:rPr lang="sv-SE" sz="2300" dirty="0"/>
              <a:t>C:a 100 miljoner kvinnor världen </a:t>
            </a:r>
            <a:br>
              <a:rPr lang="sv-SE" sz="2300" dirty="0"/>
            </a:br>
            <a:r>
              <a:rPr lang="sv-SE" sz="2300" dirty="0"/>
              <a:t>över arbetar i hälsosektorn.</a:t>
            </a:r>
          </a:p>
          <a:p>
            <a:pPr marL="257175" indent="-257175">
              <a:buFont typeface="Arial" panose="020B0604020202020204" pitchFamily="34" charset="0"/>
              <a:buChar char="•"/>
            </a:pPr>
            <a:r>
              <a:rPr lang="sv-SE" sz="2300" dirty="0"/>
              <a:t>70% av arbetsstyrkan.</a:t>
            </a:r>
            <a:endParaRPr lang="en-SE" sz="2300" dirty="0"/>
          </a:p>
        </p:txBody>
      </p:sp>
    </p:spTree>
    <p:extLst>
      <p:ext uri="{BB962C8B-B14F-4D97-AF65-F5344CB8AC3E}">
        <p14:creationId xmlns:p14="http://schemas.microsoft.com/office/powerpoint/2010/main" val="172331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p:txBody>
          <a:bodyPr/>
          <a:lstStyle/>
          <a:p>
            <a:r>
              <a:rPr lang="sv-SE" dirty="0">
                <a:solidFill>
                  <a:schemeClr val="bg1"/>
                </a:solidFill>
              </a:rPr>
              <a:t>Efter covid-19</a:t>
            </a:r>
            <a:endParaRPr lang="en-SE" dirty="0">
              <a:solidFill>
                <a:schemeClr val="bg1"/>
              </a:solidFill>
            </a:endParaRPr>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sz="half" idx="1"/>
          </p:nvPr>
        </p:nvSpPr>
        <p:spPr>
          <a:xfrm>
            <a:off x="628650" y="2908949"/>
            <a:ext cx="3886200" cy="2501654"/>
          </a:xfrm>
        </p:spPr>
        <p:txBody>
          <a:bodyPr/>
          <a:lstStyle/>
          <a:p>
            <a:r>
              <a:rPr lang="sv-SE" sz="2300" dirty="0"/>
              <a:t>Högre risk för att bli </a:t>
            </a:r>
            <a:br>
              <a:rPr lang="sv-SE" sz="2300" dirty="0"/>
            </a:br>
            <a:r>
              <a:rPr lang="sv-SE" sz="2300" dirty="0"/>
              <a:t>infekterade och själva dö. </a:t>
            </a:r>
          </a:p>
          <a:p>
            <a:r>
              <a:rPr lang="sv-SE" sz="2300" dirty="0"/>
              <a:t>SRHR som mödravård, preventivmedel, och säker </a:t>
            </a:r>
            <a:br>
              <a:rPr lang="sv-SE" sz="2300" dirty="0"/>
            </a:br>
            <a:r>
              <a:rPr lang="sv-SE" sz="2300" dirty="0"/>
              <a:t>abort nedprioriteras. </a:t>
            </a:r>
          </a:p>
          <a:p>
            <a:endParaRPr lang="en-SE" dirty="0"/>
          </a:p>
        </p:txBody>
      </p:sp>
      <p:pic>
        <p:nvPicPr>
          <p:cNvPr id="6" name="Platshållare för innehåll 5" descr="En bild som visar person, vägg, inomhus, person&#10;&#10;Automatiskt genererad beskrivning">
            <a:extLst>
              <a:ext uri="{FF2B5EF4-FFF2-40B4-BE49-F238E27FC236}">
                <a16:creationId xmlns:a16="http://schemas.microsoft.com/office/drawing/2014/main" id="{A63F20A5-169F-45B5-8666-F110BB53F21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37830"/>
            <a:ext cx="3886200" cy="2590800"/>
          </a:xfrm>
        </p:spPr>
      </p:pic>
      <p:sp>
        <p:nvSpPr>
          <p:cNvPr id="7" name="Platshållare för text 9">
            <a:extLst>
              <a:ext uri="{FF2B5EF4-FFF2-40B4-BE49-F238E27FC236}">
                <a16:creationId xmlns:a16="http://schemas.microsoft.com/office/drawing/2014/main" id="{68B0A7BC-E358-4C04-B48F-D2BEB170E839}"/>
              </a:ext>
            </a:extLst>
          </p:cNvPr>
          <p:cNvSpPr txBox="1">
            <a:spLocks/>
          </p:cNvSpPr>
          <p:nvPr/>
        </p:nvSpPr>
        <p:spPr>
          <a:xfrm rot="16200000">
            <a:off x="7152085" y="3817791"/>
            <a:ext cx="2955131" cy="230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25"/>
              <a:t>Foto: </a:t>
            </a:r>
            <a:r>
              <a:rPr lang="sv-FI" sz="825">
                <a:ea typeface="Calibri" panose="020F0502020204030204" pitchFamily="34" charset="0"/>
                <a:cs typeface="Times New Roman" panose="02020603050405020304" pitchFamily="18" charset="0"/>
              </a:rPr>
              <a:t>Alexandre Muianga/UNFPA Mozambique</a:t>
            </a:r>
            <a:endParaRPr lang="en-SE" sz="825" dirty="0"/>
          </a:p>
        </p:txBody>
      </p:sp>
    </p:spTree>
    <p:extLst>
      <p:ext uri="{BB962C8B-B14F-4D97-AF65-F5344CB8AC3E}">
        <p14:creationId xmlns:p14="http://schemas.microsoft.com/office/powerpoint/2010/main" val="12243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857C52E-C828-47E9-A1E9-F3ECF9BD019F}"/>
              </a:ext>
            </a:extLst>
          </p:cNvPr>
          <p:cNvSpPr>
            <a:spLocks noGrp="1"/>
          </p:cNvSpPr>
          <p:nvPr>
            <p:ph type="title"/>
          </p:nvPr>
        </p:nvSpPr>
        <p:spPr>
          <a:xfrm>
            <a:off x="685799" y="3429000"/>
            <a:ext cx="7772401" cy="1362075"/>
          </a:xfrm>
        </p:spPr>
        <p:txBody>
          <a:bodyPr/>
          <a:lstStyle/>
          <a:p>
            <a:r>
              <a:rPr lang="sv-SE" dirty="0"/>
              <a:t>Flickor och utbildning</a:t>
            </a:r>
            <a:endParaRPr lang="en-SE" dirty="0"/>
          </a:p>
        </p:txBody>
      </p:sp>
    </p:spTree>
    <p:extLst>
      <p:ext uri="{BB962C8B-B14F-4D97-AF65-F5344CB8AC3E}">
        <p14:creationId xmlns:p14="http://schemas.microsoft.com/office/powerpoint/2010/main" val="28451271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EFB16C-C981-4A7B-A688-BD013BABC054}"/>
              </a:ext>
            </a:extLst>
          </p:cNvPr>
          <p:cNvSpPr>
            <a:spLocks noGrp="1"/>
          </p:cNvSpPr>
          <p:nvPr>
            <p:ph type="title"/>
          </p:nvPr>
        </p:nvSpPr>
        <p:spPr>
          <a:xfrm>
            <a:off x="733581" y="427593"/>
            <a:ext cx="7029450" cy="994172"/>
          </a:xfrm>
        </p:spPr>
        <p:txBody>
          <a:bodyPr anchor="ctr">
            <a:normAutofit/>
          </a:bodyPr>
          <a:lstStyle/>
          <a:p>
            <a:r>
              <a:rPr lang="sv-SE" dirty="0">
                <a:solidFill>
                  <a:schemeClr val="bg1"/>
                </a:solidFill>
              </a:rPr>
              <a:t>Om flickors rätt till utbildning</a:t>
            </a:r>
            <a:endParaRPr lang="en-SE" dirty="0">
              <a:solidFill>
                <a:schemeClr val="bg1"/>
              </a:solidFill>
            </a:endParaRPr>
          </a:p>
        </p:txBody>
      </p:sp>
      <p:sp>
        <p:nvSpPr>
          <p:cNvPr id="15" name="Content Placeholder 2">
            <a:extLst>
              <a:ext uri="{FF2B5EF4-FFF2-40B4-BE49-F238E27FC236}">
                <a16:creationId xmlns:a16="http://schemas.microsoft.com/office/drawing/2014/main" id="{D44A400D-A56A-46DF-BB86-4E1811AAAC28}"/>
              </a:ext>
            </a:extLst>
          </p:cNvPr>
          <p:cNvSpPr>
            <a:spLocks noGrp="1"/>
          </p:cNvSpPr>
          <p:nvPr>
            <p:ph sz="half" idx="1"/>
          </p:nvPr>
        </p:nvSpPr>
        <p:spPr>
          <a:xfrm>
            <a:off x="628650" y="3037114"/>
            <a:ext cx="3886200" cy="2244479"/>
          </a:xfrm>
        </p:spPr>
        <p:txBody>
          <a:bodyPr>
            <a:normAutofit/>
          </a:bodyPr>
          <a:lstStyle/>
          <a:p>
            <a:r>
              <a:rPr lang="en-US" sz="2300" dirty="0" err="1"/>
              <a:t>En</a:t>
            </a:r>
            <a:r>
              <a:rPr lang="en-US" sz="2300" dirty="0"/>
              <a:t> </a:t>
            </a:r>
            <a:r>
              <a:rPr lang="en-US" sz="2300" dirty="0" err="1"/>
              <a:t>mänsklig</a:t>
            </a:r>
            <a:r>
              <a:rPr lang="en-US" sz="2300" dirty="0"/>
              <a:t> </a:t>
            </a:r>
            <a:r>
              <a:rPr lang="en-US" sz="2300" dirty="0" err="1"/>
              <a:t>rättighet</a:t>
            </a:r>
            <a:r>
              <a:rPr lang="en-US" sz="2300" dirty="0"/>
              <a:t>.</a:t>
            </a:r>
          </a:p>
          <a:p>
            <a:r>
              <a:rPr lang="sv-SE" sz="2300" dirty="0">
                <a:cs typeface="Calibri" panose="020F0502020204030204" pitchFamily="34" charset="0"/>
              </a:rPr>
              <a:t>Skapar långsiktig utveckling.</a:t>
            </a:r>
          </a:p>
          <a:p>
            <a:r>
              <a:rPr lang="en-US" sz="2300" dirty="0" err="1"/>
              <a:t>Ett</a:t>
            </a:r>
            <a:r>
              <a:rPr lang="en-US" sz="2300" dirty="0"/>
              <a:t> </a:t>
            </a:r>
            <a:r>
              <a:rPr lang="en-US" sz="2300" dirty="0" err="1"/>
              <a:t>mål</a:t>
            </a:r>
            <a:r>
              <a:rPr lang="en-US" sz="2300" dirty="0"/>
              <a:t> </a:t>
            </a:r>
            <a:r>
              <a:rPr lang="en-US" sz="2300" dirty="0" err="1"/>
              <a:t>och</a:t>
            </a:r>
            <a:r>
              <a:rPr lang="en-US" sz="2300" dirty="0"/>
              <a:t> </a:t>
            </a:r>
            <a:r>
              <a:rPr lang="en-US" sz="2300" dirty="0" err="1"/>
              <a:t>ett</a:t>
            </a:r>
            <a:r>
              <a:rPr lang="en-US" sz="2300" dirty="0"/>
              <a:t> </a:t>
            </a:r>
            <a:r>
              <a:rPr lang="en-US" sz="2300" dirty="0" err="1"/>
              <a:t>medel</a:t>
            </a:r>
            <a:r>
              <a:rPr lang="en-US" sz="2300" dirty="0"/>
              <a:t> </a:t>
            </a:r>
            <a:r>
              <a:rPr lang="en-US" sz="2300" dirty="0" err="1"/>
              <a:t>för</a:t>
            </a:r>
            <a:r>
              <a:rPr lang="en-US" sz="2300" dirty="0"/>
              <a:t> </a:t>
            </a:r>
            <a:r>
              <a:rPr lang="en-US" sz="2300" dirty="0" err="1"/>
              <a:t>att</a:t>
            </a:r>
            <a:r>
              <a:rPr lang="en-US" sz="2300" dirty="0"/>
              <a:t> </a:t>
            </a:r>
            <a:r>
              <a:rPr lang="en-US" sz="2300" dirty="0" err="1"/>
              <a:t>nå</a:t>
            </a:r>
            <a:r>
              <a:rPr lang="en-US" sz="2300" dirty="0"/>
              <a:t> de </a:t>
            </a:r>
            <a:r>
              <a:rPr lang="en-US" sz="2300" dirty="0" err="1"/>
              <a:t>globala</a:t>
            </a:r>
            <a:r>
              <a:rPr lang="en-US" sz="2300" dirty="0"/>
              <a:t> </a:t>
            </a:r>
            <a:r>
              <a:rPr lang="en-US" sz="2300" dirty="0" err="1"/>
              <a:t>målen</a:t>
            </a:r>
            <a:r>
              <a:rPr lang="en-US" sz="2300" dirty="0"/>
              <a:t> </a:t>
            </a:r>
            <a:r>
              <a:rPr lang="en-US" sz="2300" dirty="0" err="1"/>
              <a:t>för</a:t>
            </a:r>
            <a:r>
              <a:rPr lang="en-US" sz="2300" dirty="0"/>
              <a:t> </a:t>
            </a:r>
            <a:r>
              <a:rPr lang="en-US" sz="2300" dirty="0" err="1"/>
              <a:t>hållbar</a:t>
            </a:r>
            <a:r>
              <a:rPr lang="en-US" sz="2300" dirty="0"/>
              <a:t> </a:t>
            </a:r>
            <a:r>
              <a:rPr lang="en-US" sz="2300" dirty="0" err="1"/>
              <a:t>utveckling</a:t>
            </a:r>
            <a:r>
              <a:rPr lang="en-US" sz="2300" dirty="0"/>
              <a:t>. </a:t>
            </a:r>
          </a:p>
        </p:txBody>
      </p:sp>
      <p:pic>
        <p:nvPicPr>
          <p:cNvPr id="7" name="Platshållare för innehåll 6">
            <a:extLst>
              <a:ext uri="{FF2B5EF4-FFF2-40B4-BE49-F238E27FC236}">
                <a16:creationId xmlns:a16="http://schemas.microsoft.com/office/drawing/2014/main" id="{0322C1FA-E4E5-4F76-ABC1-42E793EDED7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2431" y="2584482"/>
            <a:ext cx="1739638" cy="2697111"/>
          </a:xfrm>
          <a:prstGeom prst="rect">
            <a:avLst/>
          </a:prstGeom>
          <a:noFill/>
        </p:spPr>
      </p:pic>
    </p:spTree>
    <p:extLst>
      <p:ext uri="{BB962C8B-B14F-4D97-AF65-F5344CB8AC3E}">
        <p14:creationId xmlns:p14="http://schemas.microsoft.com/office/powerpoint/2010/main" val="387859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703979-A5B1-4B08-A966-F70ADD6EB226}"/>
              </a:ext>
            </a:extLst>
          </p:cNvPr>
          <p:cNvSpPr>
            <a:spLocks noGrp="1"/>
          </p:cNvSpPr>
          <p:nvPr>
            <p:ph type="title"/>
          </p:nvPr>
        </p:nvSpPr>
        <p:spPr>
          <a:xfrm>
            <a:off x="628650" y="397613"/>
            <a:ext cx="7029450" cy="994172"/>
          </a:xfrm>
        </p:spPr>
        <p:txBody>
          <a:bodyPr anchor="ctr">
            <a:normAutofit fontScale="90000"/>
          </a:bodyPr>
          <a:lstStyle/>
          <a:p>
            <a:r>
              <a:rPr lang="sv-SE" dirty="0">
                <a:solidFill>
                  <a:schemeClr val="bg1"/>
                </a:solidFill>
              </a:rPr>
              <a:t>Vad händer när man inte får en utbildning?</a:t>
            </a:r>
            <a:endParaRPr lang="en-SE" dirty="0">
              <a:solidFill>
                <a:schemeClr val="bg1"/>
              </a:solidFill>
            </a:endParaRPr>
          </a:p>
        </p:txBody>
      </p:sp>
      <p:sp>
        <p:nvSpPr>
          <p:cNvPr id="3" name="Platshållare för innehåll 2">
            <a:extLst>
              <a:ext uri="{FF2B5EF4-FFF2-40B4-BE49-F238E27FC236}">
                <a16:creationId xmlns:a16="http://schemas.microsoft.com/office/drawing/2014/main" id="{43AFACAF-8874-41C3-91E2-790ABF0906A5}"/>
              </a:ext>
            </a:extLst>
          </p:cNvPr>
          <p:cNvSpPr>
            <a:spLocks noGrp="1"/>
          </p:cNvSpPr>
          <p:nvPr>
            <p:ph sz="half" idx="1"/>
          </p:nvPr>
        </p:nvSpPr>
        <p:spPr>
          <a:xfrm>
            <a:off x="628650" y="2584482"/>
            <a:ext cx="3886200" cy="2697111"/>
          </a:xfrm>
        </p:spPr>
        <p:txBody>
          <a:bodyPr>
            <a:normAutofit/>
          </a:bodyPr>
          <a:lstStyle/>
          <a:p>
            <a:r>
              <a:rPr lang="en-US" sz="2300" dirty="0" err="1"/>
              <a:t>Påverkar</a:t>
            </a:r>
            <a:r>
              <a:rPr lang="en-US" sz="2300" dirty="0"/>
              <a:t> </a:t>
            </a:r>
            <a:r>
              <a:rPr lang="en-US" sz="2300" dirty="0" err="1"/>
              <a:t>framtida</a:t>
            </a:r>
            <a:r>
              <a:rPr lang="en-US" sz="2300" dirty="0"/>
              <a:t> </a:t>
            </a:r>
            <a:r>
              <a:rPr lang="en-US" sz="2300" dirty="0" err="1"/>
              <a:t>inkomst</a:t>
            </a:r>
            <a:r>
              <a:rPr lang="en-US" sz="2300" dirty="0"/>
              <a:t> </a:t>
            </a:r>
            <a:r>
              <a:rPr lang="en-US" sz="2300" dirty="0" err="1"/>
              <a:t>och</a:t>
            </a:r>
            <a:r>
              <a:rPr lang="en-US" sz="2300" dirty="0"/>
              <a:t> </a:t>
            </a:r>
            <a:r>
              <a:rPr lang="en-US" sz="2300" dirty="0" err="1"/>
              <a:t>möjligheter</a:t>
            </a:r>
            <a:r>
              <a:rPr lang="en-US" sz="2300" dirty="0"/>
              <a:t>. </a:t>
            </a:r>
          </a:p>
          <a:p>
            <a:r>
              <a:rPr lang="sv-SE" sz="2300" dirty="0"/>
              <a:t>Ojämlikhet inom samhällen ökar.</a:t>
            </a:r>
          </a:p>
          <a:p>
            <a:r>
              <a:rPr lang="sv-SE" sz="2300" dirty="0"/>
              <a:t>Risk för barnäktenskap ökar.</a:t>
            </a:r>
          </a:p>
          <a:p>
            <a:r>
              <a:rPr lang="sv-SE" sz="2300" dirty="0"/>
              <a:t>Risk för konflikt ökar. </a:t>
            </a:r>
            <a:endParaRPr lang="en-SE" sz="2300" dirty="0"/>
          </a:p>
        </p:txBody>
      </p:sp>
      <p:pic>
        <p:nvPicPr>
          <p:cNvPr id="6" name="Platshållare för innehåll 5">
            <a:extLst>
              <a:ext uri="{FF2B5EF4-FFF2-40B4-BE49-F238E27FC236}">
                <a16:creationId xmlns:a16="http://schemas.microsoft.com/office/drawing/2014/main" id="{F6224F0B-0809-4A00-8662-CA05AAA44EE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4904" b="2"/>
          <a:stretch/>
        </p:blipFill>
        <p:spPr>
          <a:xfrm>
            <a:off x="4629150" y="2584482"/>
            <a:ext cx="3886200" cy="2697111"/>
          </a:xfrm>
          <a:noFill/>
        </p:spPr>
      </p:pic>
      <p:sp>
        <p:nvSpPr>
          <p:cNvPr id="7" name="Platshållare för text 10">
            <a:extLst>
              <a:ext uri="{FF2B5EF4-FFF2-40B4-BE49-F238E27FC236}">
                <a16:creationId xmlns:a16="http://schemas.microsoft.com/office/drawing/2014/main" id="{A47017A3-49CB-4315-86D3-0C1457053F12}"/>
              </a:ext>
            </a:extLst>
          </p:cNvPr>
          <p:cNvSpPr txBox="1">
            <a:spLocks/>
          </p:cNvSpPr>
          <p:nvPr/>
        </p:nvSpPr>
        <p:spPr>
          <a:xfrm rot="16200000">
            <a:off x="7159047" y="3635818"/>
            <a:ext cx="2955131" cy="230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675" dirty="0"/>
              <a:t>Foto: UN Photo//Albert Gonzalez </a:t>
            </a:r>
            <a:r>
              <a:rPr lang="sv-SE" sz="675" dirty="0" err="1"/>
              <a:t>Farran</a:t>
            </a:r>
            <a:endParaRPr lang="sv-SE" sz="675" dirty="0"/>
          </a:p>
        </p:txBody>
      </p:sp>
    </p:spTree>
    <p:extLst>
      <p:ext uri="{BB962C8B-B14F-4D97-AF65-F5344CB8AC3E}">
        <p14:creationId xmlns:p14="http://schemas.microsoft.com/office/powerpoint/2010/main" val="357346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p:txBody>
          <a:bodyPr/>
          <a:lstStyle/>
          <a:p>
            <a:r>
              <a:rPr lang="sv-SE" dirty="0">
                <a:solidFill>
                  <a:schemeClr val="bg1"/>
                </a:solidFill>
              </a:rPr>
              <a:t>Trenden innan covid-19</a:t>
            </a:r>
            <a:endParaRPr lang="en-SE" dirty="0">
              <a:solidFill>
                <a:schemeClr val="bg1"/>
              </a:solidFill>
            </a:endParaRPr>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sz="half" idx="1"/>
          </p:nvPr>
        </p:nvSpPr>
        <p:spPr>
          <a:xfrm>
            <a:off x="628650" y="2709557"/>
            <a:ext cx="3886200" cy="2590800"/>
          </a:xfrm>
        </p:spPr>
        <p:txBody>
          <a:bodyPr>
            <a:normAutofit fontScale="92500" lnSpcReduction="10000"/>
          </a:bodyPr>
          <a:lstStyle/>
          <a:p>
            <a:r>
              <a:rPr lang="sv-SE" sz="2500" dirty="0">
                <a:cs typeface="Calibri" panose="020F0502020204030204" pitchFamily="34" charset="0"/>
              </a:rPr>
              <a:t>9 av 10 barn globalt började skolan.</a:t>
            </a:r>
          </a:p>
          <a:p>
            <a:r>
              <a:rPr lang="sv-SE" sz="2500" dirty="0">
                <a:cs typeface="Calibri" panose="020F0502020204030204" pitchFamily="34" charset="0"/>
              </a:rPr>
              <a:t>Fler flickor fick möjlighet till utbildning. </a:t>
            </a:r>
          </a:p>
          <a:p>
            <a:r>
              <a:rPr lang="sv-SE" sz="2500" dirty="0">
                <a:cs typeface="Calibri" panose="020F0502020204030204" pitchFamily="34" charset="0"/>
              </a:rPr>
              <a:t>200 miljoner kommer stå </a:t>
            </a:r>
            <a:br>
              <a:rPr lang="sv-SE" sz="2500" dirty="0">
                <a:cs typeface="Calibri" panose="020F0502020204030204" pitchFamily="34" charset="0"/>
              </a:rPr>
            </a:br>
            <a:r>
              <a:rPr lang="sv-SE" sz="2500" dirty="0">
                <a:cs typeface="Calibri" panose="020F0502020204030204" pitchFamily="34" charset="0"/>
              </a:rPr>
              <a:t>utanför skolan år 2030, varav 130 miljoner flickor. </a:t>
            </a:r>
          </a:p>
          <a:p>
            <a:endParaRPr lang="en-SE" dirty="0"/>
          </a:p>
        </p:txBody>
      </p:sp>
      <p:pic>
        <p:nvPicPr>
          <p:cNvPr id="6" name="Platshållare för innehåll 5" descr="En bild som visar vägg, inomhus, lila&#10;&#10;Automatiskt genererad beskrivning">
            <a:extLst>
              <a:ext uri="{FF2B5EF4-FFF2-40B4-BE49-F238E27FC236}">
                <a16:creationId xmlns:a16="http://schemas.microsoft.com/office/drawing/2014/main" id="{9738E2F8-D131-4C9D-BE61-29D6A104C04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37830"/>
            <a:ext cx="3886200" cy="2590800"/>
          </a:xfrm>
        </p:spPr>
      </p:pic>
      <p:sp>
        <p:nvSpPr>
          <p:cNvPr id="7" name="Platshållare för text 10">
            <a:extLst>
              <a:ext uri="{FF2B5EF4-FFF2-40B4-BE49-F238E27FC236}">
                <a16:creationId xmlns:a16="http://schemas.microsoft.com/office/drawing/2014/main" id="{2631C464-71B6-4A3E-9208-3AF90BFDDDDE}"/>
              </a:ext>
            </a:extLst>
          </p:cNvPr>
          <p:cNvSpPr txBox="1">
            <a:spLocks/>
          </p:cNvSpPr>
          <p:nvPr/>
        </p:nvSpPr>
        <p:spPr>
          <a:xfrm rot="16200000">
            <a:off x="7159047" y="3635818"/>
            <a:ext cx="2955131" cy="2304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675" dirty="0"/>
              <a:t>Foto: UN Photo/Tobin Jones</a:t>
            </a:r>
          </a:p>
        </p:txBody>
      </p:sp>
    </p:spTree>
    <p:extLst>
      <p:ext uri="{BB962C8B-B14F-4D97-AF65-F5344CB8AC3E}">
        <p14:creationId xmlns:p14="http://schemas.microsoft.com/office/powerpoint/2010/main" val="22911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6C57B6-621A-4C24-B5CB-389C2C313E39}"/>
              </a:ext>
            </a:extLst>
          </p:cNvPr>
          <p:cNvSpPr>
            <a:spLocks noGrp="1"/>
          </p:cNvSpPr>
          <p:nvPr>
            <p:ph type="title"/>
          </p:nvPr>
        </p:nvSpPr>
        <p:spPr>
          <a:xfrm>
            <a:off x="742950" y="457639"/>
            <a:ext cx="7029450" cy="994172"/>
          </a:xfrm>
        </p:spPr>
        <p:txBody>
          <a:bodyPr anchor="ctr">
            <a:normAutofit/>
          </a:bodyPr>
          <a:lstStyle/>
          <a:p>
            <a:r>
              <a:rPr lang="sv-SE" dirty="0">
                <a:solidFill>
                  <a:schemeClr val="bg1"/>
                </a:solidFill>
              </a:rPr>
              <a:t>Efter covid-19</a:t>
            </a:r>
          </a:p>
        </p:txBody>
      </p:sp>
      <p:sp>
        <p:nvSpPr>
          <p:cNvPr id="4" name="Platshållare för text 3">
            <a:extLst>
              <a:ext uri="{FF2B5EF4-FFF2-40B4-BE49-F238E27FC236}">
                <a16:creationId xmlns:a16="http://schemas.microsoft.com/office/drawing/2014/main" id="{F8205457-DE1F-4CEF-BD5C-D8BADF247339}"/>
              </a:ext>
            </a:extLst>
          </p:cNvPr>
          <p:cNvSpPr>
            <a:spLocks noGrp="1"/>
          </p:cNvSpPr>
          <p:nvPr>
            <p:ph sz="half" idx="1"/>
          </p:nvPr>
        </p:nvSpPr>
        <p:spPr>
          <a:xfrm>
            <a:off x="479685" y="2696498"/>
            <a:ext cx="4149465" cy="2697111"/>
          </a:xfrm>
        </p:spPr>
        <p:txBody>
          <a:bodyPr>
            <a:noAutofit/>
          </a:bodyPr>
          <a:lstStyle/>
          <a:p>
            <a:pPr marL="257175" indent="-257175">
              <a:buFont typeface="Arial" panose="020B0604020202020204" pitchFamily="34" charset="0"/>
              <a:buChar char="•"/>
            </a:pPr>
            <a:r>
              <a:rPr lang="sv-SE" sz="2300" dirty="0"/>
              <a:t>1,3 miljarder barn påverkades av nedstängda skolor i 190 länder. </a:t>
            </a:r>
          </a:p>
          <a:p>
            <a:pPr marL="257175" indent="-257175">
              <a:buFont typeface="Arial" panose="020B0604020202020204" pitchFamily="34" charset="0"/>
              <a:buChar char="•"/>
            </a:pPr>
            <a:r>
              <a:rPr lang="sv-SE" sz="2300" dirty="0"/>
              <a:t>735 miljoner barn vet inte när </a:t>
            </a:r>
            <a:br>
              <a:rPr lang="sv-SE" sz="2300" dirty="0"/>
            </a:br>
            <a:r>
              <a:rPr lang="sv-SE" sz="2300" dirty="0"/>
              <a:t>de kommer tillbaka till skolan.</a:t>
            </a:r>
          </a:p>
          <a:p>
            <a:pPr marL="257175" indent="-257175">
              <a:buFont typeface="Arial" panose="020B0604020202020204" pitchFamily="34" charset="0"/>
              <a:buChar char="•"/>
            </a:pPr>
            <a:r>
              <a:rPr lang="sv-SE" sz="2300" dirty="0"/>
              <a:t>11 miljoner flickor kanske inte </a:t>
            </a:r>
            <a:br>
              <a:rPr lang="sv-SE" sz="2300" dirty="0"/>
            </a:br>
            <a:r>
              <a:rPr lang="sv-SE" sz="2300" dirty="0"/>
              <a:t>kommer tillbaka alls. </a:t>
            </a:r>
          </a:p>
        </p:txBody>
      </p:sp>
      <p:pic>
        <p:nvPicPr>
          <p:cNvPr id="17" name="Platshållare för bild 9" descr="En bild som visar text&#10;&#10;Automatiskt genererad beskrivning">
            <a:extLst>
              <a:ext uri="{FF2B5EF4-FFF2-40B4-BE49-F238E27FC236}">
                <a16:creationId xmlns:a16="http://schemas.microsoft.com/office/drawing/2014/main" id="{7DFF6158-49AB-4550-94DE-75CBB6AD647B}"/>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l="3876" r="447" b="-3"/>
          <a:stretch/>
        </p:blipFill>
        <p:spPr>
          <a:xfrm>
            <a:off x="4629150" y="2584482"/>
            <a:ext cx="3886200" cy="2697111"/>
          </a:xfrm>
          <a:noFill/>
        </p:spPr>
      </p:pic>
    </p:spTree>
    <p:extLst>
      <p:ext uri="{BB962C8B-B14F-4D97-AF65-F5344CB8AC3E}">
        <p14:creationId xmlns:p14="http://schemas.microsoft.com/office/powerpoint/2010/main" val="334984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0C9997-BB46-40DF-933A-7EBCC8BFD892}"/>
              </a:ext>
            </a:extLst>
          </p:cNvPr>
          <p:cNvSpPr>
            <a:spLocks noGrp="1"/>
          </p:cNvSpPr>
          <p:nvPr>
            <p:ph type="title"/>
          </p:nvPr>
        </p:nvSpPr>
        <p:spPr/>
        <p:txBody>
          <a:bodyPr/>
          <a:lstStyle/>
          <a:p>
            <a:endParaRPr lang="en-SE"/>
          </a:p>
        </p:txBody>
      </p:sp>
      <p:pic>
        <p:nvPicPr>
          <p:cNvPr id="8" name="Platshållare för bild 7" descr="En bild som visar karta&#10;&#10;Automatiskt genererad beskrivning">
            <a:extLst>
              <a:ext uri="{FF2B5EF4-FFF2-40B4-BE49-F238E27FC236}">
                <a16:creationId xmlns:a16="http://schemas.microsoft.com/office/drawing/2014/main" id="{03F3C3EE-6DDF-474F-B865-0F1CAFB6714B}"/>
              </a:ext>
            </a:extLst>
          </p:cNvPr>
          <p:cNvPicPr>
            <a:picLocks noGrp="1" noChangeAspect="1"/>
          </p:cNvPicPr>
          <p:nvPr>
            <p:ph type="pic" idx="1"/>
          </p:nvPr>
        </p:nvPicPr>
        <p:blipFill>
          <a:blip r:embed="rId3">
            <a:extLst>
              <a:ext uri="{28A0092B-C50C-407E-A947-70E740481C1C}">
                <a14:useLocalDpi xmlns:a14="http://schemas.microsoft.com/office/drawing/2010/main"/>
              </a:ext>
            </a:extLst>
          </a:blip>
          <a:srcRect l="6108" r="6108"/>
          <a:stretch>
            <a:fillRect/>
          </a:stretch>
        </p:blipFill>
        <p:spPr>
          <a:xfrm>
            <a:off x="0" y="857251"/>
            <a:ext cx="9144000" cy="5178776"/>
          </a:xfrm>
        </p:spPr>
      </p:pic>
      <p:sp>
        <p:nvSpPr>
          <p:cNvPr id="5" name="Platshållare för text 4">
            <a:extLst>
              <a:ext uri="{FF2B5EF4-FFF2-40B4-BE49-F238E27FC236}">
                <a16:creationId xmlns:a16="http://schemas.microsoft.com/office/drawing/2014/main" id="{43A24E7D-6B57-4CC0-A20F-5A08BEF5D788}"/>
              </a:ext>
            </a:extLst>
          </p:cNvPr>
          <p:cNvSpPr>
            <a:spLocks noGrp="1"/>
          </p:cNvSpPr>
          <p:nvPr>
            <p:ph type="body" sz="quarter" idx="12"/>
          </p:nvPr>
        </p:nvSpPr>
        <p:spPr>
          <a:xfrm>
            <a:off x="412081" y="4642002"/>
            <a:ext cx="2949179" cy="742949"/>
          </a:xfrm>
        </p:spPr>
        <p:txBody>
          <a:bodyPr/>
          <a:lstStyle/>
          <a:p>
            <a:r>
              <a:rPr lang="sv-SE" dirty="0"/>
              <a:t>Global </a:t>
            </a:r>
            <a:r>
              <a:rPr lang="sv-SE" dirty="0" err="1"/>
              <a:t>Monitoring</a:t>
            </a:r>
            <a:r>
              <a:rPr lang="sv-SE" dirty="0"/>
              <a:t> </a:t>
            </a:r>
            <a:br>
              <a:rPr lang="sv-SE" dirty="0"/>
            </a:br>
            <a:r>
              <a:rPr lang="sv-SE" dirty="0" err="1"/>
              <a:t>of</a:t>
            </a:r>
            <a:r>
              <a:rPr lang="sv-SE" dirty="0"/>
              <a:t> </a:t>
            </a:r>
            <a:r>
              <a:rPr lang="sv-SE" dirty="0" err="1"/>
              <a:t>School</a:t>
            </a:r>
            <a:r>
              <a:rPr lang="sv-SE" dirty="0"/>
              <a:t> </a:t>
            </a:r>
            <a:r>
              <a:rPr lang="sv-SE" dirty="0" err="1"/>
              <a:t>Meals</a:t>
            </a:r>
            <a:endParaRPr lang="en-SE" dirty="0"/>
          </a:p>
        </p:txBody>
      </p:sp>
    </p:spTree>
    <p:extLst>
      <p:ext uri="{BB962C8B-B14F-4D97-AF65-F5344CB8AC3E}">
        <p14:creationId xmlns:p14="http://schemas.microsoft.com/office/powerpoint/2010/main" val="426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6C57B6-621A-4C24-B5CB-389C2C313E39}"/>
              </a:ext>
            </a:extLst>
          </p:cNvPr>
          <p:cNvSpPr>
            <a:spLocks noGrp="1"/>
          </p:cNvSpPr>
          <p:nvPr>
            <p:ph type="title"/>
          </p:nvPr>
        </p:nvSpPr>
        <p:spPr/>
        <p:txBody>
          <a:bodyPr/>
          <a:lstStyle/>
          <a:p>
            <a:r>
              <a:rPr lang="sv-SE" sz="4400" dirty="0">
                <a:latin typeface="TradeGothic Condensed"/>
              </a:rPr>
              <a:t>Om pandemin</a:t>
            </a:r>
          </a:p>
        </p:txBody>
      </p:sp>
      <p:sp>
        <p:nvSpPr>
          <p:cNvPr id="4" name="Platshållare för text 3">
            <a:extLst>
              <a:ext uri="{FF2B5EF4-FFF2-40B4-BE49-F238E27FC236}">
                <a16:creationId xmlns:a16="http://schemas.microsoft.com/office/drawing/2014/main" id="{F8205457-DE1F-4CEF-BD5C-D8BADF247339}"/>
              </a:ext>
            </a:extLst>
          </p:cNvPr>
          <p:cNvSpPr>
            <a:spLocks noGrp="1"/>
          </p:cNvSpPr>
          <p:nvPr>
            <p:ph type="body" sz="half" idx="2"/>
          </p:nvPr>
        </p:nvSpPr>
        <p:spPr>
          <a:xfrm>
            <a:off x="822346" y="3429001"/>
            <a:ext cx="7274907" cy="2156660"/>
          </a:xfrm>
        </p:spPr>
        <p:txBody>
          <a:bodyPr>
            <a:normAutofit/>
          </a:bodyPr>
          <a:lstStyle/>
          <a:p>
            <a:r>
              <a:rPr lang="sv-SE" sz="2700" dirty="0"/>
              <a:t>”Covid-19 is the </a:t>
            </a:r>
            <a:r>
              <a:rPr lang="sv-SE" sz="2700" dirty="0" err="1"/>
              <a:t>greatest</a:t>
            </a:r>
            <a:r>
              <a:rPr lang="sv-SE" sz="2700" dirty="0"/>
              <a:t> test </a:t>
            </a:r>
            <a:r>
              <a:rPr lang="sv-SE" sz="2700" dirty="0" err="1"/>
              <a:t>that</a:t>
            </a:r>
            <a:r>
              <a:rPr lang="sv-SE" sz="2700" dirty="0"/>
              <a:t> </a:t>
            </a:r>
            <a:r>
              <a:rPr lang="sv-SE" sz="2700" dirty="0" err="1"/>
              <a:t>we</a:t>
            </a:r>
            <a:r>
              <a:rPr lang="sv-SE" sz="2700" dirty="0"/>
              <a:t> </a:t>
            </a:r>
            <a:r>
              <a:rPr lang="sv-SE" sz="2700" dirty="0" err="1"/>
              <a:t>have</a:t>
            </a:r>
            <a:r>
              <a:rPr lang="sv-SE" sz="2700" dirty="0"/>
              <a:t> </a:t>
            </a:r>
            <a:r>
              <a:rPr lang="sv-SE" sz="2700" dirty="0" err="1"/>
              <a:t>faced</a:t>
            </a:r>
            <a:r>
              <a:rPr lang="sv-SE" sz="2700" dirty="0"/>
              <a:t> </a:t>
            </a:r>
            <a:r>
              <a:rPr lang="sv-SE" sz="2700" dirty="0" err="1"/>
              <a:t>since</a:t>
            </a:r>
            <a:r>
              <a:rPr lang="sv-SE" sz="2700" dirty="0"/>
              <a:t> the formation </a:t>
            </a:r>
            <a:r>
              <a:rPr lang="sv-SE" sz="2700" dirty="0" err="1"/>
              <a:t>of</a:t>
            </a:r>
            <a:r>
              <a:rPr lang="sv-SE" sz="2700" dirty="0"/>
              <a:t> the United Nations”</a:t>
            </a:r>
          </a:p>
          <a:p>
            <a:r>
              <a:rPr lang="sv-SE" dirty="0"/>
              <a:t>- </a:t>
            </a:r>
            <a:r>
              <a:rPr lang="sv-SE" dirty="0" err="1"/>
              <a:t>António</a:t>
            </a:r>
            <a:r>
              <a:rPr lang="sv-SE" dirty="0"/>
              <a:t> </a:t>
            </a:r>
            <a:r>
              <a:rPr lang="sv-SE" dirty="0" err="1"/>
              <a:t>Guterres</a:t>
            </a:r>
            <a:r>
              <a:rPr lang="sv-SE" dirty="0"/>
              <a:t>, FN:s generalsekreterare</a:t>
            </a:r>
          </a:p>
        </p:txBody>
      </p:sp>
    </p:spTree>
    <p:extLst>
      <p:ext uri="{BB962C8B-B14F-4D97-AF65-F5344CB8AC3E}">
        <p14:creationId xmlns:p14="http://schemas.microsoft.com/office/powerpoint/2010/main" val="81615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857C52E-C828-47E9-A1E9-F3ECF9BD019F}"/>
              </a:ext>
            </a:extLst>
          </p:cNvPr>
          <p:cNvSpPr>
            <a:spLocks noGrp="1"/>
          </p:cNvSpPr>
          <p:nvPr>
            <p:ph type="title"/>
          </p:nvPr>
        </p:nvSpPr>
        <p:spPr>
          <a:xfrm>
            <a:off x="628650" y="2400300"/>
            <a:ext cx="7886700" cy="2057400"/>
          </a:xfrm>
        </p:spPr>
        <p:txBody>
          <a:bodyPr/>
          <a:lstStyle/>
          <a:p>
            <a:r>
              <a:rPr lang="sv-SE" dirty="0"/>
              <a:t>Barnäktenskap </a:t>
            </a:r>
            <a:br>
              <a:rPr lang="sv-SE" dirty="0"/>
            </a:br>
            <a:r>
              <a:rPr lang="sv-SE" dirty="0"/>
              <a:t>och kvinnlig könsstympning</a:t>
            </a:r>
            <a:endParaRPr lang="en-SE" dirty="0"/>
          </a:p>
        </p:txBody>
      </p:sp>
    </p:spTree>
    <p:extLst>
      <p:ext uri="{BB962C8B-B14F-4D97-AF65-F5344CB8AC3E}">
        <p14:creationId xmlns:p14="http://schemas.microsoft.com/office/powerpoint/2010/main" val="37030901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8CE164-E239-41A4-8673-883DB422EC16}"/>
              </a:ext>
            </a:extLst>
          </p:cNvPr>
          <p:cNvSpPr>
            <a:spLocks noGrp="1"/>
          </p:cNvSpPr>
          <p:nvPr>
            <p:ph type="title"/>
          </p:nvPr>
        </p:nvSpPr>
        <p:spPr>
          <a:xfrm>
            <a:off x="628650" y="322662"/>
            <a:ext cx="7029450" cy="994172"/>
          </a:xfrm>
        </p:spPr>
        <p:txBody>
          <a:bodyPr anchor="ctr">
            <a:normAutofit/>
          </a:bodyPr>
          <a:lstStyle/>
          <a:p>
            <a:r>
              <a:rPr lang="sv-SE" dirty="0">
                <a:solidFill>
                  <a:schemeClr val="bg1"/>
                </a:solidFill>
              </a:rPr>
              <a:t>Om barnäktenskap</a:t>
            </a:r>
            <a:endParaRPr lang="en-SE" dirty="0">
              <a:solidFill>
                <a:schemeClr val="bg1"/>
              </a:solidFill>
            </a:endParaRPr>
          </a:p>
        </p:txBody>
      </p:sp>
      <p:sp>
        <p:nvSpPr>
          <p:cNvPr id="17" name="Content Placeholder 2">
            <a:extLst>
              <a:ext uri="{FF2B5EF4-FFF2-40B4-BE49-F238E27FC236}">
                <a16:creationId xmlns:a16="http://schemas.microsoft.com/office/drawing/2014/main" id="{B4A56447-2A69-4513-9EB7-C9364765E9B7}"/>
              </a:ext>
            </a:extLst>
          </p:cNvPr>
          <p:cNvSpPr>
            <a:spLocks noGrp="1"/>
          </p:cNvSpPr>
          <p:nvPr>
            <p:ph sz="half" idx="1"/>
          </p:nvPr>
        </p:nvSpPr>
        <p:spPr>
          <a:xfrm>
            <a:off x="628650" y="2718707"/>
            <a:ext cx="3886200" cy="2562886"/>
          </a:xfrm>
        </p:spPr>
        <p:txBody>
          <a:bodyPr>
            <a:normAutofit fontScale="92500"/>
          </a:bodyPr>
          <a:lstStyle/>
          <a:p>
            <a:r>
              <a:rPr lang="en-US" dirty="0" err="1"/>
              <a:t>En</a:t>
            </a:r>
            <a:r>
              <a:rPr lang="en-US" dirty="0"/>
              <a:t> </a:t>
            </a:r>
            <a:r>
              <a:rPr lang="en-US" dirty="0" err="1"/>
              <a:t>eller</a:t>
            </a:r>
            <a:r>
              <a:rPr lang="en-US" dirty="0"/>
              <a:t> </a:t>
            </a:r>
            <a:r>
              <a:rPr lang="en-US" dirty="0" err="1"/>
              <a:t>båda</a:t>
            </a:r>
            <a:r>
              <a:rPr lang="en-US" dirty="0"/>
              <a:t> </a:t>
            </a:r>
            <a:r>
              <a:rPr lang="en-US" dirty="0" err="1"/>
              <a:t>är</a:t>
            </a:r>
            <a:r>
              <a:rPr lang="en-US" dirty="0"/>
              <a:t> under 18 </a:t>
            </a:r>
            <a:r>
              <a:rPr lang="en-US" dirty="0" err="1"/>
              <a:t>år</a:t>
            </a:r>
            <a:r>
              <a:rPr lang="en-US" dirty="0"/>
              <a:t> </a:t>
            </a:r>
            <a:r>
              <a:rPr lang="en-US" dirty="0" err="1"/>
              <a:t>gammal</a:t>
            </a:r>
            <a:r>
              <a:rPr lang="en-US" dirty="0"/>
              <a:t>.</a:t>
            </a:r>
          </a:p>
          <a:p>
            <a:r>
              <a:rPr lang="en-US" dirty="0" err="1"/>
              <a:t>Sker</a:t>
            </a:r>
            <a:r>
              <a:rPr lang="en-US" dirty="0"/>
              <a:t> </a:t>
            </a:r>
            <a:r>
              <a:rPr lang="en-US" dirty="0" err="1"/>
              <a:t>världen</a:t>
            </a:r>
            <a:r>
              <a:rPr lang="en-US" dirty="0"/>
              <a:t> </a:t>
            </a:r>
            <a:r>
              <a:rPr lang="en-US" dirty="0" err="1"/>
              <a:t>över</a:t>
            </a:r>
            <a:r>
              <a:rPr lang="en-US" dirty="0"/>
              <a:t>.</a:t>
            </a:r>
          </a:p>
          <a:p>
            <a:r>
              <a:rPr lang="en-US" dirty="0" err="1"/>
              <a:t>Majoritet</a:t>
            </a:r>
            <a:r>
              <a:rPr lang="en-US" dirty="0"/>
              <a:t> </a:t>
            </a:r>
            <a:r>
              <a:rPr lang="en-US" dirty="0" err="1"/>
              <a:t>är</a:t>
            </a:r>
            <a:r>
              <a:rPr lang="en-US" dirty="0"/>
              <a:t> </a:t>
            </a:r>
            <a:r>
              <a:rPr lang="en-US" dirty="0" err="1"/>
              <a:t>flickor</a:t>
            </a:r>
            <a:r>
              <a:rPr lang="en-US" dirty="0"/>
              <a:t>.</a:t>
            </a:r>
          </a:p>
          <a:p>
            <a:r>
              <a:rPr lang="en-US" dirty="0" err="1"/>
              <a:t>En</a:t>
            </a:r>
            <a:r>
              <a:rPr lang="en-US" dirty="0"/>
              <a:t> </a:t>
            </a:r>
            <a:r>
              <a:rPr lang="en-US" dirty="0" err="1"/>
              <a:t>skadlig</a:t>
            </a:r>
            <a:r>
              <a:rPr lang="en-US" dirty="0"/>
              <a:t> tradition </a:t>
            </a:r>
            <a:r>
              <a:rPr lang="en-US" dirty="0" err="1"/>
              <a:t>som</a:t>
            </a:r>
            <a:r>
              <a:rPr lang="en-US" dirty="0"/>
              <a:t> </a:t>
            </a:r>
            <a:r>
              <a:rPr lang="en-US" dirty="0" err="1"/>
              <a:t>handlar</a:t>
            </a:r>
            <a:r>
              <a:rPr lang="en-US" dirty="0"/>
              <a:t> om </a:t>
            </a:r>
            <a:r>
              <a:rPr lang="en-US" dirty="0" err="1"/>
              <a:t>makt</a:t>
            </a:r>
            <a:r>
              <a:rPr lang="en-US" dirty="0"/>
              <a:t> </a:t>
            </a:r>
            <a:r>
              <a:rPr lang="en-US" dirty="0" err="1"/>
              <a:t>över</a:t>
            </a:r>
            <a:r>
              <a:rPr lang="en-US" dirty="0"/>
              <a:t> </a:t>
            </a:r>
            <a:r>
              <a:rPr lang="en-US" dirty="0" err="1"/>
              <a:t>flickor</a:t>
            </a:r>
            <a:r>
              <a:rPr lang="en-US" dirty="0"/>
              <a:t> </a:t>
            </a:r>
            <a:r>
              <a:rPr lang="en-US" dirty="0" err="1"/>
              <a:t>och</a:t>
            </a:r>
            <a:r>
              <a:rPr lang="en-US" dirty="0"/>
              <a:t> </a:t>
            </a:r>
            <a:r>
              <a:rPr lang="en-US" dirty="0" err="1"/>
              <a:t>kvinnor</a:t>
            </a:r>
            <a:r>
              <a:rPr lang="en-US" dirty="0"/>
              <a:t>, men </a:t>
            </a:r>
            <a:r>
              <a:rPr lang="en-US" dirty="0" err="1"/>
              <a:t>även</a:t>
            </a:r>
            <a:r>
              <a:rPr lang="en-US" dirty="0"/>
              <a:t> </a:t>
            </a:r>
            <a:r>
              <a:rPr lang="en-US" dirty="0" err="1"/>
              <a:t>drivs</a:t>
            </a:r>
            <a:r>
              <a:rPr lang="en-US" dirty="0"/>
              <a:t> av </a:t>
            </a:r>
            <a:r>
              <a:rPr lang="en-US" dirty="0" err="1"/>
              <a:t>fattigdom</a:t>
            </a:r>
            <a:r>
              <a:rPr lang="en-US" dirty="0"/>
              <a:t>. </a:t>
            </a:r>
          </a:p>
          <a:p>
            <a:endParaRPr lang="en-US" dirty="0"/>
          </a:p>
        </p:txBody>
      </p:sp>
      <p:pic>
        <p:nvPicPr>
          <p:cNvPr id="6" name="Platshållare för bild 7">
            <a:extLst>
              <a:ext uri="{FF2B5EF4-FFF2-40B4-BE49-F238E27FC236}">
                <a16:creationId xmlns:a16="http://schemas.microsoft.com/office/drawing/2014/main" id="{BD00C63D-9E86-47EB-A831-E3F897CBB257}"/>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5699060" y="2584482"/>
            <a:ext cx="1746380" cy="2697111"/>
          </a:xfrm>
          <a:prstGeom prst="rect">
            <a:avLst/>
          </a:prstGeom>
          <a:noFill/>
        </p:spPr>
      </p:pic>
    </p:spTree>
    <p:extLst>
      <p:ext uri="{BB962C8B-B14F-4D97-AF65-F5344CB8AC3E}">
        <p14:creationId xmlns:p14="http://schemas.microsoft.com/office/powerpoint/2010/main" val="401362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8CE164-E239-41A4-8673-883DB422EC16}"/>
              </a:ext>
            </a:extLst>
          </p:cNvPr>
          <p:cNvSpPr>
            <a:spLocks noGrp="1"/>
          </p:cNvSpPr>
          <p:nvPr>
            <p:ph type="title"/>
          </p:nvPr>
        </p:nvSpPr>
        <p:spPr/>
        <p:txBody>
          <a:bodyPr/>
          <a:lstStyle/>
          <a:p>
            <a:r>
              <a:rPr lang="sv-SE" dirty="0"/>
              <a:t>Vad händer när man gifts bort?</a:t>
            </a:r>
            <a:endParaRPr lang="en-SE" dirty="0"/>
          </a:p>
        </p:txBody>
      </p:sp>
      <p:sp>
        <p:nvSpPr>
          <p:cNvPr id="4" name="Platshållare för text 3">
            <a:extLst>
              <a:ext uri="{FF2B5EF4-FFF2-40B4-BE49-F238E27FC236}">
                <a16:creationId xmlns:a16="http://schemas.microsoft.com/office/drawing/2014/main" id="{6B2BA27A-83F0-414A-8370-73A9CADBC7DC}"/>
              </a:ext>
            </a:extLst>
          </p:cNvPr>
          <p:cNvSpPr>
            <a:spLocks noGrp="1"/>
          </p:cNvSpPr>
          <p:nvPr>
            <p:ph type="body" sz="half" idx="2"/>
          </p:nvPr>
        </p:nvSpPr>
        <p:spPr>
          <a:xfrm>
            <a:off x="627459" y="2690813"/>
            <a:ext cx="2949178" cy="2616994"/>
          </a:xfrm>
        </p:spPr>
        <p:txBody>
          <a:bodyPr>
            <a:normAutofit fontScale="92500" lnSpcReduction="10000"/>
          </a:bodyPr>
          <a:lstStyle/>
          <a:p>
            <a:pPr marL="257175" indent="-257175">
              <a:buFont typeface="Arial" panose="020B0604020202020204" pitchFamily="34" charset="0"/>
              <a:buChar char="•"/>
            </a:pPr>
            <a:r>
              <a:rPr lang="sv-SE" dirty="0"/>
              <a:t>Flickorna tvingas ofta</a:t>
            </a:r>
            <a:br>
              <a:rPr lang="sv-SE" dirty="0"/>
            </a:br>
            <a:r>
              <a:rPr lang="sv-SE" dirty="0"/>
              <a:t>sluta skolan.</a:t>
            </a:r>
          </a:p>
          <a:p>
            <a:pPr marL="257175" indent="-257175">
              <a:buFont typeface="Arial" panose="020B0604020202020204" pitchFamily="34" charset="0"/>
              <a:buChar char="•"/>
            </a:pPr>
            <a:r>
              <a:rPr lang="sv-SE" dirty="0"/>
              <a:t>Förlorar rätten till sin kropp och blir ofta gravida i tidig ålder.</a:t>
            </a:r>
          </a:p>
          <a:p>
            <a:pPr marL="257175" indent="-257175">
              <a:buFont typeface="Arial" panose="020B0604020202020204" pitchFamily="34" charset="0"/>
              <a:buChar char="•"/>
            </a:pPr>
            <a:r>
              <a:rPr lang="sv-SE" dirty="0"/>
              <a:t>Komplikationer i samband med graviditet och förlossning en av de vanligaste dödsorsakerna bland unga flickor.</a:t>
            </a:r>
          </a:p>
          <a:p>
            <a:endParaRPr lang="en-SE" dirty="0"/>
          </a:p>
        </p:txBody>
      </p:sp>
      <p:pic>
        <p:nvPicPr>
          <p:cNvPr id="7" name="Platshållare för bild 7" descr="En bild som visar bord, inomhus, banan, kopp&#10;&#10;Automatiskt genererad beskrivning">
            <a:extLst>
              <a:ext uri="{FF2B5EF4-FFF2-40B4-BE49-F238E27FC236}">
                <a16:creationId xmlns:a16="http://schemas.microsoft.com/office/drawing/2014/main" id="{2D6AF34F-6D54-4B40-B482-ACC5F250E314}"/>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l="738" r="738"/>
          <a:stretch>
            <a:fillRect/>
          </a:stretch>
        </p:blipFill>
        <p:spPr>
          <a:xfrm>
            <a:off x="3887391" y="2686051"/>
            <a:ext cx="4629150" cy="2621756"/>
          </a:xfrm>
        </p:spPr>
      </p:pic>
      <p:sp>
        <p:nvSpPr>
          <p:cNvPr id="8" name="Platshållare för text 5">
            <a:extLst>
              <a:ext uri="{FF2B5EF4-FFF2-40B4-BE49-F238E27FC236}">
                <a16:creationId xmlns:a16="http://schemas.microsoft.com/office/drawing/2014/main" id="{BF4876A5-1147-45FE-A2B1-CDD529D5ABF7}"/>
              </a:ext>
            </a:extLst>
          </p:cNvPr>
          <p:cNvSpPr>
            <a:spLocks noGrp="1"/>
          </p:cNvSpPr>
          <p:nvPr>
            <p:ph type="body" sz="quarter" idx="13"/>
          </p:nvPr>
        </p:nvSpPr>
        <p:spPr>
          <a:xfrm rot="16200000">
            <a:off x="7330679" y="3885010"/>
            <a:ext cx="2621756" cy="223838"/>
          </a:xfrm>
        </p:spPr>
        <p:txBody>
          <a:bodyPr/>
          <a:lstStyle/>
          <a:p>
            <a:r>
              <a:rPr lang="sv-SE" dirty="0"/>
              <a:t>Foto: Svenska FN-förbundet</a:t>
            </a:r>
          </a:p>
        </p:txBody>
      </p:sp>
    </p:spTree>
    <p:extLst>
      <p:ext uri="{BB962C8B-B14F-4D97-AF65-F5344CB8AC3E}">
        <p14:creationId xmlns:p14="http://schemas.microsoft.com/office/powerpoint/2010/main" val="131015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85800" y="337652"/>
            <a:ext cx="7029450" cy="994172"/>
          </a:xfrm>
        </p:spPr>
        <p:txBody>
          <a:bodyPr anchor="ctr">
            <a:normAutofit/>
          </a:bodyPr>
          <a:lstStyle/>
          <a:p>
            <a:r>
              <a:rPr lang="sv-SE" dirty="0">
                <a:solidFill>
                  <a:schemeClr val="bg1"/>
                </a:solidFill>
              </a:rPr>
              <a:t>Innan covid-19</a:t>
            </a:r>
            <a:endParaRPr lang="en-SE" dirty="0">
              <a:solidFill>
                <a:schemeClr val="bg1"/>
              </a:solidFill>
            </a:endParaRPr>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sz="half" idx="1"/>
          </p:nvPr>
        </p:nvSpPr>
        <p:spPr>
          <a:xfrm>
            <a:off x="685800" y="3086585"/>
            <a:ext cx="3886200" cy="2697111"/>
          </a:xfrm>
        </p:spPr>
        <p:txBody>
          <a:bodyPr>
            <a:normAutofit/>
          </a:bodyPr>
          <a:lstStyle/>
          <a:p>
            <a:r>
              <a:rPr lang="sv-SE" dirty="0"/>
              <a:t>33 000 barnäktenskap varje dag.</a:t>
            </a:r>
          </a:p>
          <a:p>
            <a:r>
              <a:rPr lang="sv-SE" dirty="0"/>
              <a:t>Trenden gick åt rätt håll.</a:t>
            </a:r>
          </a:p>
          <a:p>
            <a:r>
              <a:rPr lang="sv-SE" dirty="0"/>
              <a:t>FN-program skulle stoppa </a:t>
            </a:r>
            <a:br>
              <a:rPr lang="sv-SE" dirty="0"/>
            </a:br>
            <a:r>
              <a:rPr lang="sv-SE" dirty="0"/>
              <a:t>60 miljoner barnäktenskap mellan 2020 och 2030. </a:t>
            </a:r>
            <a:endParaRPr lang="en-SE" dirty="0"/>
          </a:p>
          <a:p>
            <a:endParaRPr lang="en-SE" dirty="0"/>
          </a:p>
        </p:txBody>
      </p:sp>
      <p:pic>
        <p:nvPicPr>
          <p:cNvPr id="5" name="Picture 3">
            <a:extLst>
              <a:ext uri="{FF2B5EF4-FFF2-40B4-BE49-F238E27FC236}">
                <a16:creationId xmlns:a16="http://schemas.microsoft.com/office/drawing/2014/main" id="{1123E239-F941-485C-A5D0-62CB874401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583" b="11226"/>
          <a:stretch/>
        </p:blipFill>
        <p:spPr>
          <a:xfrm>
            <a:off x="4662195" y="2922562"/>
            <a:ext cx="3886200" cy="2051423"/>
          </a:xfrm>
          <a:prstGeom prst="rect">
            <a:avLst/>
          </a:prstGeom>
        </p:spPr>
      </p:pic>
    </p:spTree>
    <p:extLst>
      <p:ext uri="{BB962C8B-B14F-4D97-AF65-F5344CB8AC3E}">
        <p14:creationId xmlns:p14="http://schemas.microsoft.com/office/powerpoint/2010/main" val="331196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havsbotten&#10;&#10;Automatiskt genererad beskrivning">
            <a:extLst>
              <a:ext uri="{FF2B5EF4-FFF2-40B4-BE49-F238E27FC236}">
                <a16:creationId xmlns:a16="http://schemas.microsoft.com/office/drawing/2014/main" id="{05DF454A-2357-4D27-8EB7-023201922C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279" r="50675"/>
          <a:stretch/>
        </p:blipFill>
        <p:spPr>
          <a:xfrm>
            <a:off x="5960226" y="2230636"/>
            <a:ext cx="3183774" cy="3770114"/>
          </a:xfrm>
          <a:prstGeom prst="rect">
            <a:avLst/>
          </a:prstGeom>
          <a:noFill/>
        </p:spPr>
      </p:pic>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9841" y="429586"/>
            <a:ext cx="7022307" cy="1037281"/>
          </a:xfrm>
        </p:spPr>
        <p:txBody>
          <a:bodyPr anchor="ctr">
            <a:normAutofit/>
          </a:bodyPr>
          <a:lstStyle/>
          <a:p>
            <a:r>
              <a:rPr lang="sv-SE" sz="4000" dirty="0"/>
              <a:t>Efter covid-19</a:t>
            </a:r>
            <a:endParaRPr lang="en-SE" sz="4000" dirty="0"/>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type="body" sz="half" idx="2"/>
          </p:nvPr>
        </p:nvSpPr>
        <p:spPr>
          <a:xfrm>
            <a:off x="629841" y="2743201"/>
            <a:ext cx="5024892" cy="2936080"/>
          </a:xfrm>
        </p:spPr>
        <p:txBody>
          <a:bodyPr>
            <a:normAutofit/>
          </a:bodyPr>
          <a:lstStyle/>
          <a:p>
            <a:pPr marL="257175" indent="-257175">
              <a:buFont typeface="Arial" panose="020B0604020202020204" pitchFamily="34" charset="0"/>
              <a:buChar char="•"/>
            </a:pPr>
            <a:r>
              <a:rPr lang="sv-SE" sz="2300" dirty="0"/>
              <a:t>Program skjuts fram eller ställs in</a:t>
            </a:r>
          </a:p>
          <a:p>
            <a:pPr marL="257175" indent="-257175">
              <a:buFont typeface="Arial" panose="020B0604020202020204" pitchFamily="34" charset="0"/>
              <a:buChar char="•"/>
            </a:pPr>
            <a:r>
              <a:rPr lang="sv-SE" sz="2300" dirty="0"/>
              <a:t>För varje års försening av program kommer c:a 7,4 miljoner barnäktenskap ske. </a:t>
            </a:r>
          </a:p>
          <a:p>
            <a:pPr marL="257175" indent="-257175">
              <a:buFont typeface="Arial" panose="020B0604020202020204" pitchFamily="34" charset="0"/>
              <a:buChar char="•"/>
            </a:pPr>
            <a:r>
              <a:rPr lang="sv-SE" sz="2300" dirty="0"/>
              <a:t>Drivkrafterna har intensifierats, så förmodligen kommer det ske en ökning av barnäktenskap. </a:t>
            </a:r>
          </a:p>
          <a:p>
            <a:endParaRPr lang="en-SE" sz="1650" dirty="0"/>
          </a:p>
        </p:txBody>
      </p:sp>
      <p:sp>
        <p:nvSpPr>
          <p:cNvPr id="12" name="Text Placeholder 5">
            <a:extLst>
              <a:ext uri="{FF2B5EF4-FFF2-40B4-BE49-F238E27FC236}">
                <a16:creationId xmlns:a16="http://schemas.microsoft.com/office/drawing/2014/main" id="{6B4B68E2-2D79-40CA-AE7A-54EDA951AA12}"/>
              </a:ext>
            </a:extLst>
          </p:cNvPr>
          <p:cNvSpPr>
            <a:spLocks noGrp="1"/>
          </p:cNvSpPr>
          <p:nvPr>
            <p:ph type="body" sz="quarter" idx="13"/>
          </p:nvPr>
        </p:nvSpPr>
        <p:spPr>
          <a:xfrm>
            <a:off x="6074548" y="5679281"/>
            <a:ext cx="2955131" cy="230492"/>
          </a:xfrm>
        </p:spPr>
        <p:txBody>
          <a:bodyPr/>
          <a:lstStyle/>
          <a:p>
            <a:endParaRPr lang="en-US"/>
          </a:p>
        </p:txBody>
      </p:sp>
    </p:spTree>
    <p:extLst>
      <p:ext uri="{BB962C8B-B14F-4D97-AF65-F5344CB8AC3E}">
        <p14:creationId xmlns:p14="http://schemas.microsoft.com/office/powerpoint/2010/main" val="401714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8650" y="397613"/>
            <a:ext cx="7029450" cy="994172"/>
          </a:xfrm>
        </p:spPr>
        <p:txBody>
          <a:bodyPr anchor="ctr">
            <a:normAutofit/>
          </a:bodyPr>
          <a:lstStyle/>
          <a:p>
            <a:r>
              <a:rPr lang="sv-SE" dirty="0">
                <a:solidFill>
                  <a:schemeClr val="bg1"/>
                </a:solidFill>
              </a:rPr>
              <a:t>Om kvinnlig könsstympning</a:t>
            </a:r>
            <a:endParaRPr lang="en-SE" dirty="0">
              <a:solidFill>
                <a:schemeClr val="bg1"/>
              </a:solidFill>
            </a:endParaRPr>
          </a:p>
        </p:txBody>
      </p:sp>
      <p:sp>
        <p:nvSpPr>
          <p:cNvPr id="10" name="Content Placeholder 2">
            <a:extLst>
              <a:ext uri="{FF2B5EF4-FFF2-40B4-BE49-F238E27FC236}">
                <a16:creationId xmlns:a16="http://schemas.microsoft.com/office/drawing/2014/main" id="{1ED5ED32-A152-4010-9721-2F9B70F990D2}"/>
              </a:ext>
            </a:extLst>
          </p:cNvPr>
          <p:cNvSpPr>
            <a:spLocks noGrp="1"/>
          </p:cNvSpPr>
          <p:nvPr>
            <p:ph sz="half" idx="1"/>
          </p:nvPr>
        </p:nvSpPr>
        <p:spPr>
          <a:xfrm>
            <a:off x="628650" y="2584482"/>
            <a:ext cx="3886200" cy="2697111"/>
          </a:xfrm>
        </p:spPr>
        <p:txBody>
          <a:bodyPr/>
          <a:lstStyle/>
          <a:p>
            <a:pPr marL="257175" indent="-257175">
              <a:buFont typeface="Arial" panose="020B0604020202020204" pitchFamily="34" charset="0"/>
              <a:buChar char="•"/>
            </a:pPr>
            <a:r>
              <a:rPr lang="sv-SE" dirty="0"/>
              <a:t>Skär bort eller skadar delar av en flickas könsorgan utan medicinsk anledning.</a:t>
            </a:r>
          </a:p>
          <a:p>
            <a:pPr marL="257175" indent="-257175">
              <a:buFont typeface="Arial" panose="020B0604020202020204" pitchFamily="34" charset="0"/>
              <a:buChar char="•"/>
            </a:pPr>
            <a:r>
              <a:rPr lang="sv-SE" dirty="0"/>
              <a:t>Ofta i primitiva former </a:t>
            </a:r>
            <a:br>
              <a:rPr lang="sv-SE" dirty="0"/>
            </a:br>
            <a:r>
              <a:rPr lang="sv-SE" dirty="0"/>
              <a:t>utan bedövning.</a:t>
            </a:r>
          </a:p>
          <a:p>
            <a:pPr marL="257175" indent="-257175">
              <a:buFont typeface="Arial" panose="020B0604020202020204" pitchFamily="34" charset="0"/>
              <a:buChar char="•"/>
            </a:pPr>
            <a:r>
              <a:rPr lang="sv-SE" dirty="0"/>
              <a:t>Livsfarliga konsekvenser </a:t>
            </a:r>
            <a:br>
              <a:rPr lang="sv-SE" dirty="0"/>
            </a:br>
            <a:r>
              <a:rPr lang="sv-SE" dirty="0"/>
              <a:t>på kort och lång sikt. </a:t>
            </a:r>
          </a:p>
        </p:txBody>
      </p:sp>
      <p:pic>
        <p:nvPicPr>
          <p:cNvPr id="5" name="Platshållare för bild 7">
            <a:extLst>
              <a:ext uri="{FF2B5EF4-FFF2-40B4-BE49-F238E27FC236}">
                <a16:creationId xmlns:a16="http://schemas.microsoft.com/office/drawing/2014/main" id="{D1558062-50A5-492F-8538-B3700C867EB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7870" r="3" b="3"/>
          <a:stretch/>
        </p:blipFill>
        <p:spPr>
          <a:xfrm>
            <a:off x="4629150" y="2584482"/>
            <a:ext cx="3886200" cy="2697111"/>
          </a:xfrm>
          <a:prstGeom prst="rect">
            <a:avLst/>
          </a:prstGeom>
          <a:noFill/>
        </p:spPr>
      </p:pic>
      <p:sp>
        <p:nvSpPr>
          <p:cNvPr id="7" name="Platshållare för text 5">
            <a:extLst>
              <a:ext uri="{FF2B5EF4-FFF2-40B4-BE49-F238E27FC236}">
                <a16:creationId xmlns:a16="http://schemas.microsoft.com/office/drawing/2014/main" id="{89E6C3AF-2761-4525-95CF-7855593C275F}"/>
              </a:ext>
            </a:extLst>
          </p:cNvPr>
          <p:cNvSpPr txBox="1">
            <a:spLocks/>
          </p:cNvSpPr>
          <p:nvPr/>
        </p:nvSpPr>
        <p:spPr>
          <a:xfrm rot="16200000">
            <a:off x="7330201" y="3884706"/>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88" dirty="0"/>
              <a:t>Foto: UNFPA/Georgina Goodwin </a:t>
            </a:r>
          </a:p>
        </p:txBody>
      </p:sp>
    </p:spTree>
    <p:extLst>
      <p:ext uri="{BB962C8B-B14F-4D97-AF65-F5344CB8AC3E}">
        <p14:creationId xmlns:p14="http://schemas.microsoft.com/office/powerpoint/2010/main" val="176771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8CE164-E239-41A4-8673-883DB422EC16}"/>
              </a:ext>
            </a:extLst>
          </p:cNvPr>
          <p:cNvSpPr>
            <a:spLocks noGrp="1"/>
          </p:cNvSpPr>
          <p:nvPr>
            <p:ph type="title"/>
          </p:nvPr>
        </p:nvSpPr>
        <p:spPr>
          <a:xfrm>
            <a:off x="627459" y="167152"/>
            <a:ext cx="7022307" cy="1383041"/>
          </a:xfrm>
        </p:spPr>
        <p:txBody>
          <a:bodyPr/>
          <a:lstStyle/>
          <a:p>
            <a:r>
              <a:rPr lang="sv-SE" sz="4000" dirty="0"/>
              <a:t>Vad händer när man könsstympats?</a:t>
            </a:r>
            <a:endParaRPr lang="en-SE" sz="4000" dirty="0"/>
          </a:p>
        </p:txBody>
      </p:sp>
      <p:sp>
        <p:nvSpPr>
          <p:cNvPr id="4" name="Platshållare för text 3">
            <a:extLst>
              <a:ext uri="{FF2B5EF4-FFF2-40B4-BE49-F238E27FC236}">
                <a16:creationId xmlns:a16="http://schemas.microsoft.com/office/drawing/2014/main" id="{6B2BA27A-83F0-414A-8370-73A9CADBC7DC}"/>
              </a:ext>
            </a:extLst>
          </p:cNvPr>
          <p:cNvSpPr>
            <a:spLocks noGrp="1"/>
          </p:cNvSpPr>
          <p:nvPr>
            <p:ph type="body" sz="half" idx="2"/>
          </p:nvPr>
        </p:nvSpPr>
        <p:spPr>
          <a:xfrm>
            <a:off x="627459" y="2929343"/>
            <a:ext cx="2949178" cy="3051731"/>
          </a:xfrm>
        </p:spPr>
        <p:txBody>
          <a:bodyPr>
            <a:normAutofit fontScale="92500"/>
          </a:bodyPr>
          <a:lstStyle/>
          <a:p>
            <a:pPr marL="257175" indent="-257175">
              <a:buFont typeface="Arial" panose="020B0604020202020204" pitchFamily="34" charset="0"/>
              <a:buChar char="•"/>
            </a:pPr>
            <a:r>
              <a:rPr lang="sv-SE" sz="2300" dirty="0"/>
              <a:t>Stor risk för infektioner.</a:t>
            </a:r>
          </a:p>
          <a:p>
            <a:pPr marL="257175" indent="-257175">
              <a:buFont typeface="Arial" panose="020B0604020202020204" pitchFamily="34" charset="0"/>
              <a:buChar char="•"/>
            </a:pPr>
            <a:r>
              <a:rPr lang="sv-SE" sz="2300" dirty="0"/>
              <a:t>Kan ta timmar att kissa. </a:t>
            </a:r>
          </a:p>
          <a:p>
            <a:pPr marL="257175" indent="-257175">
              <a:buFont typeface="Arial" panose="020B0604020202020204" pitchFamily="34" charset="0"/>
              <a:buChar char="•"/>
            </a:pPr>
            <a:r>
              <a:rPr lang="sv-SE" sz="2300" dirty="0"/>
              <a:t>Smärta vid sex. </a:t>
            </a:r>
          </a:p>
          <a:p>
            <a:pPr marL="257175" indent="-257175">
              <a:buFont typeface="Arial" panose="020B0604020202020204" pitchFamily="34" charset="0"/>
              <a:buChar char="•"/>
            </a:pPr>
            <a:r>
              <a:rPr lang="sv-SE" sz="2300" dirty="0"/>
              <a:t>Kan behöva sprättas upp när man föder barn, för att sedan sys ihop igen. </a:t>
            </a:r>
          </a:p>
          <a:p>
            <a:endParaRPr lang="en-SE" dirty="0"/>
          </a:p>
        </p:txBody>
      </p:sp>
      <p:pic>
        <p:nvPicPr>
          <p:cNvPr id="7" name="Platshållare för bild 7">
            <a:extLst>
              <a:ext uri="{FF2B5EF4-FFF2-40B4-BE49-F238E27FC236}">
                <a16:creationId xmlns:a16="http://schemas.microsoft.com/office/drawing/2014/main" id="{2D6AF34F-6D54-4B40-B482-ACC5F250E314}"/>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t="10256" b="10256"/>
          <a:stretch/>
        </p:blipFill>
        <p:spPr>
          <a:xfrm>
            <a:off x="3887391" y="2686051"/>
            <a:ext cx="4629150" cy="2621756"/>
          </a:xfrm>
        </p:spPr>
      </p:pic>
      <p:sp>
        <p:nvSpPr>
          <p:cNvPr id="8" name="Platshållare för text 5">
            <a:extLst>
              <a:ext uri="{FF2B5EF4-FFF2-40B4-BE49-F238E27FC236}">
                <a16:creationId xmlns:a16="http://schemas.microsoft.com/office/drawing/2014/main" id="{BF4876A5-1147-45FE-A2B1-CDD529D5ABF7}"/>
              </a:ext>
            </a:extLst>
          </p:cNvPr>
          <p:cNvSpPr>
            <a:spLocks noGrp="1"/>
          </p:cNvSpPr>
          <p:nvPr>
            <p:ph type="body" sz="quarter" idx="13"/>
          </p:nvPr>
        </p:nvSpPr>
        <p:spPr>
          <a:xfrm rot="16200000">
            <a:off x="7330679" y="3885010"/>
            <a:ext cx="2621756" cy="223838"/>
          </a:xfrm>
        </p:spPr>
        <p:txBody>
          <a:bodyPr/>
          <a:lstStyle/>
          <a:p>
            <a:r>
              <a:rPr lang="sv-SE" dirty="0"/>
              <a:t>Foto: IRIN  </a:t>
            </a:r>
            <a:r>
              <a:rPr lang="sv-SE" dirty="0" err="1"/>
              <a:t>Bryba</a:t>
            </a:r>
            <a:r>
              <a:rPr lang="sv-SE" dirty="0"/>
              <a:t> </a:t>
            </a:r>
            <a:r>
              <a:rPr lang="sv-SE" dirty="0" err="1"/>
              <a:t>Hallam</a:t>
            </a:r>
            <a:endParaRPr lang="sv-SE" dirty="0"/>
          </a:p>
        </p:txBody>
      </p:sp>
    </p:spTree>
    <p:extLst>
      <p:ext uri="{BB962C8B-B14F-4D97-AF65-F5344CB8AC3E}">
        <p14:creationId xmlns:p14="http://schemas.microsoft.com/office/powerpoint/2010/main" val="401242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inomhus&#10;&#10;Automatiskt genererad beskrivning">
            <a:extLst>
              <a:ext uri="{FF2B5EF4-FFF2-40B4-BE49-F238E27FC236}">
                <a16:creationId xmlns:a16="http://schemas.microsoft.com/office/drawing/2014/main" id="{D763690F-310C-49BA-813C-74E7D0D1E8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2" r="1" b="9362"/>
          <a:stretch/>
        </p:blipFill>
        <p:spPr>
          <a:xfrm>
            <a:off x="5960226" y="2230636"/>
            <a:ext cx="3183774" cy="3770114"/>
          </a:xfrm>
          <a:prstGeom prst="rect">
            <a:avLst/>
          </a:prstGeom>
          <a:noFill/>
        </p:spPr>
      </p:pic>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9841" y="517675"/>
            <a:ext cx="7022307" cy="1037281"/>
          </a:xfrm>
        </p:spPr>
        <p:txBody>
          <a:bodyPr anchor="ctr">
            <a:normAutofit/>
          </a:bodyPr>
          <a:lstStyle/>
          <a:p>
            <a:r>
              <a:rPr lang="sv-SE" dirty="0"/>
              <a:t>Innan covid-19</a:t>
            </a:r>
            <a:endParaRPr lang="en-SE" dirty="0"/>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type="body" sz="half" idx="2"/>
          </p:nvPr>
        </p:nvSpPr>
        <p:spPr>
          <a:xfrm>
            <a:off x="629841" y="2788171"/>
            <a:ext cx="5024892" cy="2891112"/>
          </a:xfrm>
        </p:spPr>
        <p:txBody>
          <a:bodyPr>
            <a:normAutofit/>
          </a:bodyPr>
          <a:lstStyle/>
          <a:p>
            <a:pPr marL="257175" indent="-257175">
              <a:buFont typeface="Arial" panose="020B0604020202020204" pitchFamily="34" charset="0"/>
              <a:buChar char="•"/>
            </a:pPr>
            <a:r>
              <a:rPr lang="sv-SE" sz="2300" dirty="0"/>
              <a:t>Runt 200 miljoner kvinnor och flickor </a:t>
            </a:r>
            <a:br>
              <a:rPr lang="sv-SE" sz="2300" dirty="0"/>
            </a:br>
            <a:r>
              <a:rPr lang="sv-SE" sz="2300" dirty="0"/>
              <a:t>världen över har blivit utsatta.</a:t>
            </a:r>
          </a:p>
          <a:p>
            <a:pPr marL="257175" indent="-257175">
              <a:buFont typeface="Arial" panose="020B0604020202020204" pitchFamily="34" charset="0"/>
              <a:buChar char="•"/>
            </a:pPr>
            <a:r>
              <a:rPr lang="sv-SE" sz="2300" dirty="0"/>
              <a:t>Under 2020 könsstympades c:a 4,1 miljoner flickor och kvinnor. </a:t>
            </a:r>
          </a:p>
          <a:p>
            <a:pPr marL="257175" indent="-257175">
              <a:buFont typeface="Arial" panose="020B0604020202020204" pitchFamily="34" charset="0"/>
              <a:buChar char="•"/>
            </a:pPr>
            <a:r>
              <a:rPr lang="sv-SE" sz="2300" dirty="0"/>
              <a:t>FN beräknade att man skulle stoppa runt 46,5 miljoner fall av kvinnlig könsstympning mellan 2020 och 2050. </a:t>
            </a:r>
          </a:p>
          <a:p>
            <a:endParaRPr lang="en-SE" sz="1275" dirty="0"/>
          </a:p>
        </p:txBody>
      </p:sp>
      <p:sp>
        <p:nvSpPr>
          <p:cNvPr id="8" name="Platshållare för text 5">
            <a:extLst>
              <a:ext uri="{FF2B5EF4-FFF2-40B4-BE49-F238E27FC236}">
                <a16:creationId xmlns:a16="http://schemas.microsoft.com/office/drawing/2014/main" id="{5E94CAE8-4FE6-485D-A7E9-20651DCEC42C}"/>
              </a:ext>
            </a:extLst>
          </p:cNvPr>
          <p:cNvSpPr txBox="1">
            <a:spLocks/>
          </p:cNvSpPr>
          <p:nvPr/>
        </p:nvSpPr>
        <p:spPr>
          <a:xfrm>
            <a:off x="6522244" y="5679282"/>
            <a:ext cx="2621756" cy="224444"/>
          </a:xfrm>
          <a:prstGeom prst="rect">
            <a:avLst/>
          </a:prstGeom>
        </p:spPr>
        <p:txBody>
          <a:bodyPr vert="horz" lIns="68580" tIns="34290" rIns="68580" bIns="3429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25" dirty="0"/>
              <a:t>Foto: UN Photo/</a:t>
            </a:r>
            <a:r>
              <a:rPr lang="sv-SE" sz="825" dirty="0" err="1"/>
              <a:t>Staton</a:t>
            </a:r>
            <a:r>
              <a:rPr lang="sv-SE" sz="825" dirty="0"/>
              <a:t> Winter</a:t>
            </a:r>
          </a:p>
        </p:txBody>
      </p:sp>
    </p:spTree>
    <p:extLst>
      <p:ext uri="{BB962C8B-B14F-4D97-AF65-F5344CB8AC3E}">
        <p14:creationId xmlns:p14="http://schemas.microsoft.com/office/powerpoint/2010/main" val="423847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En bild som visar havsbotten&#10;&#10;Automatiskt genererad beskrivning">
            <a:extLst>
              <a:ext uri="{FF2B5EF4-FFF2-40B4-BE49-F238E27FC236}">
                <a16:creationId xmlns:a16="http://schemas.microsoft.com/office/drawing/2014/main" id="{EB1507A9-AB2F-4098-ABC8-4F28B0B6AC0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14279" r="50675"/>
          <a:stretch/>
        </p:blipFill>
        <p:spPr>
          <a:xfrm>
            <a:off x="5960226" y="2230636"/>
            <a:ext cx="3183774" cy="3770114"/>
          </a:xfrm>
          <a:noFill/>
        </p:spPr>
      </p:pic>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9841" y="338609"/>
            <a:ext cx="7022307" cy="1037281"/>
          </a:xfrm>
        </p:spPr>
        <p:txBody>
          <a:bodyPr anchor="ctr">
            <a:noAutofit/>
          </a:bodyPr>
          <a:lstStyle/>
          <a:p>
            <a:r>
              <a:rPr lang="sv-SE" sz="4000" dirty="0">
                <a:latin typeface="TradeGothic Condensed"/>
              </a:rPr>
              <a:t>Efter covid-19</a:t>
            </a:r>
            <a:endParaRPr lang="en-SE" sz="4000" dirty="0">
              <a:latin typeface="TradeGothic Condensed"/>
            </a:endParaRPr>
          </a:p>
        </p:txBody>
      </p:sp>
      <p:sp>
        <p:nvSpPr>
          <p:cNvPr id="3" name="Platshållare för innehåll 2">
            <a:extLst>
              <a:ext uri="{FF2B5EF4-FFF2-40B4-BE49-F238E27FC236}">
                <a16:creationId xmlns:a16="http://schemas.microsoft.com/office/drawing/2014/main" id="{9D36532F-7347-48BA-8A28-81C0AF3FB883}"/>
              </a:ext>
            </a:extLst>
          </p:cNvPr>
          <p:cNvSpPr>
            <a:spLocks noGrp="1"/>
          </p:cNvSpPr>
          <p:nvPr>
            <p:ph type="body" sz="half" idx="2"/>
          </p:nvPr>
        </p:nvSpPr>
        <p:spPr>
          <a:xfrm>
            <a:off x="629841" y="2848131"/>
            <a:ext cx="5201332" cy="2454913"/>
          </a:xfrm>
        </p:spPr>
        <p:txBody>
          <a:bodyPr>
            <a:normAutofit fontScale="92500" lnSpcReduction="20000"/>
          </a:bodyPr>
          <a:lstStyle/>
          <a:p>
            <a:pPr marL="257175" indent="-257175">
              <a:buFont typeface="Arial" panose="020B0604020202020204" pitchFamily="34" charset="0"/>
              <a:buChar char="•"/>
            </a:pPr>
            <a:r>
              <a:rPr lang="sv-SE" sz="2500" dirty="0"/>
              <a:t>Program stoppas. </a:t>
            </a:r>
          </a:p>
          <a:p>
            <a:pPr marL="257175" indent="-257175">
              <a:buFont typeface="Arial" panose="020B0604020202020204" pitchFamily="34" charset="0"/>
              <a:buChar char="•"/>
            </a:pPr>
            <a:r>
              <a:rPr lang="sv-SE" sz="2500" dirty="0"/>
              <a:t>”</a:t>
            </a:r>
            <a:r>
              <a:rPr lang="sv-SE" sz="2500" dirty="0" err="1"/>
              <a:t>Cutters</a:t>
            </a:r>
            <a:r>
              <a:rPr lang="sv-SE" sz="2500" dirty="0"/>
              <a:t>” har kommit på nya sätt att hitta flickorna. </a:t>
            </a:r>
          </a:p>
          <a:p>
            <a:pPr marL="257175" indent="-257175">
              <a:buFont typeface="Arial" panose="020B0604020202020204" pitchFamily="34" charset="0"/>
              <a:buChar char="•"/>
            </a:pPr>
            <a:r>
              <a:rPr lang="sv-SE" sz="2500" dirty="0"/>
              <a:t>Två miljoner fall av kvinnlig könsstympning som hade kunnat förebyggas kommer ske det närmsta årtiondet.</a:t>
            </a:r>
          </a:p>
          <a:p>
            <a:endParaRPr lang="en-SE" sz="1500" dirty="0"/>
          </a:p>
        </p:txBody>
      </p:sp>
      <p:sp>
        <p:nvSpPr>
          <p:cNvPr id="13" name="Text Placeholder 5">
            <a:extLst>
              <a:ext uri="{FF2B5EF4-FFF2-40B4-BE49-F238E27FC236}">
                <a16:creationId xmlns:a16="http://schemas.microsoft.com/office/drawing/2014/main" id="{139E4B3C-FCA3-4FEC-A187-E743F8442F3E}"/>
              </a:ext>
            </a:extLst>
          </p:cNvPr>
          <p:cNvSpPr>
            <a:spLocks noGrp="1"/>
          </p:cNvSpPr>
          <p:nvPr>
            <p:ph type="body" sz="quarter" idx="13"/>
          </p:nvPr>
        </p:nvSpPr>
        <p:spPr>
          <a:xfrm>
            <a:off x="6074548" y="5679281"/>
            <a:ext cx="2955131" cy="230492"/>
          </a:xfrm>
        </p:spPr>
        <p:txBody>
          <a:bodyPr/>
          <a:lstStyle/>
          <a:p>
            <a:endParaRPr lang="en-US"/>
          </a:p>
        </p:txBody>
      </p:sp>
    </p:spTree>
    <p:extLst>
      <p:ext uri="{BB962C8B-B14F-4D97-AF65-F5344CB8AC3E}">
        <p14:creationId xmlns:p14="http://schemas.microsoft.com/office/powerpoint/2010/main" val="242320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2DE0763-5CA8-43EA-8ABC-7456B620A807}"/>
              </a:ext>
            </a:extLst>
          </p:cNvPr>
          <p:cNvSpPr>
            <a:spLocks noGrp="1"/>
          </p:cNvSpPr>
          <p:nvPr>
            <p:ph type="title"/>
          </p:nvPr>
        </p:nvSpPr>
        <p:spPr>
          <a:xfrm>
            <a:off x="623888" y="2221706"/>
            <a:ext cx="7886700" cy="2473618"/>
          </a:xfrm>
        </p:spPr>
        <p:txBody>
          <a:bodyPr/>
          <a:lstStyle/>
          <a:p>
            <a:r>
              <a:rPr lang="sv-SE" dirty="0"/>
              <a:t>FN:s arbete och respons </a:t>
            </a:r>
            <a:br>
              <a:rPr lang="sv-SE" dirty="0"/>
            </a:br>
            <a:r>
              <a:rPr lang="sv-SE" dirty="0"/>
              <a:t>mot Covid-19</a:t>
            </a:r>
            <a:endParaRPr lang="en-SE" dirty="0"/>
          </a:p>
        </p:txBody>
      </p:sp>
    </p:spTree>
    <p:extLst>
      <p:ext uri="{BB962C8B-B14F-4D97-AF65-F5344CB8AC3E}">
        <p14:creationId xmlns:p14="http://schemas.microsoft.com/office/powerpoint/2010/main" val="39155102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3D998-64C7-427A-9EE8-E2428C9CAF25}"/>
              </a:ext>
            </a:extLst>
          </p:cNvPr>
          <p:cNvSpPr>
            <a:spLocks noGrp="1"/>
          </p:cNvSpPr>
          <p:nvPr>
            <p:ph type="title"/>
          </p:nvPr>
        </p:nvSpPr>
        <p:spPr/>
        <p:txBody>
          <a:bodyPr/>
          <a:lstStyle/>
          <a:p>
            <a:r>
              <a:rPr lang="sv-SE" sz="4400" dirty="0">
                <a:latin typeface="TradeGothic Condensed"/>
              </a:rPr>
              <a:t>Om pandemin</a:t>
            </a:r>
            <a:endParaRPr lang="en-SE" sz="4400" dirty="0">
              <a:latin typeface="TradeGothic Condensed"/>
            </a:endParaRPr>
          </a:p>
        </p:txBody>
      </p:sp>
      <p:sp>
        <p:nvSpPr>
          <p:cNvPr id="3" name="Platshållare för bild 2">
            <a:extLst>
              <a:ext uri="{FF2B5EF4-FFF2-40B4-BE49-F238E27FC236}">
                <a16:creationId xmlns:a16="http://schemas.microsoft.com/office/drawing/2014/main" id="{38F40F9A-62EF-4491-8104-8CC42E319364}"/>
              </a:ext>
            </a:extLst>
          </p:cNvPr>
          <p:cNvSpPr>
            <a:spLocks noGrp="1"/>
          </p:cNvSpPr>
          <p:nvPr>
            <p:ph type="pic" idx="1"/>
          </p:nvPr>
        </p:nvSpPr>
        <p:spPr/>
      </p:sp>
      <p:sp>
        <p:nvSpPr>
          <p:cNvPr id="4" name="Platshållare för text 3">
            <a:extLst>
              <a:ext uri="{FF2B5EF4-FFF2-40B4-BE49-F238E27FC236}">
                <a16:creationId xmlns:a16="http://schemas.microsoft.com/office/drawing/2014/main" id="{3E5EE3A4-904F-4B04-BB14-1A8BCBDA523E}"/>
              </a:ext>
            </a:extLst>
          </p:cNvPr>
          <p:cNvSpPr>
            <a:spLocks noGrp="1"/>
          </p:cNvSpPr>
          <p:nvPr>
            <p:ph type="body" sz="half" idx="2"/>
          </p:nvPr>
        </p:nvSpPr>
        <p:spPr/>
        <p:txBody>
          <a:bodyPr/>
          <a:lstStyle/>
          <a:p>
            <a:endParaRPr lang="en-SE"/>
          </a:p>
        </p:txBody>
      </p:sp>
      <p:sp>
        <p:nvSpPr>
          <p:cNvPr id="5" name="Platshållare för text 4">
            <a:extLst>
              <a:ext uri="{FF2B5EF4-FFF2-40B4-BE49-F238E27FC236}">
                <a16:creationId xmlns:a16="http://schemas.microsoft.com/office/drawing/2014/main" id="{CCFF6918-1C6F-49F0-B57C-EBC1C4C5D242}"/>
              </a:ext>
            </a:extLst>
          </p:cNvPr>
          <p:cNvSpPr>
            <a:spLocks noGrp="1"/>
          </p:cNvSpPr>
          <p:nvPr>
            <p:ph type="body" sz="quarter" idx="12"/>
          </p:nvPr>
        </p:nvSpPr>
        <p:spPr/>
        <p:txBody>
          <a:bodyPr/>
          <a:lstStyle/>
          <a:p>
            <a:endParaRPr lang="en-SE"/>
          </a:p>
        </p:txBody>
      </p:sp>
      <p:sp>
        <p:nvSpPr>
          <p:cNvPr id="6" name="Platshållare för text 5">
            <a:extLst>
              <a:ext uri="{FF2B5EF4-FFF2-40B4-BE49-F238E27FC236}">
                <a16:creationId xmlns:a16="http://schemas.microsoft.com/office/drawing/2014/main" id="{2464C7C8-C335-4067-9431-DF90D5F1F0F4}"/>
              </a:ext>
            </a:extLst>
          </p:cNvPr>
          <p:cNvSpPr>
            <a:spLocks noGrp="1"/>
          </p:cNvSpPr>
          <p:nvPr>
            <p:ph type="body" sz="quarter" idx="13"/>
          </p:nvPr>
        </p:nvSpPr>
        <p:spPr/>
        <p:txBody>
          <a:bodyPr/>
          <a:lstStyle/>
          <a:p>
            <a:endParaRPr lang="en-SE"/>
          </a:p>
        </p:txBody>
      </p:sp>
      <p:pic>
        <p:nvPicPr>
          <p:cNvPr id="7" name="Bildobjekt 6" descr="En bild som visar tårta, bord, sitter, simmar&#10;&#10;Automatiskt genererad beskrivning">
            <a:extLst>
              <a:ext uri="{FF2B5EF4-FFF2-40B4-BE49-F238E27FC236}">
                <a16:creationId xmlns:a16="http://schemas.microsoft.com/office/drawing/2014/main" id="{3B5BE968-88C0-4575-9A04-70EB0FC2F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6" y="2212070"/>
            <a:ext cx="9139517" cy="3788680"/>
          </a:xfrm>
          <a:prstGeom prst="rect">
            <a:avLst/>
          </a:prstGeom>
        </p:spPr>
      </p:pic>
      <p:sp>
        <p:nvSpPr>
          <p:cNvPr id="8" name="textruta 7">
            <a:extLst>
              <a:ext uri="{FF2B5EF4-FFF2-40B4-BE49-F238E27FC236}">
                <a16:creationId xmlns:a16="http://schemas.microsoft.com/office/drawing/2014/main" id="{E09A08DB-7553-43A0-8C15-9579FF083EA7}"/>
              </a:ext>
            </a:extLst>
          </p:cNvPr>
          <p:cNvSpPr txBox="1"/>
          <p:nvPr/>
        </p:nvSpPr>
        <p:spPr>
          <a:xfrm>
            <a:off x="5176011" y="2758004"/>
            <a:ext cx="3742050" cy="1962076"/>
          </a:xfrm>
          <a:prstGeom prst="rect">
            <a:avLst/>
          </a:prstGeom>
          <a:noFill/>
        </p:spPr>
        <p:txBody>
          <a:bodyPr wrap="none" rtlCol="0">
            <a:spAutoFit/>
          </a:bodyPr>
          <a:lstStyle/>
          <a:p>
            <a:pPr marL="214313" indent="-214313">
              <a:buFont typeface="Arial" panose="020B0604020202020204" pitchFamily="34" charset="0"/>
              <a:buChar char="•"/>
            </a:pPr>
            <a:r>
              <a:rPr lang="sv-SE" dirty="0">
                <a:solidFill>
                  <a:schemeClr val="bg1"/>
                </a:solidFill>
              </a:rPr>
              <a:t>Snabbast växande globala </a:t>
            </a:r>
            <a:br>
              <a:rPr lang="sv-SE" dirty="0">
                <a:solidFill>
                  <a:schemeClr val="bg1"/>
                </a:solidFill>
              </a:rPr>
            </a:br>
            <a:r>
              <a:rPr lang="sv-SE" dirty="0">
                <a:solidFill>
                  <a:schemeClr val="bg1"/>
                </a:solidFill>
              </a:rPr>
              <a:t>hälsokrisen på ett århundrade.</a:t>
            </a:r>
          </a:p>
          <a:p>
            <a:pPr marL="214313" indent="-214313">
              <a:buFont typeface="Arial" panose="020B0604020202020204" pitchFamily="34" charset="0"/>
              <a:buChar char="•"/>
            </a:pPr>
            <a:r>
              <a:rPr lang="sv-SE" dirty="0">
                <a:solidFill>
                  <a:schemeClr val="bg1"/>
                </a:solidFill>
              </a:rPr>
              <a:t>Stora socioekonomiska </a:t>
            </a:r>
            <a:br>
              <a:rPr lang="sv-SE" dirty="0">
                <a:solidFill>
                  <a:schemeClr val="bg1"/>
                </a:solidFill>
              </a:rPr>
            </a:br>
            <a:r>
              <a:rPr lang="sv-SE" dirty="0">
                <a:solidFill>
                  <a:schemeClr val="bg1"/>
                </a:solidFill>
              </a:rPr>
              <a:t>utmaningar.</a:t>
            </a:r>
          </a:p>
          <a:p>
            <a:pPr marL="214313" indent="-214313">
              <a:buFont typeface="Arial" panose="020B0604020202020204" pitchFamily="34" charset="0"/>
              <a:buChar char="•"/>
            </a:pPr>
            <a:r>
              <a:rPr lang="sv-SE" dirty="0">
                <a:solidFill>
                  <a:schemeClr val="bg1"/>
                </a:solidFill>
              </a:rPr>
              <a:t>Agenda 2030 och de globala målen </a:t>
            </a:r>
            <a:br>
              <a:rPr lang="sv-SE" dirty="0">
                <a:solidFill>
                  <a:schemeClr val="bg1"/>
                </a:solidFill>
              </a:rPr>
            </a:br>
            <a:r>
              <a:rPr lang="sv-SE" dirty="0">
                <a:solidFill>
                  <a:schemeClr val="bg1"/>
                </a:solidFill>
              </a:rPr>
              <a:t>för hållbar utveckling.</a:t>
            </a:r>
          </a:p>
          <a:p>
            <a:endParaRPr lang="en-SE" sz="1350" dirty="0"/>
          </a:p>
        </p:txBody>
      </p:sp>
    </p:spTree>
    <p:extLst>
      <p:ext uri="{BB962C8B-B14F-4D97-AF65-F5344CB8AC3E}">
        <p14:creationId xmlns:p14="http://schemas.microsoft.com/office/powerpoint/2010/main" val="328166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A6FFF-4349-4A6B-B580-6C18185EB7DF}"/>
              </a:ext>
            </a:extLst>
          </p:cNvPr>
          <p:cNvSpPr>
            <a:spLocks noGrp="1"/>
          </p:cNvSpPr>
          <p:nvPr>
            <p:ph type="title"/>
          </p:nvPr>
        </p:nvSpPr>
        <p:spPr/>
        <p:txBody>
          <a:bodyPr>
            <a:normAutofit/>
          </a:bodyPr>
          <a:lstStyle/>
          <a:p>
            <a:r>
              <a:rPr lang="sv-SE" sz="4000" dirty="0">
                <a:solidFill>
                  <a:schemeClr val="bg1"/>
                </a:solidFill>
                <a:latin typeface="TradeGothic Condensed"/>
              </a:rPr>
              <a:t>FN:s befolkningsfond </a:t>
            </a:r>
            <a:r>
              <a:rPr lang="sv-SE" sz="4000" dirty="0">
                <a:solidFill>
                  <a:srgbClr val="FFFFFF"/>
                </a:solidFill>
                <a:latin typeface="TradeGothic Condensed"/>
              </a:rPr>
              <a:t>UNFPA</a:t>
            </a:r>
          </a:p>
        </p:txBody>
      </p:sp>
      <p:sp>
        <p:nvSpPr>
          <p:cNvPr id="3" name="Platshållare för text 2">
            <a:extLst>
              <a:ext uri="{FF2B5EF4-FFF2-40B4-BE49-F238E27FC236}">
                <a16:creationId xmlns:a16="http://schemas.microsoft.com/office/drawing/2014/main" id="{88705F96-2F7D-410A-BFD4-0D53B93B929B}"/>
              </a:ext>
            </a:extLst>
          </p:cNvPr>
          <p:cNvSpPr>
            <a:spLocks noGrp="1"/>
          </p:cNvSpPr>
          <p:nvPr>
            <p:ph type="body" idx="1"/>
          </p:nvPr>
        </p:nvSpPr>
        <p:spPr>
          <a:xfrm>
            <a:off x="534692" y="2014780"/>
            <a:ext cx="8229600" cy="4568582"/>
          </a:xfrm>
        </p:spPr>
        <p:txBody>
          <a:bodyPr>
            <a:normAutofit/>
          </a:bodyPr>
          <a:lstStyle/>
          <a:p>
            <a:r>
              <a:rPr lang="sv-SE" sz="2400" dirty="0"/>
              <a:t>United Nations Population </a:t>
            </a:r>
            <a:r>
              <a:rPr lang="sv-SE" sz="2400" dirty="0" err="1"/>
              <a:t>Fund</a:t>
            </a:r>
            <a:r>
              <a:rPr lang="sv-SE" sz="2400" dirty="0"/>
              <a:t> (UNFPA)</a:t>
            </a:r>
          </a:p>
          <a:p>
            <a:pPr lvl="1"/>
            <a:r>
              <a:rPr lang="sv-SE" sz="2000" dirty="0"/>
              <a:t>Det FN-organ som arbetar för sexuell och reproduktiv hälsa och rättigheter världen över</a:t>
            </a:r>
          </a:p>
          <a:p>
            <a:pPr lvl="1"/>
            <a:r>
              <a:rPr lang="sv-SE" sz="2000" dirty="0"/>
              <a:t>Alla kvinnors, mäns och barns rättigheter till att leva ett hälsosamt liv</a:t>
            </a:r>
          </a:p>
          <a:p>
            <a:pPr lvl="1"/>
            <a:r>
              <a:rPr lang="sv-SE" sz="2000" dirty="0"/>
              <a:t>Målet: Säkerställa allas tillgång till familjeplanering, eliminera mödradödlighet som går att förebygga, eliminera könsbaserat våld och skadliga traditioner ex. barnäktenskap och kvinnlig könsstympning</a:t>
            </a:r>
          </a:p>
          <a:p>
            <a:pPr marL="457200" lvl="1" indent="0">
              <a:buNone/>
            </a:pPr>
            <a:endParaRPr lang="sv-SE" sz="2000" dirty="0"/>
          </a:p>
          <a:p>
            <a:r>
              <a:rPr lang="sv-SE" sz="2400" dirty="0"/>
              <a:t> Befolkningsrapport: State </a:t>
            </a:r>
            <a:r>
              <a:rPr lang="sv-SE" sz="2400" dirty="0" err="1"/>
              <a:t>of</a:t>
            </a:r>
            <a:r>
              <a:rPr lang="sv-SE" sz="2400" dirty="0"/>
              <a:t> World Population (SWOP)</a:t>
            </a:r>
          </a:p>
          <a:p>
            <a:pPr lvl="1"/>
            <a:r>
              <a:rPr lang="sv-SE" sz="2000" dirty="0"/>
              <a:t>2020: </a:t>
            </a:r>
            <a:r>
              <a:rPr lang="sv-SE" sz="2000" i="1" dirty="0"/>
              <a:t>Handlingar som skadar kvinnokroppen: Könsstympning, barnäktenskap och ”son </a:t>
            </a:r>
            <a:r>
              <a:rPr lang="sv-SE" sz="2000" i="1" dirty="0" err="1"/>
              <a:t>preference</a:t>
            </a:r>
            <a:r>
              <a:rPr lang="sv-SE" sz="2000" i="1" dirty="0"/>
              <a:t>”</a:t>
            </a:r>
          </a:p>
          <a:p>
            <a:pPr marL="457200" lvl="1" indent="0">
              <a:buNone/>
            </a:pPr>
            <a:endParaRPr lang="sv-SE" sz="2400" i="1" dirty="0">
              <a:latin typeface="Minion Pro" panose="02040503050201020203" pitchFamily="18" charset="0"/>
            </a:endParaRPr>
          </a:p>
        </p:txBody>
      </p:sp>
    </p:spTree>
    <p:extLst>
      <p:ext uri="{BB962C8B-B14F-4D97-AF65-F5344CB8AC3E}">
        <p14:creationId xmlns:p14="http://schemas.microsoft.com/office/powerpoint/2010/main" val="14137655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6AE82-6A53-4E90-AE70-E0133910249D}"/>
              </a:ext>
            </a:extLst>
          </p:cNvPr>
          <p:cNvSpPr>
            <a:spLocks noGrp="1"/>
          </p:cNvSpPr>
          <p:nvPr>
            <p:ph type="title"/>
          </p:nvPr>
        </p:nvSpPr>
        <p:spPr>
          <a:xfrm>
            <a:off x="628650" y="457574"/>
            <a:ext cx="7029450" cy="994172"/>
          </a:xfrm>
        </p:spPr>
        <p:txBody>
          <a:bodyPr anchor="ctr">
            <a:normAutofit/>
          </a:bodyPr>
          <a:lstStyle/>
          <a:p>
            <a:r>
              <a:rPr lang="sv-SE" dirty="0">
                <a:solidFill>
                  <a:schemeClr val="bg1"/>
                </a:solidFill>
              </a:rPr>
              <a:t>UNFPA:s arbete kring covid-19</a:t>
            </a:r>
          </a:p>
        </p:txBody>
      </p:sp>
      <p:sp>
        <p:nvSpPr>
          <p:cNvPr id="4" name="Platshållare för text 3">
            <a:extLst>
              <a:ext uri="{FF2B5EF4-FFF2-40B4-BE49-F238E27FC236}">
                <a16:creationId xmlns:a16="http://schemas.microsoft.com/office/drawing/2014/main" id="{B6CB3C5F-8D92-4A3B-BCC6-346A6B9B5B9F}"/>
              </a:ext>
            </a:extLst>
          </p:cNvPr>
          <p:cNvSpPr>
            <a:spLocks noGrp="1"/>
          </p:cNvSpPr>
          <p:nvPr>
            <p:ph sz="half" idx="1"/>
          </p:nvPr>
        </p:nvSpPr>
        <p:spPr>
          <a:xfrm>
            <a:off x="628650" y="2830429"/>
            <a:ext cx="3886200" cy="2451164"/>
          </a:xfrm>
        </p:spPr>
        <p:txBody>
          <a:bodyPr>
            <a:normAutofit lnSpcReduction="10000"/>
          </a:bodyPr>
          <a:lstStyle/>
          <a:p>
            <a:r>
              <a:rPr lang="sv-SE" sz="2300" dirty="0"/>
              <a:t>Global </a:t>
            </a:r>
            <a:r>
              <a:rPr lang="sv-SE" sz="2300" dirty="0" err="1"/>
              <a:t>Response</a:t>
            </a:r>
            <a:r>
              <a:rPr lang="sv-SE" sz="2300" dirty="0"/>
              <a:t> Plan. </a:t>
            </a:r>
          </a:p>
          <a:p>
            <a:r>
              <a:rPr lang="sv-SE" sz="2300" dirty="0"/>
              <a:t>Distribuerar utrustning och stöttar hälsovården.</a:t>
            </a:r>
          </a:p>
          <a:p>
            <a:r>
              <a:rPr lang="sv-SE" sz="2300" dirty="0"/>
              <a:t>Säkerställa tillgång till SRHR.</a:t>
            </a:r>
          </a:p>
          <a:p>
            <a:r>
              <a:rPr lang="sv-SE" sz="2300" dirty="0"/>
              <a:t>Arbetar mot könsbaserat våld.</a:t>
            </a:r>
          </a:p>
          <a:p>
            <a:pPr marL="0" indent="0">
              <a:buNone/>
            </a:pPr>
            <a:endParaRPr lang="sv-SE" dirty="0"/>
          </a:p>
          <a:p>
            <a:pPr marL="257175" indent="-257175">
              <a:buFont typeface="Arial" panose="020B0604020202020204" pitchFamily="34" charset="0"/>
              <a:buChar char="•"/>
            </a:pPr>
            <a:endParaRPr lang="sv-SE" dirty="0"/>
          </a:p>
        </p:txBody>
      </p:sp>
      <p:pic>
        <p:nvPicPr>
          <p:cNvPr id="12" name="Platshållare för bild 11" descr="En bild som visar mark, utomhus, person, sport&#10;&#10;Automatiskt genererad beskrivning">
            <a:extLst>
              <a:ext uri="{FF2B5EF4-FFF2-40B4-BE49-F238E27FC236}">
                <a16:creationId xmlns:a16="http://schemas.microsoft.com/office/drawing/2014/main" id="{62D478DB-065B-4C9C-9AF9-31BA266096D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2306" r="1517" b="2"/>
          <a:stretch/>
        </p:blipFill>
        <p:spPr>
          <a:xfrm>
            <a:off x="4629150" y="2584482"/>
            <a:ext cx="3886200" cy="2697111"/>
          </a:xfrm>
          <a:noFill/>
        </p:spPr>
      </p:pic>
      <p:sp>
        <p:nvSpPr>
          <p:cNvPr id="6" name="Platshållare för text 5">
            <a:extLst>
              <a:ext uri="{FF2B5EF4-FFF2-40B4-BE49-F238E27FC236}">
                <a16:creationId xmlns:a16="http://schemas.microsoft.com/office/drawing/2014/main" id="{08F37F15-FB15-4E97-9909-76B7A49746C6}"/>
              </a:ext>
            </a:extLst>
          </p:cNvPr>
          <p:cNvSpPr txBox="1">
            <a:spLocks/>
          </p:cNvSpPr>
          <p:nvPr/>
        </p:nvSpPr>
        <p:spPr>
          <a:xfrm rot="16200000">
            <a:off x="7330201" y="3884706"/>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600" dirty="0"/>
              <a:t>Foto: UNFPA Gambia</a:t>
            </a:r>
          </a:p>
        </p:txBody>
      </p:sp>
    </p:spTree>
    <p:extLst>
      <p:ext uri="{BB962C8B-B14F-4D97-AF65-F5344CB8AC3E}">
        <p14:creationId xmlns:p14="http://schemas.microsoft.com/office/powerpoint/2010/main" val="428099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man, bord, kostym&#10;&#10;Automatiskt genererad beskrivning">
            <a:extLst>
              <a:ext uri="{FF2B5EF4-FFF2-40B4-BE49-F238E27FC236}">
                <a16:creationId xmlns:a16="http://schemas.microsoft.com/office/drawing/2014/main" id="{41FFD851-0E1A-4962-AFFB-247BE56A571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7D18DC30-F8E4-4BDE-86AE-C0C7ADF0FAE9}"/>
              </a:ext>
            </a:extLst>
          </p:cNvPr>
          <p:cNvSpPr>
            <a:spLocks noGrp="1"/>
          </p:cNvSpPr>
          <p:nvPr>
            <p:ph type="title"/>
          </p:nvPr>
        </p:nvSpPr>
        <p:spPr/>
        <p:txBody>
          <a:bodyPr/>
          <a:lstStyle/>
          <a:p>
            <a:r>
              <a:rPr lang="sv-SE" dirty="0">
                <a:cs typeface="Calibri" panose="020F0502020204030204" pitchFamily="34" charset="0"/>
              </a:rPr>
              <a:t>FN:s livsmedelsprogram WFP</a:t>
            </a:r>
          </a:p>
        </p:txBody>
      </p:sp>
      <p:sp>
        <p:nvSpPr>
          <p:cNvPr id="4" name="Platshållare för text 3">
            <a:extLst>
              <a:ext uri="{FF2B5EF4-FFF2-40B4-BE49-F238E27FC236}">
                <a16:creationId xmlns:a16="http://schemas.microsoft.com/office/drawing/2014/main" id="{0B58C7F4-4689-4494-A1D7-49DED105E43C}"/>
              </a:ext>
            </a:extLst>
          </p:cNvPr>
          <p:cNvSpPr>
            <a:spLocks noGrp="1"/>
          </p:cNvSpPr>
          <p:nvPr>
            <p:ph type="body" sz="half" idx="2"/>
          </p:nvPr>
        </p:nvSpPr>
        <p:spPr>
          <a:xfrm>
            <a:off x="629841" y="3143250"/>
            <a:ext cx="5024892" cy="2159794"/>
          </a:xfrm>
        </p:spPr>
        <p:txBody>
          <a:bodyPr>
            <a:normAutofit/>
          </a:bodyPr>
          <a:lstStyle/>
          <a:p>
            <a:pPr marL="257175" indent="-257175">
              <a:buFont typeface="Arial" panose="020B0604020202020204" pitchFamily="34" charset="0"/>
              <a:buChar char="•"/>
            </a:pPr>
            <a:r>
              <a:rPr lang="sv-SE" sz="2100" dirty="0">
                <a:cs typeface="Calibri" panose="020F0502020204030204" pitchFamily="34" charset="0"/>
              </a:rPr>
              <a:t>World </a:t>
            </a:r>
            <a:r>
              <a:rPr lang="sv-SE" sz="2100" dirty="0" err="1">
                <a:cs typeface="Calibri" panose="020F0502020204030204" pitchFamily="34" charset="0"/>
              </a:rPr>
              <a:t>Food</a:t>
            </a:r>
            <a:r>
              <a:rPr lang="sv-SE" sz="2100" dirty="0">
                <a:cs typeface="Calibri" panose="020F0502020204030204" pitchFamily="34" charset="0"/>
              </a:rPr>
              <a:t> </a:t>
            </a:r>
            <a:r>
              <a:rPr lang="sv-SE" sz="2100" dirty="0" err="1">
                <a:cs typeface="Calibri" panose="020F0502020204030204" pitchFamily="34" charset="0"/>
              </a:rPr>
              <a:t>Programme</a:t>
            </a:r>
            <a:r>
              <a:rPr lang="sv-SE" sz="2100" dirty="0">
                <a:cs typeface="Calibri" panose="020F0502020204030204" pitchFamily="34" charset="0"/>
              </a:rPr>
              <a:t> (WFP).</a:t>
            </a:r>
          </a:p>
          <a:p>
            <a:pPr marL="257175" indent="-257175">
              <a:buFont typeface="Arial" panose="020B0604020202020204" pitchFamily="34" charset="0"/>
              <a:buChar char="•"/>
            </a:pPr>
            <a:r>
              <a:rPr lang="sv-SE" sz="2100" dirty="0">
                <a:cs typeface="Calibri" panose="020F0502020204030204" pitchFamily="34" charset="0"/>
              </a:rPr>
              <a:t>Etablerades 1961.</a:t>
            </a:r>
          </a:p>
          <a:p>
            <a:pPr marL="257175" indent="-257175">
              <a:buFont typeface="Arial" panose="020B0604020202020204" pitchFamily="34" charset="0"/>
              <a:buChar char="•"/>
            </a:pPr>
            <a:r>
              <a:rPr lang="sv-SE" sz="2100" dirty="0">
                <a:cs typeface="Calibri" panose="020F0502020204030204" pitchFamily="34" charset="0"/>
              </a:rPr>
              <a:t>Mål: en värld utan hunger.</a:t>
            </a:r>
          </a:p>
          <a:p>
            <a:pPr marL="257175" indent="-257175">
              <a:buFont typeface="Arial" panose="020B0604020202020204" pitchFamily="34" charset="0"/>
              <a:buChar char="•"/>
            </a:pPr>
            <a:r>
              <a:rPr lang="sv-SE" sz="2100" dirty="0">
                <a:cs typeface="Calibri" panose="020F0502020204030204" pitchFamily="34" charset="0"/>
              </a:rPr>
              <a:t>Nobels fredspris 2020.</a:t>
            </a:r>
          </a:p>
          <a:p>
            <a:pPr marL="257175" indent="-257175">
              <a:buFont typeface="Arial" panose="020B0604020202020204" pitchFamily="34" charset="0"/>
              <a:buChar char="•"/>
            </a:pPr>
            <a:r>
              <a:rPr lang="sv-SE" sz="2100" dirty="0">
                <a:cs typeface="Calibri" panose="020F0502020204030204" pitchFamily="34" charset="0"/>
              </a:rPr>
              <a:t>Leds av David Beasley.</a:t>
            </a:r>
          </a:p>
        </p:txBody>
      </p:sp>
      <p:sp>
        <p:nvSpPr>
          <p:cNvPr id="6" name="Platshållare för text 5">
            <a:extLst>
              <a:ext uri="{FF2B5EF4-FFF2-40B4-BE49-F238E27FC236}">
                <a16:creationId xmlns:a16="http://schemas.microsoft.com/office/drawing/2014/main" id="{16B0D799-2FDE-472E-8C4C-EB568FA0E598}"/>
              </a:ext>
            </a:extLst>
          </p:cNvPr>
          <p:cNvSpPr>
            <a:spLocks noGrp="1"/>
          </p:cNvSpPr>
          <p:nvPr>
            <p:ph type="body" sz="quarter" idx="13"/>
          </p:nvPr>
        </p:nvSpPr>
        <p:spPr/>
        <p:txBody>
          <a:bodyPr/>
          <a:lstStyle/>
          <a:p>
            <a:r>
              <a:rPr lang="sv-SE" dirty="0"/>
              <a:t>Foto: UN Photo/</a:t>
            </a:r>
            <a:r>
              <a:rPr lang="sv-SE" dirty="0" err="1"/>
              <a:t>Esknder</a:t>
            </a:r>
            <a:r>
              <a:rPr lang="sv-SE" dirty="0"/>
              <a:t> </a:t>
            </a:r>
            <a:r>
              <a:rPr lang="sv-SE" dirty="0" err="1"/>
              <a:t>Debebe</a:t>
            </a:r>
            <a:endParaRPr lang="sv-SE" dirty="0"/>
          </a:p>
        </p:txBody>
      </p:sp>
    </p:spTree>
    <p:extLst>
      <p:ext uri="{BB962C8B-B14F-4D97-AF65-F5344CB8AC3E}">
        <p14:creationId xmlns:p14="http://schemas.microsoft.com/office/powerpoint/2010/main" val="2181592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6AE82-6A53-4E90-AE70-E0133910249D}"/>
              </a:ext>
            </a:extLst>
          </p:cNvPr>
          <p:cNvSpPr>
            <a:spLocks noGrp="1"/>
          </p:cNvSpPr>
          <p:nvPr>
            <p:ph type="title"/>
          </p:nvPr>
        </p:nvSpPr>
        <p:spPr>
          <a:xfrm>
            <a:off x="733581" y="442583"/>
            <a:ext cx="7029450" cy="994172"/>
          </a:xfrm>
        </p:spPr>
        <p:txBody>
          <a:bodyPr anchor="ctr">
            <a:normAutofit/>
          </a:bodyPr>
          <a:lstStyle/>
          <a:p>
            <a:r>
              <a:rPr lang="sv-SE" sz="4000" dirty="0">
                <a:solidFill>
                  <a:schemeClr val="bg1"/>
                </a:solidFill>
              </a:rPr>
              <a:t>WFP:s arbete kring covid-19</a:t>
            </a:r>
          </a:p>
        </p:txBody>
      </p:sp>
      <p:sp>
        <p:nvSpPr>
          <p:cNvPr id="4" name="Platshållare för text 3">
            <a:extLst>
              <a:ext uri="{FF2B5EF4-FFF2-40B4-BE49-F238E27FC236}">
                <a16:creationId xmlns:a16="http://schemas.microsoft.com/office/drawing/2014/main" id="{B6CB3C5F-8D92-4A3B-BCC6-346A6B9B5B9F}"/>
              </a:ext>
            </a:extLst>
          </p:cNvPr>
          <p:cNvSpPr>
            <a:spLocks noGrp="1"/>
          </p:cNvSpPr>
          <p:nvPr>
            <p:ph sz="half" idx="1"/>
          </p:nvPr>
        </p:nvSpPr>
        <p:spPr>
          <a:xfrm>
            <a:off x="628650" y="2648372"/>
            <a:ext cx="3886200" cy="2697111"/>
          </a:xfrm>
        </p:spPr>
        <p:txBody>
          <a:bodyPr>
            <a:noAutofit/>
          </a:bodyPr>
          <a:lstStyle/>
          <a:p>
            <a:pPr marL="257175" indent="-257175">
              <a:buFont typeface="Arial" panose="020B0604020202020204" pitchFamily="34" charset="0"/>
              <a:buChar char="•"/>
            </a:pPr>
            <a:r>
              <a:rPr lang="sv-SE" sz="2300" dirty="0"/>
              <a:t>WFP är vana att arbeta i kriser.</a:t>
            </a:r>
          </a:p>
          <a:p>
            <a:pPr marL="257175" indent="-257175">
              <a:buFont typeface="Arial" panose="020B0604020202020204" pitchFamily="34" charset="0"/>
              <a:buChar char="•"/>
            </a:pPr>
            <a:r>
              <a:rPr lang="sv-SE" sz="2300" dirty="0"/>
              <a:t>Säkerställa att 138 miljoner </a:t>
            </a:r>
            <a:br>
              <a:rPr lang="sv-SE" sz="2300" dirty="0"/>
            </a:br>
            <a:r>
              <a:rPr lang="sv-SE" sz="2300" dirty="0"/>
              <a:t>människor får fortsatt stöd. </a:t>
            </a:r>
          </a:p>
          <a:p>
            <a:pPr marL="257175" indent="-257175">
              <a:buFont typeface="Arial" panose="020B0604020202020204" pitchFamily="34" charset="0"/>
              <a:buChar char="•"/>
            </a:pPr>
            <a:r>
              <a:rPr lang="sv-SE" sz="2300" dirty="0"/>
              <a:t>Logistik för att hjälp ska nå fram.</a:t>
            </a:r>
          </a:p>
          <a:p>
            <a:pPr marL="257175" indent="-257175">
              <a:buFont typeface="Arial" panose="020B0604020202020204" pitchFamily="34" charset="0"/>
              <a:buChar char="•"/>
            </a:pPr>
            <a:r>
              <a:rPr lang="sv-SE" sz="2300" dirty="0"/>
              <a:t>Stöttar regeringar.</a:t>
            </a:r>
          </a:p>
        </p:txBody>
      </p:sp>
      <p:pic>
        <p:nvPicPr>
          <p:cNvPr id="12" name="Platshållare för bild 11">
            <a:extLst>
              <a:ext uri="{FF2B5EF4-FFF2-40B4-BE49-F238E27FC236}">
                <a16:creationId xmlns:a16="http://schemas.microsoft.com/office/drawing/2014/main" id="{62D478DB-065B-4C9C-9AF9-31BA266096D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l="7457" r="7457"/>
          <a:stretch/>
        </p:blipFill>
        <p:spPr>
          <a:xfrm>
            <a:off x="4629150" y="2584482"/>
            <a:ext cx="3886200" cy="2697111"/>
          </a:xfrm>
          <a:noFill/>
        </p:spPr>
      </p:pic>
      <p:sp>
        <p:nvSpPr>
          <p:cNvPr id="5" name="Platshållare för text 5">
            <a:extLst>
              <a:ext uri="{FF2B5EF4-FFF2-40B4-BE49-F238E27FC236}">
                <a16:creationId xmlns:a16="http://schemas.microsoft.com/office/drawing/2014/main" id="{3F3A8C24-249B-4FF4-95CE-6CFC5EE418DC}"/>
              </a:ext>
            </a:extLst>
          </p:cNvPr>
          <p:cNvSpPr txBox="1">
            <a:spLocks/>
          </p:cNvSpPr>
          <p:nvPr/>
        </p:nvSpPr>
        <p:spPr>
          <a:xfrm rot="16200000">
            <a:off x="7330201" y="3884706"/>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Foto: UN Photo/</a:t>
            </a:r>
            <a:r>
              <a:rPr lang="sv-SE" sz="750" dirty="0" err="1"/>
              <a:t>Eskinder</a:t>
            </a:r>
            <a:r>
              <a:rPr lang="sv-SE" sz="750" dirty="0"/>
              <a:t> </a:t>
            </a:r>
            <a:r>
              <a:rPr lang="sv-SE" sz="750" dirty="0" err="1"/>
              <a:t>Debebe</a:t>
            </a:r>
            <a:endParaRPr lang="sv-SE" sz="750" dirty="0"/>
          </a:p>
        </p:txBody>
      </p:sp>
    </p:spTree>
    <p:extLst>
      <p:ext uri="{BB962C8B-B14F-4D97-AF65-F5344CB8AC3E}">
        <p14:creationId xmlns:p14="http://schemas.microsoft.com/office/powerpoint/2010/main" val="3022218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793E559-A19F-4705-B73D-6A2609A73861}"/>
              </a:ext>
            </a:extLst>
          </p:cNvPr>
          <p:cNvSpPr>
            <a:spLocks noGrp="1"/>
          </p:cNvSpPr>
          <p:nvPr>
            <p:ph type="title"/>
          </p:nvPr>
        </p:nvSpPr>
        <p:spPr>
          <a:xfrm>
            <a:off x="1289195" y="3172760"/>
            <a:ext cx="7029450" cy="1919821"/>
          </a:xfrm>
        </p:spPr>
        <p:txBody>
          <a:bodyPr>
            <a:normAutofit fontScale="90000"/>
          </a:bodyPr>
          <a:lstStyle/>
          <a:p>
            <a:r>
              <a:rPr lang="sv-SE" sz="3100" dirty="0">
                <a:solidFill>
                  <a:schemeClr val="tx1"/>
                </a:solidFill>
              </a:rPr>
              <a:t>”Everything </a:t>
            </a:r>
            <a:r>
              <a:rPr lang="sv-SE" sz="3100" dirty="0" err="1">
                <a:solidFill>
                  <a:schemeClr val="tx1"/>
                </a:solidFill>
              </a:rPr>
              <a:t>we</a:t>
            </a:r>
            <a:r>
              <a:rPr lang="sv-SE" sz="3100" dirty="0">
                <a:solidFill>
                  <a:schemeClr val="tx1"/>
                </a:solidFill>
              </a:rPr>
              <a:t> do </a:t>
            </a:r>
            <a:r>
              <a:rPr lang="sv-SE" sz="3100" dirty="0" err="1">
                <a:solidFill>
                  <a:schemeClr val="tx1"/>
                </a:solidFill>
              </a:rPr>
              <a:t>during</a:t>
            </a:r>
            <a:r>
              <a:rPr lang="sv-SE" sz="3100" dirty="0">
                <a:solidFill>
                  <a:schemeClr val="tx1"/>
                </a:solidFill>
              </a:rPr>
              <a:t> and </a:t>
            </a:r>
            <a:r>
              <a:rPr lang="sv-SE" sz="3100" dirty="0" err="1">
                <a:solidFill>
                  <a:schemeClr val="tx1"/>
                </a:solidFill>
              </a:rPr>
              <a:t>after</a:t>
            </a:r>
            <a:r>
              <a:rPr lang="sv-SE" sz="3100" dirty="0">
                <a:solidFill>
                  <a:schemeClr val="tx1"/>
                </a:solidFill>
              </a:rPr>
              <a:t> </a:t>
            </a:r>
            <a:r>
              <a:rPr lang="sv-SE" sz="3100" dirty="0" err="1">
                <a:solidFill>
                  <a:schemeClr val="tx1"/>
                </a:solidFill>
              </a:rPr>
              <a:t>this</a:t>
            </a:r>
            <a:r>
              <a:rPr lang="sv-SE" sz="3100" dirty="0">
                <a:solidFill>
                  <a:schemeClr val="tx1"/>
                </a:solidFill>
              </a:rPr>
              <a:t> </a:t>
            </a:r>
            <a:r>
              <a:rPr lang="sv-SE" sz="3100" dirty="0" err="1">
                <a:solidFill>
                  <a:schemeClr val="tx1"/>
                </a:solidFill>
              </a:rPr>
              <a:t>crisis</a:t>
            </a:r>
            <a:r>
              <a:rPr lang="sv-SE" sz="3100" dirty="0">
                <a:solidFill>
                  <a:schemeClr val="tx1"/>
                </a:solidFill>
              </a:rPr>
              <a:t> must be </a:t>
            </a:r>
            <a:r>
              <a:rPr lang="sv-SE" sz="3100" dirty="0" err="1">
                <a:solidFill>
                  <a:schemeClr val="tx1"/>
                </a:solidFill>
              </a:rPr>
              <a:t>with</a:t>
            </a:r>
            <a:r>
              <a:rPr lang="sv-SE" sz="3100" dirty="0">
                <a:solidFill>
                  <a:schemeClr val="tx1"/>
                </a:solidFill>
              </a:rPr>
              <a:t> a strong focus on </a:t>
            </a:r>
            <a:r>
              <a:rPr lang="sv-SE" sz="3100" dirty="0" err="1">
                <a:solidFill>
                  <a:schemeClr val="tx1"/>
                </a:solidFill>
              </a:rPr>
              <a:t>building</a:t>
            </a:r>
            <a:r>
              <a:rPr lang="sv-SE" sz="3100" dirty="0">
                <a:solidFill>
                  <a:schemeClr val="tx1"/>
                </a:solidFill>
              </a:rPr>
              <a:t> </a:t>
            </a:r>
            <a:r>
              <a:rPr lang="sv-SE" sz="3100" dirty="0" err="1">
                <a:solidFill>
                  <a:schemeClr val="tx1"/>
                </a:solidFill>
              </a:rPr>
              <a:t>more</a:t>
            </a:r>
            <a:r>
              <a:rPr lang="sv-SE" sz="3100" dirty="0">
                <a:solidFill>
                  <a:schemeClr val="tx1"/>
                </a:solidFill>
              </a:rPr>
              <a:t> </a:t>
            </a:r>
            <a:r>
              <a:rPr lang="sv-SE" sz="3100" dirty="0" err="1">
                <a:solidFill>
                  <a:schemeClr val="tx1"/>
                </a:solidFill>
              </a:rPr>
              <a:t>equal</a:t>
            </a:r>
            <a:r>
              <a:rPr lang="sv-SE" sz="3100" dirty="0">
                <a:solidFill>
                  <a:schemeClr val="tx1"/>
                </a:solidFill>
              </a:rPr>
              <a:t>, </a:t>
            </a:r>
            <a:r>
              <a:rPr lang="sv-SE" sz="3100" dirty="0" err="1">
                <a:solidFill>
                  <a:schemeClr val="tx1"/>
                </a:solidFill>
              </a:rPr>
              <a:t>inclusive</a:t>
            </a:r>
            <a:r>
              <a:rPr lang="sv-SE" sz="3100" dirty="0">
                <a:solidFill>
                  <a:schemeClr val="tx1"/>
                </a:solidFill>
              </a:rPr>
              <a:t> and </a:t>
            </a:r>
            <a:r>
              <a:rPr lang="sv-SE" sz="3100" dirty="0" err="1">
                <a:solidFill>
                  <a:schemeClr val="tx1"/>
                </a:solidFill>
              </a:rPr>
              <a:t>sustainable</a:t>
            </a:r>
            <a:r>
              <a:rPr lang="sv-SE" sz="3100" dirty="0">
                <a:solidFill>
                  <a:schemeClr val="tx1"/>
                </a:solidFill>
              </a:rPr>
              <a:t> </a:t>
            </a:r>
            <a:r>
              <a:rPr lang="sv-SE" sz="3100" dirty="0" err="1">
                <a:solidFill>
                  <a:schemeClr val="tx1"/>
                </a:solidFill>
              </a:rPr>
              <a:t>economies</a:t>
            </a:r>
            <a:r>
              <a:rPr lang="sv-SE" sz="3100" dirty="0">
                <a:solidFill>
                  <a:schemeClr val="tx1"/>
                </a:solidFill>
              </a:rPr>
              <a:t> and </a:t>
            </a:r>
            <a:r>
              <a:rPr lang="sv-SE" sz="3100" dirty="0" err="1">
                <a:solidFill>
                  <a:schemeClr val="tx1"/>
                </a:solidFill>
              </a:rPr>
              <a:t>socities</a:t>
            </a:r>
            <a:r>
              <a:rPr lang="sv-SE" sz="3100" dirty="0">
                <a:solidFill>
                  <a:schemeClr val="tx1"/>
                </a:solidFill>
              </a:rPr>
              <a:t> </a:t>
            </a:r>
            <a:r>
              <a:rPr lang="sv-SE" sz="3100" dirty="0" err="1">
                <a:solidFill>
                  <a:schemeClr val="tx1"/>
                </a:solidFill>
              </a:rPr>
              <a:t>that</a:t>
            </a:r>
            <a:r>
              <a:rPr lang="sv-SE" sz="3100" dirty="0">
                <a:solidFill>
                  <a:schemeClr val="tx1"/>
                </a:solidFill>
              </a:rPr>
              <a:t> </a:t>
            </a:r>
            <a:r>
              <a:rPr lang="sv-SE" sz="3100" dirty="0" err="1">
                <a:solidFill>
                  <a:schemeClr val="tx1"/>
                </a:solidFill>
              </a:rPr>
              <a:t>are</a:t>
            </a:r>
            <a:r>
              <a:rPr lang="sv-SE" sz="3100" dirty="0">
                <a:solidFill>
                  <a:schemeClr val="tx1"/>
                </a:solidFill>
              </a:rPr>
              <a:t> </a:t>
            </a:r>
            <a:r>
              <a:rPr lang="sv-SE" sz="3100" dirty="0" err="1">
                <a:solidFill>
                  <a:schemeClr val="tx1"/>
                </a:solidFill>
              </a:rPr>
              <a:t>more</a:t>
            </a:r>
            <a:r>
              <a:rPr lang="sv-SE" sz="3100" dirty="0">
                <a:solidFill>
                  <a:schemeClr val="tx1"/>
                </a:solidFill>
              </a:rPr>
              <a:t> </a:t>
            </a:r>
            <a:r>
              <a:rPr lang="sv-SE" sz="3100" dirty="0" err="1">
                <a:solidFill>
                  <a:schemeClr val="tx1"/>
                </a:solidFill>
              </a:rPr>
              <a:t>resilient</a:t>
            </a:r>
            <a:r>
              <a:rPr lang="sv-SE" sz="3100" dirty="0">
                <a:solidFill>
                  <a:schemeClr val="tx1"/>
                </a:solidFill>
              </a:rPr>
              <a:t> in the face </a:t>
            </a:r>
            <a:r>
              <a:rPr lang="sv-SE" sz="3100" dirty="0" err="1">
                <a:solidFill>
                  <a:schemeClr val="tx1"/>
                </a:solidFill>
              </a:rPr>
              <a:t>of</a:t>
            </a:r>
            <a:r>
              <a:rPr lang="sv-SE" sz="3100" dirty="0">
                <a:solidFill>
                  <a:schemeClr val="tx1"/>
                </a:solidFill>
              </a:rPr>
              <a:t> </a:t>
            </a:r>
            <a:r>
              <a:rPr lang="sv-SE" sz="3100" dirty="0" err="1">
                <a:solidFill>
                  <a:schemeClr val="tx1"/>
                </a:solidFill>
              </a:rPr>
              <a:t>pandemics</a:t>
            </a:r>
            <a:r>
              <a:rPr lang="sv-SE" sz="3100" dirty="0">
                <a:solidFill>
                  <a:schemeClr val="tx1"/>
                </a:solidFill>
              </a:rPr>
              <a:t>, </a:t>
            </a:r>
            <a:r>
              <a:rPr lang="sv-SE" sz="3100" dirty="0" err="1">
                <a:solidFill>
                  <a:schemeClr val="tx1"/>
                </a:solidFill>
              </a:rPr>
              <a:t>climate</a:t>
            </a:r>
            <a:r>
              <a:rPr lang="sv-SE" sz="3100" dirty="0">
                <a:solidFill>
                  <a:schemeClr val="tx1"/>
                </a:solidFill>
              </a:rPr>
              <a:t> </a:t>
            </a:r>
            <a:r>
              <a:rPr lang="sv-SE" sz="3100" dirty="0" err="1">
                <a:solidFill>
                  <a:schemeClr val="tx1"/>
                </a:solidFill>
              </a:rPr>
              <a:t>change</a:t>
            </a:r>
            <a:r>
              <a:rPr lang="sv-SE" sz="3100" dirty="0">
                <a:solidFill>
                  <a:schemeClr val="tx1"/>
                </a:solidFill>
              </a:rPr>
              <a:t>, and the </a:t>
            </a:r>
            <a:r>
              <a:rPr lang="sv-SE" sz="3100" dirty="0" err="1">
                <a:solidFill>
                  <a:schemeClr val="tx1"/>
                </a:solidFill>
              </a:rPr>
              <a:t>many</a:t>
            </a:r>
            <a:r>
              <a:rPr lang="sv-SE" sz="3100" dirty="0">
                <a:solidFill>
                  <a:schemeClr val="tx1"/>
                </a:solidFill>
              </a:rPr>
              <a:t> </a:t>
            </a:r>
            <a:r>
              <a:rPr lang="sv-SE" sz="3100" dirty="0" err="1">
                <a:solidFill>
                  <a:schemeClr val="tx1"/>
                </a:solidFill>
              </a:rPr>
              <a:t>other</a:t>
            </a:r>
            <a:r>
              <a:rPr lang="sv-SE" sz="3100" dirty="0">
                <a:solidFill>
                  <a:schemeClr val="tx1"/>
                </a:solidFill>
              </a:rPr>
              <a:t> global </a:t>
            </a:r>
            <a:r>
              <a:rPr lang="sv-SE" sz="3100" dirty="0" err="1">
                <a:solidFill>
                  <a:schemeClr val="tx1"/>
                </a:solidFill>
              </a:rPr>
              <a:t>challenges</a:t>
            </a:r>
            <a:r>
              <a:rPr lang="sv-SE" sz="3100" dirty="0">
                <a:solidFill>
                  <a:schemeClr val="tx1"/>
                </a:solidFill>
              </a:rPr>
              <a:t> </a:t>
            </a:r>
            <a:r>
              <a:rPr lang="sv-SE" sz="3100" dirty="0" err="1">
                <a:solidFill>
                  <a:schemeClr val="tx1"/>
                </a:solidFill>
              </a:rPr>
              <a:t>we</a:t>
            </a:r>
            <a:r>
              <a:rPr lang="sv-SE" sz="3100" dirty="0">
                <a:solidFill>
                  <a:schemeClr val="tx1"/>
                </a:solidFill>
              </a:rPr>
              <a:t> face”</a:t>
            </a:r>
            <a:br>
              <a:rPr lang="sv-SE" dirty="0">
                <a:solidFill>
                  <a:schemeClr val="tx1"/>
                </a:solidFill>
              </a:rPr>
            </a:br>
            <a:r>
              <a:rPr lang="sv-SE" dirty="0">
                <a:solidFill>
                  <a:schemeClr val="tx1"/>
                </a:solidFill>
              </a:rPr>
              <a:t>							</a:t>
            </a:r>
            <a:r>
              <a:rPr lang="sv-SE" sz="2325" dirty="0">
                <a:solidFill>
                  <a:schemeClr val="tx1"/>
                </a:solidFill>
              </a:rPr>
              <a:t>- </a:t>
            </a:r>
            <a:r>
              <a:rPr lang="sv-SE" sz="2325" dirty="0" err="1">
                <a:solidFill>
                  <a:schemeClr val="tx1"/>
                </a:solidFill>
              </a:rPr>
              <a:t>António</a:t>
            </a:r>
            <a:r>
              <a:rPr lang="sv-SE" sz="2325" dirty="0">
                <a:solidFill>
                  <a:schemeClr val="tx1"/>
                </a:solidFill>
              </a:rPr>
              <a:t> </a:t>
            </a:r>
            <a:r>
              <a:rPr lang="sv-SE" sz="2325" dirty="0" err="1">
                <a:solidFill>
                  <a:schemeClr val="tx1"/>
                </a:solidFill>
              </a:rPr>
              <a:t>Guterres</a:t>
            </a:r>
            <a:endParaRPr lang="en-SE" b="0" dirty="0">
              <a:solidFill>
                <a:schemeClr val="tx1"/>
              </a:solidFill>
            </a:endParaRPr>
          </a:p>
        </p:txBody>
      </p:sp>
    </p:spTree>
    <p:extLst>
      <p:ext uri="{BB962C8B-B14F-4D97-AF65-F5344CB8AC3E}">
        <p14:creationId xmlns:p14="http://schemas.microsoft.com/office/powerpoint/2010/main" val="364010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C680A-A4F5-42FC-A235-0FFCB441C358}"/>
              </a:ext>
            </a:extLst>
          </p:cNvPr>
          <p:cNvSpPr>
            <a:spLocks noGrp="1"/>
          </p:cNvSpPr>
          <p:nvPr>
            <p:ph type="title"/>
          </p:nvPr>
        </p:nvSpPr>
        <p:spPr>
          <a:xfrm>
            <a:off x="628650" y="398645"/>
            <a:ext cx="7022307" cy="1383041"/>
          </a:xfrm>
        </p:spPr>
        <p:txBody>
          <a:bodyPr/>
          <a:lstStyle/>
          <a:p>
            <a:r>
              <a:rPr lang="en-US" b="0" i="0" dirty="0">
                <a:effectLst/>
                <a:latin typeface="Roboto"/>
              </a:rPr>
              <a:t>The Shadow Pandemic: Domestic violence in the wake of COVID-19</a:t>
            </a:r>
            <a:br>
              <a:rPr lang="en-US" b="0" i="0" dirty="0">
                <a:effectLst/>
                <a:latin typeface="Roboto"/>
              </a:rPr>
            </a:br>
            <a:endParaRPr lang="en-GB" dirty="0"/>
          </a:p>
        </p:txBody>
      </p:sp>
      <p:pic>
        <p:nvPicPr>
          <p:cNvPr id="7" name="Onlinemedia 6" title="The Shadow Pandemic: Domestic violence in the wake of COVID-19">
            <a:hlinkClick r:id="" action="ppaction://media"/>
            <a:extLst>
              <a:ext uri="{FF2B5EF4-FFF2-40B4-BE49-F238E27FC236}">
                <a16:creationId xmlns:a16="http://schemas.microsoft.com/office/drawing/2014/main" id="{C1F66E4E-5781-4F61-B8D3-FDC0CD5EED9F}"/>
              </a:ext>
            </a:extLst>
          </p:cNvPr>
          <p:cNvPicPr>
            <a:picLocks noRot="1" noChangeAspect="1"/>
          </p:cNvPicPr>
          <p:nvPr>
            <a:videoFile r:link="rId1"/>
          </p:nvPr>
        </p:nvPicPr>
        <p:blipFill>
          <a:blip r:embed="rId4"/>
          <a:stretch>
            <a:fillRect/>
          </a:stretch>
        </p:blipFill>
        <p:spPr>
          <a:xfrm>
            <a:off x="883951" y="1993900"/>
            <a:ext cx="7376098" cy="4167495"/>
          </a:xfrm>
          <a:prstGeom prst="rect">
            <a:avLst/>
          </a:prstGeom>
        </p:spPr>
      </p:pic>
    </p:spTree>
    <p:extLst>
      <p:ext uri="{BB962C8B-B14F-4D97-AF65-F5344CB8AC3E}">
        <p14:creationId xmlns:p14="http://schemas.microsoft.com/office/powerpoint/2010/main" val="41483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8E3C38-3CEC-483B-9E21-505CC6AAC99D}"/>
              </a:ext>
            </a:extLst>
          </p:cNvPr>
          <p:cNvSpPr>
            <a:spLocks noGrp="1"/>
          </p:cNvSpPr>
          <p:nvPr>
            <p:ph type="title"/>
          </p:nvPr>
        </p:nvSpPr>
        <p:spPr/>
        <p:txBody>
          <a:bodyPr/>
          <a:lstStyle/>
          <a:p>
            <a:r>
              <a:rPr lang="sv-SE" sz="4400" dirty="0"/>
              <a:t>Fyra huvudteman </a:t>
            </a:r>
            <a:endParaRPr lang="en-SE" sz="4400" dirty="0"/>
          </a:p>
        </p:txBody>
      </p:sp>
      <p:pic>
        <p:nvPicPr>
          <p:cNvPr id="13" name="Platshållare för bild 12" descr="En bild som visar person&#10;&#10;Automatiskt genererad beskrivning">
            <a:extLst>
              <a:ext uri="{FF2B5EF4-FFF2-40B4-BE49-F238E27FC236}">
                <a16:creationId xmlns:a16="http://schemas.microsoft.com/office/drawing/2014/main" id="{9B858471-E1DD-4645-B633-2B1F2A5F5D1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t="7523" b="7523"/>
          <a:stretch>
            <a:fillRect/>
          </a:stretch>
        </p:blipFill>
        <p:spPr/>
      </p:pic>
      <p:sp>
        <p:nvSpPr>
          <p:cNvPr id="9" name="Platshållare för text 8">
            <a:extLst>
              <a:ext uri="{FF2B5EF4-FFF2-40B4-BE49-F238E27FC236}">
                <a16:creationId xmlns:a16="http://schemas.microsoft.com/office/drawing/2014/main" id="{F44C27A5-F101-4B43-8D86-98E7FF643652}"/>
              </a:ext>
            </a:extLst>
          </p:cNvPr>
          <p:cNvSpPr>
            <a:spLocks noGrp="1"/>
          </p:cNvSpPr>
          <p:nvPr>
            <p:ph type="body" sz="half" idx="2"/>
          </p:nvPr>
        </p:nvSpPr>
        <p:spPr>
          <a:xfrm>
            <a:off x="629841" y="2686051"/>
            <a:ext cx="2949178" cy="2616993"/>
          </a:xfrm>
        </p:spPr>
        <p:txBody>
          <a:bodyPr/>
          <a:lstStyle/>
          <a:p>
            <a:pPr marL="257175" indent="-257175">
              <a:buFont typeface="Arial" panose="020B0604020202020204" pitchFamily="34" charset="0"/>
              <a:buChar char="•"/>
            </a:pPr>
            <a:r>
              <a:rPr lang="sv-SE" dirty="0"/>
              <a:t>Mäns våld mot </a:t>
            </a:r>
            <a:br>
              <a:rPr lang="sv-SE" dirty="0"/>
            </a:br>
            <a:r>
              <a:rPr lang="sv-SE" dirty="0"/>
              <a:t>kvinnor i hemmet.</a:t>
            </a:r>
          </a:p>
          <a:p>
            <a:pPr marL="257175" indent="-257175">
              <a:buFont typeface="Arial" panose="020B0604020202020204" pitchFamily="34" charset="0"/>
              <a:buChar char="•"/>
            </a:pPr>
            <a:r>
              <a:rPr lang="sv-SE" dirty="0"/>
              <a:t>Kvinnor i frontlinjen </a:t>
            </a:r>
            <a:br>
              <a:rPr lang="sv-SE" dirty="0"/>
            </a:br>
            <a:r>
              <a:rPr lang="sv-SE" dirty="0"/>
              <a:t>mot pandemin.</a:t>
            </a:r>
          </a:p>
          <a:p>
            <a:pPr marL="257175" indent="-257175">
              <a:buFont typeface="Arial" panose="020B0604020202020204" pitchFamily="34" charset="0"/>
              <a:buChar char="•"/>
            </a:pPr>
            <a:r>
              <a:rPr lang="sv-SE" dirty="0"/>
              <a:t>Flickors utbildning.</a:t>
            </a:r>
          </a:p>
          <a:p>
            <a:pPr marL="257175" indent="-257175">
              <a:buFont typeface="Arial" panose="020B0604020202020204" pitchFamily="34" charset="0"/>
              <a:buChar char="•"/>
            </a:pPr>
            <a:r>
              <a:rPr lang="sv-SE" dirty="0"/>
              <a:t>Barnäktenskap och kvinnlig könsstympning.</a:t>
            </a:r>
            <a:endParaRPr lang="en-SE" dirty="0"/>
          </a:p>
        </p:txBody>
      </p:sp>
      <p:sp>
        <p:nvSpPr>
          <p:cNvPr id="11" name="Platshållare för text 10">
            <a:extLst>
              <a:ext uri="{FF2B5EF4-FFF2-40B4-BE49-F238E27FC236}">
                <a16:creationId xmlns:a16="http://schemas.microsoft.com/office/drawing/2014/main" id="{CC4C66D2-D5BC-456D-8CA7-E590AC290A54}"/>
              </a:ext>
            </a:extLst>
          </p:cNvPr>
          <p:cNvSpPr>
            <a:spLocks noGrp="1"/>
          </p:cNvSpPr>
          <p:nvPr>
            <p:ph type="body" sz="quarter" idx="13"/>
          </p:nvPr>
        </p:nvSpPr>
        <p:spPr/>
        <p:txBody>
          <a:bodyPr/>
          <a:lstStyle/>
          <a:p>
            <a:r>
              <a:rPr lang="sv-SE" sz="750" dirty="0"/>
              <a:t>Foto: </a:t>
            </a:r>
            <a:r>
              <a:rPr lang="sv-FI" sz="750" dirty="0">
                <a:ea typeface="Calibri" panose="020F0502020204030204" pitchFamily="34" charset="0"/>
                <a:cs typeface="Times New Roman" panose="02020603050405020304" pitchFamily="18" charset="0"/>
              </a:rPr>
              <a:t>Alexandre </a:t>
            </a:r>
            <a:r>
              <a:rPr lang="sv-FI" sz="750" dirty="0" err="1">
                <a:ea typeface="Calibri" panose="020F0502020204030204" pitchFamily="34" charset="0"/>
                <a:cs typeface="Times New Roman" panose="02020603050405020304" pitchFamily="18" charset="0"/>
              </a:rPr>
              <a:t>Muianga</a:t>
            </a:r>
            <a:r>
              <a:rPr lang="sv-FI" sz="750" dirty="0">
                <a:ea typeface="Calibri" panose="020F0502020204030204" pitchFamily="34" charset="0"/>
                <a:cs typeface="Times New Roman" panose="02020603050405020304" pitchFamily="18" charset="0"/>
              </a:rPr>
              <a:t>/UNFPA </a:t>
            </a:r>
            <a:r>
              <a:rPr lang="sv-FI" sz="750" dirty="0" err="1">
                <a:ea typeface="Calibri" panose="020F0502020204030204" pitchFamily="34" charset="0"/>
                <a:cs typeface="Times New Roman" panose="02020603050405020304" pitchFamily="18" charset="0"/>
              </a:rPr>
              <a:t>Mozambique</a:t>
            </a:r>
            <a:endParaRPr lang="en-SE" sz="750" dirty="0"/>
          </a:p>
        </p:txBody>
      </p:sp>
    </p:spTree>
    <p:extLst>
      <p:ext uri="{BB962C8B-B14F-4D97-AF65-F5344CB8AC3E}">
        <p14:creationId xmlns:p14="http://schemas.microsoft.com/office/powerpoint/2010/main" val="17344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857C52E-C828-47E9-A1E9-F3ECF9BD019F}"/>
              </a:ext>
            </a:extLst>
          </p:cNvPr>
          <p:cNvSpPr>
            <a:spLocks noGrp="1"/>
          </p:cNvSpPr>
          <p:nvPr>
            <p:ph type="title"/>
          </p:nvPr>
        </p:nvSpPr>
        <p:spPr>
          <a:xfrm>
            <a:off x="886534" y="2400300"/>
            <a:ext cx="7886700" cy="2057400"/>
          </a:xfrm>
        </p:spPr>
        <p:txBody>
          <a:bodyPr/>
          <a:lstStyle/>
          <a:p>
            <a:r>
              <a:rPr lang="sv-SE" dirty="0"/>
              <a:t>Mäns våld mot kvinnor</a:t>
            </a:r>
            <a:endParaRPr lang="en-SE" dirty="0"/>
          </a:p>
        </p:txBody>
      </p:sp>
    </p:spTree>
    <p:extLst>
      <p:ext uri="{BB962C8B-B14F-4D97-AF65-F5344CB8AC3E}">
        <p14:creationId xmlns:p14="http://schemas.microsoft.com/office/powerpoint/2010/main" val="25011393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E72F0E-6236-4801-A7C6-0414ADC3EC75}"/>
              </a:ext>
            </a:extLst>
          </p:cNvPr>
          <p:cNvSpPr>
            <a:spLocks noGrp="1"/>
          </p:cNvSpPr>
          <p:nvPr>
            <p:ph type="title"/>
          </p:nvPr>
        </p:nvSpPr>
        <p:spPr>
          <a:xfrm>
            <a:off x="718591" y="352643"/>
            <a:ext cx="7029450" cy="994172"/>
          </a:xfrm>
        </p:spPr>
        <p:txBody>
          <a:bodyPr anchor="ctr">
            <a:normAutofit fontScale="90000"/>
          </a:bodyPr>
          <a:lstStyle/>
          <a:p>
            <a:r>
              <a:rPr lang="sv-SE" dirty="0">
                <a:solidFill>
                  <a:schemeClr val="bg1"/>
                </a:solidFill>
                <a:latin typeface="TradeGothic Condensed"/>
              </a:rPr>
              <a:t>Om mäns våld mot kvinnor i hemmet</a:t>
            </a:r>
            <a:endParaRPr lang="en-SE" dirty="0">
              <a:solidFill>
                <a:schemeClr val="bg1"/>
              </a:solidFill>
              <a:latin typeface="TradeGothic Condensed"/>
            </a:endParaRPr>
          </a:p>
        </p:txBody>
      </p:sp>
      <p:sp>
        <p:nvSpPr>
          <p:cNvPr id="13" name="Content Placeholder 2">
            <a:extLst>
              <a:ext uri="{FF2B5EF4-FFF2-40B4-BE49-F238E27FC236}">
                <a16:creationId xmlns:a16="http://schemas.microsoft.com/office/drawing/2014/main" id="{BD07BD0F-525E-4FB2-8634-345CF1E012DE}"/>
              </a:ext>
            </a:extLst>
          </p:cNvPr>
          <p:cNvSpPr>
            <a:spLocks noGrp="1"/>
          </p:cNvSpPr>
          <p:nvPr>
            <p:ph sz="half" idx="1"/>
          </p:nvPr>
        </p:nvSpPr>
        <p:spPr>
          <a:xfrm>
            <a:off x="2220686" y="3122839"/>
            <a:ext cx="5029200" cy="2244479"/>
          </a:xfrm>
        </p:spPr>
        <p:txBody>
          <a:bodyPr>
            <a:normAutofit/>
          </a:bodyPr>
          <a:lstStyle/>
          <a:p>
            <a:pPr marL="0" indent="0" algn="ctr">
              <a:buNone/>
            </a:pPr>
            <a:r>
              <a:rPr lang="sv-SE" dirty="0"/>
              <a:t>”V</a:t>
            </a:r>
            <a:r>
              <a:rPr lang="sv-SE" b="0" dirty="0">
                <a:effectLst/>
              </a:rPr>
              <a:t>arje könsrelaterad våldshandling som resulterar i fysisk, sexuell eller psykisk skada eller lidande för kvinnor, samt hot om sådana handlingar, tvång eller godtyckligt frihetsberövande, vare sig det sker i det offentliga eller privata livet”</a:t>
            </a:r>
            <a:endParaRPr lang="sv-SE" dirty="0"/>
          </a:p>
        </p:txBody>
      </p:sp>
    </p:spTree>
    <p:extLst>
      <p:ext uri="{BB962C8B-B14F-4D97-AF65-F5344CB8AC3E}">
        <p14:creationId xmlns:p14="http://schemas.microsoft.com/office/powerpoint/2010/main" val="223533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091DB-10CC-4418-8427-F94A64BB997E}"/>
              </a:ext>
            </a:extLst>
          </p:cNvPr>
          <p:cNvSpPr>
            <a:spLocks noGrp="1"/>
          </p:cNvSpPr>
          <p:nvPr>
            <p:ph type="title"/>
          </p:nvPr>
        </p:nvSpPr>
        <p:spPr>
          <a:xfrm>
            <a:off x="628650" y="472718"/>
            <a:ext cx="7029450" cy="994172"/>
          </a:xfrm>
        </p:spPr>
        <p:txBody>
          <a:bodyPr>
            <a:normAutofit fontScale="90000"/>
          </a:bodyPr>
          <a:lstStyle/>
          <a:p>
            <a:r>
              <a:rPr lang="sv-SE" dirty="0">
                <a:solidFill>
                  <a:schemeClr val="bg1"/>
                </a:solidFill>
              </a:rPr>
              <a:t>Vad händer när man blir utsatt för könsbaserat våld?</a:t>
            </a:r>
            <a:endParaRPr lang="en-SE" dirty="0">
              <a:solidFill>
                <a:schemeClr val="bg1"/>
              </a:solidFill>
            </a:endParaRPr>
          </a:p>
        </p:txBody>
      </p:sp>
      <p:sp>
        <p:nvSpPr>
          <p:cNvPr id="3" name="Platshållare för innehåll 2">
            <a:extLst>
              <a:ext uri="{FF2B5EF4-FFF2-40B4-BE49-F238E27FC236}">
                <a16:creationId xmlns:a16="http://schemas.microsoft.com/office/drawing/2014/main" id="{77CA80FB-FB42-4C6E-8D8D-62EB9E54A21B}"/>
              </a:ext>
            </a:extLst>
          </p:cNvPr>
          <p:cNvSpPr>
            <a:spLocks noGrp="1"/>
          </p:cNvSpPr>
          <p:nvPr>
            <p:ph sz="half" idx="1"/>
          </p:nvPr>
        </p:nvSpPr>
        <p:spPr>
          <a:xfrm>
            <a:off x="628650" y="2963635"/>
            <a:ext cx="3886200" cy="2317958"/>
          </a:xfrm>
        </p:spPr>
        <p:txBody>
          <a:bodyPr/>
          <a:lstStyle/>
          <a:p>
            <a:r>
              <a:rPr lang="sv-SE" dirty="0"/>
              <a:t>Kort- och långsiktiga fysiska, mentala, sexuella och reproduktiva hälsoproblem.</a:t>
            </a:r>
          </a:p>
          <a:p>
            <a:r>
              <a:rPr lang="sv-SE" dirty="0"/>
              <a:t>Depression, fysiska skador </a:t>
            </a:r>
            <a:br>
              <a:rPr lang="sv-SE" dirty="0"/>
            </a:br>
            <a:r>
              <a:rPr lang="sv-SE" dirty="0"/>
              <a:t>eller dödlig utgång.</a:t>
            </a:r>
          </a:p>
        </p:txBody>
      </p:sp>
      <p:pic>
        <p:nvPicPr>
          <p:cNvPr id="6" name="Platshållare för innehåll 5" descr="En bild som visar person, mörk, tittar&#10;&#10;Automatiskt genererad beskrivning">
            <a:extLst>
              <a:ext uri="{FF2B5EF4-FFF2-40B4-BE49-F238E27FC236}">
                <a16:creationId xmlns:a16="http://schemas.microsoft.com/office/drawing/2014/main" id="{E404AADF-480D-4E4E-94FE-AC567F9889D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37830"/>
            <a:ext cx="3886200" cy="2590800"/>
          </a:xfrm>
        </p:spPr>
      </p:pic>
    </p:spTree>
    <p:extLst>
      <p:ext uri="{BB962C8B-B14F-4D97-AF65-F5344CB8AC3E}">
        <p14:creationId xmlns:p14="http://schemas.microsoft.com/office/powerpoint/2010/main" val="28293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En bild som visar person, byggnad, vajer, däggdjur&#10;&#10;Automatiskt genererad beskrivning">
            <a:extLst>
              <a:ext uri="{FF2B5EF4-FFF2-40B4-BE49-F238E27FC236}">
                <a16:creationId xmlns:a16="http://schemas.microsoft.com/office/drawing/2014/main" id="{DBA719FC-0A5B-47AD-AECA-00B58B9FD33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18914" r="24717"/>
          <a:stretch/>
        </p:blipFill>
        <p:spPr>
          <a:xfrm>
            <a:off x="5960226" y="2230636"/>
            <a:ext cx="3183774" cy="3770114"/>
          </a:xfrm>
          <a:noFill/>
        </p:spPr>
      </p:pic>
      <p:sp>
        <p:nvSpPr>
          <p:cNvPr id="2" name="Rubrik 1">
            <a:extLst>
              <a:ext uri="{FF2B5EF4-FFF2-40B4-BE49-F238E27FC236}">
                <a16:creationId xmlns:a16="http://schemas.microsoft.com/office/drawing/2014/main" id="{442BB88A-0E3E-4353-86ED-C04313855030}"/>
              </a:ext>
            </a:extLst>
          </p:cNvPr>
          <p:cNvSpPr>
            <a:spLocks noGrp="1"/>
          </p:cNvSpPr>
          <p:nvPr>
            <p:ph type="title"/>
          </p:nvPr>
        </p:nvSpPr>
        <p:spPr>
          <a:xfrm>
            <a:off x="628650" y="517675"/>
            <a:ext cx="7022307" cy="1037281"/>
          </a:xfrm>
        </p:spPr>
        <p:txBody>
          <a:bodyPr vert="horz" lIns="68580" tIns="34290" rIns="68580" bIns="34290" rtlCol="0" anchor="ctr">
            <a:normAutofit/>
          </a:bodyPr>
          <a:lstStyle/>
          <a:p>
            <a:r>
              <a:rPr lang="sv-SE" sz="4400" kern="1200" dirty="0">
                <a:latin typeface="Minion Pro"/>
                <a:ea typeface="+mj-ea"/>
                <a:cs typeface="+mj-cs"/>
              </a:rPr>
              <a:t>Innan covid-19</a:t>
            </a:r>
          </a:p>
        </p:txBody>
      </p:sp>
      <p:sp>
        <p:nvSpPr>
          <p:cNvPr id="12" name="Text Placeholder 3">
            <a:extLst>
              <a:ext uri="{FF2B5EF4-FFF2-40B4-BE49-F238E27FC236}">
                <a16:creationId xmlns:a16="http://schemas.microsoft.com/office/drawing/2014/main" id="{7C619E73-7F80-4777-A7E9-5BB28DD82E62}"/>
              </a:ext>
            </a:extLst>
          </p:cNvPr>
          <p:cNvSpPr>
            <a:spLocks noGrp="1"/>
          </p:cNvSpPr>
          <p:nvPr>
            <p:ph type="body" sz="half" idx="2"/>
          </p:nvPr>
        </p:nvSpPr>
        <p:spPr>
          <a:xfrm>
            <a:off x="671329" y="2230636"/>
            <a:ext cx="5024892" cy="3770114"/>
          </a:xfrm>
        </p:spPr>
        <p:txBody>
          <a:bodyPr>
            <a:normAutofit fontScale="55000" lnSpcReduction="20000"/>
          </a:bodyPr>
          <a:lstStyle/>
          <a:p>
            <a:pPr marL="257175" indent="-257175">
              <a:buFont typeface="Arial" panose="020B0604020202020204" pitchFamily="34" charset="0"/>
              <a:buChar char="•"/>
            </a:pPr>
            <a:r>
              <a:rPr lang="sv-SE" sz="4200" dirty="0"/>
              <a:t>Våld mot kvinnor är ett stort globalt problem.</a:t>
            </a:r>
          </a:p>
          <a:p>
            <a:pPr marL="257175" indent="-257175">
              <a:buFont typeface="Arial" panose="020B0604020202020204" pitchFamily="34" charset="0"/>
              <a:buChar char="•"/>
            </a:pPr>
            <a:r>
              <a:rPr lang="sv-SE" sz="4200" dirty="0"/>
              <a:t>1 av 3 kvinnor globalt har blivit utsatt för fysiskt eller sexuellt våld under sin livstid av sin partner. </a:t>
            </a:r>
          </a:p>
          <a:p>
            <a:pPr marL="257175" indent="-257175">
              <a:buFont typeface="Arial" panose="020B0604020202020204" pitchFamily="34" charset="0"/>
              <a:buChar char="•"/>
            </a:pPr>
            <a:r>
              <a:rPr lang="sv-SE" sz="4200" dirty="0"/>
              <a:t>Nästan 40% av mord på kvinnor begås av män i kvinnornas närhet. </a:t>
            </a:r>
          </a:p>
          <a:p>
            <a:pPr marL="257175" indent="-257175">
              <a:buFont typeface="Arial" panose="020B0604020202020204" pitchFamily="34" charset="0"/>
              <a:buChar char="•"/>
            </a:pPr>
            <a:r>
              <a:rPr lang="sv-SE" sz="4200" dirty="0"/>
              <a:t>Påverkansarbete i olika former, samtalsterapi och hembesök har varit framgångsrika förebyggande metoder. </a:t>
            </a:r>
          </a:p>
          <a:p>
            <a:pPr marL="257175" indent="-257175">
              <a:buFont typeface="Arial" panose="020B0604020202020204" pitchFamily="34" charset="0"/>
              <a:buChar char="•"/>
            </a:pPr>
            <a:r>
              <a:rPr lang="sv-SE" sz="4200" dirty="0"/>
              <a:t>Våld mot kvinnor ökar i konflikt. </a:t>
            </a:r>
          </a:p>
          <a:p>
            <a:endParaRPr lang="en-US" dirty="0"/>
          </a:p>
        </p:txBody>
      </p:sp>
      <p:sp>
        <p:nvSpPr>
          <p:cNvPr id="7" name="Platshållare för text 10">
            <a:extLst>
              <a:ext uri="{FF2B5EF4-FFF2-40B4-BE49-F238E27FC236}">
                <a16:creationId xmlns:a16="http://schemas.microsoft.com/office/drawing/2014/main" id="{4C7BBA1B-FD3D-4CC8-A15B-3A5C4AA6059F}"/>
              </a:ext>
            </a:extLst>
          </p:cNvPr>
          <p:cNvSpPr txBox="1">
            <a:spLocks/>
          </p:cNvSpPr>
          <p:nvPr/>
        </p:nvSpPr>
        <p:spPr>
          <a:xfrm>
            <a:off x="6173392" y="5671568"/>
            <a:ext cx="2955131" cy="230492"/>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825" dirty="0"/>
              <a:t>Foto: </a:t>
            </a:r>
            <a:r>
              <a:rPr lang="sv-SE" sz="825" dirty="0" err="1"/>
              <a:t>Mitchel</a:t>
            </a:r>
            <a:r>
              <a:rPr lang="sv-SE" sz="825" dirty="0"/>
              <a:t> </a:t>
            </a:r>
            <a:r>
              <a:rPr lang="sv-SE" sz="825" dirty="0" err="1"/>
              <a:t>Lesink</a:t>
            </a:r>
            <a:r>
              <a:rPr lang="sv-SE" sz="825" dirty="0"/>
              <a:t>/</a:t>
            </a:r>
            <a:r>
              <a:rPr lang="sv-SE" sz="825" dirty="0" err="1"/>
              <a:t>Unsplash</a:t>
            </a:r>
            <a:endParaRPr lang="sv-SE" sz="825" dirty="0"/>
          </a:p>
        </p:txBody>
      </p:sp>
    </p:spTree>
    <p:extLst>
      <p:ext uri="{BB962C8B-B14F-4D97-AF65-F5344CB8AC3E}">
        <p14:creationId xmlns:p14="http://schemas.microsoft.com/office/powerpoint/2010/main" val="2877994635"/>
      </p:ext>
    </p:extLst>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6833</TotalTime>
  <Words>4689</Words>
  <Application>Microsoft Office PowerPoint</Application>
  <PresentationFormat>Bildspel på skärmen (4:3)</PresentationFormat>
  <Paragraphs>348</Paragraphs>
  <Slides>34</Slides>
  <Notes>34</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34</vt:i4>
      </vt:variant>
    </vt:vector>
  </HeadingPairs>
  <TitlesOfParts>
    <vt:vector size="40" baseType="lpstr">
      <vt:lpstr>Arial</vt:lpstr>
      <vt:lpstr>Calibri</vt:lpstr>
      <vt:lpstr>Minion Pro</vt:lpstr>
      <vt:lpstr>Roboto</vt:lpstr>
      <vt:lpstr>TradeGothic Condensed</vt:lpstr>
      <vt:lpstr>Office-tema</vt:lpstr>
      <vt:lpstr>Hur har pandemin påverkat kvinnor och flickor?</vt:lpstr>
      <vt:lpstr>Om pandemin</vt:lpstr>
      <vt:lpstr>Om pandemin</vt:lpstr>
      <vt:lpstr>The Shadow Pandemic: Domestic violence in the wake of COVID-19 </vt:lpstr>
      <vt:lpstr>Fyra huvudteman </vt:lpstr>
      <vt:lpstr>Mäns våld mot kvinnor</vt:lpstr>
      <vt:lpstr>Om mäns våld mot kvinnor i hemmet</vt:lpstr>
      <vt:lpstr>Vad händer när man blir utsatt för könsbaserat våld?</vt:lpstr>
      <vt:lpstr>Innan covid-19</vt:lpstr>
      <vt:lpstr>Efter covid-19</vt:lpstr>
      <vt:lpstr>Kvinnor i frontlinjen  mot pandemin</vt:lpstr>
      <vt:lpstr>Om kvinnor i hälsosektorn</vt:lpstr>
      <vt:lpstr>Efter covid-19</vt:lpstr>
      <vt:lpstr>Flickor och utbildning</vt:lpstr>
      <vt:lpstr>Om flickors rätt till utbildning</vt:lpstr>
      <vt:lpstr>Vad händer när man inte får en utbildning?</vt:lpstr>
      <vt:lpstr>Trenden innan covid-19</vt:lpstr>
      <vt:lpstr>Efter covid-19</vt:lpstr>
      <vt:lpstr>PowerPoint-presentation</vt:lpstr>
      <vt:lpstr>Barnäktenskap  och kvinnlig könsstympning</vt:lpstr>
      <vt:lpstr>Om barnäktenskap</vt:lpstr>
      <vt:lpstr>Vad händer när man gifts bort?</vt:lpstr>
      <vt:lpstr>Innan covid-19</vt:lpstr>
      <vt:lpstr>Efter covid-19</vt:lpstr>
      <vt:lpstr>Om kvinnlig könsstympning</vt:lpstr>
      <vt:lpstr>Vad händer när man könsstympats?</vt:lpstr>
      <vt:lpstr>Innan covid-19</vt:lpstr>
      <vt:lpstr>Efter covid-19</vt:lpstr>
      <vt:lpstr>FN:s arbete och respons  mot Covid-19</vt:lpstr>
      <vt:lpstr>FN:s befolkningsfond UNFPA</vt:lpstr>
      <vt:lpstr>UNFPA:s arbete kring covid-19</vt:lpstr>
      <vt:lpstr>FN:s livsmedelsprogram WFP</vt:lpstr>
      <vt:lpstr>WFP:s arbete kring covid-19</vt:lpstr>
      <vt:lpstr>”Everything we do during and after this crisis must be with a strong focus on building more equal, inclusive and sustainable economies and socities that are more resilient in the face of pandemics, climate change, and the many other global challenges we face”        - António Guterres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En presentation av Svenska FN-förbundet</dc:title>
  <dc:creator>Emma Cornbert</dc:creator>
  <cp:lastModifiedBy>Hanna Svanberg</cp:lastModifiedBy>
  <cp:revision>163</cp:revision>
  <dcterms:modified xsi:type="dcterms:W3CDTF">2021-02-12T15:28:29Z</dcterms:modified>
</cp:coreProperties>
</file>