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328" r:id="rId3"/>
    <p:sldId id="329" r:id="rId4"/>
    <p:sldId id="330" r:id="rId5"/>
    <p:sldId id="331" r:id="rId6"/>
    <p:sldId id="332" r:id="rId7"/>
    <p:sldId id="333" r:id="rId8"/>
    <p:sldId id="334" r:id="rId9"/>
    <p:sldId id="335" r:id="rId10"/>
    <p:sldId id="336" r:id="rId11"/>
    <p:sldId id="337" r:id="rId12"/>
    <p:sldId id="269" r:id="rId13"/>
    <p:sldId id="272" r:id="rId1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0" autoAdjust="0"/>
    <p:restoredTop sz="73962" autoAdjust="0"/>
  </p:normalViewPr>
  <p:slideViewPr>
    <p:cSldViewPr snapToGrid="0">
      <p:cViewPr varScale="1">
        <p:scale>
          <a:sx n="46" d="100"/>
          <a:sy n="46" d="100"/>
        </p:scale>
        <p:origin x="1444" y="48"/>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455C47-F5A5-49A5-B67A-40381ADF51C2}" type="datetimeFigureOut">
              <a:rPr lang="sv-SE" smtClean="0"/>
              <a:t>2020-02-13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082D3-AB71-4F85-B93E-FF276D9D219A}" type="slidenum">
              <a:rPr lang="sv-SE" smtClean="0"/>
              <a:t>‹#›</a:t>
            </a:fld>
            <a:endParaRPr lang="sv-SE"/>
          </a:p>
        </p:txBody>
      </p:sp>
    </p:spTree>
    <p:extLst>
      <p:ext uri="{BB962C8B-B14F-4D97-AF65-F5344CB8AC3E}">
        <p14:creationId xmlns:p14="http://schemas.microsoft.com/office/powerpoint/2010/main" val="306575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Hej och välkomna! Idag ska vi prata om minor och explosiva lämningar, och hur dessa påverkar fredliga och inkluderande samhällen. Vi kommer utgå från FN-förbundets projekt Minor, och lära oss mer om hur minor används idag, hur man kan röja minor, och vilken betydelse det har för hållbar utveckling att få stopp på användandet av minor. </a:t>
            </a:r>
          </a:p>
          <a:p>
            <a:pPr marL="0" indent="0">
              <a:buNone/>
            </a:pPr>
            <a:endParaRPr lang="sv-SE" dirty="0"/>
          </a:p>
          <a:p>
            <a:pPr marL="0" indent="0">
              <a:buNone/>
            </a:pPr>
            <a:r>
              <a:rPr lang="sv-SE" dirty="0"/>
              <a:t>FN-förbundet har arbetat mot minor sedan 1990-talet och 2015 blev FN-förbundet samarbetspartner till UNMAS, FN:s minröjningsorganisation. FN-förbundet samlar in medel till UNMAS globala verksamhet, där de för tillfället bedriver program i 18 länder och territorier. Arbetet mot minor är viktigt inte bara för att säkerställa att ingen skadas eller dödas, utan för att hela samhällen ska våga använda sin mark på ett bra och tryggt sätt, och för att alla ska få tillgång till viktig infrastruktur. </a:t>
            </a: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1</a:t>
            </a:fld>
            <a:endParaRPr lang="sv-SE"/>
          </a:p>
        </p:txBody>
      </p:sp>
    </p:spTree>
    <p:extLst>
      <p:ext uri="{BB962C8B-B14F-4D97-AF65-F5344CB8AC3E}">
        <p14:creationId xmlns:p14="http://schemas.microsoft.com/office/powerpoint/2010/main" val="2304947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UNMAS arbetar världen över på olika sätt för att stoppa användandet av minor och andra explosiva lämningar. I dagsläget finns de på plats eller stöttar program i 18 olika länder och territorier (exempelvis Afghanistan, Cypern, Demokratiska republiken av Kongo, Palestina, Somalia, Västsahara). Vi är en global partner till UNMAS vilket innebär att vi bidrar till deras olika program i fält och de finansiella medlen går dit det är mest behov för tillfället. För den som vill veta mer om de olika programmen så finns information på UNMAS hemsida, www.unmas.org. Vi ska nu kika vidare på hur arbetet ser ut i Irak.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dirty="0"/>
              <a:t>Mellan 2014-2017 fanns det ca 5.8 miljoner människor i Irak som blivit internflyktingar, dvs flyktingar i sitt eget land. UNMAS etablerades i Irak 2015. Både militären i landet och ISIS har placerat ut stora mängder explosiva lämningar i olika former. Det är vanligt för ISIS när de behöver lämna områden och städer att sätta upp så kallade </a:t>
            </a:r>
            <a:r>
              <a:rPr lang="sv-SE" dirty="0" err="1"/>
              <a:t>booby</a:t>
            </a:r>
            <a:r>
              <a:rPr lang="sv-SE" dirty="0"/>
              <a:t> </a:t>
            </a:r>
            <a:r>
              <a:rPr lang="sv-SE" dirty="0" err="1"/>
              <a:t>traps</a:t>
            </a:r>
            <a:r>
              <a:rPr lang="sv-SE" dirty="0"/>
              <a:t>, </a:t>
            </a:r>
            <a:r>
              <a:rPr lang="sv-SE" dirty="0" err="1"/>
              <a:t>hemamgjorda</a:t>
            </a:r>
            <a:r>
              <a:rPr lang="sv-SE" dirty="0"/>
              <a:t> bomber. Dessa kan exempelvis placeras så att en sprängladdning smäller av när du öppnar kylen, när du öppnar din ytterdörr eller när du tänder lampan i vardagsrummet. Dessa </a:t>
            </a:r>
            <a:r>
              <a:rPr lang="sv-SE" dirty="0" err="1"/>
              <a:t>booby</a:t>
            </a:r>
            <a:r>
              <a:rPr lang="sv-SE" dirty="0"/>
              <a:t> </a:t>
            </a:r>
            <a:r>
              <a:rPr lang="sv-SE" dirty="0" err="1"/>
              <a:t>traps</a:t>
            </a:r>
            <a:r>
              <a:rPr lang="sv-SE" dirty="0"/>
              <a:t> har skapat stora utmaningar för ISIS att säkra områden, och gör det svårt för människor som vill återvända hem igen. </a:t>
            </a:r>
          </a:p>
          <a:p>
            <a:endParaRPr lang="sv-SE" dirty="0"/>
          </a:p>
          <a:p>
            <a:r>
              <a:rPr lang="sv-SE" dirty="0"/>
              <a:t>Läs gärna på mer om arbetet i Irak på UNMAS programsida: </a:t>
            </a:r>
          </a:p>
          <a:p>
            <a:r>
              <a:rPr lang="sv-SE" dirty="0"/>
              <a:t>https://www.unmas.org/en/programmes/iraq</a:t>
            </a: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10</a:t>
            </a:fld>
            <a:endParaRPr lang="sv-SE"/>
          </a:p>
        </p:txBody>
      </p:sp>
    </p:spTree>
    <p:extLst>
      <p:ext uri="{BB962C8B-B14F-4D97-AF65-F5344CB8AC3E}">
        <p14:creationId xmlns:p14="http://schemas.microsoft.com/office/powerpoint/2010/main" val="1345212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UNMAS har framför allt tre fokusområden i landet; öka kapaciteten hos landet, utbilda människor som bor i riskområden, samt röja och frigöra mark. På så sätt kan både människor återvända hem, och viktiga transportleder öppnas upp för bistånd att komma fram till människor i nöd. </a:t>
            </a:r>
          </a:p>
        </p:txBody>
      </p:sp>
      <p:sp>
        <p:nvSpPr>
          <p:cNvPr id="4" name="Platshållare för bildnummer 3"/>
          <p:cNvSpPr>
            <a:spLocks noGrp="1"/>
          </p:cNvSpPr>
          <p:nvPr>
            <p:ph type="sldNum" sz="quarter" idx="5"/>
          </p:nvPr>
        </p:nvSpPr>
        <p:spPr/>
        <p:txBody>
          <a:bodyPr/>
          <a:lstStyle/>
          <a:p>
            <a:fld id="{E9E082D3-AB71-4F85-B93E-FF276D9D219A}" type="slidenum">
              <a:rPr lang="sv-SE" smtClean="0"/>
              <a:t>11</a:t>
            </a:fld>
            <a:endParaRPr lang="sv-SE"/>
          </a:p>
        </p:txBody>
      </p:sp>
    </p:spTree>
    <p:extLst>
      <p:ext uri="{BB962C8B-B14F-4D97-AF65-F5344CB8AC3E}">
        <p14:creationId xmlns:p14="http://schemas.microsoft.com/office/powerpoint/2010/main" val="2642981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2015 så antog världens länder, i FN:s generalförsamling, den mest ambitiösa utvecklingsagendan som någonsin skådats. Det handlar om att säkerställa en hållbar utveckling för framtida generationer. Det är 17 mål som handlar om allt ifrån minskad ojämlikhet, minska fattigdom och bekämpa klimatförändringar. Det är en agenda för alla länder i världen, och de ska nås till år 2030.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Alla behövs för att vi ska nå de globala målen, och det finns något som alla kan göra för att bidra. Projekt Minor bidrar på flera olika sätt till flera av de globala målen, och är även en slags förutsättning för att vi ska kunna nå agendan. Om inte marken går att bruka, om inte barnen kan gå till skolan, om inte flyktingar kan återvända hem så blir det svårt att skapa en hållbar utveckling. Minor bidrar direkt till bland annat mål 3 om god hälsa, mål 4 om utbildning och mål 16 om fredliga samhällen. </a:t>
            </a: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12</a:t>
            </a:fld>
            <a:endParaRPr lang="sv-SE"/>
          </a:p>
        </p:txBody>
      </p:sp>
    </p:spTree>
    <p:extLst>
      <p:ext uri="{BB962C8B-B14F-4D97-AF65-F5344CB8AC3E}">
        <p14:creationId xmlns:p14="http://schemas.microsoft.com/office/powerpoint/2010/main" val="3273953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Avsluta med att berätta hur publiken kan engagera sig. Glöm inte att du inte får ha direkta insamlingsbudskap till barn under 18 år. </a:t>
            </a:r>
          </a:p>
          <a:p>
            <a:r>
              <a:rPr lang="sv-SE" dirty="0"/>
              <a:t>Tacka gärna för dig och tacka publiken för att de lyssnat. Berätta gärna mer om hur de kan engagera sig i </a:t>
            </a:r>
            <a:r>
              <a:rPr lang="sv-SE"/>
              <a:t>er FN-elevförening. </a:t>
            </a:r>
            <a:endParaRPr lang="sv-SE" dirty="0"/>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13</a:t>
            </a:fld>
            <a:endParaRPr lang="sv-SE"/>
          </a:p>
        </p:txBody>
      </p:sp>
    </p:spTree>
    <p:extLst>
      <p:ext uri="{BB962C8B-B14F-4D97-AF65-F5344CB8AC3E}">
        <p14:creationId xmlns:p14="http://schemas.microsoft.com/office/powerpoint/2010/main" val="3976290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Liksom FN arbetar FN-förbundet med tre pelare; fred och säkerhet, mänskliga rättigheter och hållbar utveckling. Skolmat är vårt projekt inom hållbar utveckling, där vi stöttar FN:s livsmedelsprogram WFP och dess arbete med gratis skolmåltider. Flicka är vårt projekt inom mänskliga rättigheter där vi stöttat FN:s befolkningsfond UNFPA. Minor är vårt projekt inom fred och säkerhet, där vi stöttar FN:s minröjningsorganisation UNMAS och dess arbete att röja minor och andra explosiva lämningar som klustervapen och hemmagjorda bomber. </a:t>
            </a:r>
          </a:p>
          <a:p>
            <a:endParaRPr lang="sv-SE" dirty="0"/>
          </a:p>
          <a:p>
            <a:r>
              <a:rPr lang="sv-SE" dirty="0"/>
              <a:t>Läs gärna mer om projekten på fn.se</a:t>
            </a:r>
          </a:p>
        </p:txBody>
      </p:sp>
      <p:sp>
        <p:nvSpPr>
          <p:cNvPr id="4" name="Platshållare för bildnummer 3"/>
          <p:cNvSpPr>
            <a:spLocks noGrp="1"/>
          </p:cNvSpPr>
          <p:nvPr>
            <p:ph type="sldNum" sz="quarter" idx="5"/>
          </p:nvPr>
        </p:nvSpPr>
        <p:spPr/>
        <p:txBody>
          <a:bodyPr/>
          <a:lstStyle/>
          <a:p>
            <a:fld id="{0472769A-149B-4202-A73D-7260BB60F4B2}" type="slidenum">
              <a:rPr lang="sv-SE" smtClean="0"/>
              <a:t>2</a:t>
            </a:fld>
            <a:endParaRPr lang="sv-SE"/>
          </a:p>
        </p:txBody>
      </p:sp>
    </p:spTree>
    <p:extLst>
      <p:ext uri="{BB962C8B-B14F-4D97-AF65-F5344CB8AC3E}">
        <p14:creationId xmlns:p14="http://schemas.microsoft.com/office/powerpoint/2010/main" val="128149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Vi börjar med att titta på vad en mina är. </a:t>
            </a:r>
          </a:p>
          <a:p>
            <a:pPr marL="0" indent="0">
              <a:buNone/>
            </a:pPr>
            <a:r>
              <a:rPr lang="sv-SE" dirty="0"/>
              <a:t>Det finns väldigt många olika typer av minor. De flesta är gjorda av metall, men de finns även vissa modeller som är konstruerade av plast eller trä. </a:t>
            </a:r>
          </a:p>
          <a:p>
            <a:pPr marL="0" indent="0">
              <a:buNone/>
            </a:pPr>
            <a:r>
              <a:rPr lang="sv-SE" dirty="0"/>
              <a:t>Vissa minor har stor sprängverkan med dödlig kraft, andra är konstruerade för att bara skada. </a:t>
            </a:r>
          </a:p>
          <a:p>
            <a:pPr marL="0" indent="0">
              <a:buNone/>
            </a:pPr>
            <a:r>
              <a:rPr lang="sv-SE" dirty="0"/>
              <a:t>Minor har en väldigt lång hållbarhetstid, och vissa minor som spreds ut i samband med andra världskriget är fortfarande aktiva. Det är ett billigt vapen att producera och som oftast påverkar de civila mer än de som strider. </a:t>
            </a:r>
          </a:p>
          <a:p>
            <a:pPr marL="0" marR="0" lvl="0" indent="0" algn="l" defTabSz="914400" rtl="0" eaLnBrk="1" fontAlgn="auto" latinLnBrk="0" hangingPunct="1">
              <a:lnSpc>
                <a:spcPct val="100000"/>
              </a:lnSpc>
              <a:spcBef>
                <a:spcPts val="0"/>
              </a:spcBef>
              <a:spcAft>
                <a:spcPts val="0"/>
              </a:spcAft>
              <a:buClrTx/>
              <a:buSzTx/>
              <a:buFontTx/>
              <a:buNone/>
              <a:tabLst/>
              <a:defRPr/>
            </a:pPr>
            <a:br>
              <a:rPr lang="sv-SE" dirty="0"/>
            </a:b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Bild  till vänster: Medan vissa minor går att producera ganska billigt så finns det andra minor som är både avancerade och högteknologiska. Sådana minor går att ställa in så att när den känner något större som rör sig i närheten ska den detonera. Den kan då vara kopplad ihop med andra likadana minor som ligger i närheten, så att de smäller av samtidigt. De kan även ställas in så att den väntar lite efter den har noterat en människa.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Bild till höger: Det finns en specifik mina som kallas för tex fjärilsmina. Inom Nato kallas den för </a:t>
            </a:r>
            <a:r>
              <a:rPr lang="sv-SE" dirty="0" err="1"/>
              <a:t>parrot</a:t>
            </a:r>
            <a:r>
              <a:rPr lang="sv-SE" dirty="0"/>
              <a:t>. Minan påminner nästan om en leksak. Den kan vara gjord i trä eller plast, och är ofta färgglad. Då händer det tyvärr att barn plockar upp den och börjar leka med den, innan den detonerar. Det kan ta ett tag innan den detonerar, det är inte så att bara för att man rör den så smäller den, utan sprängmedlet sitter i en metalltub i mitten. Du måste alltså trycka på rätt – eller fel – ställe för att den ska gå av.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finns även minor som använder sig av snubbeltråd. Det finns tex en hoppmina som utlöses av en snubbeltråd, och den tråden sätts upp exempelvis över en stig eller andra ställen där människor går. När tråden störs skjuts minan upp i luften och detonerar när den är ungefär i midjehöjd. När de detonerar skickar de ut skrot och metall över att stort område och kan skada flera samtidigt. Genom att detonera i midjehöjd kan man skada flera viktiga organ i kroppen.  </a:t>
            </a:r>
          </a:p>
          <a:p>
            <a:pPr marL="0" indent="0">
              <a:buNone/>
            </a:pPr>
            <a:endParaRPr lang="sv-SE" dirty="0"/>
          </a:p>
          <a:p>
            <a:pPr marL="0" indent="0">
              <a:buNone/>
            </a:pPr>
            <a:endParaRPr lang="sv-SE" dirty="0"/>
          </a:p>
          <a:p>
            <a:r>
              <a:rPr lang="sv-SE" dirty="0"/>
              <a:t>Möjlig diskussionsfråga: </a:t>
            </a:r>
          </a:p>
          <a:p>
            <a:r>
              <a:rPr lang="sv-SE" dirty="0"/>
              <a:t>Varför tror du att vissa minor är konstruerade för att enbart skada och inte döda? Det är för att det kräver mer resurser från motstridande part att ta hand om skadade, jämfört med att ta hand om en som är död. En skadad kräver att någon tar hand om personen, kanske ser till att personen kommer till en bas, får sjukvård. Det är mer effektivt ibland ur en stridssynpunkt. </a:t>
            </a:r>
          </a:p>
          <a:p>
            <a:pPr marL="0" indent="0">
              <a:buNone/>
            </a:pPr>
            <a:endParaRPr lang="sv-SE" dirty="0"/>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3</a:t>
            </a:fld>
            <a:endParaRPr lang="sv-SE"/>
          </a:p>
        </p:txBody>
      </p:sp>
    </p:spTree>
    <p:extLst>
      <p:ext uri="{BB962C8B-B14F-4D97-AF65-F5344CB8AC3E}">
        <p14:creationId xmlns:p14="http://schemas.microsoft.com/office/powerpoint/2010/main" val="19174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År 2017 dog eller skadades 7239 människor. Det är 20 personer per dag, och då är det fortfarande risk för att mörkertalet är stort. Av dessa så var majoriteten, eller nästan 9 av 10 civila (87%). Det innebär att vapnet främst riktar sig mot grupper som inte ens strider. Nästan fem av tio (47%) är barn. </a:t>
            </a:r>
          </a:p>
          <a:p>
            <a:r>
              <a:rPr lang="sv-SE" dirty="0"/>
              <a:t>Minor och andra explosiva lämningar används ofta i konflikter där det inte finns så många resurser, då det är ett billigt vapen. De används alltså främst i regioner där de stridande parterna är fattiga. Även om siffran kan uppfattas som ganska låg, så får man inte glömma bort de hundratusentals människor som lever i rädsla för explosiva lämningar, och är rädda i sin vardag för att de eller deras barn ska stöta på en mina. </a:t>
            </a:r>
          </a:p>
          <a:p>
            <a:endParaRPr lang="sv-SE" dirty="0"/>
          </a:p>
          <a:p>
            <a:r>
              <a:rPr lang="sv-SE" dirty="0"/>
              <a:t>Källa till siffrorna är ICBL:s årliga rapport, the </a:t>
            </a:r>
            <a:r>
              <a:rPr lang="sv-SE" dirty="0" err="1"/>
              <a:t>Landmine</a:t>
            </a:r>
            <a:r>
              <a:rPr lang="sv-SE" dirty="0"/>
              <a:t> Monitor (2018). </a:t>
            </a:r>
          </a:p>
        </p:txBody>
      </p:sp>
      <p:sp>
        <p:nvSpPr>
          <p:cNvPr id="4" name="Platshållare för bildnummer 3"/>
          <p:cNvSpPr>
            <a:spLocks noGrp="1"/>
          </p:cNvSpPr>
          <p:nvPr>
            <p:ph type="sldNum" sz="quarter" idx="5"/>
          </p:nvPr>
        </p:nvSpPr>
        <p:spPr/>
        <p:txBody>
          <a:bodyPr/>
          <a:lstStyle/>
          <a:p>
            <a:fld id="{E9E082D3-AB71-4F85-B93E-FF276D9D219A}" type="slidenum">
              <a:rPr lang="sv-SE" smtClean="0"/>
              <a:t>4</a:t>
            </a:fld>
            <a:endParaRPr lang="sv-SE"/>
          </a:p>
        </p:txBody>
      </p:sp>
    </p:spTree>
    <p:extLst>
      <p:ext uri="{BB962C8B-B14F-4D97-AF65-F5344CB8AC3E}">
        <p14:creationId xmlns:p14="http://schemas.microsoft.com/office/powerpoint/2010/main" val="3596972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finns fem pelare i arbetet mot minor och andra explosiva lämningar. Alla är viktiga och tillsammans bildare de en helhetsbild i arbetet för en tryggare värld. </a:t>
            </a:r>
          </a:p>
          <a:p>
            <a:endParaRPr lang="sv-SE" dirty="0"/>
          </a:p>
          <a:p>
            <a:r>
              <a:rPr lang="sv-SE" dirty="0"/>
              <a:t>Vi ska nu titta närmare på de två pelarna minröjning och utbildning för människor i riskområden. </a:t>
            </a:r>
          </a:p>
        </p:txBody>
      </p:sp>
      <p:sp>
        <p:nvSpPr>
          <p:cNvPr id="4" name="Platshållare för bildnummer 3"/>
          <p:cNvSpPr>
            <a:spLocks noGrp="1"/>
          </p:cNvSpPr>
          <p:nvPr>
            <p:ph type="sldNum" sz="quarter" idx="5"/>
          </p:nvPr>
        </p:nvSpPr>
        <p:spPr/>
        <p:txBody>
          <a:bodyPr/>
          <a:lstStyle/>
          <a:p>
            <a:fld id="{E9E082D3-AB71-4F85-B93E-FF276D9D219A}" type="slidenum">
              <a:rPr lang="sv-SE" smtClean="0"/>
              <a:t>5</a:t>
            </a:fld>
            <a:endParaRPr lang="sv-SE"/>
          </a:p>
        </p:txBody>
      </p:sp>
    </p:spTree>
    <p:extLst>
      <p:ext uri="{BB962C8B-B14F-4D97-AF65-F5344CB8AC3E}">
        <p14:creationId xmlns:p14="http://schemas.microsoft.com/office/powerpoint/2010/main" val="619071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En av FN:s pelare i arbetet mot minor är så klart minröjning. Ett stort problem med minröjning är att faktiskt veta vart minorna finns någonstans. Under en konflikt förekommer det att de stridande parterna bokför var de placerar ut minor, men i många fall är det felaktigt eller obefintligt. Ofta rör sig även minor i samband med regn eller jordskred. Det betyder att det kan vara väldigt tids- och resurskrävande att röja minor. </a:t>
            </a:r>
          </a:p>
          <a:p>
            <a:pPr marL="0" indent="0">
              <a:buNone/>
            </a:pPr>
            <a:r>
              <a:rPr lang="sv-SE" dirty="0"/>
              <a:t>Det finns två nivåer av minröjning; militär och humanitär. Den militära minröjningen utmärks av att den används under krig, och då har man en lägre standard – man nöjer sig med röjningen när uppskattningsvis 80% av marken är röjd. Målet med en sådan här minröjning är egentligen att se till att det finns en transportled för att nå specifika militära mål. </a:t>
            </a:r>
          </a:p>
          <a:p>
            <a:pPr marL="0" indent="0">
              <a:buNone/>
            </a:pPr>
            <a:endParaRPr lang="sv-SE" dirty="0"/>
          </a:p>
          <a:p>
            <a:pPr marL="0" indent="0">
              <a:buNone/>
            </a:pPr>
            <a:r>
              <a:rPr lang="sv-SE" dirty="0"/>
              <a:t>En maskinell minröjning innebär att stora maskiner används för att röja marken. Då sprängs många explosiva lämningar på plats. I den manuella minröjningen använder minröjare sig av olika verktyg, som på bilden, för att hitta och identifiera explosiva lämningar. De samlas sedan ihop och sprängs tillsammans. Om det inte går att samla upp på ett säkert sätt så sprängs de på plats. </a:t>
            </a: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6</a:t>
            </a:fld>
            <a:endParaRPr lang="sv-SE"/>
          </a:p>
        </p:txBody>
      </p:sp>
    </p:spTree>
    <p:extLst>
      <p:ext uri="{BB962C8B-B14F-4D97-AF65-F5344CB8AC3E}">
        <p14:creationId xmlns:p14="http://schemas.microsoft.com/office/powerpoint/2010/main" val="2463817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Nu ska vi kika på en film om minröjaren Betty. </a:t>
            </a:r>
          </a:p>
          <a:p>
            <a:r>
              <a:rPr lang="sv-SE" u="sng" dirty="0"/>
              <a:t>Efter filmen: </a:t>
            </a:r>
            <a:r>
              <a:rPr lang="sv-SE" dirty="0"/>
              <a:t>lyft gärna någon reflektion från publiken.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Filmen ska fungera om du klickar direkt i </a:t>
            </a:r>
            <a:r>
              <a:rPr lang="sv-SE" i="1" dirty="0" err="1"/>
              <a:t>Powerpointen</a:t>
            </a:r>
            <a:r>
              <a:rPr lang="sv-SE" i="1" dirty="0"/>
              <a:t>. </a:t>
            </a: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7</a:t>
            </a:fld>
            <a:endParaRPr lang="sv-SE"/>
          </a:p>
        </p:txBody>
      </p:sp>
    </p:spTree>
    <p:extLst>
      <p:ext uri="{BB962C8B-B14F-4D97-AF65-F5344CB8AC3E}">
        <p14:creationId xmlns:p14="http://schemas.microsoft.com/office/powerpoint/2010/main" val="3951757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En annan väldigt viktig pelare i arbetet mot minor är informationsspridning till riskdrabbade områden. På kort sikt är detta mycket effektivt eftersom man ganska enkelt kan nå många människor. Minröjning tar tid och kräver mycket resurser – som kanske inte alltid finns – men genom utbildningar räddar man många människor. Under utbildningen berättar man om var minorna finns, vilka områden som ska undvikas och vilka ställen som kan vara typiska minriskområden, som tex vattendrag, sidan om vägen mm.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indent="0">
              <a:buNone/>
            </a:pPr>
            <a:r>
              <a:rPr lang="sv-SE" dirty="0"/>
              <a:t>Man berättar och visar även hur minor ser ut, hur varningsskyltarna ser ut, vilka objekt som bör undvikas och varför. Man pratar även om vad man ska göra vid en olycka. </a:t>
            </a:r>
          </a:p>
          <a:p>
            <a:pPr marL="0" indent="0">
              <a:buNone/>
            </a:pPr>
            <a:endParaRPr lang="sv-SE" dirty="0"/>
          </a:p>
          <a:p>
            <a:pPr marL="0" indent="0">
              <a:buNone/>
            </a:pPr>
            <a:r>
              <a:rPr lang="sv-SE" dirty="0"/>
              <a:t>Vid utbildningar tar man ofta hjälp av lokala civilsamhällesorganisationer.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Utbildningen riktar sig ofta mot utsatta grupper i samhället, som barn, kvinnor och flyktingar. I många områden är det vanligt att man inte kan läsa. Det är därför viktigt med en utbildning som använder sig av att visa upp bilder, exempel på minor och på olika sätt kan illustrera hur man undviker de värsta farorna.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8</a:t>
            </a:fld>
            <a:endParaRPr lang="sv-SE"/>
          </a:p>
        </p:txBody>
      </p:sp>
    </p:spTree>
    <p:extLst>
      <p:ext uri="{BB962C8B-B14F-4D97-AF65-F5344CB8AC3E}">
        <p14:creationId xmlns:p14="http://schemas.microsoft.com/office/powerpoint/2010/main" val="2675014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vårt arbete mot minor stöttar vi FN:s minröjningsorganisation UNMAS (sedan 2015). Vi samlar in medel och UNMAS, tillsammans med lokala partners, implementerar projektet med hjälp av olika aktörer. Syftet med projektet är att stärka arbetet mot minor och andra explosiva lämningar som klustervapen, och se till att människor lever i trygghet. Det handlar om att alla ska ha rätt att bruka sin egen mark, gå till skolan eller marknaden utan att vara rädda för sin hälsa eller sitt liv. Det handlar inte bara om att säkerställa enskilda människors hälsa, utan även om att säkerställa att samhällen kan gå vidare från konflikt och krig, och röra sig mot en utveckling som gynnar alla. </a:t>
            </a:r>
          </a:p>
          <a:p>
            <a:endParaRPr lang="sv-SE" dirty="0"/>
          </a:p>
          <a:p>
            <a:r>
              <a:rPr lang="sv-SE" dirty="0"/>
              <a:t>UNMAS är den ledande organisationen inom FN inom dessa frågor och stöttar olika FN-insatser, ser till att bistånd kommer fram säkert till de som är mest utsatta, och stödjer utveckling av policy och normer mot minor.  De etablerades 1997 och leds av </a:t>
            </a:r>
            <a:r>
              <a:rPr lang="sv-SE" dirty="0" err="1"/>
              <a:t>Agnès</a:t>
            </a:r>
            <a:r>
              <a:rPr lang="sv-SE" dirty="0"/>
              <a:t> </a:t>
            </a:r>
            <a:r>
              <a:rPr lang="sv-SE" dirty="0" err="1"/>
              <a:t>Marcaillou</a:t>
            </a:r>
            <a:r>
              <a:rPr lang="sv-SE" dirty="0"/>
              <a:t>. </a:t>
            </a:r>
          </a:p>
          <a:p>
            <a:endParaRPr lang="sv-SE" dirty="0"/>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9</a:t>
            </a:fld>
            <a:endParaRPr lang="sv-SE"/>
          </a:p>
        </p:txBody>
      </p:sp>
    </p:spTree>
    <p:extLst>
      <p:ext uri="{BB962C8B-B14F-4D97-AF65-F5344CB8AC3E}">
        <p14:creationId xmlns:p14="http://schemas.microsoft.com/office/powerpoint/2010/main" val="430325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ld stående med bildtext">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C6652BD0-E507-4F1A-92BB-C8DCEE30146B}"/>
              </a:ext>
            </a:extLst>
          </p:cNvPr>
          <p:cNvSpPr>
            <a:spLocks noGrp="1"/>
          </p:cNvSpPr>
          <p:nvPr>
            <p:ph type="pic" idx="1"/>
          </p:nvPr>
        </p:nvSpPr>
        <p:spPr>
          <a:xfrm>
            <a:off x="7946968" y="1831181"/>
            <a:ext cx="4245032" cy="50268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850724F4-5E64-4123-AC29-D54739523EC4}"/>
              </a:ext>
            </a:extLst>
          </p:cNvPr>
          <p:cNvSpPr>
            <a:spLocks noGrp="1"/>
          </p:cNvSpPr>
          <p:nvPr>
            <p:ph type="title"/>
          </p:nvPr>
        </p:nvSpPr>
        <p:spPr>
          <a:xfrm>
            <a:off x="838200" y="428625"/>
            <a:ext cx="9363076" cy="1383041"/>
          </a:xfrm>
        </p:spPr>
        <p:txBody>
          <a:bodyPr anchor="ctr">
            <a:noAutofit/>
          </a:bodyPr>
          <a:lstStyle>
            <a:lvl1pPr>
              <a:defRPr sz="4400">
                <a:solidFill>
                  <a:schemeClr val="bg1"/>
                </a:solidFill>
              </a:defRPr>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F677FE63-E475-4B3F-AEC0-41F9FC5593E8}"/>
              </a:ext>
            </a:extLst>
          </p:cNvPr>
          <p:cNvSpPr>
            <a:spLocks noGrp="1"/>
          </p:cNvSpPr>
          <p:nvPr>
            <p:ph type="body" sz="half" idx="2"/>
          </p:nvPr>
        </p:nvSpPr>
        <p:spPr>
          <a:xfrm>
            <a:off x="839788" y="4055735"/>
            <a:ext cx="6699856" cy="187199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6" name="Platshållare för sidfot 5">
            <a:extLst>
              <a:ext uri="{FF2B5EF4-FFF2-40B4-BE49-F238E27FC236}">
                <a16:creationId xmlns:a16="http://schemas.microsoft.com/office/drawing/2014/main" id="{D63D6BE9-4810-4AA7-AC7E-466787351098}"/>
              </a:ext>
            </a:extLst>
          </p:cNvPr>
          <p:cNvSpPr>
            <a:spLocks noGrp="1"/>
          </p:cNvSpPr>
          <p:nvPr>
            <p:ph type="ftr" sz="quarter" idx="11"/>
          </p:nvPr>
        </p:nvSpPr>
        <p:spPr>
          <a:xfrm>
            <a:off x="838200" y="6429375"/>
            <a:ext cx="6699855" cy="307322"/>
          </a:xfrm>
        </p:spPr>
        <p:txBody>
          <a:bodyPr/>
          <a:lstStyle/>
          <a:p>
            <a:endParaRPr lang="sv-SE" dirty="0"/>
          </a:p>
        </p:txBody>
      </p:sp>
      <p:sp>
        <p:nvSpPr>
          <p:cNvPr id="23" name="Platshållare för text 22">
            <a:extLst>
              <a:ext uri="{FF2B5EF4-FFF2-40B4-BE49-F238E27FC236}">
                <a16:creationId xmlns:a16="http://schemas.microsoft.com/office/drawing/2014/main" id="{BD0191A7-8742-40F1-84C7-A3140831302D}"/>
              </a:ext>
            </a:extLst>
          </p:cNvPr>
          <p:cNvSpPr>
            <a:spLocks noGrp="1"/>
          </p:cNvSpPr>
          <p:nvPr>
            <p:ph type="body" sz="quarter" idx="12"/>
          </p:nvPr>
        </p:nvSpPr>
        <p:spPr>
          <a:xfrm>
            <a:off x="838199" y="2660073"/>
            <a:ext cx="6699856" cy="1213658"/>
          </a:xfrm>
        </p:spPr>
        <p:txBody>
          <a:bodyPr anchor="b">
            <a:normAutofit/>
          </a:bodyPr>
          <a:lstStyle>
            <a:lvl1pPr marL="0" indent="0">
              <a:buNone/>
              <a:defRPr sz="2800" b="1"/>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
        <p:nvSpPr>
          <p:cNvPr id="7" name="Platshållare för text 6">
            <a:extLst>
              <a:ext uri="{FF2B5EF4-FFF2-40B4-BE49-F238E27FC236}">
                <a16:creationId xmlns:a16="http://schemas.microsoft.com/office/drawing/2014/main" id="{4E4340AF-9E48-42DB-96C7-770360BB0FBF}"/>
              </a:ext>
            </a:extLst>
          </p:cNvPr>
          <p:cNvSpPr>
            <a:spLocks noGrp="1"/>
          </p:cNvSpPr>
          <p:nvPr>
            <p:ph type="body" sz="quarter" idx="13" hasCustomPrompt="1"/>
          </p:nvPr>
        </p:nvSpPr>
        <p:spPr>
          <a:xfrm>
            <a:off x="8099396" y="6429375"/>
            <a:ext cx="3940175" cy="307322"/>
          </a:xfrm>
        </p:spPr>
        <p:txBody>
          <a:bodyPr anchor="ctr">
            <a:noAutofit/>
          </a:bodyPr>
          <a:lstStyle>
            <a:lvl1pPr marL="0" indent="0" algn="r">
              <a:buNone/>
              <a:defRPr sz="1100" b="0">
                <a:solidFill>
                  <a:schemeClr val="tx1"/>
                </a:solidFill>
              </a:defRPr>
            </a:lvl1pPr>
            <a:lvl5pPr>
              <a:defRPr/>
            </a:lvl5pPr>
          </a:lstStyle>
          <a:p>
            <a:pPr lvl="0"/>
            <a:r>
              <a:rPr lang="sv-SE" dirty="0"/>
              <a:t>Foto:</a:t>
            </a:r>
          </a:p>
        </p:txBody>
      </p:sp>
    </p:spTree>
    <p:extLst>
      <p:ext uri="{BB962C8B-B14F-4D97-AF65-F5344CB8AC3E}">
        <p14:creationId xmlns:p14="http://schemas.microsoft.com/office/powerpoint/2010/main" val="1887713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ld liggande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0724F4-5E64-4123-AC29-D54739523EC4}"/>
              </a:ext>
            </a:extLst>
          </p:cNvPr>
          <p:cNvSpPr>
            <a:spLocks noGrp="1"/>
          </p:cNvSpPr>
          <p:nvPr>
            <p:ph type="title"/>
          </p:nvPr>
        </p:nvSpPr>
        <p:spPr>
          <a:xfrm>
            <a:off x="838200" y="428625"/>
            <a:ext cx="9363076" cy="1383041"/>
          </a:xfrm>
        </p:spPr>
        <p:txBody>
          <a:bodyPr anchor="ctr">
            <a:noAutofit/>
          </a:bodyPr>
          <a:lstStyle>
            <a:lvl1pPr>
              <a:defRPr sz="4400">
                <a:solidFill>
                  <a:schemeClr val="bg1"/>
                </a:solidFill>
              </a:defRPr>
            </a:lvl1pPr>
          </a:lstStyle>
          <a:p>
            <a:r>
              <a:rPr lang="sv-SE"/>
              <a:t>Klicka här för att ändra mall för rubrikformat</a:t>
            </a:r>
            <a:endParaRPr lang="sv-SE" dirty="0"/>
          </a:p>
        </p:txBody>
      </p:sp>
      <p:sp>
        <p:nvSpPr>
          <p:cNvPr id="3" name="Platshållare för bild 2">
            <a:extLst>
              <a:ext uri="{FF2B5EF4-FFF2-40B4-BE49-F238E27FC236}">
                <a16:creationId xmlns:a16="http://schemas.microsoft.com/office/drawing/2014/main" id="{C6652BD0-E507-4F1A-92BB-C8DCEE30146B}"/>
              </a:ext>
            </a:extLst>
          </p:cNvPr>
          <p:cNvSpPr>
            <a:spLocks noGrp="1"/>
          </p:cNvSpPr>
          <p:nvPr>
            <p:ph type="pic" idx="1"/>
          </p:nvPr>
        </p:nvSpPr>
        <p:spPr>
          <a:xfrm>
            <a:off x="5183188" y="2438401"/>
            <a:ext cx="6172200" cy="34956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F677FE63-E475-4B3F-AEC0-41F9FC5593E8}"/>
              </a:ext>
            </a:extLst>
          </p:cNvPr>
          <p:cNvSpPr>
            <a:spLocks noGrp="1"/>
          </p:cNvSpPr>
          <p:nvPr>
            <p:ph type="body" sz="half" idx="2"/>
          </p:nvPr>
        </p:nvSpPr>
        <p:spPr>
          <a:xfrm>
            <a:off x="839788" y="3648075"/>
            <a:ext cx="3932237" cy="227965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91FFD4D-5A5E-44A7-A138-206BFB2C566D}"/>
              </a:ext>
            </a:extLst>
          </p:cNvPr>
          <p:cNvSpPr>
            <a:spLocks noGrp="1"/>
          </p:cNvSpPr>
          <p:nvPr>
            <p:ph type="dt" sz="half" idx="10"/>
          </p:nvPr>
        </p:nvSpPr>
        <p:spPr/>
        <p:txBody>
          <a:bodyPr/>
          <a:lstStyle>
            <a:lvl1pPr algn="r">
              <a:defRPr/>
            </a:lvl1pPr>
          </a:lstStyle>
          <a:p>
            <a:fld id="{A858AF17-352C-4B2A-998D-B5C7C6FF7017}" type="datetimeFigureOut">
              <a:rPr lang="sv-SE" smtClean="0"/>
              <a:pPr/>
              <a:t>2020-02-13</a:t>
            </a:fld>
            <a:endParaRPr lang="sv-SE" dirty="0"/>
          </a:p>
        </p:txBody>
      </p:sp>
      <p:sp>
        <p:nvSpPr>
          <p:cNvPr id="6" name="Platshållare för sidfot 5">
            <a:extLst>
              <a:ext uri="{FF2B5EF4-FFF2-40B4-BE49-F238E27FC236}">
                <a16:creationId xmlns:a16="http://schemas.microsoft.com/office/drawing/2014/main" id="{D63D6BE9-4810-4AA7-AC7E-466787351098}"/>
              </a:ext>
            </a:extLst>
          </p:cNvPr>
          <p:cNvSpPr>
            <a:spLocks noGrp="1"/>
          </p:cNvSpPr>
          <p:nvPr>
            <p:ph type="ftr" sz="quarter" idx="11"/>
          </p:nvPr>
        </p:nvSpPr>
        <p:spPr/>
        <p:txBody>
          <a:bodyPr/>
          <a:lstStyle/>
          <a:p>
            <a:endParaRPr lang="sv-SE"/>
          </a:p>
        </p:txBody>
      </p:sp>
      <p:sp>
        <p:nvSpPr>
          <p:cNvPr id="23" name="Platshållare för text 22">
            <a:extLst>
              <a:ext uri="{FF2B5EF4-FFF2-40B4-BE49-F238E27FC236}">
                <a16:creationId xmlns:a16="http://schemas.microsoft.com/office/drawing/2014/main" id="{BD0191A7-8742-40F1-84C7-A3140831302D}"/>
              </a:ext>
            </a:extLst>
          </p:cNvPr>
          <p:cNvSpPr>
            <a:spLocks noGrp="1"/>
          </p:cNvSpPr>
          <p:nvPr>
            <p:ph type="body" sz="quarter" idx="12"/>
          </p:nvPr>
        </p:nvSpPr>
        <p:spPr>
          <a:xfrm>
            <a:off x="838200" y="2438401"/>
            <a:ext cx="3932238" cy="990599"/>
          </a:xfrm>
        </p:spPr>
        <p:txBody>
          <a:bodyPr anchor="b">
            <a:normAutofit/>
          </a:bodyPr>
          <a:lstStyle>
            <a:lvl1pPr marL="0" indent="0">
              <a:buNone/>
              <a:defRPr sz="2800" b="1"/>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
        <p:nvSpPr>
          <p:cNvPr id="8" name="Platshållare för text 6">
            <a:extLst>
              <a:ext uri="{FF2B5EF4-FFF2-40B4-BE49-F238E27FC236}">
                <a16:creationId xmlns:a16="http://schemas.microsoft.com/office/drawing/2014/main" id="{CAE357A7-EAD7-4B8A-A20C-E08B43F4C7E2}"/>
              </a:ext>
            </a:extLst>
          </p:cNvPr>
          <p:cNvSpPr>
            <a:spLocks noGrp="1"/>
          </p:cNvSpPr>
          <p:nvPr>
            <p:ph type="body" sz="quarter" idx="13" hasCustomPrompt="1"/>
          </p:nvPr>
        </p:nvSpPr>
        <p:spPr>
          <a:xfrm rot="16200000">
            <a:off x="9773601" y="4036607"/>
            <a:ext cx="3495675" cy="299259"/>
          </a:xfrm>
        </p:spPr>
        <p:txBody>
          <a:bodyPr anchor="ctr">
            <a:noAutofit/>
          </a:bodyPr>
          <a:lstStyle>
            <a:lvl1pPr marL="0" indent="0" algn="r">
              <a:buNone/>
              <a:defRPr sz="1200" b="0">
                <a:solidFill>
                  <a:schemeClr val="tx1"/>
                </a:solidFill>
              </a:defRPr>
            </a:lvl1pPr>
            <a:lvl5pPr>
              <a:defRPr/>
            </a:lvl5pPr>
          </a:lstStyle>
          <a:p>
            <a:pPr lvl="0"/>
            <a:r>
              <a:rPr lang="sv-SE" dirty="0"/>
              <a:t>Foto:</a:t>
            </a:r>
          </a:p>
        </p:txBody>
      </p:sp>
    </p:spTree>
    <p:extLst>
      <p:ext uri="{BB962C8B-B14F-4D97-AF65-F5344CB8AC3E}">
        <p14:creationId xmlns:p14="http://schemas.microsoft.com/office/powerpoint/2010/main" val="3280052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F64C51-1CFA-4B82-A401-063C4D6761DF}"/>
              </a:ext>
            </a:extLst>
          </p:cNvPr>
          <p:cNvSpPr>
            <a:spLocks noGrp="1"/>
          </p:cNvSpPr>
          <p:nvPr>
            <p:ph type="title"/>
          </p:nvPr>
        </p:nvSpPr>
        <p:spPr>
          <a:xfrm>
            <a:off x="831850" y="1819275"/>
            <a:ext cx="10515600" cy="2743200"/>
          </a:xfrm>
        </p:spPr>
        <p:txBody>
          <a:bodyPr anchor="b"/>
          <a:lstStyle>
            <a:lvl1pPr>
              <a:defRPr sz="6000">
                <a:solidFill>
                  <a:schemeClr val="tx2"/>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BAC53748-7127-41FF-8E63-BBC7D0F983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3C0A824E-AC21-488E-B276-FF7206CE8AB5}"/>
              </a:ext>
            </a:extLst>
          </p:cNvPr>
          <p:cNvSpPr>
            <a:spLocks noGrp="1"/>
          </p:cNvSpPr>
          <p:nvPr>
            <p:ph type="dt" sz="half" idx="10"/>
          </p:nvPr>
        </p:nvSpPr>
        <p:spPr/>
        <p:txBody>
          <a:bodyPr/>
          <a:lstStyle>
            <a:lvl1pPr algn="r">
              <a:defRPr/>
            </a:lvl1pPr>
          </a:lstStyle>
          <a:p>
            <a:fld id="{A858AF17-352C-4B2A-998D-B5C7C6FF7017}" type="datetimeFigureOut">
              <a:rPr lang="sv-SE" smtClean="0"/>
              <a:pPr/>
              <a:t>2020-02-13</a:t>
            </a:fld>
            <a:endParaRPr lang="sv-SE" dirty="0"/>
          </a:p>
        </p:txBody>
      </p:sp>
      <p:sp>
        <p:nvSpPr>
          <p:cNvPr id="5" name="Platshållare för sidfot 4">
            <a:extLst>
              <a:ext uri="{FF2B5EF4-FFF2-40B4-BE49-F238E27FC236}">
                <a16:creationId xmlns:a16="http://schemas.microsoft.com/office/drawing/2014/main" id="{C61020C1-32BE-42DF-9852-C21680CE4E5C}"/>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443712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DB7475-CBFD-4E8D-8889-3AE6D92934DF}"/>
              </a:ext>
            </a:extLst>
          </p:cNvPr>
          <p:cNvSpPr>
            <a:spLocks noGrp="1"/>
          </p:cNvSpPr>
          <p:nvPr>
            <p:ph type="title"/>
          </p:nvPr>
        </p:nvSpPr>
        <p:spPr>
          <a:xfrm>
            <a:off x="838200" y="457200"/>
            <a:ext cx="9363075" cy="1354791"/>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C634ADEA-4654-4B3B-83C5-F7279F4CB55E}"/>
              </a:ext>
            </a:extLst>
          </p:cNvPr>
          <p:cNvSpPr>
            <a:spLocks noGrp="1"/>
          </p:cNvSpPr>
          <p:nvPr>
            <p:ph idx="1"/>
          </p:nvPr>
        </p:nvSpPr>
        <p:spPr/>
        <p:txBody>
          <a:bodyPr>
            <a:normAutofit/>
          </a:bodyPr>
          <a:lstStyle>
            <a:lvl1pPr>
              <a:defRPr sz="3200"/>
            </a:lvl1pPr>
            <a:lvl2pPr>
              <a:defRPr sz="2800"/>
            </a:lvl2pPr>
            <a:lvl3pPr>
              <a:defRPr sz="2400"/>
            </a:lvl3pPr>
            <a:lvl4pPr>
              <a:defRPr sz="2000"/>
            </a:lvl4pPr>
            <a:lvl5pPr>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98893F25-A49D-489B-A6A9-C29E10E3F9EF}"/>
              </a:ext>
            </a:extLst>
          </p:cNvPr>
          <p:cNvSpPr>
            <a:spLocks noGrp="1"/>
          </p:cNvSpPr>
          <p:nvPr>
            <p:ph type="dt" sz="half" idx="10"/>
          </p:nvPr>
        </p:nvSpPr>
        <p:spPr/>
        <p:txBody>
          <a:bodyPr/>
          <a:lstStyle>
            <a:lvl1pPr algn="r">
              <a:defRPr/>
            </a:lvl1pPr>
          </a:lstStyle>
          <a:p>
            <a:fld id="{A858AF17-352C-4B2A-998D-B5C7C6FF7017}" type="datetimeFigureOut">
              <a:rPr lang="sv-SE" smtClean="0"/>
              <a:pPr/>
              <a:t>2020-02-13</a:t>
            </a:fld>
            <a:endParaRPr lang="sv-SE" dirty="0"/>
          </a:p>
        </p:txBody>
      </p:sp>
      <p:sp>
        <p:nvSpPr>
          <p:cNvPr id="5" name="Platshållare för sidfot 4">
            <a:extLst>
              <a:ext uri="{FF2B5EF4-FFF2-40B4-BE49-F238E27FC236}">
                <a16:creationId xmlns:a16="http://schemas.microsoft.com/office/drawing/2014/main" id="{59415E78-0908-4AEA-8CDA-779D44F04C1D}"/>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16235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E38A18-485D-4817-AC7B-372F0540343C}"/>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AC540D7-5B54-466F-8292-05B0C45F5CB0}"/>
              </a:ext>
            </a:extLst>
          </p:cNvPr>
          <p:cNvSpPr>
            <a:spLocks noGrp="1"/>
          </p:cNvSpPr>
          <p:nvPr>
            <p:ph type="dt" sz="half" idx="10"/>
          </p:nvPr>
        </p:nvSpPr>
        <p:spPr/>
        <p:txBody>
          <a:bodyPr/>
          <a:lstStyle>
            <a:lvl1pPr algn="r">
              <a:defRPr/>
            </a:lvl1pPr>
          </a:lstStyle>
          <a:p>
            <a:fld id="{A858AF17-352C-4B2A-998D-B5C7C6FF7017}" type="datetimeFigureOut">
              <a:rPr lang="sv-SE" smtClean="0"/>
              <a:pPr/>
              <a:t>2020-02-13</a:t>
            </a:fld>
            <a:endParaRPr lang="sv-SE" dirty="0"/>
          </a:p>
        </p:txBody>
      </p:sp>
      <p:sp>
        <p:nvSpPr>
          <p:cNvPr id="4" name="Platshållare för sidfot 3">
            <a:extLst>
              <a:ext uri="{FF2B5EF4-FFF2-40B4-BE49-F238E27FC236}">
                <a16:creationId xmlns:a16="http://schemas.microsoft.com/office/drawing/2014/main" id="{16088311-09E2-4524-89EC-6BF9136D50B9}"/>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982795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42B861-CC4A-4BAD-8A6C-C2293FF83210}"/>
              </a:ext>
            </a:extLst>
          </p:cNvPr>
          <p:cNvSpPr>
            <a:spLocks noGrp="1"/>
          </p:cNvSpPr>
          <p:nvPr>
            <p:ph type="ctrTitle"/>
          </p:nvPr>
        </p:nvSpPr>
        <p:spPr>
          <a:xfrm>
            <a:off x="838200" y="457200"/>
            <a:ext cx="9363075" cy="1362060"/>
          </a:xfrm>
        </p:spPr>
        <p:txBody>
          <a:bodyPr anchor="ctr">
            <a:normAutofit/>
          </a:bodyPr>
          <a:lstStyle>
            <a:lvl1pPr algn="l">
              <a:defRPr sz="4400"/>
            </a:lvl1p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CCF19E8A-8CDC-47E9-B165-3689D67E0C27}"/>
              </a:ext>
            </a:extLst>
          </p:cNvPr>
          <p:cNvSpPr>
            <a:spLocks noGrp="1"/>
          </p:cNvSpPr>
          <p:nvPr>
            <p:ph type="dt" sz="half" idx="10"/>
          </p:nvPr>
        </p:nvSpPr>
        <p:spPr/>
        <p:txBody>
          <a:bodyPr/>
          <a:lstStyle>
            <a:lvl1pPr algn="r">
              <a:defRPr/>
            </a:lvl1pPr>
          </a:lstStyle>
          <a:p>
            <a:fld id="{A858AF17-352C-4B2A-998D-B5C7C6FF7017}" type="datetimeFigureOut">
              <a:rPr lang="sv-SE" smtClean="0"/>
              <a:pPr/>
              <a:t>2020-02-13</a:t>
            </a:fld>
            <a:endParaRPr lang="sv-SE" dirty="0"/>
          </a:p>
        </p:txBody>
      </p:sp>
      <p:sp>
        <p:nvSpPr>
          <p:cNvPr id="5" name="Platshållare för sidfot 4">
            <a:extLst>
              <a:ext uri="{FF2B5EF4-FFF2-40B4-BE49-F238E27FC236}">
                <a16:creationId xmlns:a16="http://schemas.microsoft.com/office/drawing/2014/main" id="{9E295D94-E002-4EC6-86B2-92B6EECC9147}"/>
              </a:ext>
            </a:extLst>
          </p:cNvPr>
          <p:cNvSpPr>
            <a:spLocks noGrp="1"/>
          </p:cNvSpPr>
          <p:nvPr>
            <p:ph type="ftr" sz="quarter" idx="11"/>
          </p:nvPr>
        </p:nvSpPr>
        <p:spPr/>
        <p:txBody>
          <a:bodyPr/>
          <a:lstStyle/>
          <a:p>
            <a:endParaRPr lang="sv-SE"/>
          </a:p>
        </p:txBody>
      </p:sp>
      <p:sp>
        <p:nvSpPr>
          <p:cNvPr id="8" name="Platshållare för media 7">
            <a:extLst>
              <a:ext uri="{FF2B5EF4-FFF2-40B4-BE49-F238E27FC236}">
                <a16:creationId xmlns:a16="http://schemas.microsoft.com/office/drawing/2014/main" id="{1A0B9B3C-73E0-4B96-993C-4BD7C04290A3}"/>
              </a:ext>
            </a:extLst>
          </p:cNvPr>
          <p:cNvSpPr>
            <a:spLocks noGrp="1"/>
          </p:cNvSpPr>
          <p:nvPr>
            <p:ph type="media" sz="quarter" idx="12"/>
          </p:nvPr>
        </p:nvSpPr>
        <p:spPr>
          <a:xfrm>
            <a:off x="2219325" y="2419349"/>
            <a:ext cx="7753350" cy="3648075"/>
          </a:xfrm>
        </p:spPr>
        <p:txBody>
          <a:bodyPr/>
          <a:lstStyle/>
          <a:p>
            <a:r>
              <a:rPr lang="sv-SE"/>
              <a:t>Klicka på ikonen för att lägga till ett medieklipp</a:t>
            </a:r>
          </a:p>
        </p:txBody>
      </p:sp>
    </p:spTree>
    <p:extLst>
      <p:ext uri="{BB962C8B-B14F-4D97-AF65-F5344CB8AC3E}">
        <p14:creationId xmlns:p14="http://schemas.microsoft.com/office/powerpoint/2010/main" val="122913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902935-39BB-4F1A-9D3C-14D8C6AF71F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0C93F21-216D-4826-B226-5F99E9F74B4E}"/>
              </a:ext>
            </a:extLst>
          </p:cNvPr>
          <p:cNvSpPr>
            <a:spLocks noGrp="1"/>
          </p:cNvSpPr>
          <p:nvPr>
            <p:ph sz="half" idx="1"/>
          </p:nvPr>
        </p:nvSpPr>
        <p:spPr>
          <a:xfrm>
            <a:off x="838200" y="2302976"/>
            <a:ext cx="5181600" cy="3596148"/>
          </a:xfrm>
        </p:spPr>
        <p:txBody>
          <a:bodyPr>
            <a:normAutofit/>
          </a:bodyPr>
          <a:lstStyle>
            <a:lvl1pPr>
              <a:defRPr sz="2800"/>
            </a:lvl1pPr>
            <a:lvl2pPr>
              <a:defRPr sz="2400"/>
            </a:lvl2pPr>
            <a:lvl3pPr>
              <a:defRPr sz="20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EB63EB87-E287-4BC6-B40E-A9CB46E65F13}"/>
              </a:ext>
            </a:extLst>
          </p:cNvPr>
          <p:cNvSpPr>
            <a:spLocks noGrp="1"/>
          </p:cNvSpPr>
          <p:nvPr>
            <p:ph sz="half" idx="2"/>
          </p:nvPr>
        </p:nvSpPr>
        <p:spPr>
          <a:xfrm>
            <a:off x="6172200" y="2302976"/>
            <a:ext cx="5181600" cy="3596148"/>
          </a:xfrm>
        </p:spPr>
        <p:txBody>
          <a:bodyPr>
            <a:normAutofit/>
          </a:bodyPr>
          <a:lstStyle>
            <a:lvl1pPr>
              <a:defRPr sz="2800"/>
            </a:lvl1pPr>
            <a:lvl2pPr>
              <a:defRPr sz="2400"/>
            </a:lvl2pPr>
            <a:lvl3pPr>
              <a:defRPr sz="20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EACA6C9D-7F8C-47F2-B942-90FA408D48B5}"/>
              </a:ext>
            </a:extLst>
          </p:cNvPr>
          <p:cNvSpPr>
            <a:spLocks noGrp="1"/>
          </p:cNvSpPr>
          <p:nvPr>
            <p:ph type="dt" sz="half" idx="10"/>
          </p:nvPr>
        </p:nvSpPr>
        <p:spPr/>
        <p:txBody>
          <a:bodyPr/>
          <a:lstStyle>
            <a:lvl1pPr algn="r">
              <a:defRPr/>
            </a:lvl1pPr>
          </a:lstStyle>
          <a:p>
            <a:fld id="{A858AF17-352C-4B2A-998D-B5C7C6FF7017}" type="datetimeFigureOut">
              <a:rPr lang="sv-SE" smtClean="0"/>
              <a:pPr/>
              <a:t>2020-02-13</a:t>
            </a:fld>
            <a:endParaRPr lang="sv-SE" dirty="0"/>
          </a:p>
        </p:txBody>
      </p:sp>
      <p:sp>
        <p:nvSpPr>
          <p:cNvPr id="6" name="Platshållare för sidfot 5">
            <a:extLst>
              <a:ext uri="{FF2B5EF4-FFF2-40B4-BE49-F238E27FC236}">
                <a16:creationId xmlns:a16="http://schemas.microsoft.com/office/drawing/2014/main" id="{833128D7-1CA8-4F66-B0A9-322F0E62A31F}"/>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2093067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D4E91C-743E-45CA-8D6A-1F2A8124062E}"/>
              </a:ext>
            </a:extLst>
          </p:cNvPr>
          <p:cNvSpPr>
            <a:spLocks noGrp="1"/>
          </p:cNvSpPr>
          <p:nvPr>
            <p:ph type="title"/>
          </p:nvPr>
        </p:nvSpPr>
        <p:spPr>
          <a:xfrm>
            <a:off x="838200" y="488950"/>
            <a:ext cx="9372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DC7A133-8326-4CB0-97C2-107834C6859C}"/>
              </a:ext>
            </a:extLst>
          </p:cNvPr>
          <p:cNvSpPr>
            <a:spLocks noGrp="1"/>
          </p:cNvSpPr>
          <p:nvPr>
            <p:ph type="body" idx="1"/>
          </p:nvPr>
        </p:nvSpPr>
        <p:spPr>
          <a:xfrm>
            <a:off x="839788" y="2420996"/>
            <a:ext cx="5157787"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09F57531-0D48-4114-9AC9-805E158E32BB}"/>
              </a:ext>
            </a:extLst>
          </p:cNvPr>
          <p:cNvSpPr>
            <a:spLocks noGrp="1"/>
          </p:cNvSpPr>
          <p:nvPr>
            <p:ph sz="half" idx="2"/>
          </p:nvPr>
        </p:nvSpPr>
        <p:spPr>
          <a:xfrm>
            <a:off x="839788" y="3244908"/>
            <a:ext cx="5157787" cy="2911515"/>
          </a:xfrm>
        </p:spPr>
        <p:txBody>
          <a:bodyPr>
            <a:normAutofit/>
          </a:bodyPr>
          <a:lstStyle>
            <a:lvl1pPr>
              <a:defRPr sz="2400"/>
            </a:lvl1pPr>
            <a:lvl2pPr>
              <a:defRPr sz="2000"/>
            </a:lvl2pPr>
            <a:lvl3pPr>
              <a:defRPr sz="18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C63BAC71-E13E-4E64-92FA-9EBD983C0623}"/>
              </a:ext>
            </a:extLst>
          </p:cNvPr>
          <p:cNvSpPr>
            <a:spLocks noGrp="1"/>
          </p:cNvSpPr>
          <p:nvPr>
            <p:ph type="body" sz="quarter" idx="3"/>
          </p:nvPr>
        </p:nvSpPr>
        <p:spPr>
          <a:xfrm>
            <a:off x="6172200" y="2420996"/>
            <a:ext cx="5183188"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6511C5C9-7E3D-44D6-BA7B-42AFA81F1FE4}"/>
              </a:ext>
            </a:extLst>
          </p:cNvPr>
          <p:cNvSpPr>
            <a:spLocks noGrp="1"/>
          </p:cNvSpPr>
          <p:nvPr>
            <p:ph sz="quarter" idx="4"/>
          </p:nvPr>
        </p:nvSpPr>
        <p:spPr>
          <a:xfrm>
            <a:off x="6172200" y="3244908"/>
            <a:ext cx="5183188" cy="2911515"/>
          </a:xfrm>
        </p:spPr>
        <p:txBody>
          <a:bodyPr>
            <a:normAutofit/>
          </a:bodyPr>
          <a:lstStyle>
            <a:lvl1pPr>
              <a:defRPr sz="2400"/>
            </a:lvl1pPr>
            <a:lvl2pPr>
              <a:defRPr sz="2000"/>
            </a:lvl2pPr>
            <a:lvl3pPr>
              <a:defRPr sz="18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14FF45EB-3D9E-475A-B425-5E30496975F7}"/>
              </a:ext>
            </a:extLst>
          </p:cNvPr>
          <p:cNvSpPr>
            <a:spLocks noGrp="1"/>
          </p:cNvSpPr>
          <p:nvPr>
            <p:ph type="dt" sz="half" idx="10"/>
          </p:nvPr>
        </p:nvSpPr>
        <p:spPr/>
        <p:txBody>
          <a:bodyPr/>
          <a:lstStyle>
            <a:lvl1pPr algn="r">
              <a:defRPr/>
            </a:lvl1pPr>
          </a:lstStyle>
          <a:p>
            <a:fld id="{A858AF17-352C-4B2A-998D-B5C7C6FF7017}" type="datetimeFigureOut">
              <a:rPr lang="sv-SE" smtClean="0"/>
              <a:pPr/>
              <a:t>2020-02-13</a:t>
            </a:fld>
            <a:endParaRPr lang="sv-SE" dirty="0"/>
          </a:p>
        </p:txBody>
      </p:sp>
      <p:sp>
        <p:nvSpPr>
          <p:cNvPr id="8" name="Platshållare för sidfot 7">
            <a:extLst>
              <a:ext uri="{FF2B5EF4-FFF2-40B4-BE49-F238E27FC236}">
                <a16:creationId xmlns:a16="http://schemas.microsoft.com/office/drawing/2014/main" id="{8BBB7808-FDA7-4A4E-A5D6-1F8435025E03}"/>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85282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0BB34BD-322C-43F8-B397-E9EEDF909F95}"/>
              </a:ext>
            </a:extLst>
          </p:cNvPr>
          <p:cNvSpPr>
            <a:spLocks noGrp="1"/>
          </p:cNvSpPr>
          <p:nvPr>
            <p:ph type="title"/>
          </p:nvPr>
        </p:nvSpPr>
        <p:spPr>
          <a:xfrm>
            <a:off x="838200" y="486428"/>
            <a:ext cx="9372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1AE67A81-393C-4EBC-9A2B-B67780E3933D}"/>
              </a:ext>
            </a:extLst>
          </p:cNvPr>
          <p:cNvSpPr>
            <a:spLocks noGrp="1"/>
          </p:cNvSpPr>
          <p:nvPr>
            <p:ph type="body" idx="1"/>
          </p:nvPr>
        </p:nvSpPr>
        <p:spPr>
          <a:xfrm>
            <a:off x="838200" y="2752531"/>
            <a:ext cx="10515600" cy="3424432"/>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9020A7E-9D98-4913-95B4-304CBD57E331}"/>
              </a:ext>
            </a:extLst>
          </p:cNvPr>
          <p:cNvSpPr>
            <a:spLocks noGrp="1"/>
          </p:cNvSpPr>
          <p:nvPr>
            <p:ph type="dt" sz="half" idx="2"/>
          </p:nvPr>
        </p:nvSpPr>
        <p:spPr>
          <a:xfrm>
            <a:off x="8610600" y="634922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A858AF17-352C-4B2A-998D-B5C7C6FF7017}" type="datetimeFigureOut">
              <a:rPr lang="sv-SE" smtClean="0"/>
              <a:pPr algn="r"/>
              <a:t>2020-02-13</a:t>
            </a:fld>
            <a:endParaRPr lang="sv-SE" dirty="0"/>
          </a:p>
        </p:txBody>
      </p:sp>
      <p:sp>
        <p:nvSpPr>
          <p:cNvPr id="5" name="Platshållare för sidfot 4">
            <a:extLst>
              <a:ext uri="{FF2B5EF4-FFF2-40B4-BE49-F238E27FC236}">
                <a16:creationId xmlns:a16="http://schemas.microsoft.com/office/drawing/2014/main" id="{8E144B66-C488-4A7F-B727-FBEE13D84CF6}"/>
              </a:ext>
            </a:extLst>
          </p:cNvPr>
          <p:cNvSpPr>
            <a:spLocks noGrp="1"/>
          </p:cNvSpPr>
          <p:nvPr>
            <p:ph type="ftr" sz="quarter" idx="3"/>
          </p:nvPr>
        </p:nvSpPr>
        <p:spPr>
          <a:xfrm>
            <a:off x="838200" y="6349221"/>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dirty="0"/>
          </a:p>
        </p:txBody>
      </p:sp>
    </p:spTree>
    <p:extLst>
      <p:ext uri="{BB962C8B-B14F-4D97-AF65-F5344CB8AC3E}">
        <p14:creationId xmlns:p14="http://schemas.microsoft.com/office/powerpoint/2010/main" val="2782319320"/>
      </p:ext>
    </p:extLst>
  </p:cSld>
  <p:clrMap bg1="lt1" tx1="dk1" bg2="lt2" tx2="dk2" accent1="accent1" accent2="accent2" accent3="accent3" accent4="accent4" accent5="accent5" accent6="accent6" hlink="hlink" folHlink="folHlink"/>
  <p:sldLayoutIdLst>
    <p:sldLayoutId id="2147483670" r:id="rId1"/>
    <p:sldLayoutId id="2147483669" r:id="rId2"/>
    <p:sldLayoutId id="2147483663" r:id="rId3"/>
    <p:sldLayoutId id="2147483662" r:id="rId4"/>
    <p:sldLayoutId id="2147483666" r:id="rId5"/>
    <p:sldLayoutId id="2147483661" r:id="rId6"/>
    <p:sldLayoutId id="2147483664" r:id="rId7"/>
    <p:sldLayoutId id="2147483665" r:id="rId8"/>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ideo" Target="https://www.youtube.com/embed/agmClW6uAzo" TargetMode="Externa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BFCCF0-B5CB-4C3A-B49A-DC076EB5DC6B}"/>
              </a:ext>
            </a:extLst>
          </p:cNvPr>
          <p:cNvSpPr>
            <a:spLocks noGrp="1"/>
          </p:cNvSpPr>
          <p:nvPr>
            <p:ph type="title"/>
          </p:nvPr>
        </p:nvSpPr>
        <p:spPr>
          <a:xfrm>
            <a:off x="831850" y="1819275"/>
            <a:ext cx="5873750" cy="2743200"/>
          </a:xfrm>
        </p:spPr>
        <p:txBody>
          <a:bodyPr>
            <a:normAutofit/>
          </a:bodyPr>
          <a:lstStyle/>
          <a:p>
            <a:r>
              <a:rPr lang="sv-SE" sz="4800" dirty="0">
                <a:solidFill>
                  <a:schemeClr val="accent3"/>
                </a:solidFill>
              </a:rPr>
              <a:t>Minor </a:t>
            </a:r>
            <a:br>
              <a:rPr lang="sv-SE" sz="4800" dirty="0">
                <a:solidFill>
                  <a:schemeClr val="accent3"/>
                </a:solidFill>
              </a:rPr>
            </a:br>
            <a:r>
              <a:rPr lang="sv-SE" sz="4800" dirty="0">
                <a:solidFill>
                  <a:schemeClr val="accent3"/>
                </a:solidFill>
              </a:rPr>
              <a:t>- projektet som skapar hopp i krigets spår</a:t>
            </a:r>
          </a:p>
        </p:txBody>
      </p:sp>
      <p:sp>
        <p:nvSpPr>
          <p:cNvPr id="3" name="Platshållare för text 2">
            <a:extLst>
              <a:ext uri="{FF2B5EF4-FFF2-40B4-BE49-F238E27FC236}">
                <a16:creationId xmlns:a16="http://schemas.microsoft.com/office/drawing/2014/main" id="{641EFF54-4621-4BAB-957E-FDEB832EE542}"/>
              </a:ext>
            </a:extLst>
          </p:cNvPr>
          <p:cNvSpPr>
            <a:spLocks noGrp="1"/>
          </p:cNvSpPr>
          <p:nvPr>
            <p:ph type="body" idx="1"/>
          </p:nvPr>
        </p:nvSpPr>
        <p:spPr/>
        <p:txBody>
          <a:bodyPr/>
          <a:lstStyle/>
          <a:p>
            <a:r>
              <a:rPr lang="sv-SE" dirty="0"/>
              <a:t>En presentation av Svenska FN-förbundet</a:t>
            </a:r>
          </a:p>
        </p:txBody>
      </p:sp>
      <p:pic>
        <p:nvPicPr>
          <p:cNvPr id="5" name="Bildobjekt 4" descr="En bild som visar person, utomhus&#10;&#10;Automatiskt genererad beskrivning">
            <a:extLst>
              <a:ext uri="{FF2B5EF4-FFF2-40B4-BE49-F238E27FC236}">
                <a16:creationId xmlns:a16="http://schemas.microsoft.com/office/drawing/2014/main" id="{B05280C9-EE96-4381-80EB-2CFCD4F982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42484" y="2124158"/>
            <a:ext cx="4317665" cy="4313352"/>
          </a:xfrm>
          <a:prstGeom prst="rect">
            <a:avLst/>
          </a:prstGeom>
        </p:spPr>
      </p:pic>
    </p:spTree>
    <p:extLst>
      <p:ext uri="{BB962C8B-B14F-4D97-AF65-F5344CB8AC3E}">
        <p14:creationId xmlns:p14="http://schemas.microsoft.com/office/powerpoint/2010/main" val="533071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7C1BAB-C280-4732-A77E-29E152FFD9ED}"/>
              </a:ext>
            </a:extLst>
          </p:cNvPr>
          <p:cNvSpPr>
            <a:spLocks noGrp="1"/>
          </p:cNvSpPr>
          <p:nvPr>
            <p:ph type="title"/>
          </p:nvPr>
        </p:nvSpPr>
        <p:spPr/>
        <p:txBody>
          <a:bodyPr/>
          <a:lstStyle/>
          <a:p>
            <a:r>
              <a:rPr lang="sv-SE" dirty="0"/>
              <a:t>UNMAS i Irak</a:t>
            </a:r>
          </a:p>
        </p:txBody>
      </p:sp>
      <p:pic>
        <p:nvPicPr>
          <p:cNvPr id="8" name="Platshållare för bild 7" descr="En bild som visar mark, klippa, utomhus&#10;&#10;Automatiskt genererad beskrivning">
            <a:extLst>
              <a:ext uri="{FF2B5EF4-FFF2-40B4-BE49-F238E27FC236}">
                <a16:creationId xmlns:a16="http://schemas.microsoft.com/office/drawing/2014/main" id="{B673F0E9-9C45-4DD2-8EB8-C05AA49774E0}"/>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
        <p:nvSpPr>
          <p:cNvPr id="4" name="Platshållare för text 3">
            <a:extLst>
              <a:ext uri="{FF2B5EF4-FFF2-40B4-BE49-F238E27FC236}">
                <a16:creationId xmlns:a16="http://schemas.microsoft.com/office/drawing/2014/main" id="{0560AC1E-77B3-41A1-8BAA-BAA566F68C2A}"/>
              </a:ext>
            </a:extLst>
          </p:cNvPr>
          <p:cNvSpPr>
            <a:spLocks noGrp="1"/>
          </p:cNvSpPr>
          <p:nvPr>
            <p:ph type="body" sz="half" idx="2"/>
          </p:nvPr>
        </p:nvSpPr>
        <p:spPr>
          <a:xfrm>
            <a:off x="839788" y="2614863"/>
            <a:ext cx="3932237" cy="3312862"/>
          </a:xfrm>
        </p:spPr>
        <p:txBody>
          <a:bodyPr>
            <a:normAutofit/>
          </a:bodyPr>
          <a:lstStyle/>
          <a:p>
            <a:pPr marL="342900" indent="-342900">
              <a:buFont typeface="Arial" panose="020B0604020202020204" pitchFamily="34" charset="0"/>
              <a:buChar char="•"/>
            </a:pPr>
            <a:r>
              <a:rPr lang="sv-SE" dirty="0"/>
              <a:t>Ca 5.8 miljoner människor har blivit internflyktingar i konflikten mot IS </a:t>
            </a:r>
          </a:p>
          <a:p>
            <a:pPr marL="342900" indent="-342900">
              <a:buFont typeface="Arial" panose="020B0604020202020204" pitchFamily="34" charset="0"/>
              <a:buChar char="•"/>
            </a:pPr>
            <a:r>
              <a:rPr lang="sv-SE" dirty="0"/>
              <a:t>Militären såväl som ISIS har placerat ut stora mängder explosiva lämningar i olika former</a:t>
            </a:r>
          </a:p>
          <a:p>
            <a:pPr marL="342900" indent="-342900">
              <a:buFont typeface="Arial" panose="020B0604020202020204" pitchFamily="34" charset="0"/>
              <a:buChar char="•"/>
            </a:pPr>
            <a:r>
              <a:rPr lang="sv-SE" dirty="0"/>
              <a:t>Det är en komplex miljö med nya utmaningar</a:t>
            </a:r>
          </a:p>
          <a:p>
            <a:endParaRPr lang="sv-SE" dirty="0"/>
          </a:p>
        </p:txBody>
      </p:sp>
      <p:sp>
        <p:nvSpPr>
          <p:cNvPr id="6" name="Platshållare för text 5">
            <a:extLst>
              <a:ext uri="{FF2B5EF4-FFF2-40B4-BE49-F238E27FC236}">
                <a16:creationId xmlns:a16="http://schemas.microsoft.com/office/drawing/2014/main" id="{9374E59D-3836-4F9B-8BE9-F7BEAC21BF0C}"/>
              </a:ext>
            </a:extLst>
          </p:cNvPr>
          <p:cNvSpPr>
            <a:spLocks noGrp="1"/>
          </p:cNvSpPr>
          <p:nvPr>
            <p:ph type="body" sz="quarter" idx="13"/>
          </p:nvPr>
        </p:nvSpPr>
        <p:spPr/>
        <p:txBody>
          <a:bodyPr/>
          <a:lstStyle/>
          <a:p>
            <a:r>
              <a:rPr lang="sv-SE" dirty="0"/>
              <a:t>Foto: UNMAS</a:t>
            </a:r>
          </a:p>
        </p:txBody>
      </p:sp>
    </p:spTree>
    <p:extLst>
      <p:ext uri="{BB962C8B-B14F-4D97-AF65-F5344CB8AC3E}">
        <p14:creationId xmlns:p14="http://schemas.microsoft.com/office/powerpoint/2010/main" val="1992559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FB75E6-E163-4EBD-8CBC-954217E86E56}"/>
              </a:ext>
            </a:extLst>
          </p:cNvPr>
          <p:cNvSpPr>
            <a:spLocks noGrp="1"/>
          </p:cNvSpPr>
          <p:nvPr>
            <p:ph type="title"/>
          </p:nvPr>
        </p:nvSpPr>
        <p:spPr/>
        <p:txBody>
          <a:bodyPr/>
          <a:lstStyle/>
          <a:p>
            <a:r>
              <a:rPr lang="sv-SE" dirty="0"/>
              <a:t>Tre fokusområden</a:t>
            </a:r>
          </a:p>
        </p:txBody>
      </p:sp>
      <p:pic>
        <p:nvPicPr>
          <p:cNvPr id="8" name="Platshållare för bild 7" descr="En bild som visar utomhus, himmel&#10;&#10;Automatiskt genererad beskrivning">
            <a:extLst>
              <a:ext uri="{FF2B5EF4-FFF2-40B4-BE49-F238E27FC236}">
                <a16:creationId xmlns:a16="http://schemas.microsoft.com/office/drawing/2014/main" id="{2108781C-44A8-4156-B2DB-9FAAEC34347F}"/>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
        <p:nvSpPr>
          <p:cNvPr id="4" name="Platshållare för text 3">
            <a:extLst>
              <a:ext uri="{FF2B5EF4-FFF2-40B4-BE49-F238E27FC236}">
                <a16:creationId xmlns:a16="http://schemas.microsoft.com/office/drawing/2014/main" id="{B86883A5-88E6-4FF3-82CA-037D27CA5D5B}"/>
              </a:ext>
            </a:extLst>
          </p:cNvPr>
          <p:cNvSpPr>
            <a:spLocks noGrp="1"/>
          </p:cNvSpPr>
          <p:nvPr>
            <p:ph type="body" sz="half" idx="2"/>
          </p:nvPr>
        </p:nvSpPr>
        <p:spPr>
          <a:xfrm>
            <a:off x="839788" y="2679032"/>
            <a:ext cx="3932237" cy="3248693"/>
          </a:xfrm>
        </p:spPr>
        <p:txBody>
          <a:bodyPr/>
          <a:lstStyle/>
          <a:p>
            <a:pPr marL="342900" indent="-342900">
              <a:buFont typeface="Arial" panose="020B0604020202020204" pitchFamily="34" charset="0"/>
              <a:buChar char="•"/>
            </a:pPr>
            <a:r>
              <a:rPr lang="sv-SE" dirty="0"/>
              <a:t>Öka kapaciteten hos landet </a:t>
            </a:r>
            <a:br>
              <a:rPr lang="sv-SE" dirty="0"/>
            </a:br>
            <a:r>
              <a:rPr lang="sv-SE" dirty="0"/>
              <a:t>så att de på egen hand kan </a:t>
            </a:r>
            <a:br>
              <a:rPr lang="sv-SE" dirty="0"/>
            </a:br>
            <a:r>
              <a:rPr lang="sv-SE" dirty="0"/>
              <a:t>hantera många utmaningar</a:t>
            </a:r>
          </a:p>
          <a:p>
            <a:pPr marL="342900" indent="-342900">
              <a:buFont typeface="Arial" panose="020B0604020202020204" pitchFamily="34" charset="0"/>
              <a:buChar char="•"/>
            </a:pPr>
            <a:r>
              <a:rPr lang="sv-SE" dirty="0"/>
              <a:t>Riskutbildning</a:t>
            </a:r>
          </a:p>
          <a:p>
            <a:pPr marL="342900" indent="-342900">
              <a:buFont typeface="Arial" panose="020B0604020202020204" pitchFamily="34" charset="0"/>
              <a:buChar char="•"/>
            </a:pPr>
            <a:r>
              <a:rPr lang="sv-SE" dirty="0"/>
              <a:t>Röja och frigöra mark </a:t>
            </a:r>
          </a:p>
          <a:p>
            <a:endParaRPr lang="sv-SE" dirty="0"/>
          </a:p>
        </p:txBody>
      </p:sp>
      <p:sp>
        <p:nvSpPr>
          <p:cNvPr id="6" name="Platshållare för text 5">
            <a:extLst>
              <a:ext uri="{FF2B5EF4-FFF2-40B4-BE49-F238E27FC236}">
                <a16:creationId xmlns:a16="http://schemas.microsoft.com/office/drawing/2014/main" id="{46A907E9-3AC7-4BA5-BC79-926DD4200466}"/>
              </a:ext>
            </a:extLst>
          </p:cNvPr>
          <p:cNvSpPr>
            <a:spLocks noGrp="1"/>
          </p:cNvSpPr>
          <p:nvPr>
            <p:ph type="body" sz="quarter" idx="13"/>
          </p:nvPr>
        </p:nvSpPr>
        <p:spPr/>
        <p:txBody>
          <a:bodyPr/>
          <a:lstStyle/>
          <a:p>
            <a:r>
              <a:rPr lang="sv-SE" dirty="0"/>
              <a:t>Foto: UNMAS</a:t>
            </a:r>
          </a:p>
        </p:txBody>
      </p:sp>
    </p:spTree>
    <p:extLst>
      <p:ext uri="{BB962C8B-B14F-4D97-AF65-F5344CB8AC3E}">
        <p14:creationId xmlns:p14="http://schemas.microsoft.com/office/powerpoint/2010/main" val="4268191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C4DB6B-387A-4BB7-A388-7C7AC74CBC20}"/>
              </a:ext>
            </a:extLst>
          </p:cNvPr>
          <p:cNvSpPr>
            <a:spLocks noGrp="1"/>
          </p:cNvSpPr>
          <p:nvPr>
            <p:ph type="title"/>
          </p:nvPr>
        </p:nvSpPr>
        <p:spPr/>
        <p:txBody>
          <a:bodyPr/>
          <a:lstStyle/>
          <a:p>
            <a:r>
              <a:rPr lang="sv-SE" dirty="0"/>
              <a:t>Minor bidrar till globala målen</a:t>
            </a:r>
          </a:p>
        </p:txBody>
      </p:sp>
      <p:pic>
        <p:nvPicPr>
          <p:cNvPr id="8" name="Platshållare för bild 7">
            <a:extLst>
              <a:ext uri="{FF2B5EF4-FFF2-40B4-BE49-F238E27FC236}">
                <a16:creationId xmlns:a16="http://schemas.microsoft.com/office/drawing/2014/main" id="{EF7D452F-D9CA-43BB-AD66-732D7425610E}"/>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
        <p:nvSpPr>
          <p:cNvPr id="4" name="Platshållare för text 3">
            <a:extLst>
              <a:ext uri="{FF2B5EF4-FFF2-40B4-BE49-F238E27FC236}">
                <a16:creationId xmlns:a16="http://schemas.microsoft.com/office/drawing/2014/main" id="{4A33E90B-9B91-4F8D-84D0-07D353CE3B52}"/>
              </a:ext>
            </a:extLst>
          </p:cNvPr>
          <p:cNvSpPr>
            <a:spLocks noGrp="1"/>
          </p:cNvSpPr>
          <p:nvPr>
            <p:ph type="body" sz="half" idx="2"/>
          </p:nvPr>
        </p:nvSpPr>
        <p:spPr/>
        <p:txBody>
          <a:bodyPr/>
          <a:lstStyle/>
          <a:p>
            <a:pPr marL="342900" indent="-342900">
              <a:buFontTx/>
              <a:buChar char="-"/>
            </a:pPr>
            <a:r>
              <a:rPr lang="sv-SE" dirty="0"/>
              <a:t>Mål 3 om god hälsa</a:t>
            </a:r>
          </a:p>
          <a:p>
            <a:pPr marL="342900" indent="-342900">
              <a:buFontTx/>
              <a:buChar char="-"/>
            </a:pPr>
            <a:r>
              <a:rPr lang="sv-SE" dirty="0"/>
              <a:t>Mål 4 om utbildning för alla</a:t>
            </a:r>
          </a:p>
          <a:p>
            <a:pPr marL="342900" indent="-342900">
              <a:buFontTx/>
              <a:buChar char="-"/>
            </a:pPr>
            <a:r>
              <a:rPr lang="sv-SE" dirty="0"/>
              <a:t>Mål 16 om fredliga samhällen</a:t>
            </a:r>
          </a:p>
        </p:txBody>
      </p:sp>
      <p:sp>
        <p:nvSpPr>
          <p:cNvPr id="5" name="Platshållare för text 4">
            <a:extLst>
              <a:ext uri="{FF2B5EF4-FFF2-40B4-BE49-F238E27FC236}">
                <a16:creationId xmlns:a16="http://schemas.microsoft.com/office/drawing/2014/main" id="{EFD11AD6-5F76-4559-94A3-2B8AE07CFB6B}"/>
              </a:ext>
            </a:extLst>
          </p:cNvPr>
          <p:cNvSpPr>
            <a:spLocks noGrp="1"/>
          </p:cNvSpPr>
          <p:nvPr>
            <p:ph type="body" sz="quarter" idx="12"/>
          </p:nvPr>
        </p:nvSpPr>
        <p:spPr/>
        <p:txBody>
          <a:bodyPr/>
          <a:lstStyle/>
          <a:p>
            <a:r>
              <a:rPr lang="sv-SE" dirty="0"/>
              <a:t>Bidrar till flera mål:</a:t>
            </a:r>
          </a:p>
        </p:txBody>
      </p:sp>
    </p:spTree>
    <p:extLst>
      <p:ext uri="{BB962C8B-B14F-4D97-AF65-F5344CB8AC3E}">
        <p14:creationId xmlns:p14="http://schemas.microsoft.com/office/powerpoint/2010/main" val="2038491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E17517-77B7-4790-9AD0-00C800C190E0}"/>
              </a:ext>
            </a:extLst>
          </p:cNvPr>
          <p:cNvSpPr>
            <a:spLocks noGrp="1"/>
          </p:cNvSpPr>
          <p:nvPr>
            <p:ph type="title"/>
          </p:nvPr>
        </p:nvSpPr>
        <p:spPr/>
        <p:txBody>
          <a:bodyPr/>
          <a:lstStyle/>
          <a:p>
            <a:r>
              <a:rPr lang="sv-SE" dirty="0"/>
              <a:t>Engagera dig!</a:t>
            </a:r>
          </a:p>
        </p:txBody>
      </p:sp>
      <p:sp>
        <p:nvSpPr>
          <p:cNvPr id="3" name="Platshållare för innehåll 2">
            <a:extLst>
              <a:ext uri="{FF2B5EF4-FFF2-40B4-BE49-F238E27FC236}">
                <a16:creationId xmlns:a16="http://schemas.microsoft.com/office/drawing/2014/main" id="{CEF5C290-3D83-410B-A7E4-C8D813C647FC}"/>
              </a:ext>
            </a:extLst>
          </p:cNvPr>
          <p:cNvSpPr>
            <a:spLocks noGrp="1"/>
          </p:cNvSpPr>
          <p:nvPr>
            <p:ph idx="1"/>
          </p:nvPr>
        </p:nvSpPr>
        <p:spPr/>
        <p:txBody>
          <a:bodyPr/>
          <a:lstStyle/>
          <a:p>
            <a:r>
              <a:rPr lang="sv-SE" dirty="0"/>
              <a:t>Läs mer på fn.se/minor</a:t>
            </a:r>
          </a:p>
          <a:p>
            <a:r>
              <a:rPr lang="sv-SE" dirty="0"/>
              <a:t>Använd material från fn.se/material</a:t>
            </a:r>
          </a:p>
          <a:p>
            <a:r>
              <a:rPr lang="sv-SE" dirty="0"/>
              <a:t>Arrangera en aktivitet</a:t>
            </a:r>
          </a:p>
          <a:p>
            <a:r>
              <a:rPr lang="sv-SE" dirty="0"/>
              <a:t>Prata med människor i din närhet</a:t>
            </a:r>
          </a:p>
        </p:txBody>
      </p:sp>
    </p:spTree>
    <p:extLst>
      <p:ext uri="{BB962C8B-B14F-4D97-AF65-F5344CB8AC3E}">
        <p14:creationId xmlns:p14="http://schemas.microsoft.com/office/powerpoint/2010/main" val="48674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7EBE06-B9B3-45B6-93F2-72A98260027D}"/>
              </a:ext>
            </a:extLst>
          </p:cNvPr>
          <p:cNvSpPr>
            <a:spLocks noGrp="1"/>
          </p:cNvSpPr>
          <p:nvPr>
            <p:ph type="title"/>
          </p:nvPr>
        </p:nvSpPr>
        <p:spPr/>
        <p:txBody>
          <a:bodyPr/>
          <a:lstStyle/>
          <a:p>
            <a:r>
              <a:rPr lang="sv-SE" b="1" dirty="0">
                <a:solidFill>
                  <a:schemeClr val="bg1"/>
                </a:solidFill>
              </a:rPr>
              <a:t>Stödjer viktiga FN-program i fält</a:t>
            </a:r>
          </a:p>
        </p:txBody>
      </p:sp>
      <p:pic>
        <p:nvPicPr>
          <p:cNvPr id="4" name="Bildobjekt 3" descr="En bild som visar kläder, person, utomhus, håller&#10;&#10;Beskrivning genererad med mycket hög exakthet">
            <a:extLst>
              <a:ext uri="{FF2B5EF4-FFF2-40B4-BE49-F238E27FC236}">
                <a16:creationId xmlns:a16="http://schemas.microsoft.com/office/drawing/2014/main" id="{5459EF88-B602-4C74-8D36-52AFE5EBAA55}"/>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b="-2"/>
          <a:stretch/>
        </p:blipFill>
        <p:spPr>
          <a:xfrm>
            <a:off x="812979" y="2326190"/>
            <a:ext cx="2740502" cy="2926080"/>
          </a:xfrm>
          <a:prstGeom prst="rect">
            <a:avLst/>
          </a:prstGeom>
        </p:spPr>
      </p:pic>
      <p:sp>
        <p:nvSpPr>
          <p:cNvPr id="5" name="textruta 4">
            <a:extLst>
              <a:ext uri="{FF2B5EF4-FFF2-40B4-BE49-F238E27FC236}">
                <a16:creationId xmlns:a16="http://schemas.microsoft.com/office/drawing/2014/main" id="{5CFC40B4-267C-4A20-9482-F092E0531AF4}"/>
              </a:ext>
            </a:extLst>
          </p:cNvPr>
          <p:cNvSpPr txBox="1"/>
          <p:nvPr/>
        </p:nvSpPr>
        <p:spPr>
          <a:xfrm>
            <a:off x="999196" y="5384799"/>
            <a:ext cx="2422651" cy="830997"/>
          </a:xfrm>
          <a:prstGeom prst="rect">
            <a:avLst/>
          </a:prstGeom>
          <a:noFill/>
        </p:spPr>
        <p:txBody>
          <a:bodyPr wrap="none" rtlCol="0">
            <a:spAutoFit/>
          </a:bodyPr>
          <a:lstStyle/>
          <a:p>
            <a:pPr algn="ctr"/>
            <a:r>
              <a:rPr lang="sv-SE" sz="2400" dirty="0"/>
              <a:t>Hållbar utveckling</a:t>
            </a:r>
            <a:br>
              <a:rPr lang="sv-SE" sz="2400" dirty="0"/>
            </a:br>
            <a:r>
              <a:rPr lang="sv-SE" sz="2400" b="1" dirty="0"/>
              <a:t>Skolmat</a:t>
            </a:r>
          </a:p>
        </p:txBody>
      </p:sp>
      <p:sp>
        <p:nvSpPr>
          <p:cNvPr id="6" name="textruta 5">
            <a:extLst>
              <a:ext uri="{FF2B5EF4-FFF2-40B4-BE49-F238E27FC236}">
                <a16:creationId xmlns:a16="http://schemas.microsoft.com/office/drawing/2014/main" id="{9DF393CD-5173-41BA-8B97-8C45FF697DB0}"/>
              </a:ext>
            </a:extLst>
          </p:cNvPr>
          <p:cNvSpPr txBox="1"/>
          <p:nvPr/>
        </p:nvSpPr>
        <p:spPr>
          <a:xfrm>
            <a:off x="4660328" y="5384800"/>
            <a:ext cx="2848665" cy="830997"/>
          </a:xfrm>
          <a:prstGeom prst="rect">
            <a:avLst/>
          </a:prstGeom>
          <a:noFill/>
        </p:spPr>
        <p:txBody>
          <a:bodyPr wrap="none" rtlCol="0">
            <a:spAutoFit/>
          </a:bodyPr>
          <a:lstStyle/>
          <a:p>
            <a:pPr algn="ctr"/>
            <a:r>
              <a:rPr lang="sv-SE" sz="2400" dirty="0"/>
              <a:t>Mänskliga rättigheter</a:t>
            </a:r>
            <a:br>
              <a:rPr lang="sv-SE" sz="2400" dirty="0"/>
            </a:br>
            <a:r>
              <a:rPr lang="sv-SE" sz="2400" b="1" dirty="0"/>
              <a:t>Flicka</a:t>
            </a:r>
          </a:p>
        </p:txBody>
      </p:sp>
      <p:sp>
        <p:nvSpPr>
          <p:cNvPr id="7" name="textruta 6">
            <a:extLst>
              <a:ext uri="{FF2B5EF4-FFF2-40B4-BE49-F238E27FC236}">
                <a16:creationId xmlns:a16="http://schemas.microsoft.com/office/drawing/2014/main" id="{CA37E074-0D45-477B-ACF2-010FDEB27C12}"/>
              </a:ext>
            </a:extLst>
          </p:cNvPr>
          <p:cNvSpPr txBox="1"/>
          <p:nvPr/>
        </p:nvSpPr>
        <p:spPr>
          <a:xfrm>
            <a:off x="8809331" y="5426501"/>
            <a:ext cx="2411622" cy="830997"/>
          </a:xfrm>
          <a:prstGeom prst="rect">
            <a:avLst/>
          </a:prstGeom>
          <a:noFill/>
        </p:spPr>
        <p:txBody>
          <a:bodyPr wrap="none" rtlCol="0">
            <a:spAutoFit/>
          </a:bodyPr>
          <a:lstStyle/>
          <a:p>
            <a:pPr algn="ctr"/>
            <a:r>
              <a:rPr lang="sv-SE" sz="2400" dirty="0"/>
              <a:t>Fred och säkerhet</a:t>
            </a:r>
            <a:br>
              <a:rPr lang="sv-SE" sz="2400" dirty="0"/>
            </a:br>
            <a:r>
              <a:rPr lang="sv-SE" sz="2400" b="1" dirty="0"/>
              <a:t>Minor</a:t>
            </a:r>
          </a:p>
        </p:txBody>
      </p:sp>
      <p:pic>
        <p:nvPicPr>
          <p:cNvPr id="8" name="Bildobjekt 7">
            <a:extLst>
              <a:ext uri="{FF2B5EF4-FFF2-40B4-BE49-F238E27FC236}">
                <a16:creationId xmlns:a16="http://schemas.microsoft.com/office/drawing/2014/main" id="{72058418-A24E-4ADE-8144-4FD4FF8AFF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59102" y="2534470"/>
            <a:ext cx="2863693" cy="2850330"/>
          </a:xfrm>
          <a:prstGeom prst="rect">
            <a:avLst/>
          </a:prstGeom>
        </p:spPr>
      </p:pic>
      <p:pic>
        <p:nvPicPr>
          <p:cNvPr id="9" name="Platshållare för innehåll 4" descr="En bild som visar står, person, håller, kläder&#10;&#10;Beskrivning genererad med hög exakthet">
            <a:extLst>
              <a:ext uri="{FF2B5EF4-FFF2-40B4-BE49-F238E27FC236}">
                <a16:creationId xmlns:a16="http://schemas.microsoft.com/office/drawing/2014/main" id="{5E164323-0B59-4869-A286-E2E339E3E4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09611" y="2326190"/>
            <a:ext cx="5282955" cy="3515810"/>
          </a:xfrm>
          <a:prstGeom prst="rect">
            <a:avLst/>
          </a:prstGeom>
        </p:spPr>
      </p:pic>
    </p:spTree>
    <p:extLst>
      <p:ext uri="{BB962C8B-B14F-4D97-AF65-F5344CB8AC3E}">
        <p14:creationId xmlns:p14="http://schemas.microsoft.com/office/powerpoint/2010/main" val="2781663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E9ED75-F95A-4857-B3E6-499EFE08CC51}"/>
              </a:ext>
            </a:extLst>
          </p:cNvPr>
          <p:cNvSpPr>
            <a:spLocks noGrp="1"/>
          </p:cNvSpPr>
          <p:nvPr>
            <p:ph type="title"/>
          </p:nvPr>
        </p:nvSpPr>
        <p:spPr/>
        <p:txBody>
          <a:bodyPr/>
          <a:lstStyle/>
          <a:p>
            <a:r>
              <a:rPr lang="sv-SE" dirty="0"/>
              <a:t>Hur ser minor ut?</a:t>
            </a:r>
          </a:p>
        </p:txBody>
      </p:sp>
      <p:pic>
        <p:nvPicPr>
          <p:cNvPr id="6" name="Platshållare för innehåll 5" descr="En bild som visar mark, utomhus, sitter, mätare&#10;&#10;Automatiskt genererad beskrivning">
            <a:extLst>
              <a:ext uri="{FF2B5EF4-FFF2-40B4-BE49-F238E27FC236}">
                <a16:creationId xmlns:a16="http://schemas.microsoft.com/office/drawing/2014/main" id="{58FB219F-186E-4829-B90C-45FE551C3E5C}"/>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838200" y="2374106"/>
            <a:ext cx="5181600" cy="3454400"/>
          </a:xfrm>
        </p:spPr>
      </p:pic>
      <p:pic>
        <p:nvPicPr>
          <p:cNvPr id="8" name="Platshållare för innehåll 7" descr="En bild som visar utomhus, träd, snö, gräs&#10;&#10;Automatiskt genererad beskrivning">
            <a:extLst>
              <a:ext uri="{FF2B5EF4-FFF2-40B4-BE49-F238E27FC236}">
                <a16:creationId xmlns:a16="http://schemas.microsoft.com/office/drawing/2014/main" id="{D557D333-AF96-4F26-922B-411A53BEF804}"/>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6172200" y="2374106"/>
            <a:ext cx="5181600" cy="3454400"/>
          </a:xfrm>
        </p:spPr>
      </p:pic>
    </p:spTree>
    <p:extLst>
      <p:ext uri="{BB962C8B-B14F-4D97-AF65-F5344CB8AC3E}">
        <p14:creationId xmlns:p14="http://schemas.microsoft.com/office/powerpoint/2010/main" val="2027062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7FAEA5-9E01-4419-ABD4-DF55829C1621}"/>
              </a:ext>
            </a:extLst>
          </p:cNvPr>
          <p:cNvSpPr>
            <a:spLocks noGrp="1"/>
          </p:cNvSpPr>
          <p:nvPr>
            <p:ph type="title"/>
          </p:nvPr>
        </p:nvSpPr>
        <p:spPr/>
        <p:txBody>
          <a:bodyPr/>
          <a:lstStyle/>
          <a:p>
            <a:r>
              <a:rPr lang="sv-SE" dirty="0"/>
              <a:t>Läget i världen</a:t>
            </a:r>
          </a:p>
        </p:txBody>
      </p:sp>
      <p:pic>
        <p:nvPicPr>
          <p:cNvPr id="8" name="Platshållare för bild 7" descr="En bild som visar träd, utomhus, gräs, växt&#10;&#10;Automatiskt genererad beskrivning">
            <a:extLst>
              <a:ext uri="{FF2B5EF4-FFF2-40B4-BE49-F238E27FC236}">
                <a16:creationId xmlns:a16="http://schemas.microsoft.com/office/drawing/2014/main" id="{FA0BD140-E5B8-4CE1-908C-4BFADEE6F0C0}"/>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
        <p:nvSpPr>
          <p:cNvPr id="4" name="Platshållare för text 3">
            <a:extLst>
              <a:ext uri="{FF2B5EF4-FFF2-40B4-BE49-F238E27FC236}">
                <a16:creationId xmlns:a16="http://schemas.microsoft.com/office/drawing/2014/main" id="{FE3C20C6-FC94-488D-A904-82D69FBC5861}"/>
              </a:ext>
            </a:extLst>
          </p:cNvPr>
          <p:cNvSpPr>
            <a:spLocks noGrp="1"/>
          </p:cNvSpPr>
          <p:nvPr>
            <p:ph type="body" sz="half" idx="2"/>
          </p:nvPr>
        </p:nvSpPr>
        <p:spPr>
          <a:xfrm>
            <a:off x="839788" y="2566737"/>
            <a:ext cx="3932237" cy="3360988"/>
          </a:xfrm>
        </p:spPr>
        <p:txBody>
          <a:bodyPr>
            <a:normAutofit/>
          </a:bodyPr>
          <a:lstStyle/>
          <a:p>
            <a:pPr marL="342900" indent="-342900">
              <a:buFont typeface="Arial" panose="020B0604020202020204" pitchFamily="34" charset="0"/>
              <a:buChar char="•"/>
            </a:pPr>
            <a:r>
              <a:rPr lang="sv-SE" dirty="0"/>
              <a:t>Minor och explosiva lämningar i ca 60 länder och territorier</a:t>
            </a:r>
          </a:p>
          <a:p>
            <a:pPr marL="342900" indent="-342900">
              <a:buFont typeface="Arial" panose="020B0604020202020204" pitchFamily="34" charset="0"/>
              <a:buChar char="•"/>
            </a:pPr>
            <a:r>
              <a:rPr lang="sv-SE" dirty="0"/>
              <a:t>År 2017 dog eller skadades över 7200 personer </a:t>
            </a:r>
          </a:p>
          <a:p>
            <a:pPr marL="342900" indent="-342900">
              <a:buFont typeface="Arial" panose="020B0604020202020204" pitchFamily="34" charset="0"/>
              <a:buChar char="•"/>
            </a:pPr>
            <a:r>
              <a:rPr lang="sv-SE" dirty="0"/>
              <a:t>Majoritet av de som skadas </a:t>
            </a:r>
            <a:br>
              <a:rPr lang="sv-SE" dirty="0"/>
            </a:br>
            <a:r>
              <a:rPr lang="sv-SE" dirty="0"/>
              <a:t>eller dödas är civila, och </a:t>
            </a:r>
            <a:br>
              <a:rPr lang="sv-SE" dirty="0"/>
            </a:br>
            <a:r>
              <a:rPr lang="sv-SE" dirty="0"/>
              <a:t>hälften är barn</a:t>
            </a:r>
          </a:p>
          <a:p>
            <a:endParaRPr lang="sv-SE" dirty="0"/>
          </a:p>
        </p:txBody>
      </p:sp>
      <p:sp>
        <p:nvSpPr>
          <p:cNvPr id="6" name="Platshållare för text 5">
            <a:extLst>
              <a:ext uri="{FF2B5EF4-FFF2-40B4-BE49-F238E27FC236}">
                <a16:creationId xmlns:a16="http://schemas.microsoft.com/office/drawing/2014/main" id="{A8ACD43B-69C3-488A-AC08-5E296C5AABFE}"/>
              </a:ext>
            </a:extLst>
          </p:cNvPr>
          <p:cNvSpPr>
            <a:spLocks noGrp="1"/>
          </p:cNvSpPr>
          <p:nvPr>
            <p:ph type="body" sz="quarter" idx="13"/>
          </p:nvPr>
        </p:nvSpPr>
        <p:spPr>
          <a:xfrm rot="16200000">
            <a:off x="9885895" y="4036607"/>
            <a:ext cx="3495675" cy="299259"/>
          </a:xfrm>
        </p:spPr>
        <p:txBody>
          <a:bodyPr/>
          <a:lstStyle/>
          <a:p>
            <a:r>
              <a:rPr lang="sv-SE" dirty="0"/>
              <a:t>Foto: UNMAS/</a:t>
            </a:r>
            <a:r>
              <a:rPr lang="sv-SE" dirty="0" err="1"/>
              <a:t>Gwenn</a:t>
            </a:r>
            <a:r>
              <a:rPr lang="sv-SE" dirty="0"/>
              <a:t> </a:t>
            </a:r>
            <a:r>
              <a:rPr lang="sv-SE" dirty="0" err="1"/>
              <a:t>Dubourthoumieu</a:t>
            </a:r>
            <a:endParaRPr lang="sv-SE" dirty="0"/>
          </a:p>
          <a:p>
            <a:endParaRPr lang="sv-SE" dirty="0"/>
          </a:p>
        </p:txBody>
      </p:sp>
    </p:spTree>
    <p:extLst>
      <p:ext uri="{BB962C8B-B14F-4D97-AF65-F5344CB8AC3E}">
        <p14:creationId xmlns:p14="http://schemas.microsoft.com/office/powerpoint/2010/main" val="4058717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n bild som visar klippa, berg, utomhus, natur&#10;&#10;Automatiskt genererad beskrivning">
            <a:extLst>
              <a:ext uri="{FF2B5EF4-FFF2-40B4-BE49-F238E27FC236}">
                <a16:creationId xmlns:a16="http://schemas.microsoft.com/office/drawing/2014/main" id="{929518AF-0EF6-4BA2-91EC-00EE506202FD}"/>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
        <p:nvSpPr>
          <p:cNvPr id="3" name="Rubrik 2">
            <a:extLst>
              <a:ext uri="{FF2B5EF4-FFF2-40B4-BE49-F238E27FC236}">
                <a16:creationId xmlns:a16="http://schemas.microsoft.com/office/drawing/2014/main" id="{9EF5A157-D5B1-4825-8054-EFEA4408F346}"/>
              </a:ext>
            </a:extLst>
          </p:cNvPr>
          <p:cNvSpPr>
            <a:spLocks noGrp="1"/>
          </p:cNvSpPr>
          <p:nvPr>
            <p:ph type="title"/>
          </p:nvPr>
        </p:nvSpPr>
        <p:spPr/>
        <p:txBody>
          <a:bodyPr/>
          <a:lstStyle/>
          <a:p>
            <a:r>
              <a:rPr lang="sv-SE" dirty="0"/>
              <a:t>Fem pelare mot minor</a:t>
            </a:r>
          </a:p>
        </p:txBody>
      </p:sp>
      <p:sp>
        <p:nvSpPr>
          <p:cNvPr id="4" name="Platshållare för text 3">
            <a:extLst>
              <a:ext uri="{FF2B5EF4-FFF2-40B4-BE49-F238E27FC236}">
                <a16:creationId xmlns:a16="http://schemas.microsoft.com/office/drawing/2014/main" id="{AAB67A5F-EB9C-4E8B-B140-C2B6B73FEBC9}"/>
              </a:ext>
            </a:extLst>
          </p:cNvPr>
          <p:cNvSpPr>
            <a:spLocks noGrp="1"/>
          </p:cNvSpPr>
          <p:nvPr>
            <p:ph type="body" sz="half" idx="2"/>
          </p:nvPr>
        </p:nvSpPr>
        <p:spPr>
          <a:xfrm>
            <a:off x="839788" y="3064042"/>
            <a:ext cx="6699856" cy="2863683"/>
          </a:xfrm>
        </p:spPr>
        <p:txBody>
          <a:bodyPr>
            <a:normAutofit/>
          </a:bodyPr>
          <a:lstStyle/>
          <a:p>
            <a:pPr marL="342900" indent="-342900">
              <a:buFont typeface="Arial" panose="020B0604020202020204" pitchFamily="34" charset="0"/>
              <a:buChar char="•"/>
            </a:pPr>
            <a:r>
              <a:rPr lang="sv-SE" dirty="0"/>
              <a:t>Minröjning</a:t>
            </a:r>
          </a:p>
          <a:p>
            <a:pPr marL="342900" indent="-342900">
              <a:buFont typeface="Arial" panose="020B0604020202020204" pitchFamily="34" charset="0"/>
              <a:buChar char="•"/>
            </a:pPr>
            <a:r>
              <a:rPr lang="sv-SE" dirty="0"/>
              <a:t>Utbildning för människor i riskområden</a:t>
            </a:r>
          </a:p>
          <a:p>
            <a:pPr marL="342900" indent="-342900">
              <a:buFont typeface="Arial" panose="020B0604020202020204" pitchFamily="34" charset="0"/>
              <a:buChar char="•"/>
            </a:pPr>
            <a:r>
              <a:rPr lang="sv-SE" dirty="0"/>
              <a:t>Hjälp och stöd till offer</a:t>
            </a:r>
          </a:p>
          <a:p>
            <a:pPr marL="342900" indent="-342900">
              <a:buFont typeface="Arial" panose="020B0604020202020204" pitchFamily="34" charset="0"/>
              <a:buChar char="•"/>
            </a:pPr>
            <a:r>
              <a:rPr lang="sv-SE" dirty="0"/>
              <a:t>Förstöra gamla lager med explosiv ammunition</a:t>
            </a:r>
          </a:p>
          <a:p>
            <a:pPr marL="342900" indent="-342900">
              <a:buFont typeface="Arial" panose="020B0604020202020204" pitchFamily="34" charset="0"/>
              <a:buChar char="•"/>
            </a:pPr>
            <a:r>
              <a:rPr lang="sv-SE" dirty="0"/>
              <a:t>Opinionsbildning</a:t>
            </a:r>
          </a:p>
          <a:p>
            <a:endParaRPr lang="sv-SE" dirty="0"/>
          </a:p>
        </p:txBody>
      </p:sp>
      <p:sp>
        <p:nvSpPr>
          <p:cNvPr id="6" name="Platshållare för text 5">
            <a:extLst>
              <a:ext uri="{FF2B5EF4-FFF2-40B4-BE49-F238E27FC236}">
                <a16:creationId xmlns:a16="http://schemas.microsoft.com/office/drawing/2014/main" id="{8C7A3061-86C9-4173-82D7-2F1987512D1A}"/>
              </a:ext>
            </a:extLst>
          </p:cNvPr>
          <p:cNvSpPr>
            <a:spLocks noGrp="1"/>
          </p:cNvSpPr>
          <p:nvPr>
            <p:ph type="body" sz="quarter" idx="13"/>
          </p:nvPr>
        </p:nvSpPr>
        <p:spPr/>
        <p:txBody>
          <a:bodyPr/>
          <a:lstStyle/>
          <a:p>
            <a:r>
              <a:rPr lang="sv-SE" dirty="0"/>
              <a:t>Foto: Jacob </a:t>
            </a:r>
            <a:r>
              <a:rPr lang="sv-SE" dirty="0" err="1"/>
              <a:t>Simkin</a:t>
            </a:r>
            <a:endParaRPr lang="sv-SE" dirty="0"/>
          </a:p>
        </p:txBody>
      </p:sp>
    </p:spTree>
    <p:extLst>
      <p:ext uri="{BB962C8B-B14F-4D97-AF65-F5344CB8AC3E}">
        <p14:creationId xmlns:p14="http://schemas.microsoft.com/office/powerpoint/2010/main" val="1368811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10CB7B-574D-4FD2-B516-DC414E5E16EC}"/>
              </a:ext>
            </a:extLst>
          </p:cNvPr>
          <p:cNvSpPr>
            <a:spLocks noGrp="1"/>
          </p:cNvSpPr>
          <p:nvPr>
            <p:ph type="title"/>
          </p:nvPr>
        </p:nvSpPr>
        <p:spPr/>
        <p:txBody>
          <a:bodyPr/>
          <a:lstStyle/>
          <a:p>
            <a:r>
              <a:rPr lang="sv-SE" dirty="0"/>
              <a:t>Minröjning</a:t>
            </a:r>
          </a:p>
        </p:txBody>
      </p:sp>
      <p:pic>
        <p:nvPicPr>
          <p:cNvPr id="8" name="Platshållare för bild 7" descr="En bild som visar himmel, utomhus, mark, man&#10;&#10;Automatiskt genererad beskrivning">
            <a:extLst>
              <a:ext uri="{FF2B5EF4-FFF2-40B4-BE49-F238E27FC236}">
                <a16:creationId xmlns:a16="http://schemas.microsoft.com/office/drawing/2014/main" id="{D1B6ACD5-D22A-43FB-99DF-4BBF54792AAA}"/>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
        <p:nvSpPr>
          <p:cNvPr id="4" name="Platshållare för text 3">
            <a:extLst>
              <a:ext uri="{FF2B5EF4-FFF2-40B4-BE49-F238E27FC236}">
                <a16:creationId xmlns:a16="http://schemas.microsoft.com/office/drawing/2014/main" id="{64D83169-A208-4785-A960-CD138E47E973}"/>
              </a:ext>
            </a:extLst>
          </p:cNvPr>
          <p:cNvSpPr>
            <a:spLocks noGrp="1"/>
          </p:cNvSpPr>
          <p:nvPr>
            <p:ph type="body" sz="half" idx="2"/>
          </p:nvPr>
        </p:nvSpPr>
        <p:spPr>
          <a:xfrm>
            <a:off x="839788" y="2823411"/>
            <a:ext cx="3932237" cy="3104314"/>
          </a:xfrm>
        </p:spPr>
        <p:txBody>
          <a:bodyPr/>
          <a:lstStyle/>
          <a:p>
            <a:pPr marL="342900" indent="-342900">
              <a:buFont typeface="Arial" panose="020B0604020202020204" pitchFamily="34" charset="0"/>
              <a:buChar char="•"/>
            </a:pPr>
            <a:r>
              <a:rPr lang="sv-SE" dirty="0"/>
              <a:t>Ett arbete som kräver noggrannhet och tålamod</a:t>
            </a:r>
          </a:p>
          <a:p>
            <a:pPr marL="342900" indent="-342900">
              <a:buFont typeface="Arial" panose="020B0604020202020204" pitchFamily="34" charset="0"/>
              <a:buChar char="•"/>
            </a:pPr>
            <a:r>
              <a:rPr lang="sv-SE" dirty="0"/>
              <a:t>Humanitär och militär</a:t>
            </a:r>
          </a:p>
          <a:p>
            <a:pPr marL="342900" indent="-342900">
              <a:buFont typeface="Arial" panose="020B0604020202020204" pitchFamily="34" charset="0"/>
              <a:buChar char="•"/>
            </a:pPr>
            <a:r>
              <a:rPr lang="sv-SE" dirty="0"/>
              <a:t>Maskinell och manuell</a:t>
            </a:r>
          </a:p>
          <a:p>
            <a:pPr marL="742950" lvl="1" indent="-285750">
              <a:buFont typeface="Arial" panose="020B0604020202020204" pitchFamily="34" charset="0"/>
              <a:buChar char="•"/>
            </a:pPr>
            <a:r>
              <a:rPr lang="sv-SE" dirty="0"/>
              <a:t>Kan kompletteras med minhundar</a:t>
            </a:r>
          </a:p>
          <a:p>
            <a:endParaRPr lang="sv-SE" dirty="0"/>
          </a:p>
        </p:txBody>
      </p:sp>
      <p:sp>
        <p:nvSpPr>
          <p:cNvPr id="6" name="Platshållare för text 5">
            <a:extLst>
              <a:ext uri="{FF2B5EF4-FFF2-40B4-BE49-F238E27FC236}">
                <a16:creationId xmlns:a16="http://schemas.microsoft.com/office/drawing/2014/main" id="{7E5F685F-27BF-4F17-B87D-550DA4DFC177}"/>
              </a:ext>
            </a:extLst>
          </p:cNvPr>
          <p:cNvSpPr>
            <a:spLocks noGrp="1"/>
          </p:cNvSpPr>
          <p:nvPr>
            <p:ph type="body" sz="quarter" idx="13"/>
          </p:nvPr>
        </p:nvSpPr>
        <p:spPr/>
        <p:txBody>
          <a:bodyPr/>
          <a:lstStyle/>
          <a:p>
            <a:r>
              <a:rPr lang="sv-SE" dirty="0"/>
              <a:t>Foto UN Photo/Marco </a:t>
            </a:r>
            <a:r>
              <a:rPr lang="sv-SE" dirty="0" err="1"/>
              <a:t>Dormino</a:t>
            </a:r>
            <a:endParaRPr lang="sv-SE" dirty="0"/>
          </a:p>
        </p:txBody>
      </p:sp>
    </p:spTree>
    <p:extLst>
      <p:ext uri="{BB962C8B-B14F-4D97-AF65-F5344CB8AC3E}">
        <p14:creationId xmlns:p14="http://schemas.microsoft.com/office/powerpoint/2010/main" val="4128586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BE6316-24E7-4229-BFBE-B5D00E736C32}"/>
              </a:ext>
            </a:extLst>
          </p:cNvPr>
          <p:cNvSpPr>
            <a:spLocks noGrp="1"/>
          </p:cNvSpPr>
          <p:nvPr>
            <p:ph type="ctrTitle"/>
          </p:nvPr>
        </p:nvSpPr>
        <p:spPr/>
        <p:txBody>
          <a:bodyPr/>
          <a:lstStyle/>
          <a:p>
            <a:r>
              <a:rPr lang="sv-SE" dirty="0"/>
              <a:t>Film med minröjaren Betty</a:t>
            </a:r>
          </a:p>
        </p:txBody>
      </p:sp>
      <p:pic>
        <p:nvPicPr>
          <p:cNvPr id="4" name="Onlinemedia 3" title="Betty - A Marco Grob film - Narrated by Daniel Craig">
            <a:hlinkClick r:id="" action="ppaction://media"/>
            <a:extLst>
              <a:ext uri="{FF2B5EF4-FFF2-40B4-BE49-F238E27FC236}">
                <a16:creationId xmlns:a16="http://schemas.microsoft.com/office/drawing/2014/main" id="{5962A954-D32E-4F95-9EFF-2B8573BBA5EC}"/>
              </a:ext>
            </a:extLst>
          </p:cNvPr>
          <p:cNvPicPr>
            <a:picLocks noGrp="1" noRot="1" noChangeAspect="1"/>
          </p:cNvPicPr>
          <p:nvPr>
            <p:ph type="media" sz="quarter" idx="12"/>
            <a:videoFile r:link="rId1"/>
          </p:nvPr>
        </p:nvPicPr>
        <p:blipFill>
          <a:blip r:embed="rId4"/>
          <a:stretch>
            <a:fillRect/>
          </a:stretch>
        </p:blipFill>
        <p:spPr>
          <a:xfrm>
            <a:off x="2518611" y="2265196"/>
            <a:ext cx="7122694" cy="4006515"/>
          </a:xfrm>
          <a:prstGeom prst="rect">
            <a:avLst/>
          </a:prstGeom>
        </p:spPr>
      </p:pic>
    </p:spTree>
    <p:extLst>
      <p:ext uri="{BB962C8B-B14F-4D97-AF65-F5344CB8AC3E}">
        <p14:creationId xmlns:p14="http://schemas.microsoft.com/office/powerpoint/2010/main" val="3993871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n bild som visar person, mark, utomhus, sitter&#10;&#10;Automatiskt genererad beskrivning">
            <a:extLst>
              <a:ext uri="{FF2B5EF4-FFF2-40B4-BE49-F238E27FC236}">
                <a16:creationId xmlns:a16="http://schemas.microsoft.com/office/drawing/2014/main" id="{3F5A3441-6567-41AB-8744-BA06FCF8852A}"/>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
        <p:nvSpPr>
          <p:cNvPr id="3" name="Rubrik 2">
            <a:extLst>
              <a:ext uri="{FF2B5EF4-FFF2-40B4-BE49-F238E27FC236}">
                <a16:creationId xmlns:a16="http://schemas.microsoft.com/office/drawing/2014/main" id="{2E910FFE-6AFC-4BFB-BA3A-425613D52529}"/>
              </a:ext>
            </a:extLst>
          </p:cNvPr>
          <p:cNvSpPr>
            <a:spLocks noGrp="1"/>
          </p:cNvSpPr>
          <p:nvPr>
            <p:ph type="title"/>
          </p:nvPr>
        </p:nvSpPr>
        <p:spPr/>
        <p:txBody>
          <a:bodyPr/>
          <a:lstStyle/>
          <a:p>
            <a:r>
              <a:rPr lang="sv-SE" dirty="0"/>
              <a:t>Utbildning i riskområden</a:t>
            </a:r>
          </a:p>
        </p:txBody>
      </p:sp>
      <p:sp>
        <p:nvSpPr>
          <p:cNvPr id="4" name="Platshållare för text 3">
            <a:extLst>
              <a:ext uri="{FF2B5EF4-FFF2-40B4-BE49-F238E27FC236}">
                <a16:creationId xmlns:a16="http://schemas.microsoft.com/office/drawing/2014/main" id="{04CE7547-AA7C-4DBA-8741-52695189CAA6}"/>
              </a:ext>
            </a:extLst>
          </p:cNvPr>
          <p:cNvSpPr>
            <a:spLocks noGrp="1"/>
          </p:cNvSpPr>
          <p:nvPr>
            <p:ph type="body" sz="half" idx="2"/>
          </p:nvPr>
        </p:nvSpPr>
        <p:spPr>
          <a:xfrm>
            <a:off x="839788" y="2919663"/>
            <a:ext cx="6699856" cy="3008062"/>
          </a:xfrm>
        </p:spPr>
        <p:txBody>
          <a:bodyPr/>
          <a:lstStyle/>
          <a:p>
            <a:pPr marL="342900" indent="-342900">
              <a:buFont typeface="Arial" panose="020B0604020202020204" pitchFamily="34" charset="0"/>
              <a:buChar char="•"/>
            </a:pPr>
            <a:r>
              <a:rPr lang="sv-SE" dirty="0"/>
              <a:t>Effektivt</a:t>
            </a:r>
          </a:p>
          <a:p>
            <a:pPr marL="342900" indent="-342900">
              <a:buFont typeface="Arial" panose="020B0604020202020204" pitchFamily="34" charset="0"/>
              <a:buChar char="•"/>
            </a:pPr>
            <a:r>
              <a:rPr lang="sv-SE" dirty="0"/>
              <a:t>Når marginaliserade grupper</a:t>
            </a:r>
          </a:p>
          <a:p>
            <a:pPr marL="342900" indent="-342900">
              <a:buFont typeface="Arial" panose="020B0604020202020204" pitchFamily="34" charset="0"/>
              <a:buChar char="•"/>
            </a:pPr>
            <a:r>
              <a:rPr lang="sv-SE" dirty="0"/>
              <a:t>Tar hjälp av lokala organisationer</a:t>
            </a:r>
          </a:p>
          <a:p>
            <a:pPr marL="342900" indent="-342900">
              <a:buFont typeface="Arial" panose="020B0604020202020204" pitchFamily="34" charset="0"/>
              <a:buChar char="•"/>
            </a:pPr>
            <a:r>
              <a:rPr lang="sv-SE" dirty="0"/>
              <a:t>Förebyggande insatser som räddar liv</a:t>
            </a:r>
          </a:p>
          <a:p>
            <a:endParaRPr lang="sv-SE" dirty="0"/>
          </a:p>
        </p:txBody>
      </p:sp>
      <p:sp>
        <p:nvSpPr>
          <p:cNvPr id="6" name="Platshållare för text 5">
            <a:extLst>
              <a:ext uri="{FF2B5EF4-FFF2-40B4-BE49-F238E27FC236}">
                <a16:creationId xmlns:a16="http://schemas.microsoft.com/office/drawing/2014/main" id="{C8B48A9B-CB84-4887-B6CD-D40BB2617F60}"/>
              </a:ext>
            </a:extLst>
          </p:cNvPr>
          <p:cNvSpPr>
            <a:spLocks noGrp="1"/>
          </p:cNvSpPr>
          <p:nvPr>
            <p:ph type="body" sz="quarter" idx="13"/>
          </p:nvPr>
        </p:nvSpPr>
        <p:spPr/>
        <p:txBody>
          <a:bodyPr/>
          <a:lstStyle/>
          <a:p>
            <a:r>
              <a:rPr lang="sv-SE" dirty="0"/>
              <a:t>Foto: UN Photo/JC </a:t>
            </a:r>
            <a:r>
              <a:rPr lang="sv-SE" dirty="0" err="1"/>
              <a:t>McIlwaine</a:t>
            </a:r>
            <a:endParaRPr lang="sv-SE" dirty="0"/>
          </a:p>
        </p:txBody>
      </p:sp>
    </p:spTree>
    <p:extLst>
      <p:ext uri="{BB962C8B-B14F-4D97-AF65-F5344CB8AC3E}">
        <p14:creationId xmlns:p14="http://schemas.microsoft.com/office/powerpoint/2010/main" val="577023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n bild som visar person, kvinna, håller, himmel&#10;&#10;Automatiskt genererad beskrivning">
            <a:extLst>
              <a:ext uri="{FF2B5EF4-FFF2-40B4-BE49-F238E27FC236}">
                <a16:creationId xmlns:a16="http://schemas.microsoft.com/office/drawing/2014/main" id="{8E65BF8F-31A2-450C-ADEA-16E0406FFFAE}"/>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
        <p:nvSpPr>
          <p:cNvPr id="3" name="Rubrik 2">
            <a:extLst>
              <a:ext uri="{FF2B5EF4-FFF2-40B4-BE49-F238E27FC236}">
                <a16:creationId xmlns:a16="http://schemas.microsoft.com/office/drawing/2014/main" id="{11A286AE-A80D-4214-ACA9-B1ED67B64479}"/>
              </a:ext>
            </a:extLst>
          </p:cNvPr>
          <p:cNvSpPr>
            <a:spLocks noGrp="1"/>
          </p:cNvSpPr>
          <p:nvPr>
            <p:ph type="title"/>
          </p:nvPr>
        </p:nvSpPr>
        <p:spPr/>
        <p:txBody>
          <a:bodyPr/>
          <a:lstStyle/>
          <a:p>
            <a:r>
              <a:rPr lang="sv-SE" dirty="0"/>
              <a:t>FN:s minröjningsorganisation UNMAS</a:t>
            </a:r>
          </a:p>
        </p:txBody>
      </p:sp>
      <p:sp>
        <p:nvSpPr>
          <p:cNvPr id="4" name="Platshållare för text 3">
            <a:extLst>
              <a:ext uri="{FF2B5EF4-FFF2-40B4-BE49-F238E27FC236}">
                <a16:creationId xmlns:a16="http://schemas.microsoft.com/office/drawing/2014/main" id="{38B6AD7D-6FF1-4056-A592-7A548367A641}"/>
              </a:ext>
            </a:extLst>
          </p:cNvPr>
          <p:cNvSpPr>
            <a:spLocks noGrp="1"/>
          </p:cNvSpPr>
          <p:nvPr>
            <p:ph type="body" sz="half" idx="2"/>
          </p:nvPr>
        </p:nvSpPr>
        <p:spPr>
          <a:xfrm>
            <a:off x="839788" y="2983832"/>
            <a:ext cx="6699856" cy="2943893"/>
          </a:xfrm>
        </p:spPr>
        <p:txBody>
          <a:bodyPr>
            <a:normAutofit/>
          </a:bodyPr>
          <a:lstStyle/>
          <a:p>
            <a:pPr marL="342900" indent="-342900">
              <a:buFont typeface="Arial" panose="020B0604020202020204" pitchFamily="34" charset="0"/>
              <a:buChar char="•"/>
            </a:pPr>
            <a:r>
              <a:rPr lang="sv-SE" dirty="0"/>
              <a:t>United Nations </a:t>
            </a:r>
            <a:r>
              <a:rPr lang="sv-SE" dirty="0" err="1"/>
              <a:t>Mine</a:t>
            </a:r>
            <a:r>
              <a:rPr lang="sv-SE" dirty="0"/>
              <a:t> Action Service (UNMAS)</a:t>
            </a:r>
          </a:p>
          <a:p>
            <a:pPr marL="342900" indent="-342900">
              <a:buFont typeface="Arial" panose="020B0604020202020204" pitchFamily="34" charset="0"/>
              <a:buChar char="•"/>
            </a:pPr>
            <a:r>
              <a:rPr lang="sv-SE" dirty="0"/>
              <a:t>Etablerades 1997</a:t>
            </a:r>
          </a:p>
          <a:p>
            <a:pPr marL="342900" indent="-342900">
              <a:buFont typeface="Arial" panose="020B0604020202020204" pitchFamily="34" charset="0"/>
              <a:buChar char="•"/>
            </a:pPr>
            <a:r>
              <a:rPr lang="sv-SE" dirty="0"/>
              <a:t>Mål: eliminera hotet om minor och </a:t>
            </a:r>
            <a:br>
              <a:rPr lang="sv-SE" dirty="0"/>
            </a:br>
            <a:r>
              <a:rPr lang="sv-SE" dirty="0"/>
              <a:t>explosiva lämningar världen över </a:t>
            </a:r>
          </a:p>
          <a:p>
            <a:pPr marL="342900" indent="-342900">
              <a:buFont typeface="Arial" panose="020B0604020202020204" pitchFamily="34" charset="0"/>
              <a:buChar char="•"/>
            </a:pPr>
            <a:r>
              <a:rPr lang="sv-SE" dirty="0"/>
              <a:t>Leds av </a:t>
            </a:r>
            <a:r>
              <a:rPr lang="sv-SE" dirty="0" err="1"/>
              <a:t>Agnés</a:t>
            </a:r>
            <a:r>
              <a:rPr lang="sv-SE" dirty="0"/>
              <a:t> </a:t>
            </a:r>
            <a:r>
              <a:rPr lang="sv-SE" dirty="0" err="1"/>
              <a:t>Marcaillou</a:t>
            </a:r>
            <a:endParaRPr lang="sv-SE" dirty="0"/>
          </a:p>
          <a:p>
            <a:pPr marL="342900" indent="-342900">
              <a:buFont typeface="Arial" panose="020B0604020202020204" pitchFamily="34" charset="0"/>
              <a:buChar char="•"/>
            </a:pPr>
            <a:r>
              <a:rPr lang="sv-SE" dirty="0"/>
              <a:t>Ligger under </a:t>
            </a:r>
            <a:r>
              <a:rPr lang="sv-SE" dirty="0" err="1"/>
              <a:t>Department</a:t>
            </a:r>
            <a:r>
              <a:rPr lang="sv-SE" dirty="0"/>
              <a:t> </a:t>
            </a:r>
            <a:r>
              <a:rPr lang="sv-SE" dirty="0" err="1"/>
              <a:t>of</a:t>
            </a:r>
            <a:r>
              <a:rPr lang="sv-SE" dirty="0"/>
              <a:t> Peace Operations</a:t>
            </a:r>
          </a:p>
          <a:p>
            <a:endParaRPr lang="sv-SE" dirty="0"/>
          </a:p>
        </p:txBody>
      </p:sp>
      <p:sp>
        <p:nvSpPr>
          <p:cNvPr id="6" name="Platshållare för text 5">
            <a:extLst>
              <a:ext uri="{FF2B5EF4-FFF2-40B4-BE49-F238E27FC236}">
                <a16:creationId xmlns:a16="http://schemas.microsoft.com/office/drawing/2014/main" id="{FA8D248C-F2E1-4EA8-9C91-DA4373F7021F}"/>
              </a:ext>
            </a:extLst>
          </p:cNvPr>
          <p:cNvSpPr>
            <a:spLocks noGrp="1"/>
          </p:cNvSpPr>
          <p:nvPr>
            <p:ph type="body" sz="quarter" idx="13"/>
          </p:nvPr>
        </p:nvSpPr>
        <p:spPr/>
        <p:txBody>
          <a:bodyPr/>
          <a:lstStyle/>
          <a:p>
            <a:r>
              <a:rPr lang="sv-SE" dirty="0"/>
              <a:t>Foto: </a:t>
            </a:r>
            <a:r>
              <a:rPr lang="sv-SE" dirty="0" err="1"/>
              <a:t>Un</a:t>
            </a:r>
            <a:r>
              <a:rPr lang="sv-SE" dirty="0"/>
              <a:t> Photo/Manuel Elias</a:t>
            </a:r>
          </a:p>
        </p:txBody>
      </p:sp>
    </p:spTree>
    <p:extLst>
      <p:ext uri="{BB962C8B-B14F-4D97-AF65-F5344CB8AC3E}">
        <p14:creationId xmlns:p14="http://schemas.microsoft.com/office/powerpoint/2010/main" val="3102064740"/>
      </p:ext>
    </p:extLst>
  </p:cSld>
  <p:clrMapOvr>
    <a:masterClrMapping/>
  </p:clrMapOvr>
</p:sld>
</file>

<file path=ppt/theme/theme1.xml><?xml version="1.0" encoding="utf-8"?>
<a:theme xmlns:a="http://schemas.openxmlformats.org/drawingml/2006/main" name="SFN Office TG-tema">
  <a:themeElements>
    <a:clrScheme name="SFN Färger">
      <a:dk1>
        <a:srgbClr val="151515"/>
      </a:dk1>
      <a:lt1>
        <a:srgbClr val="FFFFFF"/>
      </a:lt1>
      <a:dk2>
        <a:srgbClr val="008FD5"/>
      </a:dk2>
      <a:lt2>
        <a:srgbClr val="FFFFFF"/>
      </a:lt2>
      <a:accent1>
        <a:srgbClr val="008FD5"/>
      </a:accent1>
      <a:accent2>
        <a:srgbClr val="E2007A"/>
      </a:accent2>
      <a:accent3>
        <a:srgbClr val="A4BA00"/>
      </a:accent3>
      <a:accent4>
        <a:srgbClr val="E6A300"/>
      </a:accent4>
      <a:accent5>
        <a:srgbClr val="D8D8D8"/>
      </a:accent5>
      <a:accent6>
        <a:srgbClr val="7F7F7F"/>
      </a:accent6>
      <a:hlink>
        <a:srgbClr val="008FD5"/>
      </a:hlink>
      <a:folHlink>
        <a:srgbClr val="954F72"/>
      </a:folHlink>
    </a:clrScheme>
    <a:fontScheme name="SFN enbart trade gothic">
      <a:majorFont>
        <a:latin typeface="Trade Gothic LT Std Cn"/>
        <a:ea typeface=""/>
        <a:cs typeface=""/>
      </a:majorFont>
      <a:minorFont>
        <a:latin typeface="Trade Gothic LT Std Cn"/>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SFN-mall-2019-ny.potx" id="{17586EFF-24FC-463D-BF74-384035EEA639}" vid="{4A6E2694-F96A-4213-AC26-33C53C74A71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Mall - kopia</Template>
  <TotalTime>63</TotalTime>
  <Words>1982</Words>
  <Application>Microsoft Office PowerPoint</Application>
  <PresentationFormat>Bredbild</PresentationFormat>
  <Paragraphs>129</Paragraphs>
  <Slides>13</Slides>
  <Notes>13</Notes>
  <HiddenSlides>0</HiddenSlides>
  <MMClips>1</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13</vt:i4>
      </vt:variant>
    </vt:vector>
  </HeadingPairs>
  <TitlesOfParts>
    <vt:vector size="17" baseType="lpstr">
      <vt:lpstr>Arial</vt:lpstr>
      <vt:lpstr>Calibri</vt:lpstr>
      <vt:lpstr>Trade Gothic LT Std Cn</vt:lpstr>
      <vt:lpstr>SFN Office TG-tema</vt:lpstr>
      <vt:lpstr>Minor  - projektet som skapar hopp i krigets spår</vt:lpstr>
      <vt:lpstr>Stödjer viktiga FN-program i fält</vt:lpstr>
      <vt:lpstr>Hur ser minor ut?</vt:lpstr>
      <vt:lpstr>Läget i världen</vt:lpstr>
      <vt:lpstr>Fem pelare mot minor</vt:lpstr>
      <vt:lpstr>Minröjning</vt:lpstr>
      <vt:lpstr>Film med minröjaren Betty</vt:lpstr>
      <vt:lpstr>Utbildning i riskområden</vt:lpstr>
      <vt:lpstr>FN:s minröjningsorganisation UNMAS</vt:lpstr>
      <vt:lpstr>UNMAS i Irak</vt:lpstr>
      <vt:lpstr>Tre fokusområden</vt:lpstr>
      <vt:lpstr>Minor bidrar till globala målen</vt:lpstr>
      <vt:lpstr>Engagera dig!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Minor  - projektet som skapar hopp i krigets spår</dc:title>
  <dc:creator>Pernilla Bergström</dc:creator>
  <cp:lastModifiedBy>Terese Johansson</cp:lastModifiedBy>
  <cp:revision>17</cp:revision>
  <dcterms:created xsi:type="dcterms:W3CDTF">2019-09-13T10:15:25Z</dcterms:created>
  <dcterms:modified xsi:type="dcterms:W3CDTF">2020-02-13T12:30:22Z</dcterms:modified>
</cp:coreProperties>
</file>