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61" r:id="rId2"/>
    <p:sldId id="376" r:id="rId3"/>
    <p:sldId id="262" r:id="rId4"/>
    <p:sldId id="377" r:id="rId5"/>
    <p:sldId id="266" r:id="rId6"/>
    <p:sldId id="265" r:id="rId7"/>
    <p:sldId id="271" r:id="rId8"/>
    <p:sldId id="576" r:id="rId9"/>
    <p:sldId id="264" r:id="rId10"/>
    <p:sldId id="577" r:id="rId11"/>
    <p:sldId id="575" r:id="rId12"/>
    <p:sldId id="268" r:id="rId13"/>
    <p:sldId id="574" r:id="rId1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ma Cornbert" initials="EC" lastIdx="2" clrIdx="0">
    <p:extLst>
      <p:ext uri="{19B8F6BF-5375-455C-9EA6-DF929625EA0E}">
        <p15:presenceInfo xmlns:p15="http://schemas.microsoft.com/office/powerpoint/2012/main" userId="S::emma.cornbert@fn.se::c844042d-84f7-45c2-9a6c-baf2153f68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59577" autoAdjust="0"/>
  </p:normalViewPr>
  <p:slideViewPr>
    <p:cSldViewPr snapToGrid="0">
      <p:cViewPr varScale="1">
        <p:scale>
          <a:sx n="65" d="100"/>
          <a:sy n="65" d="100"/>
        </p:scale>
        <p:origin x="253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1143000" y="685800"/>
            <a:ext cx="4572000" cy="3429000"/>
          </a:xfrm>
          <a:prstGeom prst="rect">
            <a:avLst/>
          </a:prstGeom>
        </p:spPr>
        <p:txBody>
          <a:bodyPr/>
          <a:lstStyle/>
          <a:p>
            <a:endParaRPr/>
          </a:p>
        </p:txBody>
      </p:sp>
      <p:sp>
        <p:nvSpPr>
          <p:cNvPr id="110" name="Shape 110"/>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youtube.com/watch?v=mZH5hIOyU4Y"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a:spLocks noGrp="1" noRot="1" noChangeAspect="1"/>
          </p:cNvSpPr>
          <p:nvPr>
            <p:ph type="sldImg"/>
          </p:nvPr>
        </p:nvSpPr>
        <p:spPr>
          <a:prstGeom prst="rect">
            <a:avLst/>
          </a:prstGeom>
        </p:spPr>
        <p:txBody>
          <a:bodyPr/>
          <a:lstStyle/>
          <a:p>
            <a:endParaRPr/>
          </a:p>
        </p:txBody>
      </p:sp>
      <p:sp>
        <p:nvSpPr>
          <p:cNvPr id="139" name="Shape 139"/>
          <p:cNvSpPr>
            <a:spLocks noGrp="1"/>
          </p:cNvSpPr>
          <p:nvPr>
            <p:ph type="body" sz="quarter" idx="1"/>
          </p:nvPr>
        </p:nvSpPr>
        <p:spPr>
          <a:prstGeom prst="rect">
            <a:avLst/>
          </a:prstGeom>
        </p:spPr>
        <p:txBody>
          <a:bodyPr/>
          <a:lstStyle/>
          <a:p>
            <a:pPr>
              <a:lnSpc>
                <a:spcPct val="90000"/>
              </a:lnSpc>
              <a:spcBef>
                <a:spcPts val="300"/>
              </a:spcBef>
            </a:pPr>
            <a:r>
              <a:rPr lang="sv-SE" b="1" dirty="0"/>
              <a:t>Bild 13: FN:s kvinnokonvention</a:t>
            </a:r>
          </a:p>
          <a:p>
            <a:pPr>
              <a:lnSpc>
                <a:spcPct val="90000"/>
              </a:lnSpc>
              <a:spcBef>
                <a:spcPts val="300"/>
              </a:spcBef>
            </a:pPr>
            <a:endParaRPr b="1" dirty="0"/>
          </a:p>
          <a:p>
            <a:pPr>
              <a:lnSpc>
                <a:spcPct val="90000"/>
              </a:lnSpc>
              <a:spcBef>
                <a:spcPts val="300"/>
              </a:spcBef>
            </a:pPr>
            <a:r>
              <a:rPr dirty="0"/>
              <a:t>FN:s </a:t>
            </a:r>
            <a:r>
              <a:rPr dirty="0" err="1"/>
              <a:t>mänskliga</a:t>
            </a:r>
            <a:r>
              <a:rPr dirty="0"/>
              <a:t> </a:t>
            </a:r>
            <a:r>
              <a:rPr dirty="0" err="1"/>
              <a:t>fri-och</a:t>
            </a:r>
            <a:r>
              <a:rPr dirty="0"/>
              <a:t> </a:t>
            </a:r>
            <a:r>
              <a:rPr dirty="0" err="1"/>
              <a:t>rättigheter</a:t>
            </a:r>
            <a:r>
              <a:rPr dirty="0"/>
              <a:t> </a:t>
            </a:r>
            <a:r>
              <a:rPr dirty="0" err="1"/>
              <a:t>består</a:t>
            </a:r>
            <a:r>
              <a:rPr dirty="0"/>
              <a:t> </a:t>
            </a:r>
            <a:r>
              <a:rPr dirty="0" err="1"/>
              <a:t>i</a:t>
            </a:r>
            <a:r>
              <a:rPr dirty="0"/>
              <a:t> </a:t>
            </a:r>
            <a:r>
              <a:rPr dirty="0" err="1"/>
              <a:t>dagsläget</a:t>
            </a:r>
            <a:r>
              <a:rPr dirty="0"/>
              <a:t> av 9 </a:t>
            </a:r>
            <a:r>
              <a:rPr dirty="0" err="1"/>
              <a:t>kärnkonventioner</a:t>
            </a:r>
            <a:r>
              <a:rPr dirty="0"/>
              <a:t> </a:t>
            </a:r>
            <a:r>
              <a:rPr dirty="0" err="1"/>
              <a:t>som</a:t>
            </a:r>
            <a:r>
              <a:rPr dirty="0"/>
              <a:t> </a:t>
            </a:r>
            <a:r>
              <a:rPr dirty="0" err="1"/>
              <a:t>reglerar</a:t>
            </a:r>
            <a:r>
              <a:rPr dirty="0"/>
              <a:t> </a:t>
            </a:r>
            <a:r>
              <a:rPr dirty="0" err="1"/>
              <a:t>människans</a:t>
            </a:r>
            <a:r>
              <a:rPr dirty="0"/>
              <a:t> </a:t>
            </a:r>
            <a:r>
              <a:rPr dirty="0" err="1"/>
              <a:t>rätt</a:t>
            </a:r>
            <a:r>
              <a:rPr dirty="0"/>
              <a:t> till </a:t>
            </a:r>
            <a:r>
              <a:rPr dirty="0" err="1"/>
              <a:t>fri</a:t>
            </a:r>
            <a:r>
              <a:rPr dirty="0"/>
              <a:t>- </a:t>
            </a:r>
            <a:r>
              <a:rPr dirty="0" err="1"/>
              <a:t>och</a:t>
            </a:r>
            <a:r>
              <a:rPr dirty="0"/>
              <a:t> </a:t>
            </a:r>
            <a:r>
              <a:rPr dirty="0" err="1"/>
              <a:t>rättigheter</a:t>
            </a:r>
            <a:r>
              <a:rPr dirty="0"/>
              <a:t>. </a:t>
            </a:r>
            <a:r>
              <a:rPr dirty="0" err="1"/>
              <a:t>En</a:t>
            </a:r>
            <a:r>
              <a:rPr dirty="0"/>
              <a:t> av de </a:t>
            </a:r>
            <a:r>
              <a:rPr dirty="0" err="1"/>
              <a:t>större</a:t>
            </a:r>
            <a:r>
              <a:rPr dirty="0"/>
              <a:t> </a:t>
            </a:r>
            <a:r>
              <a:rPr dirty="0" err="1"/>
              <a:t>kärnkonventionen</a:t>
            </a:r>
            <a:r>
              <a:rPr dirty="0"/>
              <a:t> </a:t>
            </a:r>
            <a:r>
              <a:rPr dirty="0" err="1"/>
              <a:t>reglerar</a:t>
            </a:r>
            <a:r>
              <a:rPr dirty="0"/>
              <a:t> just </a:t>
            </a:r>
            <a:r>
              <a:rPr dirty="0" err="1"/>
              <a:t>jämställdhet</a:t>
            </a:r>
            <a:r>
              <a:rPr dirty="0"/>
              <a:t> </a:t>
            </a:r>
            <a:r>
              <a:rPr dirty="0" err="1"/>
              <a:t>och</a:t>
            </a:r>
            <a:r>
              <a:rPr dirty="0"/>
              <a:t> </a:t>
            </a:r>
            <a:r>
              <a:rPr dirty="0" err="1"/>
              <a:t>kallas</a:t>
            </a:r>
            <a:r>
              <a:rPr dirty="0"/>
              <a:t> </a:t>
            </a:r>
            <a:r>
              <a:rPr lang="sv-SE" dirty="0"/>
              <a:t>K</a:t>
            </a:r>
            <a:r>
              <a:rPr dirty="0" err="1"/>
              <a:t>vinnokonventionen</a:t>
            </a:r>
            <a:r>
              <a:rPr dirty="0"/>
              <a:t>.  FN:s </a:t>
            </a:r>
            <a:r>
              <a:rPr dirty="0" err="1"/>
              <a:t>kvinnokonvention</a:t>
            </a:r>
            <a:r>
              <a:rPr dirty="0"/>
              <a:t> </a:t>
            </a:r>
            <a:r>
              <a:rPr dirty="0" err="1"/>
              <a:t>som</a:t>
            </a:r>
            <a:r>
              <a:rPr dirty="0"/>
              <a:t> </a:t>
            </a:r>
            <a:r>
              <a:rPr dirty="0" err="1"/>
              <a:t>även</a:t>
            </a:r>
            <a:r>
              <a:rPr dirty="0"/>
              <a:t> </a:t>
            </a:r>
            <a:r>
              <a:rPr dirty="0" err="1"/>
              <a:t>kallas</a:t>
            </a:r>
            <a:r>
              <a:rPr dirty="0"/>
              <a:t> C</a:t>
            </a:r>
            <a:r>
              <a:rPr lang="sv-SE" dirty="0"/>
              <a:t>EDAW</a:t>
            </a:r>
            <a:r>
              <a:rPr dirty="0"/>
              <a:t> (</a:t>
            </a:r>
            <a:r>
              <a:rPr dirty="0" err="1"/>
              <a:t>Conve</a:t>
            </a:r>
            <a:r>
              <a:rPr lang="sv-SE" dirty="0"/>
              <a:t>n</a:t>
            </a:r>
            <a:r>
              <a:rPr dirty="0" err="1"/>
              <a:t>tion</a:t>
            </a:r>
            <a:r>
              <a:rPr dirty="0"/>
              <a:t> on the Elimination of </a:t>
            </a:r>
            <a:r>
              <a:rPr dirty="0" err="1"/>
              <a:t>alla</a:t>
            </a:r>
            <a:r>
              <a:rPr dirty="0"/>
              <a:t> forms of Discrimination Against Women) </a:t>
            </a:r>
            <a:r>
              <a:rPr dirty="0" err="1"/>
              <a:t>antogs</a:t>
            </a:r>
            <a:r>
              <a:rPr dirty="0"/>
              <a:t> av FN:s </a:t>
            </a:r>
            <a:r>
              <a:rPr dirty="0" err="1"/>
              <a:t>generalförsamling</a:t>
            </a:r>
            <a:r>
              <a:rPr dirty="0"/>
              <a:t> 1979, men det </a:t>
            </a:r>
            <a:r>
              <a:rPr dirty="0" err="1"/>
              <a:t>dröjde</a:t>
            </a:r>
            <a:r>
              <a:rPr dirty="0"/>
              <a:t> till 1981 </a:t>
            </a:r>
            <a:r>
              <a:rPr dirty="0" err="1"/>
              <a:t>innan</a:t>
            </a:r>
            <a:r>
              <a:rPr dirty="0"/>
              <a:t> den </a:t>
            </a:r>
            <a:r>
              <a:rPr dirty="0" err="1"/>
              <a:t>trädde</a:t>
            </a:r>
            <a:r>
              <a:rPr dirty="0"/>
              <a:t> </a:t>
            </a:r>
            <a:r>
              <a:rPr dirty="0" err="1"/>
              <a:t>i</a:t>
            </a:r>
            <a:r>
              <a:rPr dirty="0"/>
              <a:t> </a:t>
            </a:r>
            <a:r>
              <a:rPr dirty="0" err="1"/>
              <a:t>kraft</a:t>
            </a:r>
            <a:r>
              <a:rPr dirty="0"/>
              <a:t>.  </a:t>
            </a:r>
            <a:r>
              <a:rPr dirty="0" err="1"/>
              <a:t>Syftet</a:t>
            </a:r>
            <a:r>
              <a:rPr dirty="0"/>
              <a:t> med </a:t>
            </a:r>
            <a:r>
              <a:rPr lang="sv-SE" dirty="0"/>
              <a:t>K</a:t>
            </a:r>
            <a:r>
              <a:rPr dirty="0" err="1"/>
              <a:t>vinnokonventionen</a:t>
            </a:r>
            <a:r>
              <a:rPr dirty="0"/>
              <a:t> </a:t>
            </a:r>
            <a:r>
              <a:rPr dirty="0" err="1"/>
              <a:t>är</a:t>
            </a:r>
            <a:r>
              <a:rPr dirty="0"/>
              <a:t> </a:t>
            </a:r>
            <a:r>
              <a:rPr dirty="0" err="1"/>
              <a:t>att</a:t>
            </a:r>
            <a:r>
              <a:rPr dirty="0"/>
              <a:t> </a:t>
            </a:r>
            <a:r>
              <a:rPr dirty="0" err="1"/>
              <a:t>eliminera</a:t>
            </a:r>
            <a:r>
              <a:rPr dirty="0"/>
              <a:t> </a:t>
            </a:r>
            <a:r>
              <a:rPr dirty="0" err="1"/>
              <a:t>alla</a:t>
            </a:r>
            <a:r>
              <a:rPr dirty="0"/>
              <a:t> former av </a:t>
            </a:r>
            <a:r>
              <a:rPr dirty="0" err="1"/>
              <a:t>diskriminering</a:t>
            </a:r>
            <a:r>
              <a:rPr dirty="0"/>
              <a:t> av </a:t>
            </a:r>
            <a:r>
              <a:rPr dirty="0" err="1"/>
              <a:t>kvinnor</a:t>
            </a:r>
            <a:r>
              <a:rPr dirty="0"/>
              <a:t> </a:t>
            </a:r>
            <a:r>
              <a:rPr dirty="0" err="1"/>
              <a:t>och</a:t>
            </a:r>
            <a:r>
              <a:rPr dirty="0"/>
              <a:t> </a:t>
            </a:r>
            <a:r>
              <a:rPr dirty="0" err="1"/>
              <a:t>på</a:t>
            </a:r>
            <a:r>
              <a:rPr dirty="0"/>
              <a:t> </a:t>
            </a:r>
            <a:r>
              <a:rPr dirty="0" err="1"/>
              <a:t>så</a:t>
            </a:r>
            <a:r>
              <a:rPr dirty="0"/>
              <a:t> </a:t>
            </a:r>
            <a:r>
              <a:rPr dirty="0" err="1"/>
              <a:t>sätt</a:t>
            </a:r>
            <a:r>
              <a:rPr dirty="0"/>
              <a:t> </a:t>
            </a:r>
            <a:r>
              <a:rPr dirty="0" err="1"/>
              <a:t>garantera</a:t>
            </a:r>
            <a:r>
              <a:rPr dirty="0"/>
              <a:t> </a:t>
            </a:r>
            <a:r>
              <a:rPr dirty="0" err="1"/>
              <a:t>att</a:t>
            </a:r>
            <a:r>
              <a:rPr dirty="0"/>
              <a:t> </a:t>
            </a:r>
            <a:r>
              <a:rPr dirty="0" err="1"/>
              <a:t>kvinnor</a:t>
            </a:r>
            <a:r>
              <a:rPr dirty="0"/>
              <a:t> har </a:t>
            </a:r>
            <a:r>
              <a:rPr dirty="0" err="1"/>
              <a:t>samma</a:t>
            </a:r>
            <a:r>
              <a:rPr dirty="0"/>
              <a:t> </a:t>
            </a:r>
            <a:r>
              <a:rPr dirty="0" err="1"/>
              <a:t>fri</a:t>
            </a:r>
            <a:r>
              <a:rPr dirty="0"/>
              <a:t>- </a:t>
            </a:r>
            <a:r>
              <a:rPr dirty="0" err="1"/>
              <a:t>rättigheter</a:t>
            </a:r>
            <a:r>
              <a:rPr dirty="0"/>
              <a:t> </a:t>
            </a:r>
            <a:r>
              <a:rPr dirty="0" err="1"/>
              <a:t>som</a:t>
            </a:r>
            <a:r>
              <a:rPr dirty="0"/>
              <a:t> </a:t>
            </a:r>
            <a:r>
              <a:rPr dirty="0" err="1"/>
              <a:t>män</a:t>
            </a:r>
            <a:r>
              <a:rPr dirty="0"/>
              <a:t>. </a:t>
            </a:r>
          </a:p>
          <a:p>
            <a:pPr>
              <a:lnSpc>
                <a:spcPct val="90000"/>
              </a:lnSpc>
              <a:spcBef>
                <a:spcPts val="300"/>
              </a:spcBef>
            </a:pPr>
            <a:endParaRPr dirty="0"/>
          </a:p>
          <a:p>
            <a:pPr>
              <a:lnSpc>
                <a:spcPct val="90000"/>
              </a:lnSpc>
              <a:spcBef>
                <a:spcPts val="300"/>
              </a:spcBef>
            </a:pPr>
            <a:r>
              <a:rPr dirty="0" err="1"/>
              <a:t>Kvinnokonventionen</a:t>
            </a:r>
            <a:r>
              <a:rPr dirty="0"/>
              <a:t> </a:t>
            </a:r>
            <a:r>
              <a:rPr dirty="0" err="1"/>
              <a:t>är</a:t>
            </a:r>
            <a:r>
              <a:rPr dirty="0"/>
              <a:t> </a:t>
            </a:r>
            <a:r>
              <a:rPr dirty="0" err="1"/>
              <a:t>en</a:t>
            </a:r>
            <a:r>
              <a:rPr dirty="0"/>
              <a:t> av FN:s </a:t>
            </a:r>
            <a:r>
              <a:rPr dirty="0" err="1"/>
              <a:t>nio</a:t>
            </a:r>
            <a:r>
              <a:rPr dirty="0"/>
              <a:t> </a:t>
            </a:r>
            <a:r>
              <a:rPr dirty="0" err="1"/>
              <a:t>kärnkonventioner</a:t>
            </a:r>
            <a:r>
              <a:rPr dirty="0"/>
              <a:t> </a:t>
            </a:r>
            <a:r>
              <a:rPr dirty="0" err="1"/>
              <a:t>för</a:t>
            </a:r>
            <a:r>
              <a:rPr dirty="0"/>
              <a:t> </a:t>
            </a:r>
            <a:r>
              <a:rPr dirty="0" err="1"/>
              <a:t>mänskliga</a:t>
            </a:r>
            <a:r>
              <a:rPr dirty="0"/>
              <a:t> </a:t>
            </a:r>
            <a:r>
              <a:rPr dirty="0" err="1"/>
              <a:t>rättigheter</a:t>
            </a:r>
            <a:r>
              <a:rPr dirty="0"/>
              <a:t>. Det </a:t>
            </a:r>
            <a:r>
              <a:rPr dirty="0" err="1"/>
              <a:t>är</a:t>
            </a:r>
            <a:r>
              <a:rPr dirty="0"/>
              <a:t> den </a:t>
            </a:r>
            <a:r>
              <a:rPr dirty="0" err="1"/>
              <a:t>mest</a:t>
            </a:r>
            <a:r>
              <a:rPr dirty="0"/>
              <a:t> </a:t>
            </a:r>
            <a:r>
              <a:rPr dirty="0" err="1"/>
              <a:t>undertecknade</a:t>
            </a:r>
            <a:r>
              <a:rPr dirty="0"/>
              <a:t> </a:t>
            </a:r>
            <a:r>
              <a:rPr dirty="0" err="1"/>
              <a:t>konventionen</a:t>
            </a:r>
            <a:r>
              <a:rPr dirty="0"/>
              <a:t> </a:t>
            </a:r>
            <a:r>
              <a:rPr dirty="0" err="1"/>
              <a:t>efter</a:t>
            </a:r>
            <a:r>
              <a:rPr dirty="0"/>
              <a:t> </a:t>
            </a:r>
            <a:r>
              <a:rPr dirty="0" err="1"/>
              <a:t>Barnkonventionen</a:t>
            </a:r>
            <a:r>
              <a:rPr dirty="0"/>
              <a:t>. </a:t>
            </a:r>
            <a:r>
              <a:rPr dirty="0" err="1"/>
              <a:t>Konventionen</a:t>
            </a:r>
            <a:r>
              <a:rPr dirty="0"/>
              <a:t> </a:t>
            </a:r>
            <a:r>
              <a:rPr dirty="0" err="1"/>
              <a:t>antogs</a:t>
            </a:r>
            <a:r>
              <a:rPr dirty="0"/>
              <a:t> av 189 </a:t>
            </a:r>
            <a:r>
              <a:rPr dirty="0" err="1"/>
              <a:t>medlemsstater</a:t>
            </a:r>
            <a:r>
              <a:rPr dirty="0"/>
              <a:t> </a:t>
            </a:r>
            <a:r>
              <a:rPr dirty="0" err="1"/>
              <a:t>i</a:t>
            </a:r>
            <a:r>
              <a:rPr dirty="0"/>
              <a:t> FN, men </a:t>
            </a:r>
            <a:r>
              <a:rPr dirty="0" err="1"/>
              <a:t>är</a:t>
            </a:r>
            <a:r>
              <a:rPr dirty="0"/>
              <a:t> </a:t>
            </a:r>
            <a:r>
              <a:rPr dirty="0" err="1"/>
              <a:t>också</a:t>
            </a:r>
            <a:r>
              <a:rPr dirty="0"/>
              <a:t> den </a:t>
            </a:r>
            <a:r>
              <a:rPr dirty="0" err="1"/>
              <a:t>konvention</a:t>
            </a:r>
            <a:r>
              <a:rPr dirty="0"/>
              <a:t> </a:t>
            </a:r>
            <a:r>
              <a:rPr dirty="0" err="1"/>
              <a:t>som</a:t>
            </a:r>
            <a:r>
              <a:rPr dirty="0"/>
              <a:t> </a:t>
            </a:r>
            <a:r>
              <a:rPr dirty="0" err="1"/>
              <a:t>flest</a:t>
            </a:r>
            <a:r>
              <a:rPr dirty="0"/>
              <a:t> </a:t>
            </a:r>
            <a:r>
              <a:rPr dirty="0" err="1"/>
              <a:t>länder</a:t>
            </a:r>
            <a:r>
              <a:rPr dirty="0"/>
              <a:t> </a:t>
            </a:r>
            <a:r>
              <a:rPr dirty="0" err="1"/>
              <a:t>reserverat</a:t>
            </a:r>
            <a:r>
              <a:rPr dirty="0"/>
              <a:t> sig </a:t>
            </a:r>
            <a:r>
              <a:rPr dirty="0" err="1"/>
              <a:t>emot</a:t>
            </a:r>
            <a:r>
              <a:rPr dirty="0"/>
              <a:t>. C</a:t>
            </a:r>
            <a:r>
              <a:rPr lang="sv-SE" dirty="0"/>
              <a:t>:</a:t>
            </a:r>
            <a:r>
              <a:rPr dirty="0"/>
              <a:t>a 60 </a:t>
            </a:r>
            <a:r>
              <a:rPr dirty="0" err="1"/>
              <a:t>länder</a:t>
            </a:r>
            <a:r>
              <a:rPr dirty="0"/>
              <a:t> har </a:t>
            </a:r>
            <a:r>
              <a:rPr dirty="0" err="1"/>
              <a:t>reserverat</a:t>
            </a:r>
            <a:r>
              <a:rPr dirty="0"/>
              <a:t> sig mot </a:t>
            </a:r>
            <a:r>
              <a:rPr dirty="0" err="1"/>
              <a:t>hela</a:t>
            </a:r>
            <a:r>
              <a:rPr dirty="0"/>
              <a:t> </a:t>
            </a:r>
            <a:r>
              <a:rPr dirty="0" err="1"/>
              <a:t>eller</a:t>
            </a:r>
            <a:r>
              <a:rPr dirty="0"/>
              <a:t> </a:t>
            </a:r>
            <a:r>
              <a:rPr dirty="0" err="1"/>
              <a:t>delar</a:t>
            </a:r>
            <a:r>
              <a:rPr dirty="0"/>
              <a:t> av </a:t>
            </a:r>
            <a:r>
              <a:rPr dirty="0" err="1"/>
              <a:t>innehållet</a:t>
            </a:r>
            <a:r>
              <a:rPr dirty="0"/>
              <a:t> </a:t>
            </a:r>
            <a:r>
              <a:rPr dirty="0" err="1"/>
              <a:t>inom</a:t>
            </a:r>
            <a:r>
              <a:rPr dirty="0"/>
              <a:t> </a:t>
            </a:r>
            <a:r>
              <a:rPr dirty="0" err="1"/>
              <a:t>områden</a:t>
            </a:r>
            <a:r>
              <a:rPr dirty="0"/>
              <a:t> </a:t>
            </a:r>
            <a:r>
              <a:rPr dirty="0" err="1"/>
              <a:t>som</a:t>
            </a:r>
            <a:r>
              <a:rPr dirty="0"/>
              <a:t> </a:t>
            </a:r>
            <a:r>
              <a:rPr dirty="0" err="1"/>
              <a:t>reproduktiv</a:t>
            </a:r>
            <a:r>
              <a:rPr dirty="0"/>
              <a:t> </a:t>
            </a:r>
            <a:r>
              <a:rPr dirty="0" err="1"/>
              <a:t>hälsa</a:t>
            </a:r>
            <a:r>
              <a:rPr dirty="0"/>
              <a:t>, </a:t>
            </a:r>
            <a:r>
              <a:rPr dirty="0" err="1"/>
              <a:t>rätten</a:t>
            </a:r>
            <a:r>
              <a:rPr dirty="0"/>
              <a:t> </a:t>
            </a:r>
            <a:r>
              <a:rPr dirty="0" err="1"/>
              <a:t>att</a:t>
            </a:r>
            <a:r>
              <a:rPr dirty="0"/>
              <a:t> </a:t>
            </a:r>
            <a:r>
              <a:rPr dirty="0" err="1"/>
              <a:t>bestämma</a:t>
            </a:r>
            <a:r>
              <a:rPr dirty="0"/>
              <a:t> </a:t>
            </a:r>
            <a:r>
              <a:rPr dirty="0" err="1"/>
              <a:t>över</a:t>
            </a:r>
            <a:r>
              <a:rPr dirty="0"/>
              <a:t> sin </a:t>
            </a:r>
            <a:r>
              <a:rPr dirty="0" err="1"/>
              <a:t>kropp</a:t>
            </a:r>
            <a:r>
              <a:rPr dirty="0"/>
              <a:t>, </a:t>
            </a:r>
            <a:r>
              <a:rPr dirty="0" err="1"/>
              <a:t>barnafödande</a:t>
            </a:r>
            <a:r>
              <a:rPr dirty="0"/>
              <a:t>, </a:t>
            </a:r>
            <a:r>
              <a:rPr dirty="0" err="1"/>
              <a:t>preventivmedel</a:t>
            </a:r>
            <a:r>
              <a:rPr dirty="0"/>
              <a:t> </a:t>
            </a:r>
            <a:r>
              <a:rPr dirty="0" err="1"/>
              <a:t>och</a:t>
            </a:r>
            <a:r>
              <a:rPr dirty="0"/>
              <a:t> </a:t>
            </a:r>
            <a:r>
              <a:rPr dirty="0" err="1"/>
              <a:t>sexualitet</a:t>
            </a:r>
            <a:r>
              <a:rPr lang="sv-SE" dirty="0"/>
              <a:t>,</a:t>
            </a:r>
            <a:r>
              <a:rPr dirty="0"/>
              <a:t> </a:t>
            </a:r>
            <a:r>
              <a:rPr dirty="0" err="1"/>
              <a:t>samt</a:t>
            </a:r>
            <a:r>
              <a:rPr dirty="0"/>
              <a:t> </a:t>
            </a:r>
            <a:r>
              <a:rPr dirty="0" err="1"/>
              <a:t>avskaffandet</a:t>
            </a:r>
            <a:r>
              <a:rPr dirty="0"/>
              <a:t> av </a:t>
            </a:r>
            <a:r>
              <a:rPr dirty="0" err="1"/>
              <a:t>diskriminering</a:t>
            </a:r>
            <a:r>
              <a:rPr dirty="0"/>
              <a:t> </a:t>
            </a:r>
            <a:r>
              <a:rPr dirty="0" err="1"/>
              <a:t>inom</a:t>
            </a:r>
            <a:r>
              <a:rPr dirty="0"/>
              <a:t> </a:t>
            </a:r>
            <a:r>
              <a:rPr dirty="0" err="1"/>
              <a:t>äktenskap</a:t>
            </a:r>
            <a:r>
              <a:rPr dirty="0"/>
              <a:t> </a:t>
            </a:r>
            <a:r>
              <a:rPr dirty="0" err="1"/>
              <a:t>och</a:t>
            </a:r>
            <a:r>
              <a:rPr dirty="0"/>
              <a:t> </a:t>
            </a:r>
            <a:r>
              <a:rPr dirty="0" err="1"/>
              <a:t>familjelivet</a:t>
            </a:r>
            <a:r>
              <a:rPr dirty="0"/>
              <a:t>. </a:t>
            </a:r>
          </a:p>
          <a:p>
            <a:pPr>
              <a:lnSpc>
                <a:spcPct val="90000"/>
              </a:lnSpc>
              <a:spcBef>
                <a:spcPts val="300"/>
              </a:spcBef>
            </a:pPr>
            <a:endParaRPr dirty="0"/>
          </a:p>
          <a:p>
            <a:pPr>
              <a:lnSpc>
                <a:spcPct val="90000"/>
              </a:lnSpc>
              <a:spcBef>
                <a:spcPts val="300"/>
              </a:spcBef>
            </a:pPr>
            <a:r>
              <a:rPr dirty="0" err="1"/>
              <a:t>Konventionen</a:t>
            </a:r>
            <a:r>
              <a:rPr dirty="0"/>
              <a:t> </a:t>
            </a:r>
            <a:r>
              <a:rPr dirty="0" err="1"/>
              <a:t>är</a:t>
            </a:r>
            <a:r>
              <a:rPr dirty="0"/>
              <a:t> </a:t>
            </a:r>
            <a:r>
              <a:rPr dirty="0" err="1"/>
              <a:t>unik</a:t>
            </a:r>
            <a:r>
              <a:rPr dirty="0"/>
              <a:t> </a:t>
            </a:r>
            <a:r>
              <a:rPr dirty="0" err="1"/>
              <a:t>eftersom</a:t>
            </a:r>
            <a:r>
              <a:rPr dirty="0"/>
              <a:t> den </a:t>
            </a:r>
            <a:r>
              <a:rPr dirty="0" err="1"/>
              <a:t>satt</a:t>
            </a:r>
            <a:r>
              <a:rPr dirty="0"/>
              <a:t> </a:t>
            </a:r>
            <a:r>
              <a:rPr dirty="0" err="1"/>
              <a:t>ett</a:t>
            </a:r>
            <a:r>
              <a:rPr dirty="0"/>
              <a:t> </a:t>
            </a:r>
            <a:r>
              <a:rPr dirty="0" err="1"/>
              <a:t>krav</a:t>
            </a:r>
            <a:r>
              <a:rPr dirty="0"/>
              <a:t> </a:t>
            </a:r>
            <a:r>
              <a:rPr dirty="0" err="1"/>
              <a:t>på</a:t>
            </a:r>
            <a:r>
              <a:rPr dirty="0"/>
              <a:t> </a:t>
            </a:r>
            <a:r>
              <a:rPr dirty="0" err="1"/>
              <a:t>att</a:t>
            </a:r>
            <a:r>
              <a:rPr dirty="0"/>
              <a:t> </a:t>
            </a:r>
            <a:r>
              <a:rPr dirty="0" err="1"/>
              <a:t>regeringar</a:t>
            </a:r>
            <a:r>
              <a:rPr dirty="0"/>
              <a:t> ska </a:t>
            </a:r>
            <a:r>
              <a:rPr dirty="0" err="1"/>
              <a:t>inrikta</a:t>
            </a:r>
            <a:r>
              <a:rPr dirty="0"/>
              <a:t> </a:t>
            </a:r>
            <a:r>
              <a:rPr dirty="0" err="1"/>
              <a:t>sitt</a:t>
            </a:r>
            <a:r>
              <a:rPr dirty="0"/>
              <a:t> </a:t>
            </a:r>
            <a:r>
              <a:rPr dirty="0" err="1"/>
              <a:t>arbete</a:t>
            </a:r>
            <a:r>
              <a:rPr dirty="0"/>
              <a:t> </a:t>
            </a:r>
            <a:r>
              <a:rPr dirty="0" err="1"/>
              <a:t>både</a:t>
            </a:r>
            <a:r>
              <a:rPr dirty="0"/>
              <a:t> </a:t>
            </a:r>
            <a:r>
              <a:rPr dirty="0" err="1"/>
              <a:t>på</a:t>
            </a:r>
            <a:r>
              <a:rPr dirty="0"/>
              <a:t> </a:t>
            </a:r>
            <a:r>
              <a:rPr dirty="0" err="1"/>
              <a:t>att</a:t>
            </a:r>
            <a:r>
              <a:rPr dirty="0"/>
              <a:t> </a:t>
            </a:r>
            <a:r>
              <a:rPr dirty="0" err="1"/>
              <a:t>eliminera</a:t>
            </a:r>
            <a:r>
              <a:rPr dirty="0"/>
              <a:t> </a:t>
            </a:r>
            <a:r>
              <a:rPr dirty="0" err="1"/>
              <a:t>diskriminering</a:t>
            </a:r>
            <a:r>
              <a:rPr dirty="0"/>
              <a:t> av </a:t>
            </a:r>
            <a:r>
              <a:rPr dirty="0" err="1"/>
              <a:t>kvinnor</a:t>
            </a:r>
            <a:r>
              <a:rPr dirty="0"/>
              <a:t> </a:t>
            </a:r>
            <a:r>
              <a:rPr dirty="0" err="1"/>
              <a:t>i</a:t>
            </a:r>
            <a:r>
              <a:rPr dirty="0"/>
              <a:t> den </a:t>
            </a:r>
            <a:r>
              <a:rPr dirty="0" err="1"/>
              <a:t>offentliga</a:t>
            </a:r>
            <a:r>
              <a:rPr dirty="0"/>
              <a:t> </a:t>
            </a:r>
            <a:r>
              <a:rPr dirty="0" err="1"/>
              <a:t>sfären</a:t>
            </a:r>
            <a:r>
              <a:rPr dirty="0"/>
              <a:t> </a:t>
            </a:r>
            <a:r>
              <a:rPr dirty="0" err="1"/>
              <a:t>och</a:t>
            </a:r>
            <a:r>
              <a:rPr dirty="0"/>
              <a:t> </a:t>
            </a:r>
            <a:r>
              <a:rPr dirty="0" err="1"/>
              <a:t>i</a:t>
            </a:r>
            <a:r>
              <a:rPr dirty="0"/>
              <a:t> den </a:t>
            </a:r>
            <a:r>
              <a:rPr dirty="0" err="1"/>
              <a:t>privata</a:t>
            </a:r>
            <a:r>
              <a:rPr dirty="0"/>
              <a:t>. Trots </a:t>
            </a:r>
            <a:r>
              <a:rPr dirty="0" err="1"/>
              <a:t>att</a:t>
            </a:r>
            <a:r>
              <a:rPr dirty="0"/>
              <a:t> Sverige var </a:t>
            </a:r>
            <a:r>
              <a:rPr dirty="0" err="1"/>
              <a:t>ett</a:t>
            </a:r>
            <a:r>
              <a:rPr dirty="0"/>
              <a:t> av de </a:t>
            </a:r>
            <a:r>
              <a:rPr dirty="0" err="1"/>
              <a:t>första</a:t>
            </a:r>
            <a:r>
              <a:rPr dirty="0"/>
              <a:t> </a:t>
            </a:r>
            <a:r>
              <a:rPr dirty="0" err="1"/>
              <a:t>länderna</a:t>
            </a:r>
            <a:r>
              <a:rPr dirty="0"/>
              <a:t> </a:t>
            </a:r>
            <a:r>
              <a:rPr dirty="0" err="1"/>
              <a:t>att</a:t>
            </a:r>
            <a:r>
              <a:rPr dirty="0"/>
              <a:t> </a:t>
            </a:r>
            <a:r>
              <a:rPr dirty="0" err="1"/>
              <a:t>godkänna</a:t>
            </a:r>
            <a:r>
              <a:rPr dirty="0"/>
              <a:t> </a:t>
            </a:r>
            <a:r>
              <a:rPr dirty="0" err="1"/>
              <a:t>konventionen</a:t>
            </a:r>
            <a:r>
              <a:rPr dirty="0"/>
              <a:t> </a:t>
            </a:r>
            <a:r>
              <a:rPr dirty="0" err="1"/>
              <a:t>gäller</a:t>
            </a:r>
            <a:r>
              <a:rPr dirty="0"/>
              <a:t> den </a:t>
            </a:r>
            <a:r>
              <a:rPr dirty="0" err="1"/>
              <a:t>inte</a:t>
            </a:r>
            <a:r>
              <a:rPr dirty="0"/>
              <a:t> </a:t>
            </a:r>
            <a:r>
              <a:rPr dirty="0" err="1"/>
              <a:t>som</a:t>
            </a:r>
            <a:r>
              <a:rPr dirty="0"/>
              <a:t> </a:t>
            </a:r>
            <a:r>
              <a:rPr dirty="0" err="1"/>
              <a:t>svensk</a:t>
            </a:r>
            <a:r>
              <a:rPr dirty="0"/>
              <a:t> lag, </a:t>
            </a:r>
            <a:r>
              <a:rPr dirty="0" err="1"/>
              <a:t>vilket</a:t>
            </a:r>
            <a:r>
              <a:rPr dirty="0"/>
              <a:t> </a:t>
            </a:r>
            <a:r>
              <a:rPr dirty="0" err="1"/>
              <a:t>innebär</a:t>
            </a:r>
            <a:r>
              <a:rPr dirty="0"/>
              <a:t> </a:t>
            </a:r>
            <a:r>
              <a:rPr dirty="0" err="1"/>
              <a:t>att</a:t>
            </a:r>
            <a:r>
              <a:rPr dirty="0"/>
              <a:t> den </a:t>
            </a:r>
            <a:r>
              <a:rPr dirty="0" err="1"/>
              <a:t>inte</a:t>
            </a:r>
            <a:r>
              <a:rPr dirty="0"/>
              <a:t> har </a:t>
            </a:r>
            <a:r>
              <a:rPr dirty="0" err="1"/>
              <a:t>samma</a:t>
            </a:r>
            <a:r>
              <a:rPr dirty="0"/>
              <a:t> </a:t>
            </a:r>
            <a:r>
              <a:rPr dirty="0" err="1"/>
              <a:t>giltighet</a:t>
            </a:r>
            <a:r>
              <a:rPr dirty="0"/>
              <a:t> </a:t>
            </a:r>
            <a:r>
              <a:rPr dirty="0" err="1"/>
              <a:t>som</a:t>
            </a:r>
            <a:r>
              <a:rPr dirty="0"/>
              <a:t> </a:t>
            </a:r>
            <a:r>
              <a:rPr dirty="0" err="1"/>
              <a:t>andra</a:t>
            </a:r>
            <a:r>
              <a:rPr dirty="0"/>
              <a:t> </a:t>
            </a:r>
            <a:r>
              <a:rPr dirty="0" err="1"/>
              <a:t>svenska</a:t>
            </a:r>
            <a:r>
              <a:rPr dirty="0"/>
              <a:t> </a:t>
            </a:r>
            <a:r>
              <a:rPr dirty="0" err="1"/>
              <a:t>lagar</a:t>
            </a:r>
            <a:r>
              <a:rPr dirty="0"/>
              <a:t>. </a:t>
            </a:r>
          </a:p>
          <a:p>
            <a:pPr>
              <a:lnSpc>
                <a:spcPct val="90000"/>
              </a:lnSpc>
              <a:spcBef>
                <a:spcPts val="300"/>
              </a:spcBef>
            </a:pPr>
            <a:endParaRPr lang="sv-SE" dirty="0"/>
          </a:p>
          <a:p>
            <a:pPr>
              <a:lnSpc>
                <a:spcPct val="90000"/>
              </a:lnSpc>
              <a:spcBef>
                <a:spcPts val="300"/>
              </a:spcBef>
            </a:pPr>
            <a:r>
              <a:rPr lang="sv-SE" sz="1200" b="0" i="0" u="none" strike="noStrike" baseline="0" dirty="0">
                <a:latin typeface="+mn-lt"/>
                <a:ea typeface="+mn-ea"/>
                <a:cs typeface="+mn-cs"/>
                <a:sym typeface="Calibri"/>
              </a:rPr>
              <a:t>Kvinnokonventionen är en förpliktelse för de stater som ratificerat den (förbundit sig rättsligt till konventionen). Därför finns ett övervakningsorgan inom FN, Kvinnokommittén (</a:t>
            </a:r>
            <a:r>
              <a:rPr lang="sv-SE" sz="1200" b="0" i="0" u="none" strike="noStrike" baseline="0" dirty="0" err="1">
                <a:latin typeface="+mn-lt"/>
                <a:ea typeface="+mn-ea"/>
                <a:cs typeface="+mn-cs"/>
                <a:sym typeface="Calibri"/>
              </a:rPr>
              <a:t>Committee</a:t>
            </a:r>
            <a:r>
              <a:rPr lang="sv-SE" sz="1200" b="0" i="0" u="none" strike="noStrike" baseline="0" dirty="0">
                <a:latin typeface="+mn-lt"/>
                <a:ea typeface="+mn-ea"/>
                <a:cs typeface="+mn-cs"/>
                <a:sym typeface="Calibri"/>
              </a:rPr>
              <a:t> on the Elimination </a:t>
            </a:r>
            <a:r>
              <a:rPr lang="sv-SE" sz="1200" b="0" i="0" u="none" strike="noStrike" baseline="0" dirty="0" err="1">
                <a:latin typeface="+mn-lt"/>
                <a:ea typeface="+mn-ea"/>
                <a:cs typeface="+mn-cs"/>
                <a:sym typeface="Calibri"/>
              </a:rPr>
              <a:t>of</a:t>
            </a:r>
            <a:r>
              <a:rPr lang="sv-SE" sz="1200" b="0" i="0" u="none" strike="noStrike" baseline="0" dirty="0">
                <a:latin typeface="+mn-lt"/>
                <a:ea typeface="+mn-ea"/>
                <a:cs typeface="+mn-cs"/>
                <a:sym typeface="Calibri"/>
              </a:rPr>
              <a:t> </a:t>
            </a:r>
            <a:r>
              <a:rPr lang="sv-SE" sz="1200" b="0" i="0" u="none" strike="noStrike" baseline="0" dirty="0" err="1">
                <a:latin typeface="+mn-lt"/>
                <a:ea typeface="+mn-ea"/>
                <a:cs typeface="+mn-cs"/>
                <a:sym typeface="Calibri"/>
              </a:rPr>
              <a:t>Discrimination</a:t>
            </a:r>
            <a:r>
              <a:rPr lang="sv-SE" sz="1200" b="0" i="0" u="none" strike="noStrike" baseline="0" dirty="0">
                <a:latin typeface="+mn-lt"/>
                <a:ea typeface="+mn-ea"/>
                <a:cs typeface="+mn-cs"/>
                <a:sym typeface="Calibri"/>
              </a:rPr>
              <a:t> </a:t>
            </a:r>
            <a:r>
              <a:rPr lang="sv-SE" sz="1200" b="0" i="0" u="none" strike="noStrike" baseline="0" dirty="0" err="1">
                <a:latin typeface="+mn-lt"/>
                <a:ea typeface="+mn-ea"/>
                <a:cs typeface="+mn-cs"/>
                <a:sym typeface="Calibri"/>
              </a:rPr>
              <a:t>against</a:t>
            </a:r>
            <a:r>
              <a:rPr lang="sv-SE" sz="1200" b="0" i="0" u="none" strike="noStrike" baseline="0" dirty="0">
                <a:latin typeface="+mn-lt"/>
                <a:ea typeface="+mn-ea"/>
                <a:cs typeface="+mn-cs"/>
                <a:sym typeface="Calibri"/>
              </a:rPr>
              <a:t> </a:t>
            </a:r>
            <a:r>
              <a:rPr lang="sv-SE" sz="1200" b="0" i="0" u="none" strike="noStrike" baseline="0" dirty="0" err="1">
                <a:latin typeface="+mn-lt"/>
                <a:ea typeface="+mn-ea"/>
                <a:cs typeface="+mn-cs"/>
                <a:sym typeface="Calibri"/>
              </a:rPr>
              <a:t>Women</a:t>
            </a:r>
            <a:r>
              <a:rPr lang="sv-SE" sz="1200" b="0" i="0" u="none" strike="noStrike" baseline="0" dirty="0">
                <a:latin typeface="+mn-lt"/>
                <a:ea typeface="+mn-ea"/>
                <a:cs typeface="+mn-cs"/>
                <a:sym typeface="Calibri"/>
              </a:rPr>
              <a:t>), som granskar om staterna uppfyller sina åtaganden. Vart fjärde år ska medlemsstaterna lämna in en rapport om hur de levt upp till konventionens artiklar och redovisa de åtgärder som vidtagits för att genomföra den. </a:t>
            </a:r>
            <a:endParaRPr dirty="0"/>
          </a:p>
          <a:p>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defTabSz="914400" eaLnBrk="1" fontAlgn="auto" latinLnBrk="0" hangingPunct="1">
              <a:lnSpc>
                <a:spcPct val="100000"/>
              </a:lnSpc>
              <a:spcBef>
                <a:spcPts val="400"/>
              </a:spcBef>
              <a:spcAft>
                <a:spcPts val="0"/>
              </a:spcAft>
              <a:buClrTx/>
              <a:buSzTx/>
              <a:buFontTx/>
              <a:buNone/>
              <a:tabLst/>
              <a:defRPr/>
            </a:pPr>
            <a:r>
              <a:rPr lang="sv-SE" b="1" dirty="0"/>
              <a:t>Bild 22: </a:t>
            </a:r>
            <a:r>
              <a:rPr lang="en-US" sz="1200" b="0" i="0" dirty="0">
                <a:effectLst/>
                <a:latin typeface="+mn-lt"/>
                <a:ea typeface="+mn-ea"/>
                <a:cs typeface="+mn-cs"/>
                <a:sym typeface="Calibri"/>
              </a:rPr>
              <a:t>The Story of Resolution 1325 | Women, Peace and Security</a:t>
            </a:r>
          </a:p>
          <a:p>
            <a:pPr marL="0" marR="0" lvl="0" indent="0" defTabSz="914400" eaLnBrk="1" fontAlgn="auto" latinLnBrk="0" hangingPunct="1">
              <a:lnSpc>
                <a:spcPct val="100000"/>
              </a:lnSpc>
              <a:spcBef>
                <a:spcPts val="400"/>
              </a:spcBef>
              <a:spcAft>
                <a:spcPts val="0"/>
              </a:spcAft>
              <a:buClrTx/>
              <a:buSzTx/>
              <a:buFontTx/>
              <a:buNone/>
              <a:tabLst/>
              <a:defRPr/>
            </a:pPr>
            <a:endParaRPr lang="en-US" sz="1200" b="0" i="0" dirty="0">
              <a:effectLst/>
              <a:latin typeface="+mn-lt"/>
              <a:ea typeface="+mn-ea"/>
              <a:cs typeface="+mn-cs"/>
              <a:sym typeface="Calibri"/>
            </a:endParaRPr>
          </a:p>
          <a:p>
            <a:pPr marL="0" marR="0" lvl="0" indent="0" defTabSz="914400" eaLnBrk="1" fontAlgn="auto" latinLnBrk="0" hangingPunct="1">
              <a:lnSpc>
                <a:spcPct val="100000"/>
              </a:lnSpc>
              <a:spcBef>
                <a:spcPts val="400"/>
              </a:spcBef>
              <a:spcAft>
                <a:spcPts val="0"/>
              </a:spcAft>
              <a:buClrTx/>
              <a:buSzTx/>
              <a:buFontTx/>
              <a:buNone/>
              <a:tabLst/>
              <a:defRPr/>
            </a:pPr>
            <a:r>
              <a:rPr lang="sv-SE" dirty="0">
                <a:hlinkClick r:id="rId3"/>
              </a:rPr>
              <a:t>https://www.youtube.com/watch?v=mZH5hIOyU4Y</a:t>
            </a:r>
            <a:r>
              <a:rPr lang="sv-SE" dirty="0"/>
              <a:t> </a:t>
            </a:r>
            <a:endParaRPr lang="en-US" sz="1200" b="0" i="0" dirty="0">
              <a:effectLst/>
              <a:latin typeface="+mn-lt"/>
              <a:ea typeface="+mn-ea"/>
              <a:cs typeface="+mn-cs"/>
              <a:sym typeface="Calibri"/>
            </a:endParaRPr>
          </a:p>
          <a:p>
            <a:endParaRPr lang="sv-SE" dirty="0"/>
          </a:p>
        </p:txBody>
      </p:sp>
    </p:spTree>
    <p:extLst>
      <p:ext uri="{BB962C8B-B14F-4D97-AF65-F5344CB8AC3E}">
        <p14:creationId xmlns:p14="http://schemas.microsoft.com/office/powerpoint/2010/main" val="41600613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Bild 23: För en jämställd värld</a:t>
            </a:r>
          </a:p>
          <a:p>
            <a:endParaRPr lang="sv-SE" b="1" dirty="0"/>
          </a:p>
          <a:p>
            <a:r>
              <a:rPr lang="sv-SE" dirty="0"/>
              <a:t>Jämställdhet innebär att män och kvinnor har lika rättigheter, skyldigheter och möjligheter inom alla områden i livet. Att arbeta för ökad jämställdhet är att verka för att alla människor ska kunna forma sina liv som individer, utan att föreställningar om kön begränsar oss. </a:t>
            </a:r>
          </a:p>
          <a:p>
            <a:endParaRPr lang="sv-SE" dirty="0"/>
          </a:p>
          <a:p>
            <a:r>
              <a:rPr lang="sv-SE" dirty="0"/>
              <a:t>Jämställdhet handlar inte bara om jämn könsfördelning, det handlar också om att uppmärksamma attityder, normer, värderingar och ideal som påverkar livsvillkoren för kvinnor och män inom samhällets olika områden. Bara under de senaste 100 åren har kvinnors rättigheter på många platser i världen stärkts, kvinnor har fått rösträtt, rätten till att äga föremål och rätten till att själv bestämma över sin egen kropp. Med det kommer rätten till att få göra abort och ingå äktenskap på egna villkor etc. Men det handlar om så mycket mer än att andelen kvinnor som äger kapital, fastigheter och företag idag är betydligt lägre än andelen män. Vad är det som styr detta?</a:t>
            </a:r>
          </a:p>
          <a:p>
            <a:endParaRPr lang="sv-SE" dirty="0"/>
          </a:p>
          <a:p>
            <a:r>
              <a:rPr lang="sv-SE" dirty="0"/>
              <a:t>Trots år av framgångar ser vi på många platser att de framsteg vi gjort nu går bakåt. På flera platser i världen röstar man nu emot aborträtten, man röstar för minskat kvinnligt utrymme och under 2017 växte det virala uppropet #</a:t>
            </a:r>
            <a:r>
              <a:rPr lang="sv-SE" dirty="0" err="1"/>
              <a:t>MeToo</a:t>
            </a:r>
            <a:r>
              <a:rPr lang="sv-SE" dirty="0"/>
              <a:t> för att uppmärksamma alla de kvinnor som någon gång blivit sexuellt trakasserade och utsatta för brott. </a:t>
            </a:r>
          </a:p>
        </p:txBody>
      </p:sp>
    </p:spTree>
    <p:extLst>
      <p:ext uri="{BB962C8B-B14F-4D97-AF65-F5344CB8AC3E}">
        <p14:creationId xmlns:p14="http://schemas.microsoft.com/office/powerpoint/2010/main" val="6394784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None/>
            </a:pPr>
            <a:r>
              <a:rPr lang="sv-SE" sz="1200" b="1" dirty="0">
                <a:latin typeface="Minion Pro" panose="02040503050201020203" pitchFamily="18" charset="0"/>
              </a:rPr>
              <a:t>Bild 24: Diskussionsfrågor</a:t>
            </a:r>
          </a:p>
          <a:p>
            <a:endParaRPr lang="sv-SE" dirty="0"/>
          </a:p>
        </p:txBody>
      </p:sp>
    </p:spTree>
    <p:extLst>
      <p:ext uri="{BB962C8B-B14F-4D97-AF65-F5344CB8AC3E}">
        <p14:creationId xmlns:p14="http://schemas.microsoft.com/office/powerpoint/2010/main" val="27452772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Bild 25: En bättre värld</a:t>
            </a:r>
          </a:p>
        </p:txBody>
      </p:sp>
      <p:sp>
        <p:nvSpPr>
          <p:cNvPr id="4" name="Platshållare för bildnummer 3"/>
          <p:cNvSpPr>
            <a:spLocks noGrp="1"/>
          </p:cNvSpPr>
          <p:nvPr>
            <p:ph type="sldNum" sz="quarter" idx="5"/>
          </p:nvPr>
        </p:nvSpPr>
        <p:spPr/>
        <p:txBody>
          <a:bodyPr/>
          <a:lstStyle/>
          <a:p>
            <a:fld id="{15D4FB1C-B0BE-4F52-B20A-3AC2B8ABF9A8}" type="slidenum">
              <a:rPr lang="sv-SE" altLang="sv-SE" smtClean="0"/>
              <a:pPr/>
              <a:t>13</a:t>
            </a:fld>
            <a:endParaRPr lang="sv-SE" altLang="sv-SE"/>
          </a:p>
        </p:txBody>
      </p:sp>
    </p:spTree>
    <p:extLst>
      <p:ext uri="{BB962C8B-B14F-4D97-AF65-F5344CB8AC3E}">
        <p14:creationId xmlns:p14="http://schemas.microsoft.com/office/powerpoint/2010/main" val="4078519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Platshållare för bildobjekt 1"/>
          <p:cNvSpPr>
            <a:spLocks noGrp="1" noRot="1" noChangeAspect="1" noTextEdit="1"/>
          </p:cNvSpPr>
          <p:nvPr>
            <p:ph type="sldImg"/>
          </p:nvPr>
        </p:nvSpPr>
        <p:spPr bwMode="auto">
          <a:xfrm>
            <a:off x="1958975" y="642938"/>
            <a:ext cx="2879725" cy="2160587"/>
          </a:xfrm>
          <a:noFill/>
          <a:ln>
            <a:solidFill>
              <a:srgbClr val="000000"/>
            </a:solidFill>
            <a:miter lim="800000"/>
            <a:headEnd/>
            <a:tailEnd/>
          </a:ln>
        </p:spPr>
      </p:sp>
      <p:sp>
        <p:nvSpPr>
          <p:cNvPr id="3" name="Platshållare för anteckningar 2"/>
          <p:cNvSpPr>
            <a:spLocks noGrp="1"/>
          </p:cNvSpPr>
          <p:nvPr>
            <p:ph type="body" idx="1"/>
          </p:nvPr>
        </p:nvSpPr>
        <p:spPr>
          <a:xfrm>
            <a:off x="230188" y="3522663"/>
            <a:ext cx="6337300" cy="6192837"/>
          </a:xfrm>
        </p:spPr>
        <p:txBody>
          <a:bodyPr/>
          <a:lstStyle/>
          <a:p>
            <a:r>
              <a:rPr lang="sv-SE" sz="1200" b="1" kern="1200" dirty="0">
                <a:solidFill>
                  <a:schemeClr val="tx1"/>
                </a:solidFill>
                <a:latin typeface="+mn-lt"/>
                <a:ea typeface="+mn-ea"/>
                <a:cs typeface="+mn-cs"/>
              </a:rPr>
              <a:t>Bild 14: Resolution- Deklaration – Konvention</a:t>
            </a:r>
          </a:p>
          <a:p>
            <a:endParaRPr lang="sv-SE" sz="1200" b="1" kern="1200" dirty="0">
              <a:solidFill>
                <a:schemeClr val="tx1"/>
              </a:solidFill>
              <a:latin typeface="+mn-lt"/>
              <a:ea typeface="+mn-ea"/>
              <a:cs typeface="+mn-cs"/>
            </a:endParaRPr>
          </a:p>
          <a:p>
            <a:r>
              <a:rPr lang="sv-SE" sz="1200" b="1" kern="1200" dirty="0">
                <a:solidFill>
                  <a:schemeClr val="tx1"/>
                </a:solidFill>
                <a:latin typeface="+mn-lt"/>
                <a:ea typeface="+mn-ea"/>
                <a:cs typeface="+mn-cs"/>
              </a:rPr>
              <a:t>Deklaratione</a:t>
            </a:r>
            <a:r>
              <a:rPr lang="sv-SE" sz="1200" kern="1200" dirty="0">
                <a:solidFill>
                  <a:schemeClr val="tx1"/>
                </a:solidFill>
                <a:latin typeface="+mn-lt"/>
                <a:ea typeface="+mn-ea"/>
                <a:cs typeface="+mn-cs"/>
              </a:rPr>
              <a:t>r är en viljeyttring och ett moraliskt ställningstagande av världssamfundet, som inte är juridiskt bindande för FN:s medlemsstater.</a:t>
            </a:r>
          </a:p>
          <a:p>
            <a:pPr lvl="0"/>
            <a:r>
              <a:rPr lang="sv-SE" sz="1200" kern="1200" dirty="0">
                <a:solidFill>
                  <a:schemeClr val="tx1"/>
                </a:solidFill>
                <a:latin typeface="+mn-lt"/>
                <a:ea typeface="+mn-ea"/>
                <a:cs typeface="+mn-cs"/>
              </a:rPr>
              <a:t>Deklarationer bottnar ofta i </a:t>
            </a:r>
            <a:r>
              <a:rPr lang="sv-SE" sz="1200" b="1" kern="1200" dirty="0">
                <a:solidFill>
                  <a:schemeClr val="tx1"/>
                </a:solidFill>
                <a:latin typeface="+mn-lt"/>
                <a:ea typeface="+mn-ea"/>
                <a:cs typeface="+mn-cs"/>
              </a:rPr>
              <a:t>resolutioner</a:t>
            </a:r>
            <a:r>
              <a:rPr lang="sv-SE" sz="1200" kern="1200" dirty="0">
                <a:solidFill>
                  <a:schemeClr val="tx1"/>
                </a:solidFill>
                <a:latin typeface="+mn-lt"/>
                <a:ea typeface="+mn-ea"/>
                <a:cs typeface="+mn-cs"/>
              </a:rPr>
              <a:t> som antagits av generalförsamlingen. En del deklarationer utvecklas senare till </a:t>
            </a:r>
            <a:r>
              <a:rPr lang="sv-SE" sz="1200" b="1" kern="1200" dirty="0">
                <a:solidFill>
                  <a:schemeClr val="tx1"/>
                </a:solidFill>
                <a:latin typeface="+mn-lt"/>
                <a:ea typeface="+mn-ea"/>
                <a:cs typeface="+mn-cs"/>
              </a:rPr>
              <a:t>konventioner</a:t>
            </a:r>
            <a:r>
              <a:rPr lang="sv-SE" sz="1200" kern="1200" dirty="0">
                <a:solidFill>
                  <a:schemeClr val="tx1"/>
                </a:solidFill>
                <a:latin typeface="+mn-lt"/>
                <a:ea typeface="+mn-ea"/>
                <a:cs typeface="+mn-cs"/>
              </a:rPr>
              <a:t>. </a:t>
            </a:r>
          </a:p>
          <a:p>
            <a:r>
              <a:rPr lang="sv-SE" sz="1200" b="1" kern="1200" dirty="0">
                <a:solidFill>
                  <a:schemeClr val="tx1"/>
                </a:solidFill>
                <a:latin typeface="+mn-lt"/>
                <a:ea typeface="+mn-ea"/>
                <a:cs typeface="+mn-cs"/>
              </a:rPr>
              <a:t> </a:t>
            </a:r>
            <a:endParaRPr lang="sv-SE" sz="1200" kern="1200" dirty="0">
              <a:solidFill>
                <a:schemeClr val="tx1"/>
              </a:solidFill>
              <a:latin typeface="+mn-lt"/>
              <a:ea typeface="+mn-ea"/>
              <a:cs typeface="+mn-cs"/>
            </a:endParaRPr>
          </a:p>
          <a:p>
            <a:r>
              <a:rPr lang="sv-SE" sz="1200" b="1" kern="1200" dirty="0">
                <a:solidFill>
                  <a:schemeClr val="tx1"/>
                </a:solidFill>
                <a:latin typeface="+mn-lt"/>
                <a:ea typeface="+mn-ea"/>
                <a:cs typeface="+mn-cs"/>
              </a:rPr>
              <a:t>Konventioner</a:t>
            </a:r>
            <a:r>
              <a:rPr lang="sv-SE" sz="1200" kern="1200" dirty="0">
                <a:solidFill>
                  <a:schemeClr val="tx1"/>
                </a:solidFill>
                <a:latin typeface="+mn-lt"/>
                <a:ea typeface="+mn-ea"/>
                <a:cs typeface="+mn-cs"/>
              </a:rPr>
              <a:t> är juridiskt bindande för de stater som undertecknat och ratificerat dem.</a:t>
            </a:r>
          </a:p>
          <a:p>
            <a:pPr lvl="0"/>
            <a:r>
              <a:rPr lang="sv-SE" sz="1200" kern="1200" dirty="0">
                <a:solidFill>
                  <a:schemeClr val="tx1"/>
                </a:solidFill>
                <a:latin typeface="+mn-lt"/>
                <a:ea typeface="+mn-ea"/>
                <a:cs typeface="+mn-cs"/>
              </a:rPr>
              <a:t>Att </a:t>
            </a:r>
            <a:r>
              <a:rPr lang="sv-SE" sz="1200" b="1" kern="1200" dirty="0">
                <a:solidFill>
                  <a:schemeClr val="tx1"/>
                </a:solidFill>
                <a:latin typeface="+mn-lt"/>
                <a:ea typeface="+mn-ea"/>
                <a:cs typeface="+mn-cs"/>
              </a:rPr>
              <a:t>underteckna </a:t>
            </a:r>
            <a:r>
              <a:rPr lang="sv-SE" sz="1200" i="1" kern="1200" dirty="0">
                <a:solidFill>
                  <a:schemeClr val="tx1"/>
                </a:solidFill>
                <a:latin typeface="+mn-lt"/>
                <a:ea typeface="+mn-ea"/>
                <a:cs typeface="+mn-cs"/>
              </a:rPr>
              <a:t>(</a:t>
            </a:r>
            <a:r>
              <a:rPr lang="sv-SE" sz="1200" i="1" kern="1200" dirty="0" err="1">
                <a:solidFill>
                  <a:schemeClr val="tx1"/>
                </a:solidFill>
                <a:latin typeface="+mn-lt"/>
                <a:ea typeface="+mn-ea"/>
                <a:cs typeface="+mn-cs"/>
              </a:rPr>
              <a:t>sign</a:t>
            </a:r>
            <a:r>
              <a:rPr lang="sv-SE" sz="1200" i="1" kern="1200" dirty="0">
                <a:solidFill>
                  <a:schemeClr val="tx1"/>
                </a:solidFill>
                <a:latin typeface="+mn-lt"/>
                <a:ea typeface="+mn-ea"/>
                <a:cs typeface="+mn-cs"/>
              </a:rPr>
              <a:t>)</a:t>
            </a:r>
            <a:r>
              <a:rPr lang="sv-SE" sz="1200" kern="1200" dirty="0">
                <a:solidFill>
                  <a:schemeClr val="tx1"/>
                </a:solidFill>
                <a:latin typeface="+mn-lt"/>
                <a:ea typeface="+mn-ea"/>
                <a:cs typeface="+mn-cs"/>
              </a:rPr>
              <a:t> innebär att man förklarat sig beredd att senare ratificera.</a:t>
            </a:r>
          </a:p>
          <a:p>
            <a:pPr lvl="0"/>
            <a:r>
              <a:rPr lang="sv-SE" sz="1200" kern="1200" dirty="0">
                <a:solidFill>
                  <a:schemeClr val="tx1"/>
                </a:solidFill>
                <a:latin typeface="+mn-lt"/>
                <a:ea typeface="+mn-ea"/>
                <a:cs typeface="+mn-cs"/>
              </a:rPr>
              <a:t>Att </a:t>
            </a:r>
            <a:r>
              <a:rPr lang="sv-SE" sz="1200" b="1" kern="1200" dirty="0">
                <a:solidFill>
                  <a:schemeClr val="tx1"/>
                </a:solidFill>
                <a:latin typeface="+mn-lt"/>
                <a:ea typeface="+mn-ea"/>
                <a:cs typeface="+mn-cs"/>
              </a:rPr>
              <a:t>ratificera </a:t>
            </a:r>
            <a:r>
              <a:rPr lang="sv-SE" sz="1200" i="1" kern="1200" dirty="0">
                <a:solidFill>
                  <a:schemeClr val="tx1"/>
                </a:solidFill>
                <a:latin typeface="+mn-lt"/>
                <a:ea typeface="+mn-ea"/>
                <a:cs typeface="+mn-cs"/>
              </a:rPr>
              <a:t>(</a:t>
            </a:r>
            <a:r>
              <a:rPr lang="sv-SE" sz="1200" i="1" kern="1200" dirty="0" err="1">
                <a:solidFill>
                  <a:schemeClr val="tx1"/>
                </a:solidFill>
                <a:latin typeface="+mn-lt"/>
                <a:ea typeface="+mn-ea"/>
                <a:cs typeface="+mn-cs"/>
              </a:rPr>
              <a:t>ratify</a:t>
            </a:r>
            <a:r>
              <a:rPr lang="sv-SE" sz="1200" i="1" kern="1200" dirty="0">
                <a:solidFill>
                  <a:schemeClr val="tx1"/>
                </a:solidFill>
                <a:latin typeface="+mn-lt"/>
                <a:ea typeface="+mn-ea"/>
                <a:cs typeface="+mn-cs"/>
              </a:rPr>
              <a:t>) </a:t>
            </a:r>
            <a:r>
              <a:rPr lang="sv-SE" sz="1200" kern="1200" dirty="0">
                <a:solidFill>
                  <a:schemeClr val="tx1"/>
                </a:solidFill>
                <a:latin typeface="+mn-lt"/>
                <a:ea typeface="+mn-ea"/>
                <a:cs typeface="+mn-cs"/>
              </a:rPr>
              <a:t>innebär att landet har gjort nödvändiga justeringar för att anpassa sin lagstiftning, och att landets parlament har antagit konventionen som gällande lag. Det kan ta flera år mellan undertecknande och ratificering.</a:t>
            </a:r>
          </a:p>
          <a:p>
            <a:pPr eaLnBrk="1" fontAlgn="auto" hangingPunct="1">
              <a:spcBef>
                <a:spcPts val="0"/>
              </a:spcBef>
              <a:spcAft>
                <a:spcPts val="0"/>
              </a:spcAft>
              <a:defRPr/>
            </a:pPr>
            <a:endParaRPr lang="sv-SE" sz="1050" dirty="0"/>
          </a:p>
          <a:p>
            <a:pPr eaLnBrk="1" fontAlgn="auto" hangingPunct="1">
              <a:spcBef>
                <a:spcPts val="0"/>
              </a:spcBef>
              <a:spcAft>
                <a:spcPts val="0"/>
              </a:spcAft>
              <a:defRPr/>
            </a:pPr>
            <a:r>
              <a:rPr lang="sv-SE" sz="1050" dirty="0"/>
              <a:t>De länder som undertecknat eller ratificerat Kvinnokonventionen är därmed enligt lag skyldiga att följa den på det sätt den undertecknats.</a:t>
            </a:r>
          </a:p>
        </p:txBody>
      </p:sp>
      <p:sp>
        <p:nvSpPr>
          <p:cNvPr id="35844" name="Platshållare för bildnummer 3"/>
          <p:cNvSpPr>
            <a:spLocks noGrp="1"/>
          </p:cNvSpPr>
          <p:nvPr>
            <p:ph type="sldNum" sz="quarter" idx="5"/>
          </p:nvPr>
        </p:nvSpPr>
        <p:spPr bwMode="auto">
          <a:noFill/>
          <a:ln>
            <a:miter lim="800000"/>
            <a:headEnd/>
            <a:tailEnd/>
          </a:ln>
        </p:spPr>
        <p:txBody>
          <a:bodyPr/>
          <a:lstStyle/>
          <a:p>
            <a:fld id="{D9688795-B42D-4877-A442-6B9205201AD9}" type="slidenum">
              <a:rPr lang="sv-SE" altLang="sv-SE" smtClean="0"/>
              <a:pPr/>
              <a:t>2</a:t>
            </a:fld>
            <a:endParaRPr lang="sv-SE" altLang="sv-S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noRot="1" noChangeAspect="1"/>
          </p:cNvSpPr>
          <p:nvPr>
            <p:ph type="sldImg"/>
          </p:nvPr>
        </p:nvSpPr>
        <p:spPr>
          <a:prstGeom prst="rect">
            <a:avLst/>
          </a:prstGeom>
        </p:spPr>
        <p:txBody>
          <a:bodyPr/>
          <a:lstStyle/>
          <a:p>
            <a:endParaRPr/>
          </a:p>
        </p:txBody>
      </p:sp>
      <p:sp>
        <p:nvSpPr>
          <p:cNvPr id="147" name="Shape 147"/>
          <p:cNvSpPr>
            <a:spLocks noGrp="1"/>
          </p:cNvSpPr>
          <p:nvPr>
            <p:ph type="body" sz="quarter" idx="1"/>
          </p:nvPr>
        </p:nvSpPr>
        <p:spPr>
          <a:prstGeom prst="rect">
            <a:avLst/>
          </a:prstGeom>
        </p:spPr>
        <p:txBody>
          <a:bodyPr/>
          <a:lstStyle/>
          <a:p>
            <a:pPr>
              <a:lnSpc>
                <a:spcPct val="80000"/>
              </a:lnSpc>
              <a:spcBef>
                <a:spcPts val="100"/>
              </a:spcBef>
              <a:defRPr sz="1100"/>
            </a:pPr>
            <a:r>
              <a:rPr lang="sv-SE" b="1" dirty="0"/>
              <a:t>Bild 15: 16 huvudartiklar</a:t>
            </a:r>
          </a:p>
          <a:p>
            <a:pPr>
              <a:lnSpc>
                <a:spcPct val="80000"/>
              </a:lnSpc>
              <a:spcBef>
                <a:spcPts val="100"/>
              </a:spcBef>
              <a:defRPr sz="1100"/>
            </a:pPr>
            <a:endParaRPr lang="sv-SE" b="1" dirty="0"/>
          </a:p>
          <a:p>
            <a:pPr>
              <a:lnSpc>
                <a:spcPct val="80000"/>
              </a:lnSpc>
              <a:spcBef>
                <a:spcPts val="100"/>
              </a:spcBef>
              <a:defRPr sz="1100"/>
            </a:pPr>
            <a:r>
              <a:rPr dirty="0" err="1"/>
              <a:t>Kvinnokonventionen</a:t>
            </a:r>
            <a:r>
              <a:rPr dirty="0"/>
              <a:t> </a:t>
            </a:r>
            <a:r>
              <a:rPr dirty="0" err="1"/>
              <a:t>innehåller</a:t>
            </a:r>
            <a:r>
              <a:rPr dirty="0"/>
              <a:t> 30 </a:t>
            </a:r>
            <a:r>
              <a:rPr dirty="0" err="1"/>
              <a:t>artiklar</a:t>
            </a:r>
            <a:r>
              <a:rPr lang="sv-SE" dirty="0"/>
              <a:t>,</a:t>
            </a:r>
            <a:r>
              <a:rPr dirty="0"/>
              <a:t> </a:t>
            </a:r>
            <a:r>
              <a:rPr dirty="0" err="1"/>
              <a:t>varav</a:t>
            </a:r>
            <a:r>
              <a:rPr dirty="0"/>
              <a:t> de 16 </a:t>
            </a:r>
            <a:r>
              <a:rPr dirty="0" err="1"/>
              <a:t>första</a:t>
            </a:r>
            <a:r>
              <a:rPr dirty="0"/>
              <a:t> </a:t>
            </a:r>
            <a:r>
              <a:rPr dirty="0" err="1"/>
              <a:t>ofta</a:t>
            </a:r>
            <a:r>
              <a:rPr dirty="0"/>
              <a:t> </a:t>
            </a:r>
            <a:r>
              <a:rPr dirty="0" err="1"/>
              <a:t>benämns</a:t>
            </a:r>
            <a:r>
              <a:rPr dirty="0"/>
              <a:t> </a:t>
            </a:r>
            <a:r>
              <a:rPr dirty="0" err="1"/>
              <a:t>som</a:t>
            </a:r>
            <a:r>
              <a:rPr dirty="0"/>
              <a:t> de 16 </a:t>
            </a:r>
            <a:r>
              <a:rPr dirty="0" err="1"/>
              <a:t>huvudartiklarna</a:t>
            </a:r>
            <a:r>
              <a:rPr dirty="0"/>
              <a:t> </a:t>
            </a:r>
            <a:r>
              <a:rPr dirty="0" err="1"/>
              <a:t>som</a:t>
            </a:r>
            <a:r>
              <a:rPr dirty="0"/>
              <a:t> </a:t>
            </a:r>
            <a:r>
              <a:rPr dirty="0" err="1"/>
              <a:t>finns</a:t>
            </a:r>
            <a:r>
              <a:rPr dirty="0"/>
              <a:t> till </a:t>
            </a:r>
            <a:r>
              <a:rPr dirty="0" err="1"/>
              <a:t>för</a:t>
            </a:r>
            <a:r>
              <a:rPr dirty="0"/>
              <a:t> </a:t>
            </a:r>
            <a:r>
              <a:rPr dirty="0" err="1"/>
              <a:t>att</a:t>
            </a:r>
            <a:r>
              <a:rPr dirty="0"/>
              <a:t> </a:t>
            </a:r>
            <a:r>
              <a:rPr dirty="0" err="1"/>
              <a:t>poängtera</a:t>
            </a:r>
            <a:r>
              <a:rPr dirty="0"/>
              <a:t> </a:t>
            </a:r>
            <a:r>
              <a:rPr dirty="0" err="1"/>
              <a:t>och</a:t>
            </a:r>
            <a:r>
              <a:rPr dirty="0"/>
              <a:t> </a:t>
            </a:r>
            <a:r>
              <a:rPr dirty="0" err="1"/>
              <a:t>säkerställa</a:t>
            </a:r>
            <a:r>
              <a:rPr dirty="0"/>
              <a:t> </a:t>
            </a:r>
            <a:r>
              <a:rPr dirty="0" err="1"/>
              <a:t>avskaffandet</a:t>
            </a:r>
            <a:r>
              <a:rPr dirty="0"/>
              <a:t> av </a:t>
            </a:r>
            <a:r>
              <a:rPr dirty="0" err="1"/>
              <a:t>diskriminering</a:t>
            </a:r>
            <a:r>
              <a:rPr dirty="0"/>
              <a:t> av </a:t>
            </a:r>
            <a:r>
              <a:rPr dirty="0" err="1"/>
              <a:t>kvinnor</a:t>
            </a:r>
            <a:r>
              <a:rPr dirty="0"/>
              <a:t>.  De </a:t>
            </a:r>
            <a:r>
              <a:rPr dirty="0" err="1"/>
              <a:t>resterande</a:t>
            </a:r>
            <a:r>
              <a:rPr dirty="0"/>
              <a:t> </a:t>
            </a:r>
            <a:r>
              <a:rPr dirty="0" err="1"/>
              <a:t>artiklarna</a:t>
            </a:r>
            <a:r>
              <a:rPr dirty="0"/>
              <a:t> </a:t>
            </a:r>
            <a:r>
              <a:rPr dirty="0" err="1"/>
              <a:t>beskriver</a:t>
            </a:r>
            <a:r>
              <a:rPr dirty="0"/>
              <a:t> </a:t>
            </a:r>
            <a:r>
              <a:rPr dirty="0" err="1"/>
              <a:t>hur</a:t>
            </a:r>
            <a:r>
              <a:rPr dirty="0"/>
              <a:t> </a:t>
            </a:r>
            <a:r>
              <a:rPr dirty="0" err="1"/>
              <a:t>stater</a:t>
            </a:r>
            <a:r>
              <a:rPr dirty="0"/>
              <a:t> </a:t>
            </a:r>
            <a:r>
              <a:rPr dirty="0" err="1"/>
              <a:t>kan</a:t>
            </a:r>
            <a:r>
              <a:rPr dirty="0"/>
              <a:t> </a:t>
            </a:r>
            <a:r>
              <a:rPr dirty="0" err="1"/>
              <a:t>ansluta</a:t>
            </a:r>
            <a:r>
              <a:rPr dirty="0"/>
              <a:t> sig till </a:t>
            </a:r>
            <a:r>
              <a:rPr dirty="0" err="1"/>
              <a:t>konventionen</a:t>
            </a:r>
            <a:r>
              <a:rPr dirty="0"/>
              <a:t> </a:t>
            </a:r>
            <a:r>
              <a:rPr dirty="0" err="1"/>
              <a:t>samt</a:t>
            </a:r>
            <a:r>
              <a:rPr dirty="0"/>
              <a:t> om </a:t>
            </a:r>
            <a:r>
              <a:rPr dirty="0" err="1"/>
              <a:t>hur</a:t>
            </a:r>
            <a:r>
              <a:rPr dirty="0"/>
              <a:t> </a:t>
            </a:r>
            <a:r>
              <a:rPr dirty="0" err="1"/>
              <a:t>kvinnokommittén</a:t>
            </a:r>
            <a:r>
              <a:rPr dirty="0"/>
              <a:t> </a:t>
            </a:r>
            <a:r>
              <a:rPr dirty="0" err="1"/>
              <a:t>arbetar</a:t>
            </a:r>
            <a:r>
              <a:rPr dirty="0"/>
              <a:t> </a:t>
            </a:r>
            <a:r>
              <a:rPr dirty="0" err="1"/>
              <a:t>för</a:t>
            </a:r>
            <a:r>
              <a:rPr dirty="0"/>
              <a:t> </a:t>
            </a:r>
            <a:r>
              <a:rPr dirty="0" err="1"/>
              <a:t>att</a:t>
            </a:r>
            <a:r>
              <a:rPr dirty="0"/>
              <a:t> </a:t>
            </a:r>
            <a:r>
              <a:rPr dirty="0" err="1"/>
              <a:t>bevaka</a:t>
            </a:r>
            <a:r>
              <a:rPr dirty="0"/>
              <a:t> </a:t>
            </a:r>
            <a:r>
              <a:rPr dirty="0" err="1"/>
              <a:t>efterlevnaden</a:t>
            </a:r>
            <a:r>
              <a:rPr dirty="0"/>
              <a:t> av </a:t>
            </a:r>
            <a:r>
              <a:rPr dirty="0" err="1"/>
              <a:t>kvinnokonventionen</a:t>
            </a:r>
            <a:r>
              <a:rPr dirty="0"/>
              <a:t> </a:t>
            </a:r>
            <a:r>
              <a:rPr dirty="0" err="1"/>
              <a:t>i</a:t>
            </a:r>
            <a:r>
              <a:rPr dirty="0"/>
              <a:t> </a:t>
            </a:r>
            <a:r>
              <a:rPr dirty="0" err="1"/>
              <a:t>medlemsländerna</a:t>
            </a:r>
            <a:r>
              <a:rPr dirty="0"/>
              <a:t>. De </a:t>
            </a:r>
            <a:r>
              <a:rPr dirty="0" err="1"/>
              <a:t>artiklarna</a:t>
            </a:r>
            <a:r>
              <a:rPr dirty="0"/>
              <a:t> </a:t>
            </a:r>
            <a:r>
              <a:rPr dirty="0" err="1"/>
              <a:t>beskriver</a:t>
            </a:r>
            <a:r>
              <a:rPr dirty="0"/>
              <a:t> </a:t>
            </a:r>
            <a:r>
              <a:rPr dirty="0" err="1"/>
              <a:t>även</a:t>
            </a:r>
            <a:r>
              <a:rPr dirty="0"/>
              <a:t> </a:t>
            </a:r>
            <a:r>
              <a:rPr dirty="0" err="1"/>
              <a:t>hur</a:t>
            </a:r>
            <a:r>
              <a:rPr dirty="0"/>
              <a:t> </a:t>
            </a:r>
            <a:r>
              <a:rPr dirty="0" err="1"/>
              <a:t>kvinnokommittén</a:t>
            </a:r>
            <a:r>
              <a:rPr dirty="0"/>
              <a:t> ska </a:t>
            </a:r>
            <a:r>
              <a:rPr dirty="0" err="1"/>
              <a:t>kunna</a:t>
            </a:r>
            <a:r>
              <a:rPr dirty="0"/>
              <a:t> </a:t>
            </a:r>
            <a:r>
              <a:rPr dirty="0" err="1"/>
              <a:t>lösa</a:t>
            </a:r>
            <a:r>
              <a:rPr dirty="0"/>
              <a:t> </a:t>
            </a:r>
            <a:r>
              <a:rPr dirty="0" err="1"/>
              <a:t>eventuella</a:t>
            </a:r>
            <a:r>
              <a:rPr dirty="0"/>
              <a:t> </a:t>
            </a:r>
            <a:r>
              <a:rPr dirty="0" err="1"/>
              <a:t>diskussioner</a:t>
            </a:r>
            <a:r>
              <a:rPr dirty="0"/>
              <a:t> om </a:t>
            </a:r>
            <a:r>
              <a:rPr dirty="0" err="1"/>
              <a:t>tolkning</a:t>
            </a:r>
            <a:r>
              <a:rPr dirty="0"/>
              <a:t> </a:t>
            </a:r>
            <a:r>
              <a:rPr dirty="0" err="1"/>
              <a:t>och</a:t>
            </a:r>
            <a:r>
              <a:rPr dirty="0"/>
              <a:t> </a:t>
            </a:r>
            <a:r>
              <a:rPr dirty="0" err="1"/>
              <a:t>tillämpning</a:t>
            </a:r>
            <a:r>
              <a:rPr dirty="0"/>
              <a:t> av </a:t>
            </a:r>
            <a:r>
              <a:rPr dirty="0" err="1"/>
              <a:t>konventionen</a:t>
            </a:r>
            <a:r>
              <a:rPr dirty="0"/>
              <a:t>. </a:t>
            </a:r>
          </a:p>
          <a:p>
            <a:pPr>
              <a:lnSpc>
                <a:spcPct val="80000"/>
              </a:lnSpc>
              <a:spcBef>
                <a:spcPts val="100"/>
              </a:spcBef>
              <a:defRPr sz="1100"/>
            </a:pPr>
            <a:endParaRPr dirty="0"/>
          </a:p>
          <a:p>
            <a:pPr>
              <a:lnSpc>
                <a:spcPct val="80000"/>
              </a:lnSpc>
              <a:spcBef>
                <a:spcPts val="100"/>
              </a:spcBef>
              <a:defRPr sz="1100"/>
            </a:pPr>
            <a:r>
              <a:rPr b="1" dirty="0" err="1"/>
              <a:t>Artikel</a:t>
            </a:r>
            <a:r>
              <a:rPr b="1" dirty="0"/>
              <a:t> 1 </a:t>
            </a:r>
            <a:r>
              <a:rPr dirty="0"/>
              <a:t>– Definition av </a:t>
            </a:r>
            <a:r>
              <a:rPr dirty="0" err="1"/>
              <a:t>diskriminering</a:t>
            </a:r>
            <a:r>
              <a:rPr dirty="0"/>
              <a:t> </a:t>
            </a:r>
          </a:p>
          <a:p>
            <a:pPr>
              <a:lnSpc>
                <a:spcPct val="80000"/>
              </a:lnSpc>
              <a:spcBef>
                <a:spcPts val="100"/>
              </a:spcBef>
              <a:defRPr sz="1100"/>
            </a:pPr>
            <a:r>
              <a:rPr dirty="0" err="1"/>
              <a:t>Diskriminering</a:t>
            </a:r>
            <a:r>
              <a:rPr dirty="0"/>
              <a:t> av </a:t>
            </a:r>
            <a:r>
              <a:rPr dirty="0" err="1"/>
              <a:t>kvinnor</a:t>
            </a:r>
            <a:r>
              <a:rPr dirty="0"/>
              <a:t> </a:t>
            </a:r>
            <a:r>
              <a:rPr dirty="0" err="1"/>
              <a:t>definieras</a:t>
            </a:r>
            <a:r>
              <a:rPr dirty="0"/>
              <a:t> </a:t>
            </a:r>
            <a:r>
              <a:rPr dirty="0" err="1"/>
              <a:t>utifrån</a:t>
            </a:r>
            <a:r>
              <a:rPr dirty="0"/>
              <a:t> </a:t>
            </a:r>
            <a:r>
              <a:rPr dirty="0" err="1"/>
              <a:t>varje</a:t>
            </a:r>
            <a:r>
              <a:rPr dirty="0"/>
              <a:t> </a:t>
            </a:r>
            <a:r>
              <a:rPr dirty="0" err="1"/>
              <a:t>åtskillnad</a:t>
            </a:r>
            <a:r>
              <a:rPr dirty="0"/>
              <a:t>, </a:t>
            </a:r>
            <a:r>
              <a:rPr dirty="0" err="1"/>
              <a:t>undantag</a:t>
            </a:r>
            <a:r>
              <a:rPr dirty="0"/>
              <a:t> </a:t>
            </a:r>
            <a:r>
              <a:rPr dirty="0" err="1"/>
              <a:t>eller</a:t>
            </a:r>
            <a:r>
              <a:rPr dirty="0"/>
              <a:t> </a:t>
            </a:r>
            <a:r>
              <a:rPr dirty="0" err="1"/>
              <a:t>inskränkning</a:t>
            </a:r>
            <a:r>
              <a:rPr dirty="0"/>
              <a:t> </a:t>
            </a:r>
            <a:r>
              <a:rPr dirty="0" err="1"/>
              <a:t>på</a:t>
            </a:r>
            <a:r>
              <a:rPr dirty="0"/>
              <a:t> </a:t>
            </a:r>
            <a:r>
              <a:rPr dirty="0" err="1"/>
              <a:t>grund</a:t>
            </a:r>
            <a:r>
              <a:rPr dirty="0"/>
              <a:t> av </a:t>
            </a:r>
            <a:r>
              <a:rPr dirty="0" err="1"/>
              <a:t>kön</a:t>
            </a:r>
            <a:r>
              <a:rPr dirty="0"/>
              <a:t>, vars </a:t>
            </a:r>
            <a:r>
              <a:rPr dirty="0" err="1"/>
              <a:t>effekt</a:t>
            </a:r>
            <a:r>
              <a:rPr dirty="0"/>
              <a:t> </a:t>
            </a:r>
            <a:r>
              <a:rPr dirty="0" err="1"/>
              <a:t>eller</a:t>
            </a:r>
            <a:r>
              <a:rPr dirty="0"/>
              <a:t> </a:t>
            </a:r>
            <a:r>
              <a:rPr dirty="0" err="1"/>
              <a:t>avsiktliga</a:t>
            </a:r>
            <a:r>
              <a:rPr dirty="0"/>
              <a:t> </a:t>
            </a:r>
            <a:r>
              <a:rPr dirty="0" err="1"/>
              <a:t>syfte</a:t>
            </a:r>
            <a:r>
              <a:rPr dirty="0"/>
              <a:t> </a:t>
            </a:r>
            <a:r>
              <a:rPr dirty="0" err="1"/>
              <a:t>är</a:t>
            </a:r>
            <a:r>
              <a:rPr dirty="0"/>
              <a:t> </a:t>
            </a:r>
            <a:r>
              <a:rPr dirty="0" err="1"/>
              <a:t>att</a:t>
            </a:r>
            <a:r>
              <a:rPr dirty="0"/>
              <a:t> </a:t>
            </a:r>
            <a:r>
              <a:rPr dirty="0" err="1"/>
              <a:t>begränsa</a:t>
            </a:r>
            <a:r>
              <a:rPr dirty="0"/>
              <a:t> </a:t>
            </a:r>
            <a:r>
              <a:rPr dirty="0" err="1"/>
              <a:t>eller</a:t>
            </a:r>
            <a:r>
              <a:rPr dirty="0"/>
              <a:t> </a:t>
            </a:r>
            <a:r>
              <a:rPr dirty="0" err="1"/>
              <a:t>hindra</a:t>
            </a:r>
            <a:r>
              <a:rPr dirty="0"/>
              <a:t> </a:t>
            </a:r>
            <a:r>
              <a:rPr dirty="0" err="1"/>
              <a:t>kvinnors</a:t>
            </a:r>
            <a:r>
              <a:rPr dirty="0"/>
              <a:t> </a:t>
            </a:r>
            <a:r>
              <a:rPr dirty="0" err="1"/>
              <a:t>mänskliga</a:t>
            </a:r>
            <a:r>
              <a:rPr dirty="0"/>
              <a:t> </a:t>
            </a:r>
            <a:r>
              <a:rPr dirty="0" err="1"/>
              <a:t>rättigheter</a:t>
            </a:r>
            <a:r>
              <a:rPr dirty="0"/>
              <a:t> </a:t>
            </a:r>
            <a:r>
              <a:rPr dirty="0" err="1"/>
              <a:t>och</a:t>
            </a:r>
            <a:r>
              <a:rPr dirty="0"/>
              <a:t> </a:t>
            </a:r>
            <a:r>
              <a:rPr dirty="0" err="1"/>
              <a:t>grundläggande</a:t>
            </a:r>
            <a:r>
              <a:rPr dirty="0"/>
              <a:t> </a:t>
            </a:r>
            <a:r>
              <a:rPr dirty="0" err="1"/>
              <a:t>friheter</a:t>
            </a:r>
            <a:r>
              <a:rPr dirty="0"/>
              <a:t>.</a:t>
            </a:r>
          </a:p>
          <a:p>
            <a:pPr>
              <a:lnSpc>
                <a:spcPct val="80000"/>
              </a:lnSpc>
              <a:spcBef>
                <a:spcPts val="100"/>
              </a:spcBef>
              <a:defRPr sz="1100"/>
            </a:pPr>
            <a:endParaRPr dirty="0"/>
          </a:p>
          <a:p>
            <a:pPr>
              <a:lnSpc>
                <a:spcPct val="80000"/>
              </a:lnSpc>
              <a:spcBef>
                <a:spcPts val="100"/>
              </a:spcBef>
              <a:defRPr sz="1100"/>
            </a:pPr>
            <a:r>
              <a:rPr b="1" dirty="0" err="1"/>
              <a:t>Artikel</a:t>
            </a:r>
            <a:r>
              <a:rPr b="1" dirty="0"/>
              <a:t> 2 </a:t>
            </a:r>
            <a:r>
              <a:rPr dirty="0"/>
              <a:t>– </a:t>
            </a:r>
            <a:r>
              <a:rPr dirty="0" err="1"/>
              <a:t>Skyldighet</a:t>
            </a:r>
            <a:r>
              <a:rPr dirty="0"/>
              <a:t> </a:t>
            </a:r>
            <a:r>
              <a:rPr dirty="0" err="1"/>
              <a:t>att</a:t>
            </a:r>
            <a:r>
              <a:rPr dirty="0"/>
              <a:t> </a:t>
            </a:r>
            <a:r>
              <a:rPr dirty="0" err="1"/>
              <a:t>avskaffa</a:t>
            </a:r>
            <a:r>
              <a:rPr dirty="0"/>
              <a:t> </a:t>
            </a:r>
            <a:r>
              <a:rPr dirty="0" err="1"/>
              <a:t>diskriminering</a:t>
            </a:r>
            <a:r>
              <a:rPr dirty="0"/>
              <a:t> av </a:t>
            </a:r>
            <a:r>
              <a:rPr dirty="0" err="1"/>
              <a:t>kvinnor</a:t>
            </a:r>
            <a:endParaRPr dirty="0"/>
          </a:p>
          <a:p>
            <a:pPr>
              <a:lnSpc>
                <a:spcPct val="80000"/>
              </a:lnSpc>
              <a:spcBef>
                <a:spcPts val="100"/>
              </a:spcBef>
              <a:defRPr sz="1100"/>
            </a:pPr>
            <a:r>
              <a:rPr dirty="0"/>
              <a:t>De </a:t>
            </a:r>
            <a:r>
              <a:rPr dirty="0" err="1"/>
              <a:t>stater</a:t>
            </a:r>
            <a:r>
              <a:rPr dirty="0"/>
              <a:t> </a:t>
            </a:r>
            <a:r>
              <a:rPr dirty="0" err="1"/>
              <a:t>som</a:t>
            </a:r>
            <a:r>
              <a:rPr dirty="0"/>
              <a:t> har </a:t>
            </a:r>
            <a:r>
              <a:rPr dirty="0" err="1"/>
              <a:t>anslutit</a:t>
            </a:r>
            <a:r>
              <a:rPr dirty="0"/>
              <a:t> sig till </a:t>
            </a:r>
            <a:r>
              <a:rPr dirty="0" err="1"/>
              <a:t>Kvinnokonventionen</a:t>
            </a:r>
            <a:r>
              <a:rPr dirty="0"/>
              <a:t>, </a:t>
            </a:r>
            <a:r>
              <a:rPr dirty="0" err="1"/>
              <a:t>är</a:t>
            </a:r>
            <a:r>
              <a:rPr dirty="0"/>
              <a:t> </a:t>
            </a:r>
            <a:r>
              <a:rPr dirty="0" err="1"/>
              <a:t>skyldiga</a:t>
            </a:r>
            <a:r>
              <a:rPr dirty="0"/>
              <a:t> </a:t>
            </a:r>
            <a:r>
              <a:rPr dirty="0" err="1"/>
              <a:t>att</a:t>
            </a:r>
            <a:r>
              <a:rPr dirty="0"/>
              <a:t> </a:t>
            </a:r>
            <a:r>
              <a:rPr dirty="0" err="1"/>
              <a:t>avskaffa</a:t>
            </a:r>
            <a:r>
              <a:rPr dirty="0"/>
              <a:t> all </a:t>
            </a:r>
            <a:r>
              <a:rPr dirty="0" err="1"/>
              <a:t>diskriminering</a:t>
            </a:r>
            <a:r>
              <a:rPr dirty="0"/>
              <a:t> av </a:t>
            </a:r>
            <a:r>
              <a:rPr dirty="0" err="1"/>
              <a:t>kvinnor</a:t>
            </a:r>
            <a:r>
              <a:rPr dirty="0"/>
              <a:t> </a:t>
            </a:r>
            <a:r>
              <a:rPr dirty="0" err="1"/>
              <a:t>samt</a:t>
            </a:r>
            <a:r>
              <a:rPr dirty="0"/>
              <a:t> </a:t>
            </a:r>
            <a:r>
              <a:rPr dirty="0" err="1"/>
              <a:t>att</a:t>
            </a:r>
            <a:r>
              <a:rPr dirty="0"/>
              <a:t> </a:t>
            </a:r>
            <a:r>
              <a:rPr dirty="0" err="1"/>
              <a:t>vidta</a:t>
            </a:r>
            <a:r>
              <a:rPr dirty="0"/>
              <a:t> </a:t>
            </a:r>
            <a:r>
              <a:rPr dirty="0" err="1"/>
              <a:t>åtgärder</a:t>
            </a:r>
            <a:r>
              <a:rPr dirty="0"/>
              <a:t> </a:t>
            </a:r>
            <a:r>
              <a:rPr dirty="0" err="1"/>
              <a:t>för</a:t>
            </a:r>
            <a:r>
              <a:rPr dirty="0"/>
              <a:t> </a:t>
            </a:r>
            <a:r>
              <a:rPr dirty="0" err="1"/>
              <a:t>att</a:t>
            </a:r>
            <a:r>
              <a:rPr dirty="0"/>
              <a:t> </a:t>
            </a:r>
            <a:r>
              <a:rPr dirty="0" err="1"/>
              <a:t>främja</a:t>
            </a:r>
            <a:r>
              <a:rPr dirty="0"/>
              <a:t> </a:t>
            </a:r>
            <a:r>
              <a:rPr dirty="0" err="1"/>
              <a:t>jämställdhet</a:t>
            </a:r>
            <a:r>
              <a:rPr dirty="0"/>
              <a:t> </a:t>
            </a:r>
            <a:r>
              <a:rPr dirty="0" err="1"/>
              <a:t>mellan</a:t>
            </a:r>
            <a:r>
              <a:rPr dirty="0"/>
              <a:t> </a:t>
            </a:r>
            <a:r>
              <a:rPr dirty="0" err="1"/>
              <a:t>könen</a:t>
            </a:r>
            <a:r>
              <a:rPr dirty="0"/>
              <a:t>. </a:t>
            </a:r>
            <a:r>
              <a:rPr dirty="0" err="1"/>
              <a:t>Principen</a:t>
            </a:r>
            <a:r>
              <a:rPr dirty="0"/>
              <a:t> om </a:t>
            </a:r>
            <a:r>
              <a:rPr dirty="0" err="1"/>
              <a:t>jämställdhet</a:t>
            </a:r>
            <a:r>
              <a:rPr dirty="0"/>
              <a:t> ska </a:t>
            </a:r>
            <a:r>
              <a:rPr dirty="0" err="1"/>
              <a:t>införas</a:t>
            </a:r>
            <a:r>
              <a:rPr dirty="0"/>
              <a:t> </a:t>
            </a:r>
            <a:r>
              <a:rPr dirty="0" err="1"/>
              <a:t>i</a:t>
            </a:r>
            <a:r>
              <a:rPr dirty="0"/>
              <a:t> den </a:t>
            </a:r>
            <a:r>
              <a:rPr dirty="0" err="1"/>
              <a:t>nationella</a:t>
            </a:r>
            <a:r>
              <a:rPr dirty="0"/>
              <a:t> </a:t>
            </a:r>
            <a:r>
              <a:rPr dirty="0" err="1"/>
              <a:t>lagstiftningen</a:t>
            </a:r>
            <a:r>
              <a:rPr dirty="0"/>
              <a:t>.</a:t>
            </a:r>
          </a:p>
          <a:p>
            <a:pPr>
              <a:lnSpc>
                <a:spcPct val="80000"/>
              </a:lnSpc>
              <a:spcBef>
                <a:spcPts val="100"/>
              </a:spcBef>
              <a:defRPr sz="1100"/>
            </a:pPr>
            <a:endParaRPr dirty="0"/>
          </a:p>
          <a:p>
            <a:pPr>
              <a:lnSpc>
                <a:spcPct val="80000"/>
              </a:lnSpc>
              <a:spcBef>
                <a:spcPts val="100"/>
              </a:spcBef>
              <a:defRPr sz="1100"/>
            </a:pPr>
            <a:r>
              <a:rPr b="1" dirty="0" err="1"/>
              <a:t>Artikel</a:t>
            </a:r>
            <a:r>
              <a:rPr b="1" dirty="0"/>
              <a:t> 3 </a:t>
            </a:r>
            <a:r>
              <a:rPr dirty="0"/>
              <a:t>– </a:t>
            </a:r>
            <a:r>
              <a:rPr dirty="0" err="1"/>
              <a:t>Utveckling</a:t>
            </a:r>
            <a:r>
              <a:rPr dirty="0"/>
              <a:t> </a:t>
            </a:r>
            <a:r>
              <a:rPr dirty="0" err="1"/>
              <a:t>och</a:t>
            </a:r>
            <a:r>
              <a:rPr dirty="0"/>
              <a:t> </a:t>
            </a:r>
            <a:r>
              <a:rPr dirty="0" err="1"/>
              <a:t>framsteg</a:t>
            </a:r>
            <a:endParaRPr dirty="0"/>
          </a:p>
          <a:p>
            <a:pPr>
              <a:lnSpc>
                <a:spcPct val="80000"/>
              </a:lnSpc>
              <a:spcBef>
                <a:spcPts val="100"/>
              </a:spcBef>
              <a:defRPr sz="1100"/>
            </a:pPr>
            <a:r>
              <a:rPr dirty="0" err="1"/>
              <a:t>Konventionsstaterna</a:t>
            </a:r>
            <a:r>
              <a:rPr dirty="0"/>
              <a:t> </a:t>
            </a:r>
            <a:r>
              <a:rPr dirty="0" err="1"/>
              <a:t>skall</a:t>
            </a:r>
            <a:r>
              <a:rPr dirty="0"/>
              <a:t> </a:t>
            </a:r>
            <a:r>
              <a:rPr dirty="0" err="1"/>
              <a:t>på</a:t>
            </a:r>
            <a:r>
              <a:rPr dirty="0"/>
              <a:t> </a:t>
            </a:r>
            <a:r>
              <a:rPr dirty="0" err="1"/>
              <a:t>alla</a:t>
            </a:r>
            <a:r>
              <a:rPr dirty="0"/>
              <a:t> </a:t>
            </a:r>
            <a:r>
              <a:rPr dirty="0" err="1"/>
              <a:t>områden</a:t>
            </a:r>
            <a:r>
              <a:rPr dirty="0"/>
              <a:t> </a:t>
            </a:r>
            <a:r>
              <a:rPr dirty="0" err="1"/>
              <a:t>vidta</a:t>
            </a:r>
            <a:r>
              <a:rPr dirty="0"/>
              <a:t> </a:t>
            </a:r>
            <a:r>
              <a:rPr dirty="0" err="1"/>
              <a:t>alla</a:t>
            </a:r>
            <a:r>
              <a:rPr dirty="0"/>
              <a:t> </a:t>
            </a:r>
            <a:r>
              <a:rPr dirty="0" err="1"/>
              <a:t>lämpliga</a:t>
            </a:r>
            <a:r>
              <a:rPr dirty="0"/>
              <a:t> </a:t>
            </a:r>
            <a:r>
              <a:rPr dirty="0" err="1"/>
              <a:t>åtgärder</a:t>
            </a:r>
            <a:r>
              <a:rPr dirty="0"/>
              <a:t> </a:t>
            </a:r>
            <a:r>
              <a:rPr dirty="0" err="1"/>
              <a:t>för</a:t>
            </a:r>
            <a:r>
              <a:rPr dirty="0"/>
              <a:t> </a:t>
            </a:r>
            <a:r>
              <a:rPr dirty="0" err="1"/>
              <a:t>att</a:t>
            </a:r>
            <a:r>
              <a:rPr dirty="0"/>
              <a:t> </a:t>
            </a:r>
            <a:r>
              <a:rPr dirty="0" err="1"/>
              <a:t>säkerställa</a:t>
            </a:r>
            <a:r>
              <a:rPr dirty="0"/>
              <a:t> full </a:t>
            </a:r>
            <a:r>
              <a:rPr dirty="0" err="1"/>
              <a:t>utveckling</a:t>
            </a:r>
            <a:r>
              <a:rPr dirty="0"/>
              <a:t> </a:t>
            </a:r>
            <a:r>
              <a:rPr dirty="0" err="1"/>
              <a:t>och</a:t>
            </a:r>
            <a:r>
              <a:rPr dirty="0"/>
              <a:t> </a:t>
            </a:r>
            <a:r>
              <a:rPr dirty="0" err="1"/>
              <a:t>framsteg</a:t>
            </a:r>
            <a:r>
              <a:rPr dirty="0"/>
              <a:t> </a:t>
            </a:r>
            <a:r>
              <a:rPr dirty="0" err="1"/>
              <a:t>för</a:t>
            </a:r>
            <a:r>
              <a:rPr dirty="0"/>
              <a:t> </a:t>
            </a:r>
            <a:r>
              <a:rPr dirty="0" err="1"/>
              <a:t>kvinnor</a:t>
            </a:r>
            <a:r>
              <a:rPr dirty="0"/>
              <a:t>. </a:t>
            </a:r>
            <a:r>
              <a:rPr dirty="0" err="1"/>
              <a:t>Kvinnor</a:t>
            </a:r>
            <a:r>
              <a:rPr dirty="0"/>
              <a:t> </a:t>
            </a:r>
            <a:r>
              <a:rPr dirty="0" err="1"/>
              <a:t>och</a:t>
            </a:r>
            <a:r>
              <a:rPr dirty="0"/>
              <a:t> </a:t>
            </a:r>
            <a:r>
              <a:rPr dirty="0" err="1"/>
              <a:t>män</a:t>
            </a:r>
            <a:r>
              <a:rPr dirty="0"/>
              <a:t> ska </a:t>
            </a:r>
            <a:r>
              <a:rPr dirty="0" err="1"/>
              <a:t>på</a:t>
            </a:r>
            <a:r>
              <a:rPr dirty="0"/>
              <a:t> </a:t>
            </a:r>
            <a:r>
              <a:rPr dirty="0" err="1"/>
              <a:t>samma</a:t>
            </a:r>
            <a:r>
              <a:rPr dirty="0"/>
              <a:t> </a:t>
            </a:r>
            <a:r>
              <a:rPr dirty="0" err="1"/>
              <a:t>villkor</a:t>
            </a:r>
            <a:r>
              <a:rPr dirty="0"/>
              <a:t> </a:t>
            </a:r>
            <a:r>
              <a:rPr dirty="0" err="1"/>
              <a:t>utöva</a:t>
            </a:r>
            <a:r>
              <a:rPr dirty="0"/>
              <a:t> de </a:t>
            </a:r>
            <a:r>
              <a:rPr dirty="0" err="1"/>
              <a:t>mänskliga</a:t>
            </a:r>
            <a:r>
              <a:rPr dirty="0"/>
              <a:t> </a:t>
            </a:r>
            <a:r>
              <a:rPr dirty="0" err="1"/>
              <a:t>rättigheterna</a:t>
            </a:r>
            <a:r>
              <a:rPr dirty="0"/>
              <a:t> </a:t>
            </a:r>
            <a:r>
              <a:rPr dirty="0" err="1"/>
              <a:t>och</a:t>
            </a:r>
            <a:r>
              <a:rPr dirty="0"/>
              <a:t> </a:t>
            </a:r>
            <a:r>
              <a:rPr dirty="0" err="1"/>
              <a:t>grundläggande</a:t>
            </a:r>
            <a:r>
              <a:rPr dirty="0"/>
              <a:t> </a:t>
            </a:r>
            <a:r>
              <a:rPr dirty="0" err="1"/>
              <a:t>friheterna</a:t>
            </a:r>
            <a:r>
              <a:rPr dirty="0"/>
              <a:t> </a:t>
            </a:r>
            <a:r>
              <a:rPr dirty="0" err="1"/>
              <a:t>på</a:t>
            </a:r>
            <a:r>
              <a:rPr dirty="0"/>
              <a:t> </a:t>
            </a:r>
            <a:r>
              <a:rPr dirty="0" err="1"/>
              <a:t>samma</a:t>
            </a:r>
            <a:r>
              <a:rPr dirty="0"/>
              <a:t> </a:t>
            </a:r>
            <a:r>
              <a:rPr dirty="0" err="1"/>
              <a:t>villkor</a:t>
            </a:r>
            <a:r>
              <a:rPr dirty="0"/>
              <a:t>.</a:t>
            </a:r>
          </a:p>
          <a:p>
            <a:pPr>
              <a:lnSpc>
                <a:spcPct val="80000"/>
              </a:lnSpc>
              <a:spcBef>
                <a:spcPts val="100"/>
              </a:spcBef>
              <a:defRPr sz="1100"/>
            </a:pPr>
            <a:endParaRPr dirty="0"/>
          </a:p>
          <a:p>
            <a:pPr>
              <a:lnSpc>
                <a:spcPct val="80000"/>
              </a:lnSpc>
              <a:spcBef>
                <a:spcPts val="100"/>
              </a:spcBef>
              <a:defRPr sz="1100"/>
            </a:pPr>
            <a:r>
              <a:rPr b="1" dirty="0" err="1"/>
              <a:t>Artikel</a:t>
            </a:r>
            <a:r>
              <a:rPr b="1" dirty="0"/>
              <a:t> 4 </a:t>
            </a:r>
            <a:r>
              <a:rPr dirty="0"/>
              <a:t>– </a:t>
            </a:r>
            <a:r>
              <a:rPr dirty="0" err="1"/>
              <a:t>Tillfälliga</a:t>
            </a:r>
            <a:r>
              <a:rPr dirty="0"/>
              <a:t> </a:t>
            </a:r>
            <a:r>
              <a:rPr dirty="0" err="1"/>
              <a:t>åtgärder</a:t>
            </a:r>
            <a:r>
              <a:rPr dirty="0"/>
              <a:t> </a:t>
            </a:r>
            <a:r>
              <a:rPr dirty="0" err="1"/>
              <a:t>för</a:t>
            </a:r>
            <a:r>
              <a:rPr dirty="0"/>
              <a:t> </a:t>
            </a:r>
            <a:r>
              <a:rPr dirty="0" err="1"/>
              <a:t>att</a:t>
            </a:r>
            <a:r>
              <a:rPr dirty="0"/>
              <a:t> </a:t>
            </a:r>
            <a:r>
              <a:rPr dirty="0" err="1"/>
              <a:t>uppnå</a:t>
            </a:r>
            <a:r>
              <a:rPr dirty="0"/>
              <a:t> </a:t>
            </a:r>
            <a:r>
              <a:rPr dirty="0" err="1"/>
              <a:t>jämställdhet</a:t>
            </a:r>
            <a:endParaRPr dirty="0"/>
          </a:p>
          <a:p>
            <a:pPr>
              <a:lnSpc>
                <a:spcPct val="80000"/>
              </a:lnSpc>
              <a:spcBef>
                <a:spcPts val="100"/>
              </a:spcBef>
              <a:defRPr sz="1100"/>
            </a:pPr>
            <a:r>
              <a:rPr dirty="0" err="1"/>
              <a:t>För</a:t>
            </a:r>
            <a:r>
              <a:rPr dirty="0"/>
              <a:t> </a:t>
            </a:r>
            <a:r>
              <a:rPr dirty="0" err="1"/>
              <a:t>att</a:t>
            </a:r>
            <a:r>
              <a:rPr dirty="0"/>
              <a:t> </a:t>
            </a:r>
            <a:r>
              <a:rPr dirty="0" err="1"/>
              <a:t>driva</a:t>
            </a:r>
            <a:r>
              <a:rPr dirty="0"/>
              <a:t> </a:t>
            </a:r>
            <a:r>
              <a:rPr dirty="0" err="1"/>
              <a:t>på</a:t>
            </a:r>
            <a:r>
              <a:rPr dirty="0"/>
              <a:t> </a:t>
            </a:r>
            <a:r>
              <a:rPr dirty="0" err="1"/>
              <a:t>jämställdhetsarbetet</a:t>
            </a:r>
            <a:r>
              <a:rPr dirty="0"/>
              <a:t> </a:t>
            </a:r>
            <a:r>
              <a:rPr dirty="0" err="1"/>
              <a:t>kan</a:t>
            </a:r>
            <a:r>
              <a:rPr dirty="0"/>
              <a:t> </a:t>
            </a:r>
            <a:r>
              <a:rPr dirty="0" err="1"/>
              <a:t>staterna</a:t>
            </a:r>
            <a:r>
              <a:rPr dirty="0"/>
              <a:t> </a:t>
            </a:r>
            <a:r>
              <a:rPr dirty="0" err="1"/>
              <a:t>använda</a:t>
            </a:r>
            <a:r>
              <a:rPr dirty="0"/>
              <a:t> sig av </a:t>
            </a:r>
            <a:r>
              <a:rPr dirty="0" err="1"/>
              <a:t>tillfälliga</a:t>
            </a:r>
            <a:r>
              <a:rPr dirty="0"/>
              <a:t> </a:t>
            </a:r>
            <a:r>
              <a:rPr dirty="0" err="1"/>
              <a:t>åtgärder</a:t>
            </a:r>
            <a:r>
              <a:rPr dirty="0"/>
              <a:t> </a:t>
            </a:r>
            <a:r>
              <a:rPr dirty="0" err="1"/>
              <a:t>såsom</a:t>
            </a:r>
            <a:r>
              <a:rPr dirty="0"/>
              <a:t> </a:t>
            </a:r>
            <a:r>
              <a:rPr dirty="0" err="1"/>
              <a:t>kvotering</a:t>
            </a:r>
            <a:r>
              <a:rPr dirty="0"/>
              <a:t> </a:t>
            </a:r>
            <a:r>
              <a:rPr dirty="0" err="1"/>
              <a:t>och</a:t>
            </a:r>
            <a:r>
              <a:rPr dirty="0"/>
              <a:t> </a:t>
            </a:r>
            <a:r>
              <a:rPr dirty="0" err="1"/>
              <a:t>positiv</a:t>
            </a:r>
            <a:r>
              <a:rPr dirty="0"/>
              <a:t> </a:t>
            </a:r>
            <a:r>
              <a:rPr dirty="0" err="1"/>
              <a:t>särbehandling</a:t>
            </a:r>
            <a:r>
              <a:rPr dirty="0"/>
              <a:t>, tills </a:t>
            </a:r>
            <a:r>
              <a:rPr dirty="0" err="1"/>
              <a:t>frågan</a:t>
            </a:r>
            <a:r>
              <a:rPr dirty="0"/>
              <a:t> om </a:t>
            </a:r>
            <a:r>
              <a:rPr dirty="0" err="1"/>
              <a:t>möjligheter</a:t>
            </a:r>
            <a:r>
              <a:rPr dirty="0"/>
              <a:t> </a:t>
            </a:r>
            <a:r>
              <a:rPr dirty="0" err="1"/>
              <a:t>och</a:t>
            </a:r>
            <a:r>
              <a:rPr dirty="0"/>
              <a:t> </a:t>
            </a:r>
            <a:r>
              <a:rPr dirty="0" err="1"/>
              <a:t>behandling</a:t>
            </a:r>
            <a:r>
              <a:rPr dirty="0"/>
              <a:t> har </a:t>
            </a:r>
            <a:r>
              <a:rPr dirty="0" err="1"/>
              <a:t>uppnåtts</a:t>
            </a:r>
            <a:r>
              <a:rPr dirty="0"/>
              <a:t>.</a:t>
            </a:r>
          </a:p>
          <a:p>
            <a:pPr>
              <a:lnSpc>
                <a:spcPct val="80000"/>
              </a:lnSpc>
              <a:spcBef>
                <a:spcPts val="100"/>
              </a:spcBef>
              <a:defRPr sz="1100"/>
            </a:pPr>
            <a:endParaRPr dirty="0"/>
          </a:p>
          <a:p>
            <a:pPr>
              <a:lnSpc>
                <a:spcPct val="80000"/>
              </a:lnSpc>
              <a:spcBef>
                <a:spcPts val="100"/>
              </a:spcBef>
              <a:defRPr sz="1100"/>
            </a:pPr>
            <a:r>
              <a:rPr b="1" dirty="0" err="1"/>
              <a:t>Artikel</a:t>
            </a:r>
            <a:r>
              <a:rPr b="1" dirty="0"/>
              <a:t> 5 </a:t>
            </a:r>
            <a:r>
              <a:rPr dirty="0"/>
              <a:t>– </a:t>
            </a:r>
            <a:r>
              <a:rPr dirty="0" err="1"/>
              <a:t>Stereotypa</a:t>
            </a:r>
            <a:r>
              <a:rPr dirty="0"/>
              <a:t> </a:t>
            </a:r>
            <a:r>
              <a:rPr dirty="0" err="1"/>
              <a:t>könsroller</a:t>
            </a:r>
            <a:r>
              <a:rPr dirty="0"/>
              <a:t> </a:t>
            </a:r>
          </a:p>
          <a:p>
            <a:pPr>
              <a:lnSpc>
                <a:spcPct val="80000"/>
              </a:lnSpc>
              <a:spcBef>
                <a:spcPts val="100"/>
              </a:spcBef>
              <a:defRPr sz="1100"/>
            </a:pPr>
            <a:r>
              <a:rPr dirty="0" err="1"/>
              <a:t>Konventionsstaterna</a:t>
            </a:r>
            <a:r>
              <a:rPr dirty="0"/>
              <a:t> ska </a:t>
            </a:r>
            <a:r>
              <a:rPr dirty="0" err="1"/>
              <a:t>på</a:t>
            </a:r>
            <a:r>
              <a:rPr dirty="0"/>
              <a:t> </a:t>
            </a:r>
            <a:r>
              <a:rPr dirty="0" err="1"/>
              <a:t>alla</a:t>
            </a:r>
            <a:r>
              <a:rPr dirty="0"/>
              <a:t> </a:t>
            </a:r>
            <a:r>
              <a:rPr dirty="0" err="1"/>
              <a:t>sätt</a:t>
            </a:r>
            <a:r>
              <a:rPr dirty="0"/>
              <a:t> </a:t>
            </a:r>
            <a:r>
              <a:rPr dirty="0" err="1"/>
              <a:t>motverka</a:t>
            </a:r>
            <a:r>
              <a:rPr dirty="0"/>
              <a:t> </a:t>
            </a:r>
            <a:r>
              <a:rPr dirty="0" err="1"/>
              <a:t>fördomar</a:t>
            </a:r>
            <a:r>
              <a:rPr dirty="0"/>
              <a:t>, </a:t>
            </a:r>
            <a:r>
              <a:rPr dirty="0" err="1"/>
              <a:t>seder</a:t>
            </a:r>
            <a:r>
              <a:rPr dirty="0"/>
              <a:t> </a:t>
            </a:r>
            <a:r>
              <a:rPr dirty="0" err="1"/>
              <a:t>och</a:t>
            </a:r>
            <a:r>
              <a:rPr dirty="0"/>
              <a:t> </a:t>
            </a:r>
            <a:r>
              <a:rPr dirty="0" err="1"/>
              <a:t>bruk</a:t>
            </a:r>
            <a:r>
              <a:rPr dirty="0"/>
              <a:t> </a:t>
            </a:r>
            <a:r>
              <a:rPr dirty="0" err="1"/>
              <a:t>som</a:t>
            </a:r>
            <a:r>
              <a:rPr dirty="0"/>
              <a:t> </a:t>
            </a:r>
            <a:r>
              <a:rPr dirty="0" err="1"/>
              <a:t>grundar</a:t>
            </a:r>
            <a:r>
              <a:rPr dirty="0"/>
              <a:t> sig </a:t>
            </a:r>
            <a:r>
              <a:rPr dirty="0" err="1"/>
              <a:t>på</a:t>
            </a:r>
            <a:r>
              <a:rPr dirty="0"/>
              <a:t> </a:t>
            </a:r>
            <a:r>
              <a:rPr dirty="0" err="1"/>
              <a:t>föreställningen</a:t>
            </a:r>
            <a:r>
              <a:rPr dirty="0"/>
              <a:t> </a:t>
            </a:r>
            <a:r>
              <a:rPr dirty="0" err="1"/>
              <a:t>att</a:t>
            </a:r>
            <a:r>
              <a:rPr dirty="0"/>
              <a:t> det </a:t>
            </a:r>
            <a:r>
              <a:rPr dirty="0" err="1"/>
              <a:t>ena</a:t>
            </a:r>
            <a:r>
              <a:rPr dirty="0"/>
              <a:t> </a:t>
            </a:r>
            <a:r>
              <a:rPr dirty="0" err="1"/>
              <a:t>könet</a:t>
            </a:r>
            <a:r>
              <a:rPr dirty="0"/>
              <a:t> </a:t>
            </a:r>
            <a:r>
              <a:rPr dirty="0" err="1"/>
              <a:t>är</a:t>
            </a:r>
            <a:r>
              <a:rPr dirty="0"/>
              <a:t> </a:t>
            </a:r>
            <a:r>
              <a:rPr dirty="0" err="1"/>
              <a:t>underlägset</a:t>
            </a:r>
            <a:r>
              <a:rPr dirty="0"/>
              <a:t> </a:t>
            </a:r>
            <a:r>
              <a:rPr dirty="0" err="1"/>
              <a:t>eller</a:t>
            </a:r>
            <a:r>
              <a:rPr dirty="0"/>
              <a:t> </a:t>
            </a:r>
            <a:r>
              <a:rPr dirty="0" err="1"/>
              <a:t>på</a:t>
            </a:r>
            <a:r>
              <a:rPr dirty="0"/>
              <a:t> </a:t>
            </a:r>
            <a:r>
              <a:rPr dirty="0" err="1"/>
              <a:t>stereotypa</a:t>
            </a:r>
            <a:r>
              <a:rPr dirty="0"/>
              <a:t> </a:t>
            </a:r>
            <a:r>
              <a:rPr dirty="0" err="1"/>
              <a:t>könsroller</a:t>
            </a:r>
            <a:r>
              <a:rPr dirty="0"/>
              <a:t>.</a:t>
            </a:r>
          </a:p>
          <a:p>
            <a:pPr>
              <a:lnSpc>
                <a:spcPct val="80000"/>
              </a:lnSpc>
              <a:spcBef>
                <a:spcPts val="100"/>
              </a:spcBef>
              <a:defRPr sz="1100"/>
            </a:pPr>
            <a:endParaRPr dirty="0"/>
          </a:p>
          <a:p>
            <a:pPr>
              <a:lnSpc>
                <a:spcPct val="80000"/>
              </a:lnSpc>
              <a:spcBef>
                <a:spcPts val="100"/>
              </a:spcBef>
              <a:defRPr sz="1100"/>
            </a:pPr>
            <a:r>
              <a:rPr b="1" dirty="0" err="1"/>
              <a:t>Artikel</a:t>
            </a:r>
            <a:r>
              <a:rPr b="1" dirty="0"/>
              <a:t> 6 </a:t>
            </a:r>
            <a:r>
              <a:rPr dirty="0"/>
              <a:t>– Prostitution </a:t>
            </a:r>
            <a:r>
              <a:rPr dirty="0" err="1"/>
              <a:t>och</a:t>
            </a:r>
            <a:r>
              <a:rPr dirty="0"/>
              <a:t> </a:t>
            </a:r>
            <a:r>
              <a:rPr dirty="0" err="1"/>
              <a:t>människohandel</a:t>
            </a:r>
            <a:r>
              <a:rPr dirty="0"/>
              <a:t> med </a:t>
            </a:r>
            <a:r>
              <a:rPr dirty="0" err="1"/>
              <a:t>kvinnor</a:t>
            </a:r>
            <a:endParaRPr dirty="0"/>
          </a:p>
          <a:p>
            <a:pPr>
              <a:lnSpc>
                <a:spcPct val="80000"/>
              </a:lnSpc>
              <a:spcBef>
                <a:spcPts val="100"/>
              </a:spcBef>
              <a:defRPr sz="1100"/>
            </a:pPr>
            <a:r>
              <a:rPr dirty="0" err="1"/>
              <a:t>Länderna</a:t>
            </a:r>
            <a:r>
              <a:rPr dirty="0"/>
              <a:t> ska </a:t>
            </a:r>
            <a:r>
              <a:rPr dirty="0" err="1"/>
              <a:t>vidta</a:t>
            </a:r>
            <a:r>
              <a:rPr dirty="0"/>
              <a:t> </a:t>
            </a:r>
            <a:r>
              <a:rPr dirty="0" err="1"/>
              <a:t>alla</a:t>
            </a:r>
            <a:r>
              <a:rPr dirty="0"/>
              <a:t> </a:t>
            </a:r>
            <a:r>
              <a:rPr dirty="0" err="1"/>
              <a:t>lämpliga</a:t>
            </a:r>
            <a:r>
              <a:rPr dirty="0"/>
              <a:t> </a:t>
            </a:r>
            <a:r>
              <a:rPr dirty="0" err="1"/>
              <a:t>åtgärder</a:t>
            </a:r>
            <a:r>
              <a:rPr dirty="0"/>
              <a:t>, </a:t>
            </a:r>
            <a:r>
              <a:rPr dirty="0" err="1"/>
              <a:t>inklusive</a:t>
            </a:r>
            <a:r>
              <a:rPr dirty="0"/>
              <a:t> </a:t>
            </a:r>
            <a:r>
              <a:rPr dirty="0" err="1"/>
              <a:t>lagstiftning</a:t>
            </a:r>
            <a:r>
              <a:rPr dirty="0"/>
              <a:t>, </a:t>
            </a:r>
            <a:r>
              <a:rPr dirty="0" err="1"/>
              <a:t>för</a:t>
            </a:r>
            <a:r>
              <a:rPr dirty="0"/>
              <a:t> </a:t>
            </a:r>
            <a:r>
              <a:rPr dirty="0" err="1"/>
              <a:t>att</a:t>
            </a:r>
            <a:r>
              <a:rPr dirty="0"/>
              <a:t> </a:t>
            </a:r>
            <a:r>
              <a:rPr dirty="0" err="1"/>
              <a:t>bekämpa</a:t>
            </a:r>
            <a:r>
              <a:rPr dirty="0"/>
              <a:t> </a:t>
            </a:r>
            <a:r>
              <a:rPr dirty="0" err="1"/>
              <a:t>alla</a:t>
            </a:r>
            <a:r>
              <a:rPr dirty="0"/>
              <a:t> former </a:t>
            </a:r>
            <a:r>
              <a:rPr dirty="0" err="1"/>
              <a:t>kvinnlig</a:t>
            </a:r>
            <a:r>
              <a:rPr dirty="0"/>
              <a:t> prostitution </a:t>
            </a:r>
            <a:r>
              <a:rPr dirty="0" err="1"/>
              <a:t>och</a:t>
            </a:r>
            <a:r>
              <a:rPr dirty="0"/>
              <a:t> </a:t>
            </a:r>
            <a:r>
              <a:rPr dirty="0" err="1"/>
              <a:t>människohandel</a:t>
            </a:r>
            <a:r>
              <a:rPr dirty="0"/>
              <a:t> av </a:t>
            </a:r>
            <a:r>
              <a:rPr dirty="0" err="1"/>
              <a:t>kvinnor</a:t>
            </a:r>
            <a:r>
              <a:rPr dirty="0"/>
              <a:t>.</a:t>
            </a:r>
          </a:p>
          <a:p>
            <a:pPr>
              <a:lnSpc>
                <a:spcPct val="80000"/>
              </a:lnSpc>
              <a:spcBef>
                <a:spcPts val="100"/>
              </a:spcBef>
              <a:defRPr sz="1100"/>
            </a:pPr>
            <a:endParaRPr dirty="0"/>
          </a:p>
          <a:p>
            <a:pPr>
              <a:lnSpc>
                <a:spcPct val="80000"/>
              </a:lnSpc>
              <a:spcBef>
                <a:spcPts val="100"/>
              </a:spcBef>
              <a:defRPr sz="1100"/>
            </a:pPr>
            <a:r>
              <a:rPr b="1" dirty="0" err="1"/>
              <a:t>Artikel</a:t>
            </a:r>
            <a:r>
              <a:rPr b="1" dirty="0"/>
              <a:t> 7 </a:t>
            </a:r>
            <a:r>
              <a:rPr dirty="0"/>
              <a:t>– </a:t>
            </a:r>
            <a:r>
              <a:rPr dirty="0" err="1"/>
              <a:t>Politiskt</a:t>
            </a:r>
            <a:r>
              <a:rPr dirty="0"/>
              <a:t> </a:t>
            </a:r>
            <a:r>
              <a:rPr dirty="0" err="1"/>
              <a:t>och</a:t>
            </a:r>
            <a:r>
              <a:rPr dirty="0"/>
              <a:t> </a:t>
            </a:r>
            <a:r>
              <a:rPr dirty="0" err="1"/>
              <a:t>offentligt</a:t>
            </a:r>
            <a:r>
              <a:rPr dirty="0"/>
              <a:t> liv</a:t>
            </a:r>
          </a:p>
          <a:p>
            <a:pPr>
              <a:lnSpc>
                <a:spcPct val="80000"/>
              </a:lnSpc>
              <a:spcBef>
                <a:spcPts val="100"/>
              </a:spcBef>
              <a:defRPr sz="1100"/>
            </a:pPr>
            <a:r>
              <a:rPr dirty="0" err="1"/>
              <a:t>Kvinnor</a:t>
            </a:r>
            <a:r>
              <a:rPr dirty="0"/>
              <a:t> ska </a:t>
            </a:r>
            <a:r>
              <a:rPr dirty="0" err="1"/>
              <a:t>på</a:t>
            </a:r>
            <a:r>
              <a:rPr dirty="0"/>
              <a:t> </a:t>
            </a:r>
            <a:r>
              <a:rPr dirty="0" err="1"/>
              <a:t>lika</a:t>
            </a:r>
            <a:r>
              <a:rPr dirty="0"/>
              <a:t> </a:t>
            </a:r>
            <a:r>
              <a:rPr dirty="0" err="1"/>
              <a:t>villkor</a:t>
            </a:r>
            <a:r>
              <a:rPr dirty="0"/>
              <a:t> </a:t>
            </a:r>
            <a:r>
              <a:rPr dirty="0" err="1"/>
              <a:t>som</a:t>
            </a:r>
            <a:r>
              <a:rPr dirty="0"/>
              <a:t> </a:t>
            </a:r>
            <a:r>
              <a:rPr dirty="0" err="1"/>
              <a:t>män</a:t>
            </a:r>
            <a:r>
              <a:rPr dirty="0"/>
              <a:t> ha </a:t>
            </a:r>
            <a:r>
              <a:rPr dirty="0" err="1"/>
              <a:t>rätt</a:t>
            </a:r>
            <a:r>
              <a:rPr dirty="0"/>
              <a:t> </a:t>
            </a:r>
            <a:r>
              <a:rPr dirty="0" err="1"/>
              <a:t>att</a:t>
            </a:r>
            <a:r>
              <a:rPr dirty="0"/>
              <a:t> delta </a:t>
            </a:r>
            <a:r>
              <a:rPr dirty="0" err="1"/>
              <a:t>i</a:t>
            </a:r>
            <a:r>
              <a:rPr dirty="0"/>
              <a:t> </a:t>
            </a:r>
            <a:r>
              <a:rPr dirty="0" err="1"/>
              <a:t>landets</a:t>
            </a:r>
            <a:r>
              <a:rPr dirty="0"/>
              <a:t> </a:t>
            </a:r>
            <a:r>
              <a:rPr dirty="0" err="1"/>
              <a:t>politiska</a:t>
            </a:r>
            <a:r>
              <a:rPr dirty="0"/>
              <a:t> </a:t>
            </a:r>
            <a:r>
              <a:rPr dirty="0" err="1"/>
              <a:t>och</a:t>
            </a:r>
            <a:r>
              <a:rPr dirty="0"/>
              <a:t> </a:t>
            </a:r>
            <a:r>
              <a:rPr dirty="0" err="1"/>
              <a:t>offentliga</a:t>
            </a:r>
            <a:r>
              <a:rPr dirty="0"/>
              <a:t> </a:t>
            </a:r>
            <a:r>
              <a:rPr dirty="0" err="1"/>
              <a:t>verksamhet</a:t>
            </a:r>
            <a:r>
              <a:rPr dirty="0"/>
              <a:t>, </a:t>
            </a:r>
            <a:r>
              <a:rPr dirty="0" err="1"/>
              <a:t>genom</a:t>
            </a:r>
            <a:r>
              <a:rPr dirty="0"/>
              <a:t> </a:t>
            </a:r>
            <a:r>
              <a:rPr dirty="0" err="1"/>
              <a:t>att</a:t>
            </a:r>
            <a:r>
              <a:rPr dirty="0"/>
              <a:t> bland </a:t>
            </a:r>
            <a:r>
              <a:rPr dirty="0" err="1"/>
              <a:t>annat</a:t>
            </a:r>
            <a:r>
              <a:rPr dirty="0"/>
              <a:t> </a:t>
            </a:r>
            <a:r>
              <a:rPr dirty="0" err="1"/>
              <a:t>att</a:t>
            </a:r>
            <a:r>
              <a:rPr dirty="0"/>
              <a:t> ha </a:t>
            </a:r>
            <a:r>
              <a:rPr dirty="0" err="1"/>
              <a:t>rösträtt</a:t>
            </a:r>
            <a:r>
              <a:rPr dirty="0"/>
              <a:t> </a:t>
            </a:r>
            <a:r>
              <a:rPr dirty="0" err="1"/>
              <a:t>och</a:t>
            </a:r>
            <a:r>
              <a:rPr dirty="0"/>
              <a:t> </a:t>
            </a:r>
            <a:r>
              <a:rPr dirty="0" err="1"/>
              <a:t>vara</a:t>
            </a:r>
            <a:r>
              <a:rPr dirty="0"/>
              <a:t> </a:t>
            </a:r>
            <a:r>
              <a:rPr dirty="0" err="1"/>
              <a:t>valbara</a:t>
            </a:r>
            <a:r>
              <a:rPr dirty="0"/>
              <a:t>.</a:t>
            </a:r>
          </a:p>
          <a:p>
            <a:pPr>
              <a:lnSpc>
                <a:spcPct val="80000"/>
              </a:lnSpc>
              <a:spcBef>
                <a:spcPts val="100"/>
              </a:spcBef>
              <a:defRPr sz="1100"/>
            </a:pPr>
            <a:endParaRPr dirty="0"/>
          </a:p>
          <a:p>
            <a:pPr>
              <a:lnSpc>
                <a:spcPct val="80000"/>
              </a:lnSpc>
              <a:spcBef>
                <a:spcPts val="100"/>
              </a:spcBef>
              <a:defRPr sz="1100"/>
            </a:pPr>
            <a:r>
              <a:rPr b="1" dirty="0" err="1"/>
              <a:t>Artikel</a:t>
            </a:r>
            <a:r>
              <a:rPr b="1" dirty="0"/>
              <a:t> 8 </a:t>
            </a:r>
            <a:r>
              <a:rPr dirty="0"/>
              <a:t>– </a:t>
            </a:r>
            <a:r>
              <a:rPr dirty="0" err="1"/>
              <a:t>Internationellt</a:t>
            </a:r>
            <a:r>
              <a:rPr dirty="0"/>
              <a:t> </a:t>
            </a:r>
            <a:r>
              <a:rPr dirty="0" err="1"/>
              <a:t>arbete</a:t>
            </a:r>
            <a:endParaRPr dirty="0"/>
          </a:p>
          <a:p>
            <a:pPr>
              <a:lnSpc>
                <a:spcPct val="80000"/>
              </a:lnSpc>
              <a:spcBef>
                <a:spcPts val="100"/>
              </a:spcBef>
              <a:defRPr sz="1100"/>
            </a:pPr>
            <a:r>
              <a:rPr dirty="0" err="1"/>
              <a:t>Kvinnor</a:t>
            </a:r>
            <a:r>
              <a:rPr dirty="0"/>
              <a:t> ska </a:t>
            </a:r>
            <a:r>
              <a:rPr dirty="0" err="1"/>
              <a:t>på</a:t>
            </a:r>
            <a:r>
              <a:rPr dirty="0"/>
              <a:t> </a:t>
            </a:r>
            <a:r>
              <a:rPr dirty="0" err="1"/>
              <a:t>samma</a:t>
            </a:r>
            <a:r>
              <a:rPr dirty="0"/>
              <a:t> </a:t>
            </a:r>
            <a:r>
              <a:rPr dirty="0" err="1"/>
              <a:t>villkor</a:t>
            </a:r>
            <a:r>
              <a:rPr dirty="0"/>
              <a:t> </a:t>
            </a:r>
            <a:r>
              <a:rPr dirty="0" err="1"/>
              <a:t>som</a:t>
            </a:r>
            <a:r>
              <a:rPr dirty="0"/>
              <a:t> </a:t>
            </a:r>
            <a:r>
              <a:rPr dirty="0" err="1"/>
              <a:t>män</a:t>
            </a:r>
            <a:r>
              <a:rPr dirty="0"/>
              <a:t> </a:t>
            </a:r>
            <a:r>
              <a:rPr dirty="0" err="1"/>
              <a:t>kunna</a:t>
            </a:r>
            <a:r>
              <a:rPr dirty="0"/>
              <a:t> </a:t>
            </a:r>
            <a:r>
              <a:rPr dirty="0" err="1"/>
              <a:t>företräda</a:t>
            </a:r>
            <a:r>
              <a:rPr dirty="0"/>
              <a:t> </a:t>
            </a:r>
            <a:r>
              <a:rPr dirty="0" err="1"/>
              <a:t>sina</a:t>
            </a:r>
            <a:r>
              <a:rPr dirty="0"/>
              <a:t> </a:t>
            </a:r>
            <a:r>
              <a:rPr dirty="0" err="1"/>
              <a:t>regeringar</a:t>
            </a:r>
            <a:r>
              <a:rPr dirty="0"/>
              <a:t> </a:t>
            </a:r>
            <a:r>
              <a:rPr dirty="0" err="1"/>
              <a:t>på</a:t>
            </a:r>
            <a:r>
              <a:rPr dirty="0"/>
              <a:t> </a:t>
            </a:r>
            <a:r>
              <a:rPr dirty="0" err="1"/>
              <a:t>internationell</a:t>
            </a:r>
            <a:r>
              <a:rPr dirty="0"/>
              <a:t> </a:t>
            </a:r>
            <a:r>
              <a:rPr dirty="0" err="1"/>
              <a:t>nivå</a:t>
            </a:r>
            <a:r>
              <a:rPr dirty="0"/>
              <a:t> </a:t>
            </a:r>
            <a:r>
              <a:rPr dirty="0" err="1"/>
              <a:t>och</a:t>
            </a:r>
            <a:r>
              <a:rPr dirty="0"/>
              <a:t> delta </a:t>
            </a:r>
            <a:r>
              <a:rPr dirty="0" err="1"/>
              <a:t>i</a:t>
            </a:r>
            <a:r>
              <a:rPr dirty="0"/>
              <a:t> </a:t>
            </a:r>
            <a:r>
              <a:rPr dirty="0" err="1"/>
              <a:t>arbetet</a:t>
            </a:r>
            <a:r>
              <a:rPr dirty="0"/>
              <a:t> </a:t>
            </a:r>
            <a:r>
              <a:rPr dirty="0" err="1"/>
              <a:t>i</a:t>
            </a:r>
            <a:r>
              <a:rPr dirty="0"/>
              <a:t> </a:t>
            </a:r>
            <a:r>
              <a:rPr dirty="0" err="1"/>
              <a:t>internationella</a:t>
            </a:r>
            <a:r>
              <a:rPr dirty="0"/>
              <a:t> </a:t>
            </a:r>
            <a:r>
              <a:rPr dirty="0" err="1"/>
              <a:t>organisationer</a:t>
            </a:r>
            <a:r>
              <a:rPr dirty="0"/>
              <a:t>.</a:t>
            </a:r>
          </a:p>
          <a:p>
            <a:pPr>
              <a:lnSpc>
                <a:spcPct val="80000"/>
              </a:lnSpc>
              <a:spcBef>
                <a:spcPts val="100"/>
              </a:spcBef>
              <a:defRPr sz="1100"/>
            </a:pPr>
            <a:endParaRPr dirty="0"/>
          </a:p>
          <a:p>
            <a:pPr>
              <a:lnSpc>
                <a:spcPct val="80000"/>
              </a:lnSpc>
              <a:spcBef>
                <a:spcPts val="100"/>
              </a:spcBef>
              <a:defRPr sz="1100"/>
            </a:pPr>
            <a:r>
              <a:rPr b="1" dirty="0" err="1"/>
              <a:t>Artikel</a:t>
            </a:r>
            <a:r>
              <a:rPr b="1" dirty="0"/>
              <a:t> 9 </a:t>
            </a:r>
            <a:r>
              <a:rPr dirty="0"/>
              <a:t>– </a:t>
            </a:r>
            <a:r>
              <a:rPr dirty="0" err="1"/>
              <a:t>Medborgarskap</a:t>
            </a:r>
            <a:endParaRPr dirty="0"/>
          </a:p>
          <a:p>
            <a:pPr>
              <a:lnSpc>
                <a:spcPct val="80000"/>
              </a:lnSpc>
              <a:spcBef>
                <a:spcPts val="100"/>
              </a:spcBef>
              <a:defRPr sz="1100"/>
            </a:pPr>
            <a:r>
              <a:rPr dirty="0" err="1"/>
              <a:t>Kvinnor</a:t>
            </a:r>
            <a:r>
              <a:rPr dirty="0"/>
              <a:t> ska </a:t>
            </a:r>
            <a:r>
              <a:rPr dirty="0" err="1"/>
              <a:t>ges</a:t>
            </a:r>
            <a:r>
              <a:rPr dirty="0"/>
              <a:t> </a:t>
            </a:r>
            <a:r>
              <a:rPr dirty="0" err="1"/>
              <a:t>samma</a:t>
            </a:r>
            <a:r>
              <a:rPr dirty="0"/>
              <a:t> </a:t>
            </a:r>
            <a:r>
              <a:rPr dirty="0" err="1"/>
              <a:t>rätt</a:t>
            </a:r>
            <a:r>
              <a:rPr dirty="0"/>
              <a:t> </a:t>
            </a:r>
            <a:r>
              <a:rPr dirty="0" err="1"/>
              <a:t>som</a:t>
            </a:r>
            <a:r>
              <a:rPr dirty="0"/>
              <a:t> </a:t>
            </a:r>
            <a:r>
              <a:rPr dirty="0" err="1"/>
              <a:t>män</a:t>
            </a:r>
            <a:r>
              <a:rPr dirty="0"/>
              <a:t> </a:t>
            </a:r>
            <a:r>
              <a:rPr dirty="0" err="1"/>
              <a:t>att</a:t>
            </a:r>
            <a:r>
              <a:rPr dirty="0"/>
              <a:t> </a:t>
            </a:r>
            <a:r>
              <a:rPr dirty="0" err="1"/>
              <a:t>förvärva</a:t>
            </a:r>
            <a:r>
              <a:rPr dirty="0"/>
              <a:t>, </a:t>
            </a:r>
            <a:r>
              <a:rPr dirty="0" err="1"/>
              <a:t>byta</a:t>
            </a:r>
            <a:r>
              <a:rPr dirty="0"/>
              <a:t> </a:t>
            </a:r>
            <a:r>
              <a:rPr dirty="0" err="1"/>
              <a:t>eller</a:t>
            </a:r>
            <a:r>
              <a:rPr dirty="0"/>
              <a:t> </a:t>
            </a:r>
            <a:r>
              <a:rPr dirty="0" err="1"/>
              <a:t>behålla</a:t>
            </a:r>
            <a:r>
              <a:rPr dirty="0"/>
              <a:t> </a:t>
            </a:r>
            <a:r>
              <a:rPr dirty="0" err="1"/>
              <a:t>sitt</a:t>
            </a:r>
            <a:r>
              <a:rPr dirty="0"/>
              <a:t> </a:t>
            </a:r>
            <a:r>
              <a:rPr dirty="0" err="1"/>
              <a:t>medborgarskap</a:t>
            </a:r>
            <a:r>
              <a:rPr dirty="0"/>
              <a:t>. </a:t>
            </a:r>
            <a:r>
              <a:rPr dirty="0" err="1"/>
              <a:t>Kvinnor</a:t>
            </a:r>
            <a:r>
              <a:rPr dirty="0"/>
              <a:t> ska ha </a:t>
            </a:r>
            <a:r>
              <a:rPr dirty="0" err="1"/>
              <a:t>samma</a:t>
            </a:r>
            <a:r>
              <a:rPr dirty="0"/>
              <a:t> </a:t>
            </a:r>
            <a:r>
              <a:rPr dirty="0" err="1"/>
              <a:t>rättigheter</a:t>
            </a:r>
            <a:r>
              <a:rPr dirty="0"/>
              <a:t> </a:t>
            </a:r>
            <a:r>
              <a:rPr dirty="0" err="1"/>
              <a:t>som</a:t>
            </a:r>
            <a:r>
              <a:rPr dirty="0"/>
              <a:t> </a:t>
            </a:r>
            <a:r>
              <a:rPr dirty="0" err="1"/>
              <a:t>män</a:t>
            </a:r>
            <a:r>
              <a:rPr dirty="0"/>
              <a:t> </a:t>
            </a:r>
            <a:r>
              <a:rPr dirty="0" err="1"/>
              <a:t>i</a:t>
            </a:r>
            <a:r>
              <a:rPr dirty="0"/>
              <a:t> </a:t>
            </a:r>
            <a:r>
              <a:rPr dirty="0" err="1"/>
              <a:t>fråga</a:t>
            </a:r>
            <a:r>
              <a:rPr dirty="0"/>
              <a:t> om </a:t>
            </a:r>
            <a:r>
              <a:rPr dirty="0" err="1"/>
              <a:t>deras</a:t>
            </a:r>
            <a:r>
              <a:rPr dirty="0"/>
              <a:t> barns </a:t>
            </a:r>
            <a:r>
              <a:rPr dirty="0" err="1"/>
              <a:t>medborgarskap</a:t>
            </a:r>
            <a:r>
              <a:rPr dirty="0"/>
              <a:t>.</a:t>
            </a:r>
          </a:p>
          <a:p>
            <a:pPr>
              <a:lnSpc>
                <a:spcPct val="80000"/>
              </a:lnSpc>
              <a:spcBef>
                <a:spcPts val="100"/>
              </a:spcBef>
              <a:defRPr sz="1100"/>
            </a:pPr>
            <a:endParaRPr dirty="0"/>
          </a:p>
          <a:p>
            <a:pPr>
              <a:lnSpc>
                <a:spcPct val="80000"/>
              </a:lnSpc>
              <a:spcBef>
                <a:spcPts val="100"/>
              </a:spcBef>
              <a:defRPr sz="1100"/>
            </a:pPr>
            <a:r>
              <a:rPr b="1" dirty="0" err="1"/>
              <a:t>Artikel</a:t>
            </a:r>
            <a:r>
              <a:rPr b="1" dirty="0"/>
              <a:t> 10 </a:t>
            </a:r>
            <a:r>
              <a:rPr dirty="0"/>
              <a:t>– </a:t>
            </a:r>
            <a:r>
              <a:rPr dirty="0" err="1"/>
              <a:t>Utbildning</a:t>
            </a:r>
            <a:endParaRPr dirty="0"/>
          </a:p>
          <a:p>
            <a:pPr>
              <a:lnSpc>
                <a:spcPct val="80000"/>
              </a:lnSpc>
              <a:spcBef>
                <a:spcPts val="100"/>
              </a:spcBef>
              <a:defRPr sz="1100"/>
            </a:pPr>
            <a:r>
              <a:rPr dirty="0" err="1"/>
              <a:t>Kvinnor</a:t>
            </a:r>
            <a:r>
              <a:rPr dirty="0"/>
              <a:t> ska </a:t>
            </a:r>
            <a:r>
              <a:rPr dirty="0" err="1"/>
              <a:t>garanteras</a:t>
            </a:r>
            <a:r>
              <a:rPr dirty="0"/>
              <a:t> </a:t>
            </a:r>
            <a:r>
              <a:rPr dirty="0" err="1"/>
              <a:t>samma</a:t>
            </a:r>
            <a:r>
              <a:rPr dirty="0"/>
              <a:t> </a:t>
            </a:r>
            <a:r>
              <a:rPr dirty="0" err="1"/>
              <a:t>rättigheter</a:t>
            </a:r>
            <a:r>
              <a:rPr dirty="0"/>
              <a:t> </a:t>
            </a:r>
            <a:r>
              <a:rPr dirty="0" err="1"/>
              <a:t>som</a:t>
            </a:r>
            <a:r>
              <a:rPr dirty="0"/>
              <a:t> </a:t>
            </a:r>
            <a:r>
              <a:rPr dirty="0" err="1"/>
              <a:t>män</a:t>
            </a:r>
            <a:r>
              <a:rPr dirty="0"/>
              <a:t> </a:t>
            </a:r>
            <a:r>
              <a:rPr dirty="0" err="1"/>
              <a:t>när</a:t>
            </a:r>
            <a:r>
              <a:rPr dirty="0"/>
              <a:t> det </a:t>
            </a:r>
            <a:r>
              <a:rPr dirty="0" err="1"/>
              <a:t>gäller</a:t>
            </a:r>
            <a:r>
              <a:rPr dirty="0"/>
              <a:t> </a:t>
            </a:r>
            <a:r>
              <a:rPr dirty="0" err="1"/>
              <a:t>utbildning</a:t>
            </a:r>
            <a:r>
              <a:rPr dirty="0"/>
              <a:t> </a:t>
            </a:r>
            <a:r>
              <a:rPr dirty="0" err="1"/>
              <a:t>och</a:t>
            </a:r>
            <a:r>
              <a:rPr dirty="0"/>
              <a:t> </a:t>
            </a:r>
            <a:r>
              <a:rPr dirty="0" err="1"/>
              <a:t>dess</a:t>
            </a:r>
            <a:r>
              <a:rPr dirty="0"/>
              <a:t> </a:t>
            </a:r>
            <a:r>
              <a:rPr dirty="0" err="1"/>
              <a:t>kvalitet</a:t>
            </a:r>
            <a:r>
              <a:rPr dirty="0"/>
              <a:t> </a:t>
            </a:r>
            <a:r>
              <a:rPr dirty="0" err="1"/>
              <a:t>och</a:t>
            </a:r>
            <a:r>
              <a:rPr dirty="0"/>
              <a:t> </a:t>
            </a:r>
            <a:r>
              <a:rPr dirty="0" err="1"/>
              <a:t>samma</a:t>
            </a:r>
            <a:r>
              <a:rPr dirty="0"/>
              <a:t> </a:t>
            </a:r>
            <a:r>
              <a:rPr dirty="0" err="1"/>
              <a:t>möjligheter</a:t>
            </a:r>
            <a:r>
              <a:rPr dirty="0"/>
              <a:t> till </a:t>
            </a:r>
            <a:r>
              <a:rPr dirty="0" err="1"/>
              <a:t>stipendier</a:t>
            </a:r>
            <a:r>
              <a:rPr dirty="0"/>
              <a:t> </a:t>
            </a:r>
            <a:r>
              <a:rPr dirty="0" err="1"/>
              <a:t>och</a:t>
            </a:r>
            <a:r>
              <a:rPr dirty="0"/>
              <a:t> </a:t>
            </a:r>
            <a:r>
              <a:rPr dirty="0" err="1"/>
              <a:t>studiemedel</a:t>
            </a:r>
            <a:r>
              <a:rPr dirty="0"/>
              <a:t>. </a:t>
            </a:r>
            <a:r>
              <a:rPr dirty="0" err="1"/>
              <a:t>Läroplaner</a:t>
            </a:r>
            <a:r>
              <a:rPr dirty="0"/>
              <a:t> </a:t>
            </a:r>
            <a:r>
              <a:rPr dirty="0" err="1"/>
              <a:t>och</a:t>
            </a:r>
            <a:r>
              <a:rPr dirty="0"/>
              <a:t> </a:t>
            </a:r>
            <a:r>
              <a:rPr dirty="0" err="1"/>
              <a:t>skolböcker</a:t>
            </a:r>
            <a:r>
              <a:rPr dirty="0"/>
              <a:t> ska </a:t>
            </a:r>
            <a:r>
              <a:rPr dirty="0" err="1"/>
              <a:t>inte</a:t>
            </a:r>
            <a:r>
              <a:rPr dirty="0"/>
              <a:t> </a:t>
            </a:r>
            <a:r>
              <a:rPr dirty="0" err="1"/>
              <a:t>innehålla</a:t>
            </a:r>
            <a:r>
              <a:rPr dirty="0"/>
              <a:t> </a:t>
            </a:r>
            <a:r>
              <a:rPr dirty="0" err="1"/>
              <a:t>stereotypa</a:t>
            </a:r>
            <a:r>
              <a:rPr dirty="0"/>
              <a:t> </a:t>
            </a:r>
            <a:r>
              <a:rPr dirty="0" err="1"/>
              <a:t>könsroller</a:t>
            </a:r>
            <a:r>
              <a:rPr dirty="0"/>
              <a:t>.</a:t>
            </a:r>
          </a:p>
          <a:p>
            <a:pPr>
              <a:lnSpc>
                <a:spcPct val="80000"/>
              </a:lnSpc>
              <a:spcBef>
                <a:spcPts val="100"/>
              </a:spcBef>
              <a:defRPr sz="1100"/>
            </a:pPr>
            <a:endParaRPr dirty="0"/>
          </a:p>
          <a:p>
            <a:pPr>
              <a:lnSpc>
                <a:spcPct val="80000"/>
              </a:lnSpc>
              <a:spcBef>
                <a:spcPts val="100"/>
              </a:spcBef>
              <a:defRPr sz="1100"/>
            </a:pPr>
            <a:r>
              <a:rPr b="1" dirty="0" err="1"/>
              <a:t>Artikel</a:t>
            </a:r>
            <a:r>
              <a:rPr b="1" dirty="0"/>
              <a:t> 11 </a:t>
            </a:r>
            <a:r>
              <a:rPr dirty="0"/>
              <a:t>– </a:t>
            </a:r>
            <a:r>
              <a:rPr dirty="0" err="1"/>
              <a:t>Arbetsmarknaden</a:t>
            </a:r>
            <a:endParaRPr dirty="0"/>
          </a:p>
          <a:p>
            <a:pPr>
              <a:lnSpc>
                <a:spcPct val="80000"/>
              </a:lnSpc>
              <a:spcBef>
                <a:spcPts val="100"/>
              </a:spcBef>
              <a:defRPr sz="1100"/>
            </a:pPr>
            <a:r>
              <a:rPr dirty="0" err="1"/>
              <a:t>Länderna</a:t>
            </a:r>
            <a:r>
              <a:rPr dirty="0"/>
              <a:t> ska se till </a:t>
            </a:r>
            <a:r>
              <a:rPr dirty="0" err="1"/>
              <a:t>att</a:t>
            </a:r>
            <a:r>
              <a:rPr dirty="0"/>
              <a:t> </a:t>
            </a:r>
            <a:r>
              <a:rPr dirty="0" err="1"/>
              <a:t>kvinnor</a:t>
            </a:r>
            <a:r>
              <a:rPr dirty="0"/>
              <a:t> </a:t>
            </a:r>
            <a:r>
              <a:rPr dirty="0" err="1"/>
              <a:t>inte</a:t>
            </a:r>
            <a:r>
              <a:rPr dirty="0"/>
              <a:t> </a:t>
            </a:r>
            <a:r>
              <a:rPr dirty="0" err="1"/>
              <a:t>diskrimineras</a:t>
            </a:r>
            <a:r>
              <a:rPr dirty="0"/>
              <a:t> </a:t>
            </a:r>
            <a:r>
              <a:rPr dirty="0" err="1"/>
              <a:t>på</a:t>
            </a:r>
            <a:r>
              <a:rPr dirty="0"/>
              <a:t> </a:t>
            </a:r>
            <a:r>
              <a:rPr dirty="0" err="1"/>
              <a:t>arbetsmarknaden</a:t>
            </a:r>
            <a:r>
              <a:rPr dirty="0"/>
              <a:t> </a:t>
            </a:r>
            <a:r>
              <a:rPr dirty="0" err="1"/>
              <a:t>särskilt</a:t>
            </a:r>
            <a:r>
              <a:rPr dirty="0"/>
              <a:t> </a:t>
            </a:r>
            <a:r>
              <a:rPr dirty="0" err="1"/>
              <a:t>när</a:t>
            </a:r>
            <a:r>
              <a:rPr dirty="0"/>
              <a:t> det </a:t>
            </a:r>
            <a:r>
              <a:rPr dirty="0" err="1"/>
              <a:t>gäller</a:t>
            </a:r>
            <a:r>
              <a:rPr dirty="0"/>
              <a:t> </a:t>
            </a:r>
            <a:r>
              <a:rPr dirty="0" err="1"/>
              <a:t>anställning</a:t>
            </a:r>
            <a:r>
              <a:rPr dirty="0"/>
              <a:t>, </a:t>
            </a:r>
            <a:r>
              <a:rPr dirty="0" err="1"/>
              <a:t>lönesättning</a:t>
            </a:r>
            <a:r>
              <a:rPr dirty="0"/>
              <a:t>, </a:t>
            </a:r>
            <a:r>
              <a:rPr dirty="0" err="1"/>
              <a:t>villkor</a:t>
            </a:r>
            <a:r>
              <a:rPr dirty="0"/>
              <a:t>, </a:t>
            </a:r>
            <a:r>
              <a:rPr dirty="0" err="1"/>
              <a:t>förmåner</a:t>
            </a:r>
            <a:r>
              <a:rPr dirty="0"/>
              <a:t> </a:t>
            </a:r>
            <a:r>
              <a:rPr dirty="0" err="1"/>
              <a:t>och</a:t>
            </a:r>
            <a:r>
              <a:rPr dirty="0"/>
              <a:t> </a:t>
            </a:r>
            <a:r>
              <a:rPr dirty="0" err="1"/>
              <a:t>arbetarskydd</a:t>
            </a:r>
            <a:r>
              <a:rPr dirty="0"/>
              <a:t>. </a:t>
            </a:r>
            <a:r>
              <a:rPr dirty="0" err="1"/>
              <a:t>Diskriminering</a:t>
            </a:r>
            <a:r>
              <a:rPr dirty="0"/>
              <a:t> av </a:t>
            </a:r>
            <a:r>
              <a:rPr dirty="0" err="1"/>
              <a:t>kvinnor</a:t>
            </a:r>
            <a:r>
              <a:rPr dirty="0"/>
              <a:t> </a:t>
            </a:r>
            <a:r>
              <a:rPr dirty="0" err="1"/>
              <a:t>på</a:t>
            </a:r>
            <a:r>
              <a:rPr dirty="0"/>
              <a:t> </a:t>
            </a:r>
            <a:r>
              <a:rPr dirty="0" err="1"/>
              <a:t>grund</a:t>
            </a:r>
            <a:r>
              <a:rPr dirty="0"/>
              <a:t> av </a:t>
            </a:r>
            <a:r>
              <a:rPr dirty="0" err="1"/>
              <a:t>äktenskap</a:t>
            </a:r>
            <a:r>
              <a:rPr dirty="0"/>
              <a:t>, </a:t>
            </a:r>
            <a:r>
              <a:rPr dirty="0" err="1"/>
              <a:t>graviditet</a:t>
            </a:r>
            <a:r>
              <a:rPr dirty="0"/>
              <a:t> </a:t>
            </a:r>
            <a:r>
              <a:rPr dirty="0" err="1"/>
              <a:t>eller</a:t>
            </a:r>
            <a:r>
              <a:rPr dirty="0"/>
              <a:t> </a:t>
            </a:r>
            <a:r>
              <a:rPr dirty="0" err="1"/>
              <a:t>moderskap</a:t>
            </a:r>
            <a:r>
              <a:rPr dirty="0"/>
              <a:t> ska </a:t>
            </a:r>
            <a:r>
              <a:rPr dirty="0" err="1"/>
              <a:t>förbjudas</a:t>
            </a:r>
            <a:r>
              <a:rPr dirty="0"/>
              <a:t>. </a:t>
            </a:r>
            <a:r>
              <a:rPr dirty="0" err="1"/>
              <a:t>Staterna</a:t>
            </a:r>
            <a:r>
              <a:rPr dirty="0"/>
              <a:t> ska </a:t>
            </a:r>
            <a:r>
              <a:rPr dirty="0" err="1"/>
              <a:t>även</a:t>
            </a:r>
            <a:r>
              <a:rPr dirty="0"/>
              <a:t> </a:t>
            </a:r>
            <a:r>
              <a:rPr dirty="0" err="1"/>
              <a:t>främja</a:t>
            </a:r>
            <a:r>
              <a:rPr dirty="0"/>
              <a:t> </a:t>
            </a:r>
            <a:r>
              <a:rPr dirty="0" err="1"/>
              <a:t>barnomsorg</a:t>
            </a:r>
            <a:r>
              <a:rPr dirty="0"/>
              <a:t> </a:t>
            </a:r>
            <a:r>
              <a:rPr dirty="0" err="1"/>
              <a:t>för</a:t>
            </a:r>
            <a:r>
              <a:rPr dirty="0"/>
              <a:t> </a:t>
            </a:r>
            <a:r>
              <a:rPr dirty="0" err="1"/>
              <a:t>att</a:t>
            </a:r>
            <a:r>
              <a:rPr dirty="0"/>
              <a:t> </a:t>
            </a:r>
            <a:r>
              <a:rPr dirty="0" err="1"/>
              <a:t>möjliggöra</a:t>
            </a:r>
            <a:r>
              <a:rPr dirty="0"/>
              <a:t> </a:t>
            </a:r>
            <a:r>
              <a:rPr dirty="0" err="1"/>
              <a:t>för</a:t>
            </a:r>
            <a:r>
              <a:rPr dirty="0"/>
              <a:t> </a:t>
            </a:r>
            <a:r>
              <a:rPr dirty="0" err="1"/>
              <a:t>föräldrar</a:t>
            </a:r>
            <a:r>
              <a:rPr dirty="0"/>
              <a:t> </a:t>
            </a:r>
            <a:r>
              <a:rPr dirty="0" err="1"/>
              <a:t>att</a:t>
            </a:r>
            <a:r>
              <a:rPr dirty="0"/>
              <a:t> </a:t>
            </a:r>
            <a:r>
              <a:rPr dirty="0" err="1"/>
              <a:t>förena</a:t>
            </a:r>
            <a:r>
              <a:rPr dirty="0"/>
              <a:t> </a:t>
            </a:r>
            <a:r>
              <a:rPr dirty="0" err="1"/>
              <a:t>familjeliv</a:t>
            </a:r>
            <a:r>
              <a:rPr dirty="0"/>
              <a:t> med </a:t>
            </a:r>
            <a:r>
              <a:rPr dirty="0" err="1"/>
              <a:t>yrkesansvar</a:t>
            </a:r>
            <a:r>
              <a:rPr dirty="0"/>
              <a:t>.</a:t>
            </a:r>
          </a:p>
          <a:p>
            <a:pPr>
              <a:lnSpc>
                <a:spcPct val="80000"/>
              </a:lnSpc>
              <a:spcBef>
                <a:spcPts val="100"/>
              </a:spcBef>
              <a:defRPr sz="1100"/>
            </a:pPr>
            <a:endParaRPr dirty="0"/>
          </a:p>
          <a:p>
            <a:pPr>
              <a:lnSpc>
                <a:spcPct val="80000"/>
              </a:lnSpc>
              <a:spcBef>
                <a:spcPts val="100"/>
              </a:spcBef>
              <a:defRPr sz="1100"/>
            </a:pPr>
            <a:r>
              <a:rPr b="1" dirty="0" err="1"/>
              <a:t>Artikel</a:t>
            </a:r>
            <a:r>
              <a:rPr b="1" dirty="0"/>
              <a:t> 12 </a:t>
            </a:r>
            <a:r>
              <a:rPr dirty="0"/>
              <a:t>– </a:t>
            </a:r>
            <a:r>
              <a:rPr dirty="0" err="1"/>
              <a:t>Hälsovård</a:t>
            </a:r>
            <a:endParaRPr dirty="0"/>
          </a:p>
          <a:p>
            <a:pPr>
              <a:lnSpc>
                <a:spcPct val="80000"/>
              </a:lnSpc>
              <a:spcBef>
                <a:spcPts val="100"/>
              </a:spcBef>
              <a:defRPr sz="1100"/>
            </a:pPr>
            <a:r>
              <a:rPr dirty="0" err="1"/>
              <a:t>Länderna</a:t>
            </a:r>
            <a:r>
              <a:rPr dirty="0"/>
              <a:t> ska </a:t>
            </a:r>
            <a:r>
              <a:rPr dirty="0" err="1"/>
              <a:t>säkerställa</a:t>
            </a:r>
            <a:r>
              <a:rPr dirty="0"/>
              <a:t> </a:t>
            </a:r>
            <a:r>
              <a:rPr dirty="0" err="1"/>
              <a:t>att</a:t>
            </a:r>
            <a:r>
              <a:rPr dirty="0"/>
              <a:t> </a:t>
            </a:r>
            <a:r>
              <a:rPr dirty="0" err="1"/>
              <a:t>kvinnor</a:t>
            </a:r>
            <a:r>
              <a:rPr dirty="0"/>
              <a:t> </a:t>
            </a:r>
            <a:r>
              <a:rPr dirty="0" err="1"/>
              <a:t>och</a:t>
            </a:r>
            <a:r>
              <a:rPr dirty="0"/>
              <a:t> </a:t>
            </a:r>
            <a:r>
              <a:rPr dirty="0" err="1"/>
              <a:t>män</a:t>
            </a:r>
            <a:r>
              <a:rPr dirty="0"/>
              <a:t> har </a:t>
            </a:r>
            <a:r>
              <a:rPr dirty="0" err="1"/>
              <a:t>samma</a:t>
            </a:r>
            <a:r>
              <a:rPr dirty="0"/>
              <a:t> </a:t>
            </a:r>
            <a:r>
              <a:rPr dirty="0" err="1"/>
              <a:t>tillgång</a:t>
            </a:r>
            <a:r>
              <a:rPr dirty="0"/>
              <a:t> till </a:t>
            </a:r>
            <a:r>
              <a:rPr dirty="0" err="1"/>
              <a:t>hälso</a:t>
            </a:r>
            <a:r>
              <a:rPr dirty="0"/>
              <a:t>- </a:t>
            </a:r>
            <a:r>
              <a:rPr dirty="0" err="1"/>
              <a:t>och</a:t>
            </a:r>
            <a:r>
              <a:rPr dirty="0"/>
              <a:t> </a:t>
            </a:r>
            <a:r>
              <a:rPr dirty="0" err="1"/>
              <a:t>sjukvård</a:t>
            </a:r>
            <a:r>
              <a:rPr dirty="0"/>
              <a:t>, </a:t>
            </a:r>
            <a:r>
              <a:rPr dirty="0" err="1"/>
              <a:t>inklusive</a:t>
            </a:r>
            <a:r>
              <a:rPr dirty="0"/>
              <a:t> </a:t>
            </a:r>
            <a:r>
              <a:rPr dirty="0" err="1"/>
              <a:t>familjeplanering</a:t>
            </a:r>
            <a:r>
              <a:rPr dirty="0"/>
              <a:t>. </a:t>
            </a:r>
            <a:r>
              <a:rPr dirty="0" err="1"/>
              <a:t>Konventionsstaterna</a:t>
            </a:r>
            <a:r>
              <a:rPr dirty="0"/>
              <a:t> ska </a:t>
            </a:r>
            <a:r>
              <a:rPr dirty="0" err="1"/>
              <a:t>också</a:t>
            </a:r>
            <a:r>
              <a:rPr dirty="0"/>
              <a:t> </a:t>
            </a:r>
            <a:r>
              <a:rPr dirty="0" err="1"/>
              <a:t>garantera</a:t>
            </a:r>
            <a:r>
              <a:rPr dirty="0"/>
              <a:t> </a:t>
            </a:r>
            <a:r>
              <a:rPr dirty="0" err="1"/>
              <a:t>kvinnor</a:t>
            </a:r>
            <a:r>
              <a:rPr dirty="0"/>
              <a:t> </a:t>
            </a:r>
            <a:r>
              <a:rPr dirty="0" err="1"/>
              <a:t>lämplig</a:t>
            </a:r>
            <a:r>
              <a:rPr dirty="0"/>
              <a:t> </a:t>
            </a:r>
            <a:r>
              <a:rPr dirty="0" err="1"/>
              <a:t>vård</a:t>
            </a:r>
            <a:r>
              <a:rPr dirty="0"/>
              <a:t> vid </a:t>
            </a:r>
            <a:r>
              <a:rPr dirty="0" err="1"/>
              <a:t>graviditet</a:t>
            </a:r>
            <a:r>
              <a:rPr dirty="0"/>
              <a:t>, </a:t>
            </a:r>
            <a:r>
              <a:rPr dirty="0" err="1"/>
              <a:t>förlossning</a:t>
            </a:r>
            <a:r>
              <a:rPr dirty="0"/>
              <a:t> </a:t>
            </a:r>
            <a:r>
              <a:rPr dirty="0" err="1"/>
              <a:t>och</a:t>
            </a:r>
            <a:r>
              <a:rPr dirty="0"/>
              <a:t> </a:t>
            </a:r>
            <a:r>
              <a:rPr dirty="0" err="1"/>
              <a:t>amning</a:t>
            </a:r>
            <a:r>
              <a:rPr dirty="0"/>
              <a:t>.</a:t>
            </a:r>
          </a:p>
          <a:p>
            <a:pPr>
              <a:lnSpc>
                <a:spcPct val="80000"/>
              </a:lnSpc>
              <a:spcBef>
                <a:spcPts val="100"/>
              </a:spcBef>
              <a:defRPr sz="1100"/>
            </a:pPr>
            <a:endParaRPr dirty="0"/>
          </a:p>
          <a:p>
            <a:pPr>
              <a:lnSpc>
                <a:spcPct val="80000"/>
              </a:lnSpc>
              <a:spcBef>
                <a:spcPts val="100"/>
              </a:spcBef>
              <a:defRPr sz="1100"/>
            </a:pPr>
            <a:r>
              <a:rPr b="1" dirty="0" err="1"/>
              <a:t>Artikel</a:t>
            </a:r>
            <a:r>
              <a:rPr b="1" dirty="0"/>
              <a:t> 13 </a:t>
            </a:r>
            <a:r>
              <a:rPr dirty="0"/>
              <a:t>– </a:t>
            </a:r>
            <a:r>
              <a:rPr dirty="0" err="1"/>
              <a:t>Sociala</a:t>
            </a:r>
            <a:r>
              <a:rPr dirty="0"/>
              <a:t> </a:t>
            </a:r>
            <a:r>
              <a:rPr dirty="0" err="1"/>
              <a:t>och</a:t>
            </a:r>
            <a:r>
              <a:rPr dirty="0"/>
              <a:t> </a:t>
            </a:r>
            <a:r>
              <a:rPr dirty="0" err="1"/>
              <a:t>ekonomiska</a:t>
            </a:r>
            <a:r>
              <a:rPr dirty="0"/>
              <a:t> </a:t>
            </a:r>
            <a:r>
              <a:rPr dirty="0" err="1"/>
              <a:t>förmåner</a:t>
            </a:r>
            <a:endParaRPr dirty="0"/>
          </a:p>
          <a:p>
            <a:pPr>
              <a:lnSpc>
                <a:spcPct val="80000"/>
              </a:lnSpc>
              <a:spcBef>
                <a:spcPts val="100"/>
              </a:spcBef>
              <a:defRPr sz="1100"/>
            </a:pPr>
            <a:r>
              <a:rPr dirty="0" err="1"/>
              <a:t>Kvinnor</a:t>
            </a:r>
            <a:r>
              <a:rPr dirty="0"/>
              <a:t> ska </a:t>
            </a:r>
            <a:r>
              <a:rPr dirty="0" err="1"/>
              <a:t>garanteras</a:t>
            </a:r>
            <a:r>
              <a:rPr dirty="0"/>
              <a:t> </a:t>
            </a:r>
            <a:r>
              <a:rPr dirty="0" err="1"/>
              <a:t>samma</a:t>
            </a:r>
            <a:r>
              <a:rPr dirty="0"/>
              <a:t> </a:t>
            </a:r>
            <a:r>
              <a:rPr dirty="0" err="1"/>
              <a:t>rättigheter</a:t>
            </a:r>
            <a:r>
              <a:rPr dirty="0"/>
              <a:t> </a:t>
            </a:r>
            <a:r>
              <a:rPr dirty="0" err="1"/>
              <a:t>som</a:t>
            </a:r>
            <a:r>
              <a:rPr dirty="0"/>
              <a:t> </a:t>
            </a:r>
            <a:r>
              <a:rPr dirty="0" err="1"/>
              <a:t>män</a:t>
            </a:r>
            <a:r>
              <a:rPr dirty="0"/>
              <a:t> </a:t>
            </a:r>
            <a:r>
              <a:rPr dirty="0" err="1"/>
              <a:t>i</a:t>
            </a:r>
            <a:r>
              <a:rPr dirty="0"/>
              <a:t> </a:t>
            </a:r>
            <a:r>
              <a:rPr dirty="0" err="1"/>
              <a:t>samhällslivet</a:t>
            </a:r>
            <a:r>
              <a:rPr dirty="0"/>
              <a:t> </a:t>
            </a:r>
            <a:r>
              <a:rPr dirty="0" err="1"/>
              <a:t>och</a:t>
            </a:r>
            <a:r>
              <a:rPr dirty="0"/>
              <a:t> det </a:t>
            </a:r>
            <a:r>
              <a:rPr dirty="0" err="1"/>
              <a:t>ekonomiska</a:t>
            </a:r>
            <a:r>
              <a:rPr dirty="0"/>
              <a:t> </a:t>
            </a:r>
            <a:r>
              <a:rPr dirty="0" err="1"/>
              <a:t>livet</a:t>
            </a:r>
            <a:r>
              <a:rPr dirty="0"/>
              <a:t>. </a:t>
            </a:r>
            <a:r>
              <a:rPr dirty="0" err="1"/>
              <a:t>Detta</a:t>
            </a:r>
            <a:r>
              <a:rPr dirty="0"/>
              <a:t> </a:t>
            </a:r>
            <a:r>
              <a:rPr dirty="0" err="1"/>
              <a:t>gäller</a:t>
            </a:r>
            <a:r>
              <a:rPr dirty="0"/>
              <a:t> </a:t>
            </a:r>
            <a:r>
              <a:rPr dirty="0" err="1"/>
              <a:t>särskilt</a:t>
            </a:r>
            <a:r>
              <a:rPr dirty="0"/>
              <a:t> </a:t>
            </a:r>
            <a:r>
              <a:rPr dirty="0" err="1"/>
              <a:t>rätten</a:t>
            </a:r>
            <a:r>
              <a:rPr dirty="0"/>
              <a:t> till </a:t>
            </a:r>
            <a:r>
              <a:rPr dirty="0" err="1"/>
              <a:t>familjeförmåner</a:t>
            </a:r>
            <a:r>
              <a:rPr dirty="0"/>
              <a:t>, </a:t>
            </a:r>
            <a:r>
              <a:rPr dirty="0" err="1"/>
              <a:t>banklån</a:t>
            </a:r>
            <a:r>
              <a:rPr dirty="0"/>
              <a:t> </a:t>
            </a:r>
            <a:r>
              <a:rPr dirty="0" err="1"/>
              <a:t>och</a:t>
            </a:r>
            <a:r>
              <a:rPr dirty="0"/>
              <a:t> </a:t>
            </a:r>
            <a:r>
              <a:rPr dirty="0" err="1"/>
              <a:t>andra</a:t>
            </a:r>
            <a:r>
              <a:rPr dirty="0"/>
              <a:t> former av </a:t>
            </a:r>
            <a:r>
              <a:rPr dirty="0" err="1"/>
              <a:t>ekonomiska</a:t>
            </a:r>
            <a:r>
              <a:rPr dirty="0"/>
              <a:t> </a:t>
            </a:r>
            <a:r>
              <a:rPr dirty="0" err="1"/>
              <a:t>medel</a:t>
            </a:r>
            <a:r>
              <a:rPr dirty="0"/>
              <a:t>, </a:t>
            </a:r>
            <a:r>
              <a:rPr dirty="0" err="1"/>
              <a:t>samt</a:t>
            </a:r>
            <a:r>
              <a:rPr dirty="0"/>
              <a:t> </a:t>
            </a:r>
            <a:r>
              <a:rPr dirty="0" err="1"/>
              <a:t>rätten</a:t>
            </a:r>
            <a:r>
              <a:rPr dirty="0"/>
              <a:t> </a:t>
            </a:r>
            <a:r>
              <a:rPr dirty="0" err="1"/>
              <a:t>att</a:t>
            </a:r>
            <a:r>
              <a:rPr dirty="0"/>
              <a:t> delta </a:t>
            </a:r>
            <a:r>
              <a:rPr dirty="0" err="1"/>
              <a:t>i</a:t>
            </a:r>
            <a:r>
              <a:rPr dirty="0"/>
              <a:t> </a:t>
            </a:r>
            <a:r>
              <a:rPr dirty="0" err="1"/>
              <a:t>fritidsverksamhet</a:t>
            </a:r>
            <a:r>
              <a:rPr dirty="0"/>
              <a:t>, </a:t>
            </a:r>
            <a:r>
              <a:rPr dirty="0" err="1"/>
              <a:t>idrott</a:t>
            </a:r>
            <a:r>
              <a:rPr dirty="0"/>
              <a:t> </a:t>
            </a:r>
            <a:r>
              <a:rPr dirty="0" err="1"/>
              <a:t>och</a:t>
            </a:r>
            <a:r>
              <a:rPr dirty="0"/>
              <a:t> </a:t>
            </a:r>
            <a:r>
              <a:rPr dirty="0" err="1"/>
              <a:t>i</a:t>
            </a:r>
            <a:r>
              <a:rPr dirty="0"/>
              <a:t> </a:t>
            </a:r>
            <a:r>
              <a:rPr dirty="0" err="1"/>
              <a:t>kulturlivet</a:t>
            </a:r>
            <a:r>
              <a:rPr dirty="0"/>
              <a:t> </a:t>
            </a:r>
            <a:r>
              <a:rPr dirty="0" err="1"/>
              <a:t>i</a:t>
            </a:r>
            <a:r>
              <a:rPr dirty="0"/>
              <a:t> </a:t>
            </a:r>
            <a:r>
              <a:rPr dirty="0" err="1"/>
              <a:t>alla</a:t>
            </a:r>
            <a:r>
              <a:rPr dirty="0"/>
              <a:t> </a:t>
            </a:r>
            <a:r>
              <a:rPr dirty="0" err="1"/>
              <a:t>dess</a:t>
            </a:r>
            <a:r>
              <a:rPr dirty="0"/>
              <a:t> former.</a:t>
            </a:r>
          </a:p>
          <a:p>
            <a:pPr>
              <a:lnSpc>
                <a:spcPct val="80000"/>
              </a:lnSpc>
              <a:spcBef>
                <a:spcPts val="100"/>
              </a:spcBef>
              <a:defRPr sz="1100"/>
            </a:pPr>
            <a:endParaRPr dirty="0"/>
          </a:p>
          <a:p>
            <a:pPr>
              <a:lnSpc>
                <a:spcPct val="80000"/>
              </a:lnSpc>
              <a:spcBef>
                <a:spcPts val="100"/>
              </a:spcBef>
              <a:defRPr sz="1100"/>
            </a:pPr>
            <a:r>
              <a:rPr b="1" dirty="0" err="1"/>
              <a:t>Artikel</a:t>
            </a:r>
            <a:r>
              <a:rPr b="1" dirty="0"/>
              <a:t> 14 </a:t>
            </a:r>
            <a:r>
              <a:rPr dirty="0"/>
              <a:t>– </a:t>
            </a:r>
            <a:r>
              <a:rPr dirty="0" err="1"/>
              <a:t>Landsbygdens</a:t>
            </a:r>
            <a:r>
              <a:rPr dirty="0"/>
              <a:t> </a:t>
            </a:r>
            <a:r>
              <a:rPr dirty="0" err="1"/>
              <a:t>kvinnor</a:t>
            </a:r>
            <a:endParaRPr dirty="0"/>
          </a:p>
          <a:p>
            <a:pPr>
              <a:lnSpc>
                <a:spcPct val="80000"/>
              </a:lnSpc>
              <a:spcBef>
                <a:spcPts val="100"/>
              </a:spcBef>
              <a:defRPr sz="1100"/>
            </a:pPr>
            <a:r>
              <a:rPr dirty="0" err="1"/>
              <a:t>Länderna</a:t>
            </a:r>
            <a:r>
              <a:rPr dirty="0"/>
              <a:t> </a:t>
            </a:r>
            <a:r>
              <a:rPr dirty="0" err="1"/>
              <a:t>skall</a:t>
            </a:r>
            <a:r>
              <a:rPr dirty="0"/>
              <a:t> </a:t>
            </a:r>
            <a:r>
              <a:rPr dirty="0" err="1"/>
              <a:t>uppmärksamma</a:t>
            </a:r>
            <a:r>
              <a:rPr dirty="0"/>
              <a:t> </a:t>
            </a:r>
            <a:r>
              <a:rPr dirty="0" err="1"/>
              <a:t>och</a:t>
            </a:r>
            <a:r>
              <a:rPr dirty="0"/>
              <a:t> </a:t>
            </a:r>
            <a:r>
              <a:rPr dirty="0" err="1"/>
              <a:t>tillgodose</a:t>
            </a:r>
            <a:r>
              <a:rPr dirty="0"/>
              <a:t> de </a:t>
            </a:r>
            <a:r>
              <a:rPr dirty="0" err="1"/>
              <a:t>specifika</a:t>
            </a:r>
            <a:r>
              <a:rPr dirty="0"/>
              <a:t> </a:t>
            </a:r>
            <a:r>
              <a:rPr dirty="0" err="1"/>
              <a:t>utmaningar</a:t>
            </a:r>
            <a:r>
              <a:rPr dirty="0"/>
              <a:t> </a:t>
            </a:r>
            <a:r>
              <a:rPr dirty="0" err="1"/>
              <a:t>samt</a:t>
            </a:r>
            <a:r>
              <a:rPr dirty="0"/>
              <a:t> </a:t>
            </a:r>
            <a:r>
              <a:rPr dirty="0" err="1"/>
              <a:t>behov</a:t>
            </a:r>
            <a:r>
              <a:rPr dirty="0"/>
              <a:t> </a:t>
            </a:r>
            <a:r>
              <a:rPr dirty="0" err="1"/>
              <a:t>kvinnor</a:t>
            </a:r>
            <a:r>
              <a:rPr dirty="0"/>
              <a:t> </a:t>
            </a:r>
            <a:r>
              <a:rPr dirty="0" err="1"/>
              <a:t>på</a:t>
            </a:r>
            <a:r>
              <a:rPr dirty="0"/>
              <a:t> </a:t>
            </a:r>
            <a:r>
              <a:rPr dirty="0" err="1"/>
              <a:t>landsbygden</a:t>
            </a:r>
            <a:r>
              <a:rPr dirty="0"/>
              <a:t> </a:t>
            </a:r>
            <a:r>
              <a:rPr dirty="0" err="1"/>
              <a:t>står</a:t>
            </a:r>
            <a:r>
              <a:rPr dirty="0"/>
              <a:t> </a:t>
            </a:r>
            <a:r>
              <a:rPr dirty="0" err="1"/>
              <a:t>inför</a:t>
            </a:r>
            <a:r>
              <a:rPr dirty="0"/>
              <a:t>. </a:t>
            </a:r>
            <a:r>
              <a:rPr dirty="0" err="1"/>
              <a:t>Därtill</a:t>
            </a:r>
            <a:r>
              <a:rPr dirty="0"/>
              <a:t> </a:t>
            </a:r>
            <a:r>
              <a:rPr dirty="0" err="1"/>
              <a:t>skall</a:t>
            </a:r>
            <a:r>
              <a:rPr dirty="0"/>
              <a:t> </a:t>
            </a:r>
            <a:r>
              <a:rPr dirty="0" err="1"/>
              <a:t>alla</a:t>
            </a:r>
            <a:r>
              <a:rPr dirty="0"/>
              <a:t> </a:t>
            </a:r>
            <a:r>
              <a:rPr dirty="0" err="1"/>
              <a:t>lämpliga</a:t>
            </a:r>
            <a:r>
              <a:rPr dirty="0"/>
              <a:t> </a:t>
            </a:r>
            <a:r>
              <a:rPr dirty="0" err="1"/>
              <a:t>åtgärder</a:t>
            </a:r>
            <a:r>
              <a:rPr dirty="0"/>
              <a:t> </a:t>
            </a:r>
            <a:r>
              <a:rPr dirty="0" err="1"/>
              <a:t>vidtas</a:t>
            </a:r>
            <a:r>
              <a:rPr dirty="0"/>
              <a:t> </a:t>
            </a:r>
            <a:r>
              <a:rPr dirty="0" err="1"/>
              <a:t>för</a:t>
            </a:r>
            <a:r>
              <a:rPr dirty="0"/>
              <a:t> </a:t>
            </a:r>
            <a:r>
              <a:rPr dirty="0" err="1"/>
              <a:t>att</a:t>
            </a:r>
            <a:r>
              <a:rPr dirty="0"/>
              <a:t> </a:t>
            </a:r>
            <a:r>
              <a:rPr dirty="0" err="1"/>
              <a:t>säkerställa</a:t>
            </a:r>
            <a:r>
              <a:rPr dirty="0"/>
              <a:t> </a:t>
            </a:r>
            <a:r>
              <a:rPr dirty="0" err="1"/>
              <a:t>att</a:t>
            </a:r>
            <a:r>
              <a:rPr dirty="0"/>
              <a:t> </a:t>
            </a:r>
            <a:r>
              <a:rPr dirty="0" err="1"/>
              <a:t>bestämmelserna</a:t>
            </a:r>
            <a:r>
              <a:rPr dirty="0"/>
              <a:t> </a:t>
            </a:r>
            <a:r>
              <a:rPr dirty="0" err="1"/>
              <a:t>i</a:t>
            </a:r>
            <a:r>
              <a:rPr dirty="0"/>
              <a:t> </a:t>
            </a:r>
            <a:r>
              <a:rPr dirty="0" err="1"/>
              <a:t>konventionen</a:t>
            </a:r>
            <a:r>
              <a:rPr dirty="0"/>
              <a:t> </a:t>
            </a:r>
            <a:r>
              <a:rPr dirty="0" err="1"/>
              <a:t>även</a:t>
            </a:r>
            <a:r>
              <a:rPr dirty="0"/>
              <a:t> </a:t>
            </a:r>
            <a:r>
              <a:rPr dirty="0" err="1"/>
              <a:t>berör</a:t>
            </a:r>
            <a:r>
              <a:rPr dirty="0"/>
              <a:t> dem </a:t>
            </a:r>
            <a:r>
              <a:rPr dirty="0" err="1"/>
              <a:t>samt</a:t>
            </a:r>
            <a:r>
              <a:rPr dirty="0"/>
              <a:t> </a:t>
            </a:r>
            <a:r>
              <a:rPr dirty="0" err="1"/>
              <a:t>att</a:t>
            </a:r>
            <a:r>
              <a:rPr dirty="0"/>
              <a:t> de ska </a:t>
            </a:r>
            <a:r>
              <a:rPr dirty="0" err="1"/>
              <a:t>få</a:t>
            </a:r>
            <a:r>
              <a:rPr dirty="0"/>
              <a:t> delta </a:t>
            </a:r>
            <a:r>
              <a:rPr dirty="0" err="1"/>
              <a:t>i</a:t>
            </a:r>
            <a:r>
              <a:rPr dirty="0"/>
              <a:t> </a:t>
            </a:r>
            <a:r>
              <a:rPr dirty="0" err="1"/>
              <a:t>och</a:t>
            </a:r>
            <a:r>
              <a:rPr dirty="0"/>
              <a:t> </a:t>
            </a:r>
            <a:r>
              <a:rPr dirty="0" err="1"/>
              <a:t>dra</a:t>
            </a:r>
            <a:r>
              <a:rPr dirty="0"/>
              <a:t> </a:t>
            </a:r>
            <a:r>
              <a:rPr dirty="0" err="1"/>
              <a:t>fördel</a:t>
            </a:r>
            <a:r>
              <a:rPr dirty="0"/>
              <a:t> av </a:t>
            </a:r>
            <a:r>
              <a:rPr dirty="0" err="1"/>
              <a:t>landsbygdens</a:t>
            </a:r>
            <a:r>
              <a:rPr dirty="0"/>
              <a:t> </a:t>
            </a:r>
            <a:r>
              <a:rPr dirty="0" err="1"/>
              <a:t>utveckling</a:t>
            </a:r>
            <a:r>
              <a:rPr dirty="0"/>
              <a:t>. Det </a:t>
            </a:r>
            <a:r>
              <a:rPr dirty="0" err="1"/>
              <a:t>är</a:t>
            </a:r>
            <a:r>
              <a:rPr dirty="0"/>
              <a:t> </a:t>
            </a:r>
            <a:r>
              <a:rPr dirty="0" err="1"/>
              <a:t>viktigt</a:t>
            </a:r>
            <a:r>
              <a:rPr dirty="0"/>
              <a:t> </a:t>
            </a:r>
            <a:r>
              <a:rPr dirty="0" err="1"/>
              <a:t>att</a:t>
            </a:r>
            <a:r>
              <a:rPr dirty="0"/>
              <a:t> se till </a:t>
            </a:r>
            <a:r>
              <a:rPr dirty="0" err="1"/>
              <a:t>att</a:t>
            </a:r>
            <a:r>
              <a:rPr dirty="0"/>
              <a:t> dessa </a:t>
            </a:r>
            <a:r>
              <a:rPr dirty="0" err="1"/>
              <a:t>kvinnor</a:t>
            </a:r>
            <a:r>
              <a:rPr dirty="0"/>
              <a:t> </a:t>
            </a:r>
            <a:r>
              <a:rPr dirty="0" err="1"/>
              <a:t>också</a:t>
            </a:r>
            <a:r>
              <a:rPr dirty="0"/>
              <a:t> har </a:t>
            </a:r>
            <a:r>
              <a:rPr dirty="0" err="1"/>
              <a:t>tillgång</a:t>
            </a:r>
            <a:r>
              <a:rPr dirty="0"/>
              <a:t> till </a:t>
            </a:r>
            <a:r>
              <a:rPr dirty="0" err="1"/>
              <a:t>hälso</a:t>
            </a:r>
            <a:r>
              <a:rPr dirty="0"/>
              <a:t>- </a:t>
            </a:r>
            <a:r>
              <a:rPr dirty="0" err="1"/>
              <a:t>och</a:t>
            </a:r>
            <a:r>
              <a:rPr dirty="0"/>
              <a:t> </a:t>
            </a:r>
            <a:r>
              <a:rPr dirty="0" err="1"/>
              <a:t>sjukvård</a:t>
            </a:r>
            <a:r>
              <a:rPr dirty="0"/>
              <a:t>, </a:t>
            </a:r>
            <a:r>
              <a:rPr dirty="0" err="1"/>
              <a:t>praktisk</a:t>
            </a:r>
            <a:r>
              <a:rPr dirty="0"/>
              <a:t> </a:t>
            </a:r>
            <a:r>
              <a:rPr dirty="0" err="1"/>
              <a:t>och</a:t>
            </a:r>
            <a:r>
              <a:rPr dirty="0"/>
              <a:t> </a:t>
            </a:r>
            <a:r>
              <a:rPr dirty="0" err="1"/>
              <a:t>teoretisk</a:t>
            </a:r>
            <a:r>
              <a:rPr dirty="0"/>
              <a:t> </a:t>
            </a:r>
            <a:r>
              <a:rPr dirty="0" err="1"/>
              <a:t>utbildning</a:t>
            </a:r>
            <a:r>
              <a:rPr dirty="0"/>
              <a:t>, </a:t>
            </a:r>
            <a:r>
              <a:rPr dirty="0" err="1"/>
              <a:t>arbete</a:t>
            </a:r>
            <a:r>
              <a:rPr dirty="0"/>
              <a:t>, </a:t>
            </a:r>
            <a:r>
              <a:rPr dirty="0" err="1"/>
              <a:t>ekonomiska</a:t>
            </a:r>
            <a:r>
              <a:rPr dirty="0"/>
              <a:t> </a:t>
            </a:r>
            <a:r>
              <a:rPr dirty="0" err="1"/>
              <a:t>medel</a:t>
            </a:r>
            <a:r>
              <a:rPr dirty="0"/>
              <a:t> </a:t>
            </a:r>
            <a:r>
              <a:rPr dirty="0" err="1"/>
              <a:t>samt</a:t>
            </a:r>
            <a:r>
              <a:rPr dirty="0"/>
              <a:t> </a:t>
            </a:r>
            <a:r>
              <a:rPr dirty="0" err="1"/>
              <a:t>tillfredsställande</a:t>
            </a:r>
            <a:r>
              <a:rPr dirty="0"/>
              <a:t> </a:t>
            </a:r>
            <a:r>
              <a:rPr dirty="0" err="1"/>
              <a:t>levnadsförhållanden</a:t>
            </a:r>
            <a:r>
              <a:rPr dirty="0"/>
              <a:t>.</a:t>
            </a:r>
          </a:p>
          <a:p>
            <a:pPr>
              <a:lnSpc>
                <a:spcPct val="80000"/>
              </a:lnSpc>
              <a:spcBef>
                <a:spcPts val="100"/>
              </a:spcBef>
              <a:defRPr sz="1100"/>
            </a:pPr>
            <a:endParaRPr dirty="0"/>
          </a:p>
          <a:p>
            <a:pPr>
              <a:lnSpc>
                <a:spcPct val="80000"/>
              </a:lnSpc>
              <a:spcBef>
                <a:spcPts val="100"/>
              </a:spcBef>
              <a:defRPr sz="1100"/>
            </a:pPr>
            <a:r>
              <a:rPr b="1" dirty="0" err="1"/>
              <a:t>Artikel</a:t>
            </a:r>
            <a:r>
              <a:rPr b="1" dirty="0"/>
              <a:t> 15 </a:t>
            </a:r>
            <a:r>
              <a:rPr dirty="0"/>
              <a:t>– </a:t>
            </a:r>
            <a:r>
              <a:rPr dirty="0" err="1"/>
              <a:t>Likhet</a:t>
            </a:r>
            <a:r>
              <a:rPr dirty="0"/>
              <a:t> </a:t>
            </a:r>
            <a:r>
              <a:rPr dirty="0" err="1"/>
              <a:t>inför</a:t>
            </a:r>
            <a:r>
              <a:rPr dirty="0"/>
              <a:t> </a:t>
            </a:r>
            <a:r>
              <a:rPr dirty="0" err="1"/>
              <a:t>lagen</a:t>
            </a:r>
            <a:endParaRPr dirty="0"/>
          </a:p>
          <a:p>
            <a:pPr>
              <a:lnSpc>
                <a:spcPct val="80000"/>
              </a:lnSpc>
              <a:spcBef>
                <a:spcPts val="100"/>
              </a:spcBef>
              <a:defRPr sz="1100"/>
            </a:pPr>
            <a:r>
              <a:rPr dirty="0" err="1"/>
              <a:t>Kvinnor</a:t>
            </a:r>
            <a:r>
              <a:rPr dirty="0"/>
              <a:t> </a:t>
            </a:r>
            <a:r>
              <a:rPr dirty="0" err="1"/>
              <a:t>och</a:t>
            </a:r>
            <a:r>
              <a:rPr dirty="0"/>
              <a:t> </a:t>
            </a:r>
            <a:r>
              <a:rPr dirty="0" err="1"/>
              <a:t>män</a:t>
            </a:r>
            <a:r>
              <a:rPr dirty="0"/>
              <a:t> ska </a:t>
            </a:r>
            <a:r>
              <a:rPr dirty="0" err="1"/>
              <a:t>vara</a:t>
            </a:r>
            <a:r>
              <a:rPr dirty="0"/>
              <a:t> </a:t>
            </a:r>
            <a:r>
              <a:rPr dirty="0" err="1"/>
              <a:t>lika</a:t>
            </a:r>
            <a:r>
              <a:rPr dirty="0"/>
              <a:t> </a:t>
            </a:r>
            <a:r>
              <a:rPr dirty="0" err="1"/>
              <a:t>inför</a:t>
            </a:r>
            <a:r>
              <a:rPr dirty="0"/>
              <a:t> </a:t>
            </a:r>
            <a:r>
              <a:rPr dirty="0" err="1"/>
              <a:t>lagen</a:t>
            </a:r>
            <a:r>
              <a:rPr dirty="0"/>
              <a:t> </a:t>
            </a:r>
            <a:r>
              <a:rPr dirty="0" err="1"/>
              <a:t>och</a:t>
            </a:r>
            <a:r>
              <a:rPr dirty="0"/>
              <a:t> ska </a:t>
            </a:r>
            <a:r>
              <a:rPr dirty="0" err="1"/>
              <a:t>behandlas</a:t>
            </a:r>
            <a:r>
              <a:rPr dirty="0"/>
              <a:t> </a:t>
            </a:r>
            <a:r>
              <a:rPr dirty="0" err="1"/>
              <a:t>lika</a:t>
            </a:r>
            <a:r>
              <a:rPr dirty="0"/>
              <a:t> </a:t>
            </a:r>
            <a:r>
              <a:rPr dirty="0" err="1"/>
              <a:t>inför</a:t>
            </a:r>
            <a:r>
              <a:rPr dirty="0"/>
              <a:t> </a:t>
            </a:r>
            <a:r>
              <a:rPr dirty="0" err="1"/>
              <a:t>domstol</a:t>
            </a:r>
            <a:r>
              <a:rPr dirty="0"/>
              <a:t>. </a:t>
            </a:r>
            <a:r>
              <a:rPr dirty="0" err="1"/>
              <a:t>Kvinnor</a:t>
            </a:r>
            <a:r>
              <a:rPr dirty="0"/>
              <a:t> </a:t>
            </a:r>
            <a:r>
              <a:rPr dirty="0" err="1"/>
              <a:t>och</a:t>
            </a:r>
            <a:r>
              <a:rPr dirty="0"/>
              <a:t> </a:t>
            </a:r>
            <a:r>
              <a:rPr dirty="0" err="1"/>
              <a:t>män</a:t>
            </a:r>
            <a:r>
              <a:rPr dirty="0"/>
              <a:t> ska ha </a:t>
            </a:r>
            <a:r>
              <a:rPr dirty="0" err="1"/>
              <a:t>samma</a:t>
            </a:r>
            <a:r>
              <a:rPr dirty="0"/>
              <a:t> </a:t>
            </a:r>
            <a:r>
              <a:rPr dirty="0" err="1"/>
              <a:t>rätt</a:t>
            </a:r>
            <a:r>
              <a:rPr dirty="0"/>
              <a:t> </a:t>
            </a:r>
            <a:r>
              <a:rPr dirty="0" err="1"/>
              <a:t>att</a:t>
            </a:r>
            <a:r>
              <a:rPr dirty="0"/>
              <a:t> </a:t>
            </a:r>
            <a:r>
              <a:rPr dirty="0" err="1"/>
              <a:t>ingå</a:t>
            </a:r>
            <a:r>
              <a:rPr dirty="0"/>
              <a:t> </a:t>
            </a:r>
            <a:r>
              <a:rPr dirty="0" err="1"/>
              <a:t>avtal</a:t>
            </a:r>
            <a:r>
              <a:rPr dirty="0"/>
              <a:t>, </a:t>
            </a:r>
            <a:r>
              <a:rPr dirty="0" err="1"/>
              <a:t>att</a:t>
            </a:r>
            <a:r>
              <a:rPr dirty="0"/>
              <a:t> </a:t>
            </a:r>
            <a:r>
              <a:rPr dirty="0" err="1"/>
              <a:t>förvalta</a:t>
            </a:r>
            <a:r>
              <a:rPr dirty="0"/>
              <a:t> </a:t>
            </a:r>
            <a:r>
              <a:rPr dirty="0" err="1"/>
              <a:t>egendom</a:t>
            </a:r>
            <a:r>
              <a:rPr dirty="0"/>
              <a:t> </a:t>
            </a:r>
            <a:r>
              <a:rPr dirty="0" err="1"/>
              <a:t>och</a:t>
            </a:r>
            <a:r>
              <a:rPr dirty="0"/>
              <a:t> </a:t>
            </a:r>
            <a:r>
              <a:rPr dirty="0" err="1"/>
              <a:t>att</a:t>
            </a:r>
            <a:r>
              <a:rPr dirty="0"/>
              <a:t> </a:t>
            </a:r>
            <a:r>
              <a:rPr dirty="0" err="1"/>
              <a:t>resa</a:t>
            </a:r>
            <a:r>
              <a:rPr dirty="0"/>
              <a:t>.</a:t>
            </a:r>
          </a:p>
          <a:p>
            <a:pPr>
              <a:lnSpc>
                <a:spcPct val="80000"/>
              </a:lnSpc>
              <a:spcBef>
                <a:spcPts val="100"/>
              </a:spcBef>
              <a:defRPr sz="1100"/>
            </a:pPr>
            <a:endParaRPr dirty="0"/>
          </a:p>
          <a:p>
            <a:pPr>
              <a:lnSpc>
                <a:spcPct val="80000"/>
              </a:lnSpc>
              <a:spcBef>
                <a:spcPts val="100"/>
              </a:spcBef>
              <a:defRPr sz="1100"/>
            </a:pPr>
            <a:r>
              <a:rPr b="1" dirty="0" err="1"/>
              <a:t>Artikel</a:t>
            </a:r>
            <a:r>
              <a:rPr b="1" dirty="0"/>
              <a:t> 16 </a:t>
            </a:r>
            <a:r>
              <a:rPr dirty="0"/>
              <a:t>– </a:t>
            </a:r>
            <a:r>
              <a:rPr dirty="0" err="1"/>
              <a:t>Äktenskap</a:t>
            </a:r>
            <a:r>
              <a:rPr dirty="0"/>
              <a:t> </a:t>
            </a:r>
            <a:r>
              <a:rPr dirty="0" err="1"/>
              <a:t>och</a:t>
            </a:r>
            <a:r>
              <a:rPr dirty="0"/>
              <a:t> </a:t>
            </a:r>
            <a:r>
              <a:rPr dirty="0" err="1"/>
              <a:t>familjeliv</a:t>
            </a:r>
            <a:endParaRPr dirty="0"/>
          </a:p>
          <a:p>
            <a:pPr>
              <a:lnSpc>
                <a:spcPct val="80000"/>
              </a:lnSpc>
              <a:spcBef>
                <a:spcPts val="100"/>
              </a:spcBef>
              <a:defRPr sz="1100"/>
            </a:pPr>
            <a:r>
              <a:rPr dirty="0" err="1"/>
              <a:t>Kvinnor</a:t>
            </a:r>
            <a:r>
              <a:rPr dirty="0"/>
              <a:t> </a:t>
            </a:r>
            <a:r>
              <a:rPr dirty="0" err="1"/>
              <a:t>och</a:t>
            </a:r>
            <a:r>
              <a:rPr dirty="0"/>
              <a:t> </a:t>
            </a:r>
            <a:r>
              <a:rPr dirty="0" err="1"/>
              <a:t>män</a:t>
            </a:r>
            <a:r>
              <a:rPr dirty="0"/>
              <a:t> ska ha </a:t>
            </a:r>
            <a:r>
              <a:rPr dirty="0" err="1"/>
              <a:t>lika</a:t>
            </a:r>
            <a:r>
              <a:rPr dirty="0"/>
              <a:t> </a:t>
            </a:r>
            <a:r>
              <a:rPr dirty="0" err="1"/>
              <a:t>rätt</a:t>
            </a:r>
            <a:r>
              <a:rPr dirty="0"/>
              <a:t> </a:t>
            </a:r>
            <a:r>
              <a:rPr dirty="0" err="1"/>
              <a:t>att</a:t>
            </a:r>
            <a:r>
              <a:rPr dirty="0"/>
              <a:t> </a:t>
            </a:r>
            <a:r>
              <a:rPr dirty="0" err="1"/>
              <a:t>ingå</a:t>
            </a:r>
            <a:r>
              <a:rPr dirty="0"/>
              <a:t> </a:t>
            </a:r>
            <a:r>
              <a:rPr dirty="0" err="1"/>
              <a:t>äktenskap</a:t>
            </a:r>
            <a:r>
              <a:rPr dirty="0"/>
              <a:t> av </a:t>
            </a:r>
            <a:r>
              <a:rPr dirty="0" err="1"/>
              <a:t>egen</a:t>
            </a:r>
            <a:r>
              <a:rPr dirty="0"/>
              <a:t> </a:t>
            </a:r>
            <a:r>
              <a:rPr dirty="0" err="1"/>
              <a:t>fri</a:t>
            </a:r>
            <a:r>
              <a:rPr dirty="0"/>
              <a:t> </a:t>
            </a:r>
            <a:r>
              <a:rPr dirty="0" err="1"/>
              <a:t>vilja</a:t>
            </a:r>
            <a:r>
              <a:rPr dirty="0"/>
              <a:t> </a:t>
            </a:r>
            <a:r>
              <a:rPr dirty="0" err="1"/>
              <a:t>och</a:t>
            </a:r>
            <a:r>
              <a:rPr dirty="0"/>
              <a:t> </a:t>
            </a:r>
            <a:r>
              <a:rPr dirty="0" err="1"/>
              <a:t>lika</a:t>
            </a:r>
            <a:r>
              <a:rPr dirty="0"/>
              <a:t> </a:t>
            </a:r>
            <a:r>
              <a:rPr dirty="0" err="1"/>
              <a:t>rättigheter</a:t>
            </a:r>
            <a:r>
              <a:rPr dirty="0"/>
              <a:t> </a:t>
            </a:r>
            <a:r>
              <a:rPr dirty="0" err="1"/>
              <a:t>och</a:t>
            </a:r>
            <a:r>
              <a:rPr dirty="0"/>
              <a:t> </a:t>
            </a:r>
            <a:r>
              <a:rPr dirty="0" err="1"/>
              <a:t>skyldigheter</a:t>
            </a:r>
            <a:r>
              <a:rPr dirty="0"/>
              <a:t> under </a:t>
            </a:r>
            <a:r>
              <a:rPr dirty="0" err="1"/>
              <a:t>äktenskapet</a:t>
            </a:r>
            <a:r>
              <a:rPr dirty="0"/>
              <a:t>, vid </a:t>
            </a:r>
            <a:r>
              <a:rPr dirty="0" err="1"/>
              <a:t>eventuell</a:t>
            </a:r>
            <a:r>
              <a:rPr dirty="0"/>
              <a:t> </a:t>
            </a:r>
            <a:r>
              <a:rPr dirty="0" err="1"/>
              <a:t>skilsmässa</a:t>
            </a:r>
            <a:r>
              <a:rPr dirty="0"/>
              <a:t> </a:t>
            </a:r>
            <a:r>
              <a:rPr dirty="0" err="1"/>
              <a:t>och</a:t>
            </a:r>
            <a:r>
              <a:rPr dirty="0"/>
              <a:t> </a:t>
            </a:r>
            <a:r>
              <a:rPr dirty="0" err="1"/>
              <a:t>som</a:t>
            </a:r>
            <a:r>
              <a:rPr dirty="0"/>
              <a:t> </a:t>
            </a:r>
            <a:r>
              <a:rPr dirty="0" err="1"/>
              <a:t>föräldrar</a:t>
            </a:r>
            <a:r>
              <a:rPr dirty="0"/>
              <a:t>. </a:t>
            </a:r>
            <a:r>
              <a:rPr dirty="0" err="1"/>
              <a:t>Dessutom</a:t>
            </a:r>
            <a:r>
              <a:rPr dirty="0"/>
              <a:t> ska </a:t>
            </a:r>
            <a:r>
              <a:rPr dirty="0" err="1"/>
              <a:t>konventionsstaterna</a:t>
            </a:r>
            <a:r>
              <a:rPr dirty="0"/>
              <a:t> </a:t>
            </a:r>
            <a:r>
              <a:rPr dirty="0" err="1"/>
              <a:t>säkerställa</a:t>
            </a:r>
            <a:r>
              <a:rPr dirty="0"/>
              <a:t> </a:t>
            </a:r>
            <a:r>
              <a:rPr dirty="0" err="1"/>
              <a:t>att</a:t>
            </a:r>
            <a:r>
              <a:rPr dirty="0"/>
              <a:t> </a:t>
            </a:r>
            <a:r>
              <a:rPr dirty="0" err="1"/>
              <a:t>kvinnor</a:t>
            </a:r>
            <a:r>
              <a:rPr dirty="0"/>
              <a:t> </a:t>
            </a:r>
            <a:r>
              <a:rPr dirty="0" err="1"/>
              <a:t>och</a:t>
            </a:r>
            <a:r>
              <a:rPr dirty="0"/>
              <a:t> </a:t>
            </a:r>
            <a:r>
              <a:rPr dirty="0" err="1"/>
              <a:t>män</a:t>
            </a:r>
            <a:r>
              <a:rPr dirty="0"/>
              <a:t> har </a:t>
            </a:r>
            <a:r>
              <a:rPr dirty="0" err="1"/>
              <a:t>lika</a:t>
            </a:r>
            <a:r>
              <a:rPr dirty="0"/>
              <a:t> </a:t>
            </a:r>
            <a:r>
              <a:rPr dirty="0" err="1"/>
              <a:t>rätt</a:t>
            </a:r>
            <a:r>
              <a:rPr dirty="0"/>
              <a:t> </a:t>
            </a:r>
            <a:r>
              <a:rPr dirty="0" err="1"/>
              <a:t>att</a:t>
            </a:r>
            <a:r>
              <a:rPr dirty="0"/>
              <a:t> </a:t>
            </a:r>
            <a:r>
              <a:rPr dirty="0" err="1"/>
              <a:t>bestämma</a:t>
            </a:r>
            <a:r>
              <a:rPr dirty="0"/>
              <a:t> om </a:t>
            </a:r>
            <a:r>
              <a:rPr dirty="0" err="1"/>
              <a:t>familjeplanering</a:t>
            </a:r>
            <a:r>
              <a:rPr dirty="0"/>
              <a:t> </a:t>
            </a:r>
            <a:r>
              <a:rPr dirty="0" err="1"/>
              <a:t>och</a:t>
            </a:r>
            <a:r>
              <a:rPr dirty="0"/>
              <a:t> </a:t>
            </a:r>
            <a:r>
              <a:rPr dirty="0" err="1"/>
              <a:t>lika</a:t>
            </a:r>
            <a:r>
              <a:rPr dirty="0"/>
              <a:t> </a:t>
            </a:r>
            <a:r>
              <a:rPr dirty="0" err="1"/>
              <a:t>rättigheter</a:t>
            </a:r>
            <a:r>
              <a:rPr dirty="0"/>
              <a:t> </a:t>
            </a:r>
            <a:r>
              <a:rPr dirty="0" err="1"/>
              <a:t>i</a:t>
            </a:r>
            <a:r>
              <a:rPr dirty="0"/>
              <a:t> </a:t>
            </a:r>
            <a:r>
              <a:rPr dirty="0" err="1"/>
              <a:t>fråga</a:t>
            </a:r>
            <a:r>
              <a:rPr dirty="0"/>
              <a:t> om </a:t>
            </a:r>
            <a:r>
              <a:rPr dirty="0" err="1"/>
              <a:t>ägande</a:t>
            </a:r>
            <a:r>
              <a:rPr dirty="0"/>
              <a:t> </a:t>
            </a:r>
            <a:r>
              <a:rPr dirty="0" err="1"/>
              <a:t>och</a:t>
            </a:r>
            <a:r>
              <a:rPr dirty="0"/>
              <a:t> </a:t>
            </a:r>
            <a:r>
              <a:rPr dirty="0" err="1"/>
              <a:t>förvaltande</a:t>
            </a:r>
            <a:r>
              <a:rPr dirty="0"/>
              <a:t> av </a:t>
            </a:r>
            <a:r>
              <a:rPr dirty="0" err="1"/>
              <a:t>egendom</a:t>
            </a:r>
            <a:r>
              <a:rPr dirty="0"/>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Bild 16: </a:t>
            </a:r>
            <a:r>
              <a:rPr lang="sv-SE" b="1" dirty="0" err="1"/>
              <a:t>Pekingplattformen</a:t>
            </a:r>
            <a:endParaRPr lang="sv-SE" b="1" dirty="0"/>
          </a:p>
          <a:p>
            <a:endParaRPr lang="sv-SE" b="1" dirty="0"/>
          </a:p>
          <a:p>
            <a:r>
              <a:rPr lang="sv-SE" dirty="0"/>
              <a:t>I FN utgör Konventionen om avskaffandet av all slags diskriminering av kvinnor, även kallad Kvinnokonvention en viktig startpunkt för att stärka kvinnors rättigheter. Vid FN:s fjärde kvinnokonferens i Peking 1995 utformades vad som kom att kallas för </a:t>
            </a:r>
            <a:r>
              <a:rPr lang="sv-SE" dirty="0" err="1"/>
              <a:t>Pekingplattformen</a:t>
            </a:r>
            <a:r>
              <a:rPr lang="sv-SE" dirty="0"/>
              <a:t> (The Beijing </a:t>
            </a:r>
            <a:r>
              <a:rPr lang="sv-SE" dirty="0" err="1"/>
              <a:t>Platform</a:t>
            </a:r>
            <a:r>
              <a:rPr lang="sv-SE" dirty="0"/>
              <a:t> and </a:t>
            </a:r>
            <a:r>
              <a:rPr lang="sv-SE" dirty="0" err="1"/>
              <a:t>Declaration</a:t>
            </a:r>
            <a:r>
              <a:rPr lang="sv-SE" dirty="0"/>
              <a:t> </a:t>
            </a:r>
            <a:r>
              <a:rPr lang="sv-SE" dirty="0" err="1"/>
              <a:t>of</a:t>
            </a:r>
            <a:r>
              <a:rPr lang="sv-SE" dirty="0"/>
              <a:t> Action 1995) en handlingsplan för hur målen i kvinnokonvention skall uppnås. </a:t>
            </a:r>
          </a:p>
          <a:p>
            <a:endParaRPr lang="sv-SE" dirty="0"/>
          </a:p>
          <a:p>
            <a:r>
              <a:rPr lang="sv-SE" dirty="0"/>
              <a:t>Under konferensen enades deltagarna om 12 fokusområden som FNs medlemsstater aktivt bör arbeta med, för att skynda på arbetet för kvinnors lika rättigheter och jämställdhetsarbete världen över. Dessa områden är: </a:t>
            </a:r>
          </a:p>
          <a:p>
            <a:pPr marL="171450" indent="-171450">
              <a:buFontTx/>
              <a:buChar char="-"/>
            </a:pPr>
            <a:r>
              <a:rPr lang="sv-SE" dirty="0"/>
              <a:t>Feminisering av fattigdom </a:t>
            </a:r>
          </a:p>
          <a:p>
            <a:pPr marL="171450" indent="-171450">
              <a:buFontTx/>
              <a:buChar char="-"/>
            </a:pPr>
            <a:r>
              <a:rPr lang="sv-SE" dirty="0"/>
              <a:t>Kvinnor och utbildning </a:t>
            </a:r>
          </a:p>
          <a:p>
            <a:pPr marL="171450" indent="-171450">
              <a:buFontTx/>
              <a:buChar char="-"/>
            </a:pPr>
            <a:r>
              <a:rPr lang="sv-SE" dirty="0"/>
              <a:t>Kvinnor och hälsa </a:t>
            </a:r>
          </a:p>
          <a:p>
            <a:pPr marL="171450" indent="-171450">
              <a:buFontTx/>
              <a:buChar char="-"/>
            </a:pPr>
            <a:r>
              <a:rPr lang="sv-SE" dirty="0"/>
              <a:t>Våld mot kvinnor </a:t>
            </a:r>
          </a:p>
          <a:p>
            <a:pPr marL="171450" indent="-171450">
              <a:buFontTx/>
              <a:buChar char="-"/>
            </a:pPr>
            <a:r>
              <a:rPr lang="sv-SE" dirty="0"/>
              <a:t>Väpnade konflikter och deras konsekvenser för kvinnor </a:t>
            </a:r>
          </a:p>
          <a:p>
            <a:pPr marL="171450" indent="-171450">
              <a:buFontTx/>
              <a:buChar char="-"/>
            </a:pPr>
            <a:r>
              <a:rPr lang="sv-SE" dirty="0"/>
              <a:t>Kvinnor och ekonomi </a:t>
            </a:r>
          </a:p>
          <a:p>
            <a:pPr marL="171450" indent="-171450">
              <a:buFontTx/>
              <a:buChar char="-"/>
            </a:pPr>
            <a:r>
              <a:rPr lang="sv-SE" dirty="0"/>
              <a:t>Kvinnors inflytande </a:t>
            </a:r>
          </a:p>
          <a:p>
            <a:pPr marL="171450" indent="-171450">
              <a:buFontTx/>
              <a:buChar char="-"/>
            </a:pPr>
            <a:r>
              <a:rPr lang="sv-SE" dirty="0"/>
              <a:t>Institutionell organisering av jämställdhetsarbete </a:t>
            </a:r>
          </a:p>
          <a:p>
            <a:pPr marL="171450" indent="-171450">
              <a:buFontTx/>
              <a:buChar char="-"/>
            </a:pPr>
            <a:r>
              <a:rPr lang="sv-SE" dirty="0"/>
              <a:t>Kvinnors mänskliga rättigheter </a:t>
            </a:r>
          </a:p>
          <a:p>
            <a:pPr marL="171450" indent="-171450">
              <a:buFontTx/>
              <a:buChar char="-"/>
            </a:pPr>
            <a:r>
              <a:rPr lang="sv-SE" dirty="0"/>
              <a:t>Kvinnor och media </a:t>
            </a:r>
          </a:p>
          <a:p>
            <a:pPr marL="171450" indent="-171450">
              <a:buFontTx/>
              <a:buChar char="-"/>
            </a:pPr>
            <a:r>
              <a:rPr lang="sv-SE" dirty="0"/>
              <a:t>Kvinnor och miljö </a:t>
            </a:r>
          </a:p>
          <a:p>
            <a:pPr marL="171450" indent="-171450">
              <a:buFontTx/>
              <a:buChar char="-"/>
            </a:pPr>
            <a:r>
              <a:rPr lang="sv-SE" dirty="0"/>
              <a:t>Flickors situation </a:t>
            </a:r>
          </a:p>
          <a:p>
            <a:pPr marL="171450" indent="-171450">
              <a:buFontTx/>
              <a:buChar char="-"/>
            </a:pPr>
            <a:endParaRPr lang="sv-SE" dirty="0"/>
          </a:p>
          <a:p>
            <a:pPr marL="0" indent="0">
              <a:buFontTx/>
              <a:buNone/>
            </a:pPr>
            <a:r>
              <a:rPr lang="sv-SE" b="0" dirty="0"/>
              <a:t>2020 är det 25 år sedan 189 av FNs medlemsstater antog </a:t>
            </a:r>
            <a:r>
              <a:rPr lang="sv-SE" b="0" dirty="0" err="1"/>
              <a:t>Pekingplattformen</a:t>
            </a:r>
            <a:r>
              <a:rPr lang="sv-SE" b="0" dirty="0"/>
              <a:t>. 25-årsjubileet innebär ett tillfälle att utvärdera hur långt vi har kommit och hur långt vi har kvar. Trots att framsteg har gjorts är det fortfarande mycket kvar som behöver göras. </a:t>
            </a:r>
            <a:r>
              <a:rPr lang="sv-SE" b="1" dirty="0"/>
              <a:t>Än idag finns det inte ett enda land som kan säga att de har uppnått jämställdhet. </a:t>
            </a:r>
            <a:r>
              <a:rPr lang="sv-SE" b="0" dirty="0"/>
              <a:t>Kvinnor förblir underprioriterade vilket bland annat leder till att de tjänar mindre, har färre val och upplever flera olika former av våld, både i hemmet och i offentligheten</a:t>
            </a:r>
            <a:r>
              <a:rPr lang="sv-SE" b="1" dirty="0"/>
              <a:t>.</a:t>
            </a:r>
            <a:endParaRPr lang="sv-SE" dirty="0"/>
          </a:p>
        </p:txBody>
      </p:sp>
    </p:spTree>
    <p:extLst>
      <p:ext uri="{BB962C8B-B14F-4D97-AF65-F5344CB8AC3E}">
        <p14:creationId xmlns:p14="http://schemas.microsoft.com/office/powerpoint/2010/main" val="3368106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Shape 168"/>
          <p:cNvSpPr>
            <a:spLocks noGrp="1" noRot="1" noChangeAspect="1"/>
          </p:cNvSpPr>
          <p:nvPr>
            <p:ph type="sldImg"/>
          </p:nvPr>
        </p:nvSpPr>
        <p:spPr>
          <a:prstGeom prst="rect">
            <a:avLst/>
          </a:prstGeom>
        </p:spPr>
        <p:txBody>
          <a:bodyPr/>
          <a:lstStyle/>
          <a:p>
            <a:endParaRPr/>
          </a:p>
        </p:txBody>
      </p:sp>
      <p:sp>
        <p:nvSpPr>
          <p:cNvPr id="169" name="Shape 169"/>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400"/>
              </a:spcBef>
              <a:spcAft>
                <a:spcPts val="0"/>
              </a:spcAft>
              <a:buClrTx/>
              <a:buSzTx/>
              <a:buFontTx/>
              <a:buNone/>
              <a:tabLst/>
              <a:defRPr/>
            </a:pPr>
            <a:r>
              <a:rPr lang="sv-SE" b="1" dirty="0"/>
              <a:t>Bild 17: Commission on the Status </a:t>
            </a:r>
            <a:r>
              <a:rPr lang="sv-SE" b="1" dirty="0" err="1"/>
              <a:t>of</a:t>
            </a:r>
            <a:r>
              <a:rPr lang="sv-SE" b="1" dirty="0"/>
              <a:t> </a:t>
            </a:r>
            <a:r>
              <a:rPr lang="sv-SE" b="1" dirty="0" err="1"/>
              <a:t>Women</a:t>
            </a:r>
            <a:endParaRPr lang="sv-SE" b="1" dirty="0"/>
          </a:p>
          <a:p>
            <a:pPr marL="0" marR="0" lvl="0" indent="0" defTabSz="914400" eaLnBrk="1" fontAlgn="auto" latinLnBrk="0" hangingPunct="1">
              <a:lnSpc>
                <a:spcPct val="100000"/>
              </a:lnSpc>
              <a:spcBef>
                <a:spcPts val="400"/>
              </a:spcBef>
              <a:spcAft>
                <a:spcPts val="0"/>
              </a:spcAft>
              <a:buClrTx/>
              <a:buSzTx/>
              <a:buFontTx/>
              <a:buNone/>
              <a:tabLst/>
              <a:defRPr/>
            </a:pPr>
            <a:endParaRPr lang="sv-SE" b="1" dirty="0"/>
          </a:p>
          <a:p>
            <a:pPr marL="0" marR="0" lvl="0" indent="0" defTabSz="914400" eaLnBrk="1" fontAlgn="auto" latinLnBrk="0" hangingPunct="1">
              <a:lnSpc>
                <a:spcPct val="100000"/>
              </a:lnSpc>
              <a:spcBef>
                <a:spcPts val="400"/>
              </a:spcBef>
              <a:spcAft>
                <a:spcPts val="0"/>
              </a:spcAft>
              <a:buClrTx/>
              <a:buSzTx/>
              <a:buFontTx/>
              <a:buNone/>
              <a:tabLst/>
              <a:defRPr/>
            </a:pPr>
            <a:r>
              <a:rPr lang="sv-SE" dirty="0"/>
              <a:t>Commission on the Status </a:t>
            </a:r>
            <a:r>
              <a:rPr lang="sv-SE" dirty="0" err="1"/>
              <a:t>of</a:t>
            </a:r>
            <a:r>
              <a:rPr lang="sv-SE" dirty="0"/>
              <a:t> </a:t>
            </a:r>
            <a:r>
              <a:rPr lang="sv-SE" dirty="0" err="1"/>
              <a:t>Women</a:t>
            </a:r>
            <a:r>
              <a:rPr lang="sv-SE" dirty="0"/>
              <a:t> (CSW) FN:s kvinnokommission, är en funktionell kommission under FN:s ekonomiska och sociala råd (ECOSOC) som enbart ägnar sig jämställdhetsfrågor. Kort efter FN:s grundande anordnas den första kvinnokommissionen 1947. Kvinnokommissionen har huvudansvaret för policyutvecklingen ifråga om jämställdhet mellan kvinnor och män och att följa upp hur kvinnors rättigheter efterlevs i medlemsstaterna.</a:t>
            </a:r>
          </a:p>
          <a:p>
            <a:endParaRPr dirty="0"/>
          </a:p>
          <a:p>
            <a:r>
              <a:rPr dirty="0"/>
              <a:t>CSW </a:t>
            </a:r>
            <a:r>
              <a:rPr dirty="0" err="1"/>
              <a:t>är</a:t>
            </a:r>
            <a:r>
              <a:rPr dirty="0"/>
              <a:t> det </a:t>
            </a:r>
            <a:r>
              <a:rPr dirty="0" err="1"/>
              <a:t>internationella</a:t>
            </a:r>
            <a:r>
              <a:rPr dirty="0"/>
              <a:t> </a:t>
            </a:r>
            <a:r>
              <a:rPr dirty="0" err="1"/>
              <a:t>toppmötet</a:t>
            </a:r>
            <a:r>
              <a:rPr dirty="0"/>
              <a:t> </a:t>
            </a:r>
            <a:r>
              <a:rPr dirty="0" err="1"/>
              <a:t>för</a:t>
            </a:r>
            <a:r>
              <a:rPr dirty="0"/>
              <a:t> </a:t>
            </a:r>
            <a:r>
              <a:rPr dirty="0" err="1"/>
              <a:t>kvinnors</a:t>
            </a:r>
            <a:r>
              <a:rPr dirty="0"/>
              <a:t> </a:t>
            </a:r>
            <a:r>
              <a:rPr dirty="0" err="1"/>
              <a:t>rättigheter</a:t>
            </a:r>
            <a:r>
              <a:rPr lang="sv-SE" dirty="0"/>
              <a:t> som hålls en gång varje år. </a:t>
            </a:r>
            <a:r>
              <a:rPr dirty="0" err="1"/>
              <a:t>Varje</a:t>
            </a:r>
            <a:r>
              <a:rPr dirty="0"/>
              <a:t> </a:t>
            </a:r>
            <a:r>
              <a:rPr dirty="0" err="1"/>
              <a:t>år</a:t>
            </a:r>
            <a:r>
              <a:rPr dirty="0"/>
              <a:t> </a:t>
            </a:r>
            <a:r>
              <a:rPr dirty="0" err="1"/>
              <a:t>samlas</a:t>
            </a:r>
            <a:r>
              <a:rPr dirty="0"/>
              <a:t> FN:s </a:t>
            </a:r>
            <a:r>
              <a:rPr dirty="0" err="1"/>
              <a:t>medlemsländer</a:t>
            </a:r>
            <a:r>
              <a:rPr dirty="0"/>
              <a:t> </a:t>
            </a:r>
            <a:r>
              <a:rPr dirty="0" err="1"/>
              <a:t>i</a:t>
            </a:r>
            <a:r>
              <a:rPr dirty="0"/>
              <a:t> </a:t>
            </a:r>
            <a:r>
              <a:rPr dirty="0" err="1"/>
              <a:t>högkvarteret</a:t>
            </a:r>
            <a:r>
              <a:rPr dirty="0"/>
              <a:t> </a:t>
            </a:r>
            <a:r>
              <a:rPr dirty="0" err="1"/>
              <a:t>i</a:t>
            </a:r>
            <a:r>
              <a:rPr dirty="0"/>
              <a:t> New York </a:t>
            </a:r>
            <a:r>
              <a:rPr dirty="0" err="1"/>
              <a:t>för</a:t>
            </a:r>
            <a:r>
              <a:rPr dirty="0"/>
              <a:t> </a:t>
            </a:r>
            <a:r>
              <a:rPr dirty="0" err="1"/>
              <a:t>att</a:t>
            </a:r>
            <a:r>
              <a:rPr dirty="0"/>
              <a:t> </a:t>
            </a:r>
            <a:r>
              <a:rPr dirty="0" err="1"/>
              <a:t>sätta</a:t>
            </a:r>
            <a:r>
              <a:rPr dirty="0"/>
              <a:t> </a:t>
            </a:r>
            <a:r>
              <a:rPr dirty="0" err="1"/>
              <a:t>globala</a:t>
            </a:r>
            <a:r>
              <a:rPr dirty="0"/>
              <a:t> </a:t>
            </a:r>
            <a:r>
              <a:rPr dirty="0" err="1"/>
              <a:t>mål</a:t>
            </a:r>
            <a:r>
              <a:rPr dirty="0"/>
              <a:t> </a:t>
            </a:r>
            <a:r>
              <a:rPr dirty="0" err="1"/>
              <a:t>och</a:t>
            </a:r>
            <a:r>
              <a:rPr dirty="0"/>
              <a:t> </a:t>
            </a:r>
            <a:r>
              <a:rPr dirty="0" err="1"/>
              <a:t>formulera</a:t>
            </a:r>
            <a:r>
              <a:rPr dirty="0"/>
              <a:t> </a:t>
            </a:r>
            <a:r>
              <a:rPr dirty="0" err="1"/>
              <a:t>konkreta</a:t>
            </a:r>
            <a:r>
              <a:rPr dirty="0"/>
              <a:t> </a:t>
            </a:r>
            <a:r>
              <a:rPr dirty="0" err="1"/>
              <a:t>åtgärder</a:t>
            </a:r>
            <a:r>
              <a:rPr dirty="0"/>
              <a:t> </a:t>
            </a:r>
            <a:r>
              <a:rPr dirty="0" err="1"/>
              <a:t>för</a:t>
            </a:r>
            <a:r>
              <a:rPr dirty="0"/>
              <a:t> </a:t>
            </a:r>
            <a:r>
              <a:rPr dirty="0" err="1"/>
              <a:t>att</a:t>
            </a:r>
            <a:r>
              <a:rPr dirty="0"/>
              <a:t> </a:t>
            </a:r>
            <a:r>
              <a:rPr dirty="0" err="1"/>
              <a:t>främja</a:t>
            </a:r>
            <a:r>
              <a:rPr dirty="0"/>
              <a:t> </a:t>
            </a:r>
            <a:r>
              <a:rPr dirty="0" err="1"/>
              <a:t>jämställdheten</a:t>
            </a:r>
            <a:r>
              <a:rPr dirty="0"/>
              <a:t> </a:t>
            </a:r>
            <a:r>
              <a:rPr dirty="0" err="1"/>
              <a:t>världen</a:t>
            </a:r>
            <a:r>
              <a:rPr dirty="0"/>
              <a:t> </a:t>
            </a:r>
            <a:r>
              <a:rPr dirty="0" err="1"/>
              <a:t>över</a:t>
            </a:r>
            <a:r>
              <a:rPr lang="sv-SE" dirty="0"/>
              <a:t>. Kommissionsmötet håller på under en tvåveckors period där det internationella arbetet för att stärka kvinnors rättigheter diskuteras.</a:t>
            </a:r>
            <a:r>
              <a:rPr dirty="0"/>
              <a:t> </a:t>
            </a:r>
            <a:r>
              <a:rPr dirty="0" err="1"/>
              <a:t>Parallellt</a:t>
            </a:r>
            <a:r>
              <a:rPr dirty="0"/>
              <a:t> med </a:t>
            </a:r>
            <a:r>
              <a:rPr dirty="0" err="1"/>
              <a:t>kommissionsmötet</a:t>
            </a:r>
            <a:r>
              <a:rPr dirty="0"/>
              <a:t> </a:t>
            </a:r>
            <a:r>
              <a:rPr dirty="0" err="1"/>
              <a:t>pågår</a:t>
            </a:r>
            <a:r>
              <a:rPr dirty="0"/>
              <a:t> </a:t>
            </a:r>
            <a:r>
              <a:rPr dirty="0" err="1"/>
              <a:t>ett</a:t>
            </a:r>
            <a:r>
              <a:rPr dirty="0"/>
              <a:t> </a:t>
            </a:r>
            <a:r>
              <a:rPr dirty="0" err="1"/>
              <a:t>stort</a:t>
            </a:r>
            <a:r>
              <a:rPr dirty="0"/>
              <a:t> </a:t>
            </a:r>
            <a:r>
              <a:rPr dirty="0" err="1"/>
              <a:t>antal</a:t>
            </a:r>
            <a:r>
              <a:rPr dirty="0"/>
              <a:t> </a:t>
            </a:r>
            <a:r>
              <a:rPr dirty="0" err="1"/>
              <a:t>seminarier</a:t>
            </a:r>
            <a:r>
              <a:rPr dirty="0"/>
              <a:t>, </a:t>
            </a:r>
            <a:r>
              <a:rPr dirty="0" err="1"/>
              <a:t>utställningar</a:t>
            </a:r>
            <a:r>
              <a:rPr dirty="0"/>
              <a:t>, </a:t>
            </a:r>
            <a:r>
              <a:rPr dirty="0" err="1"/>
              <a:t>debatter</a:t>
            </a:r>
            <a:r>
              <a:rPr dirty="0"/>
              <a:t> </a:t>
            </a:r>
            <a:r>
              <a:rPr dirty="0" err="1"/>
              <a:t>och</a:t>
            </a:r>
            <a:r>
              <a:rPr dirty="0"/>
              <a:t> </a:t>
            </a:r>
            <a:r>
              <a:rPr dirty="0" err="1"/>
              <a:t>mottagningar</a:t>
            </a:r>
            <a:r>
              <a:rPr dirty="0"/>
              <a:t>. </a:t>
            </a:r>
            <a:r>
              <a:rPr dirty="0" err="1"/>
              <a:t>Detta</a:t>
            </a:r>
            <a:r>
              <a:rPr dirty="0"/>
              <a:t> </a:t>
            </a:r>
            <a:r>
              <a:rPr dirty="0" err="1"/>
              <a:t>är</a:t>
            </a:r>
            <a:r>
              <a:rPr dirty="0"/>
              <a:t> </a:t>
            </a:r>
            <a:r>
              <a:rPr dirty="0" err="1"/>
              <a:t>tillsammans</a:t>
            </a:r>
            <a:r>
              <a:rPr dirty="0"/>
              <a:t> med </a:t>
            </a:r>
            <a:r>
              <a:rPr lang="sv-SE" dirty="0"/>
              <a:t>g</a:t>
            </a:r>
            <a:r>
              <a:rPr dirty="0" err="1"/>
              <a:t>eneralförsamlingen</a:t>
            </a:r>
            <a:r>
              <a:rPr lang="sv-SE" dirty="0"/>
              <a:t>s</a:t>
            </a:r>
            <a:r>
              <a:rPr dirty="0"/>
              <a:t> </a:t>
            </a:r>
            <a:r>
              <a:rPr dirty="0" err="1"/>
              <a:t>öppnande</a:t>
            </a:r>
            <a:r>
              <a:rPr lang="sv-SE" dirty="0"/>
              <a:t>,</a:t>
            </a:r>
            <a:r>
              <a:rPr dirty="0"/>
              <a:t> </a:t>
            </a:r>
            <a:r>
              <a:rPr dirty="0" err="1"/>
              <a:t>ett</a:t>
            </a:r>
            <a:r>
              <a:rPr dirty="0"/>
              <a:t> av de </a:t>
            </a:r>
            <a:r>
              <a:rPr dirty="0" err="1"/>
              <a:t>största</a:t>
            </a:r>
            <a:r>
              <a:rPr dirty="0"/>
              <a:t> </a:t>
            </a:r>
            <a:r>
              <a:rPr dirty="0" err="1"/>
              <a:t>evente</a:t>
            </a:r>
            <a:r>
              <a:rPr lang="sv-SE" dirty="0"/>
              <a:t>n</a:t>
            </a:r>
            <a:r>
              <a:rPr dirty="0"/>
              <a:t> </a:t>
            </a:r>
            <a:r>
              <a:rPr dirty="0" err="1"/>
              <a:t>i</a:t>
            </a:r>
            <a:r>
              <a:rPr dirty="0"/>
              <a:t> FN under </a:t>
            </a:r>
            <a:r>
              <a:rPr dirty="0" err="1"/>
              <a:t>året</a:t>
            </a:r>
            <a:r>
              <a:rPr dirty="0"/>
              <a:t>.</a:t>
            </a:r>
            <a:endParaRPr lang="sv-SE" dirty="0"/>
          </a:p>
          <a:p>
            <a:endParaRPr lang="sv-SE" dirty="0"/>
          </a:p>
          <a:p>
            <a:r>
              <a:rPr lang="sv-SE" b="1" dirty="0"/>
              <a:t>CSW 63</a:t>
            </a:r>
            <a:endParaRPr b="1" dirty="0"/>
          </a:p>
          <a:p>
            <a:r>
              <a:rPr lang="sv-SE" dirty="0"/>
              <a:t>Den sextiotredje upplagan av Commission on the status </a:t>
            </a:r>
            <a:r>
              <a:rPr lang="sv-SE" dirty="0" err="1"/>
              <a:t>of</a:t>
            </a:r>
            <a:r>
              <a:rPr lang="sv-SE" dirty="0"/>
              <a:t> </a:t>
            </a:r>
            <a:r>
              <a:rPr lang="sv-SE" dirty="0" err="1"/>
              <a:t>Women</a:t>
            </a:r>
            <a:r>
              <a:rPr lang="sv-SE" dirty="0"/>
              <a:t> genomfördes</a:t>
            </a:r>
            <a:r>
              <a:rPr dirty="0"/>
              <a:t> 11-22 mars 2019 </a:t>
            </a:r>
            <a:r>
              <a:rPr dirty="0" err="1"/>
              <a:t>i</a:t>
            </a:r>
            <a:r>
              <a:rPr dirty="0"/>
              <a:t> New York. </a:t>
            </a:r>
            <a:r>
              <a:rPr dirty="0" err="1"/>
              <a:t>Huvudtemat</a:t>
            </a:r>
            <a:r>
              <a:rPr dirty="0"/>
              <a:t> 2019 var </a:t>
            </a:r>
            <a:r>
              <a:rPr i="1" dirty="0"/>
              <a:t>”Social protection systems, access to public services and sustainable infrastructure for gender equality and the empowerment of women and girls”. </a:t>
            </a:r>
            <a:endParaRPr lang="sv-SE" i="1" dirty="0"/>
          </a:p>
          <a:p>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prstGeom prst="rect">
            <a:avLst/>
          </a:prstGeom>
        </p:spPr>
        <p:txBody>
          <a:bodyPr/>
          <a:lstStyle/>
          <a:p>
            <a:endParaRPr/>
          </a:p>
        </p:txBody>
      </p:sp>
      <p:sp>
        <p:nvSpPr>
          <p:cNvPr id="164" name="Shape 164"/>
          <p:cNvSpPr>
            <a:spLocks noGrp="1"/>
          </p:cNvSpPr>
          <p:nvPr>
            <p:ph type="body" sz="quarter" idx="1"/>
          </p:nvPr>
        </p:nvSpPr>
        <p:spPr>
          <a:prstGeom prst="rect">
            <a:avLst/>
          </a:prstGeom>
        </p:spPr>
        <p:txBody>
          <a:bodyPr/>
          <a:lstStyle/>
          <a:p>
            <a:r>
              <a:rPr lang="sv-SE" b="1" dirty="0"/>
              <a:t>Bild 18: Sexuell och reproduktiv hälsa</a:t>
            </a:r>
          </a:p>
          <a:p>
            <a:endParaRPr lang="sv-SE" b="1" dirty="0"/>
          </a:p>
          <a:p>
            <a:pPr marL="0" marR="0" lvl="0" indent="0" defTabSz="914400" eaLnBrk="1" fontAlgn="auto" latinLnBrk="0" hangingPunct="1">
              <a:lnSpc>
                <a:spcPct val="100000"/>
              </a:lnSpc>
              <a:spcBef>
                <a:spcPts val="400"/>
              </a:spcBef>
              <a:spcAft>
                <a:spcPts val="0"/>
              </a:spcAft>
              <a:buClrTx/>
              <a:buSzTx/>
              <a:buFontTx/>
              <a:buNone/>
              <a:tabLst/>
              <a:defRPr/>
            </a:pPr>
            <a:r>
              <a:rPr dirty="0" err="1"/>
              <a:t>En</a:t>
            </a:r>
            <a:r>
              <a:rPr dirty="0"/>
              <a:t> </a:t>
            </a:r>
            <a:r>
              <a:rPr dirty="0" err="1"/>
              <a:t>stor</a:t>
            </a:r>
            <a:r>
              <a:rPr dirty="0"/>
              <a:t> del av </a:t>
            </a:r>
            <a:r>
              <a:rPr dirty="0" err="1"/>
              <a:t>arbetet</a:t>
            </a:r>
            <a:r>
              <a:rPr dirty="0"/>
              <a:t> </a:t>
            </a:r>
            <a:r>
              <a:rPr dirty="0" err="1"/>
              <a:t>för</a:t>
            </a:r>
            <a:r>
              <a:rPr dirty="0"/>
              <a:t> </a:t>
            </a:r>
            <a:r>
              <a:rPr dirty="0" err="1"/>
              <a:t>kvinnors</a:t>
            </a:r>
            <a:r>
              <a:rPr dirty="0"/>
              <a:t> </a:t>
            </a:r>
            <a:r>
              <a:rPr dirty="0" err="1"/>
              <a:t>och</a:t>
            </a:r>
            <a:r>
              <a:rPr dirty="0"/>
              <a:t> </a:t>
            </a:r>
            <a:r>
              <a:rPr dirty="0" err="1"/>
              <a:t>mäns</a:t>
            </a:r>
            <a:r>
              <a:rPr dirty="0"/>
              <a:t> </a:t>
            </a:r>
            <a:r>
              <a:rPr dirty="0" err="1"/>
              <a:t>lika</a:t>
            </a:r>
            <a:r>
              <a:rPr dirty="0"/>
              <a:t> </a:t>
            </a:r>
            <a:r>
              <a:rPr dirty="0" err="1"/>
              <a:t>rättigheter</a:t>
            </a:r>
            <a:r>
              <a:rPr dirty="0"/>
              <a:t> </a:t>
            </a:r>
            <a:r>
              <a:rPr lang="sv-SE" dirty="0"/>
              <a:t>handlar om rätten </a:t>
            </a:r>
            <a:r>
              <a:rPr dirty="0"/>
              <a:t>till </a:t>
            </a:r>
            <a:r>
              <a:rPr b="1" dirty="0" err="1"/>
              <a:t>sexuell</a:t>
            </a:r>
            <a:r>
              <a:rPr b="1" dirty="0"/>
              <a:t> </a:t>
            </a:r>
            <a:r>
              <a:rPr b="1" dirty="0" err="1"/>
              <a:t>och</a:t>
            </a:r>
            <a:r>
              <a:rPr b="1" dirty="0"/>
              <a:t> </a:t>
            </a:r>
            <a:r>
              <a:rPr b="1" dirty="0" err="1"/>
              <a:t>reproduktiv</a:t>
            </a:r>
            <a:r>
              <a:rPr b="1" dirty="0"/>
              <a:t> </a:t>
            </a:r>
            <a:r>
              <a:rPr b="1" dirty="0" err="1"/>
              <a:t>hälsa</a:t>
            </a:r>
            <a:r>
              <a:rPr b="1" dirty="0"/>
              <a:t> </a:t>
            </a:r>
            <a:r>
              <a:rPr b="1" dirty="0" err="1"/>
              <a:t>och</a:t>
            </a:r>
            <a:r>
              <a:rPr b="1" dirty="0"/>
              <a:t> </a:t>
            </a:r>
            <a:r>
              <a:rPr b="1" dirty="0" err="1"/>
              <a:t>rättigheter</a:t>
            </a:r>
            <a:r>
              <a:rPr lang="sv-SE" b="1" dirty="0"/>
              <a:t> (SRHR). </a:t>
            </a:r>
            <a:r>
              <a:rPr lang="sv-SE" dirty="0"/>
              <a:t>Sexuell hälsa beskrivs vara ett tillstånd av fysiskt, känslomässigt, mentalt och socialt välbefinnande i förhållande till sexualiteten. Reproduktiv hälsa innebär möjligheten till tryggt sexualliv, förmåga till fortplantning, frihet att planera sitt barnafödande, tillgång till effektiva och acceptabla metoder för familjeplanering och rätten till god sjukvård. </a:t>
            </a:r>
          </a:p>
          <a:p>
            <a:pPr marL="0" marR="0" lvl="0" indent="0" defTabSz="914400" eaLnBrk="1" fontAlgn="auto" latinLnBrk="0" hangingPunct="1">
              <a:lnSpc>
                <a:spcPct val="100000"/>
              </a:lnSpc>
              <a:spcBef>
                <a:spcPts val="400"/>
              </a:spcBef>
              <a:spcAft>
                <a:spcPts val="0"/>
              </a:spcAft>
              <a:buClrTx/>
              <a:buSzTx/>
              <a:buFontTx/>
              <a:buNone/>
              <a:tabLst/>
              <a:defRPr/>
            </a:pPr>
            <a:endParaRPr lang="sv-SE" dirty="0"/>
          </a:p>
          <a:p>
            <a:pPr marL="0" marR="0" lvl="0" indent="0" defTabSz="914400" eaLnBrk="1" fontAlgn="auto" latinLnBrk="0" hangingPunct="1">
              <a:lnSpc>
                <a:spcPct val="100000"/>
              </a:lnSpc>
              <a:spcBef>
                <a:spcPts val="400"/>
              </a:spcBef>
              <a:spcAft>
                <a:spcPts val="0"/>
              </a:spcAft>
              <a:buClrTx/>
              <a:buSzTx/>
              <a:buFontTx/>
              <a:buNone/>
              <a:tabLst/>
              <a:defRPr/>
            </a:pPr>
            <a:r>
              <a:rPr lang="sv-SE" dirty="0"/>
              <a:t>En god sexuell och reproduktiv hälsa är livsnödvändigt och utan att sådan är det svårt att överleva på många platser i världen. Trots detta så dör tusentals människor för att de saknar tillgång till hälsovård och mödravård och information och makt att förändra sin livssituation. På många platser i världen saknar människor också frihet att bestämma över sin egna sexualitet och sin reproduktion. </a:t>
            </a:r>
          </a:p>
          <a:p>
            <a:endParaRPr lang="sv-SE" dirty="0"/>
          </a:p>
          <a:p>
            <a:r>
              <a:rPr dirty="0" err="1"/>
              <a:t>Området</a:t>
            </a:r>
            <a:r>
              <a:rPr dirty="0"/>
              <a:t> </a:t>
            </a:r>
            <a:r>
              <a:rPr dirty="0" err="1"/>
              <a:t>för</a:t>
            </a:r>
            <a:r>
              <a:rPr dirty="0"/>
              <a:t> </a:t>
            </a:r>
            <a:r>
              <a:rPr dirty="0" err="1"/>
              <a:t>sexuell</a:t>
            </a:r>
            <a:r>
              <a:rPr dirty="0"/>
              <a:t> </a:t>
            </a:r>
            <a:r>
              <a:rPr dirty="0" err="1"/>
              <a:t>och</a:t>
            </a:r>
            <a:r>
              <a:rPr dirty="0"/>
              <a:t> </a:t>
            </a:r>
            <a:r>
              <a:rPr dirty="0" err="1"/>
              <a:t>reproduktiv</a:t>
            </a:r>
            <a:r>
              <a:rPr dirty="0"/>
              <a:t> </a:t>
            </a:r>
            <a:r>
              <a:rPr dirty="0" err="1"/>
              <a:t>hälsa</a:t>
            </a:r>
            <a:r>
              <a:rPr dirty="0"/>
              <a:t> </a:t>
            </a:r>
            <a:r>
              <a:rPr dirty="0" err="1"/>
              <a:t>och</a:t>
            </a:r>
            <a:r>
              <a:rPr dirty="0"/>
              <a:t> </a:t>
            </a:r>
            <a:r>
              <a:rPr dirty="0" err="1"/>
              <a:t>rättigheter</a:t>
            </a:r>
            <a:r>
              <a:rPr dirty="0"/>
              <a:t> (SRHR) </a:t>
            </a:r>
            <a:r>
              <a:rPr dirty="0" err="1"/>
              <a:t>avser</a:t>
            </a:r>
            <a:r>
              <a:rPr lang="sv-SE" dirty="0"/>
              <a:t> även</a:t>
            </a:r>
            <a:r>
              <a:rPr dirty="0"/>
              <a:t> </a:t>
            </a:r>
            <a:r>
              <a:rPr dirty="0" err="1"/>
              <a:t>rätten</a:t>
            </a:r>
            <a:r>
              <a:rPr dirty="0"/>
              <a:t> till </a:t>
            </a:r>
            <a:r>
              <a:rPr dirty="0" err="1"/>
              <a:t>en</a:t>
            </a:r>
            <a:r>
              <a:rPr dirty="0"/>
              <a:t> </a:t>
            </a:r>
            <a:r>
              <a:rPr dirty="0" err="1"/>
              <a:t>sexualitet</a:t>
            </a:r>
            <a:r>
              <a:rPr dirty="0"/>
              <a:t> </a:t>
            </a:r>
            <a:r>
              <a:rPr dirty="0" err="1"/>
              <a:t>fri</a:t>
            </a:r>
            <a:r>
              <a:rPr dirty="0"/>
              <a:t> </a:t>
            </a:r>
            <a:r>
              <a:rPr dirty="0" err="1"/>
              <a:t>från</a:t>
            </a:r>
            <a:r>
              <a:rPr dirty="0"/>
              <a:t> </a:t>
            </a:r>
            <a:r>
              <a:rPr dirty="0" err="1"/>
              <a:t>fördomar</a:t>
            </a:r>
            <a:r>
              <a:rPr dirty="0"/>
              <a:t>, </a:t>
            </a:r>
            <a:r>
              <a:rPr dirty="0" err="1"/>
              <a:t>diskriminering</a:t>
            </a:r>
            <a:r>
              <a:rPr dirty="0"/>
              <a:t>, </a:t>
            </a:r>
            <a:r>
              <a:rPr dirty="0" err="1"/>
              <a:t>våld</a:t>
            </a:r>
            <a:r>
              <a:rPr dirty="0"/>
              <a:t> </a:t>
            </a:r>
            <a:r>
              <a:rPr dirty="0" err="1"/>
              <a:t>eller</a:t>
            </a:r>
            <a:r>
              <a:rPr dirty="0"/>
              <a:t> </a:t>
            </a:r>
            <a:r>
              <a:rPr dirty="0" err="1"/>
              <a:t>tvång</a:t>
            </a:r>
            <a:r>
              <a:rPr dirty="0"/>
              <a:t> </a:t>
            </a:r>
            <a:r>
              <a:rPr dirty="0" err="1"/>
              <a:t>och</a:t>
            </a:r>
            <a:r>
              <a:rPr dirty="0"/>
              <a:t> </a:t>
            </a:r>
            <a:r>
              <a:rPr dirty="0" err="1"/>
              <a:t>är</a:t>
            </a:r>
            <a:r>
              <a:rPr dirty="0"/>
              <a:t> </a:t>
            </a:r>
            <a:r>
              <a:rPr dirty="0" err="1"/>
              <a:t>grundläggande</a:t>
            </a:r>
            <a:r>
              <a:rPr dirty="0"/>
              <a:t> </a:t>
            </a:r>
            <a:r>
              <a:rPr dirty="0" err="1"/>
              <a:t>för</a:t>
            </a:r>
            <a:r>
              <a:rPr dirty="0"/>
              <a:t> </a:t>
            </a:r>
            <a:r>
              <a:rPr dirty="0" err="1"/>
              <a:t>individens</a:t>
            </a:r>
            <a:r>
              <a:rPr dirty="0"/>
              <a:t> </a:t>
            </a:r>
            <a:r>
              <a:rPr dirty="0" err="1"/>
              <a:t>upplevelse</a:t>
            </a:r>
            <a:r>
              <a:rPr dirty="0"/>
              <a:t> av </a:t>
            </a:r>
            <a:r>
              <a:rPr dirty="0" err="1"/>
              <a:t>hälsa</a:t>
            </a:r>
            <a:r>
              <a:rPr dirty="0"/>
              <a:t> </a:t>
            </a:r>
            <a:r>
              <a:rPr dirty="0" err="1"/>
              <a:t>och</a:t>
            </a:r>
            <a:r>
              <a:rPr dirty="0"/>
              <a:t> </a:t>
            </a:r>
            <a:r>
              <a:rPr dirty="0" err="1"/>
              <a:t>välbefinnande</a:t>
            </a:r>
            <a:r>
              <a:rPr lang="sv-SE" dirty="0"/>
              <a:t>. S</a:t>
            </a:r>
            <a:r>
              <a:rPr dirty="0"/>
              <a:t>RHR </a:t>
            </a:r>
            <a:r>
              <a:rPr dirty="0" err="1"/>
              <a:t>omfattar</a:t>
            </a:r>
            <a:r>
              <a:rPr dirty="0"/>
              <a:t> </a:t>
            </a:r>
            <a:r>
              <a:rPr dirty="0" err="1"/>
              <a:t>hela</a:t>
            </a:r>
            <a:r>
              <a:rPr dirty="0"/>
              <a:t> </a:t>
            </a:r>
            <a:r>
              <a:rPr dirty="0" err="1"/>
              <a:t>befolkningen</a:t>
            </a:r>
            <a:r>
              <a:rPr dirty="0"/>
              <a:t> </a:t>
            </a:r>
            <a:r>
              <a:rPr dirty="0" err="1"/>
              <a:t>och</a:t>
            </a:r>
            <a:r>
              <a:rPr dirty="0"/>
              <a:t> </a:t>
            </a:r>
            <a:r>
              <a:rPr dirty="0" err="1"/>
              <a:t>genom</a:t>
            </a:r>
            <a:r>
              <a:rPr dirty="0"/>
              <a:t> </a:t>
            </a:r>
            <a:r>
              <a:rPr dirty="0" err="1"/>
              <a:t>människans</a:t>
            </a:r>
            <a:r>
              <a:rPr dirty="0"/>
              <a:t> </a:t>
            </a:r>
            <a:r>
              <a:rPr dirty="0" err="1"/>
              <a:t>hela</a:t>
            </a:r>
            <a:r>
              <a:rPr dirty="0"/>
              <a:t> liv. Det </a:t>
            </a:r>
            <a:r>
              <a:rPr dirty="0" err="1"/>
              <a:t>är</a:t>
            </a:r>
            <a:r>
              <a:rPr dirty="0"/>
              <a:t> </a:t>
            </a:r>
            <a:r>
              <a:rPr dirty="0" err="1"/>
              <a:t>ett</a:t>
            </a:r>
            <a:r>
              <a:rPr dirty="0"/>
              <a:t> </a:t>
            </a:r>
            <a:r>
              <a:rPr dirty="0" err="1"/>
              <a:t>område</a:t>
            </a:r>
            <a:r>
              <a:rPr dirty="0"/>
              <a:t> med </a:t>
            </a:r>
            <a:r>
              <a:rPr dirty="0" err="1"/>
              <a:t>betydelse</a:t>
            </a:r>
            <a:r>
              <a:rPr dirty="0"/>
              <a:t> </a:t>
            </a:r>
            <a:r>
              <a:rPr dirty="0" err="1"/>
              <a:t>för</a:t>
            </a:r>
            <a:r>
              <a:rPr dirty="0"/>
              <a:t> </a:t>
            </a:r>
            <a:r>
              <a:rPr dirty="0" err="1"/>
              <a:t>varje</a:t>
            </a:r>
            <a:r>
              <a:rPr dirty="0"/>
              <a:t> </a:t>
            </a:r>
            <a:r>
              <a:rPr dirty="0" err="1"/>
              <a:t>människas</a:t>
            </a:r>
            <a:r>
              <a:rPr dirty="0"/>
              <a:t> </a:t>
            </a:r>
            <a:r>
              <a:rPr dirty="0" err="1"/>
              <a:t>självkänsla</a:t>
            </a:r>
            <a:r>
              <a:rPr dirty="0"/>
              <a:t>, </a:t>
            </a:r>
            <a:r>
              <a:rPr dirty="0" err="1"/>
              <a:t>nära</a:t>
            </a:r>
            <a:r>
              <a:rPr dirty="0"/>
              <a:t> </a:t>
            </a:r>
            <a:r>
              <a:rPr dirty="0" err="1"/>
              <a:t>relationer</a:t>
            </a:r>
            <a:r>
              <a:rPr dirty="0"/>
              <a:t> </a:t>
            </a:r>
            <a:r>
              <a:rPr dirty="0" err="1"/>
              <a:t>och</a:t>
            </a:r>
            <a:r>
              <a:rPr dirty="0"/>
              <a:t> </a:t>
            </a:r>
            <a:r>
              <a:rPr dirty="0" err="1"/>
              <a:t>välbefinnande</a:t>
            </a:r>
            <a:r>
              <a:rPr dirty="0"/>
              <a:t>, </a:t>
            </a:r>
            <a:r>
              <a:rPr dirty="0" err="1"/>
              <a:t>oavsett</a:t>
            </a:r>
            <a:r>
              <a:rPr dirty="0"/>
              <a:t> </a:t>
            </a:r>
            <a:r>
              <a:rPr dirty="0" err="1"/>
              <a:t>ålder</a:t>
            </a:r>
            <a:r>
              <a:rPr dirty="0"/>
              <a:t>, </a:t>
            </a:r>
            <a:r>
              <a:rPr dirty="0" err="1"/>
              <a:t>funktionsförmåga</a:t>
            </a:r>
            <a:r>
              <a:rPr dirty="0"/>
              <a:t>, </a:t>
            </a:r>
            <a:r>
              <a:rPr dirty="0" err="1"/>
              <a:t>kön</a:t>
            </a:r>
            <a:r>
              <a:rPr dirty="0"/>
              <a:t>, </a:t>
            </a:r>
            <a:r>
              <a:rPr dirty="0" err="1"/>
              <a:t>könsidentitet</a:t>
            </a:r>
            <a:r>
              <a:rPr dirty="0"/>
              <a:t> </a:t>
            </a:r>
            <a:r>
              <a:rPr dirty="0" err="1"/>
              <a:t>eller</a:t>
            </a:r>
            <a:r>
              <a:rPr dirty="0"/>
              <a:t> </a:t>
            </a:r>
            <a:r>
              <a:rPr dirty="0" err="1"/>
              <a:t>könsuttryck</a:t>
            </a:r>
            <a:r>
              <a:rPr dirty="0"/>
              <a:t> </a:t>
            </a:r>
            <a:r>
              <a:rPr dirty="0" err="1"/>
              <a:t>och</a:t>
            </a:r>
            <a:r>
              <a:rPr dirty="0"/>
              <a:t> </a:t>
            </a:r>
            <a:r>
              <a:rPr dirty="0" err="1"/>
              <a:t>är</a:t>
            </a:r>
            <a:r>
              <a:rPr dirty="0"/>
              <a:t> </a:t>
            </a:r>
            <a:r>
              <a:rPr dirty="0" err="1"/>
              <a:t>en</a:t>
            </a:r>
            <a:r>
              <a:rPr dirty="0"/>
              <a:t> av </a:t>
            </a:r>
            <a:r>
              <a:rPr dirty="0" err="1"/>
              <a:t>hälsans</a:t>
            </a:r>
            <a:r>
              <a:rPr dirty="0"/>
              <a:t> </a:t>
            </a:r>
            <a:r>
              <a:rPr dirty="0" err="1"/>
              <a:t>bestämningsfaktorer</a:t>
            </a:r>
            <a:r>
              <a:rPr dirty="0"/>
              <a:t>. </a:t>
            </a:r>
            <a:r>
              <a:rPr lang="sv-SE" dirty="0"/>
              <a:t>Sammanfattningsvis innebär det att  varje enskild person skall ha rätten att bestämma över sin egna sexuella och reproduktiva hälsa och rättigheter. </a:t>
            </a:r>
          </a:p>
          <a:p>
            <a:endParaRPr lang="sv-SE" dirty="0"/>
          </a:p>
          <a:p>
            <a:r>
              <a:rPr lang="sv-SE" dirty="0"/>
              <a:t>Källa: https://www.unfpa.org/sexual-reproductive-health</a:t>
            </a:r>
          </a:p>
          <a:p>
            <a:r>
              <a:rPr lang="sv-SE" dirty="0"/>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defRPr/>
            </a:pPr>
            <a:r>
              <a:rPr lang="sv-SE" b="1" dirty="0"/>
              <a:t>Bild 19: SRHR i konflikt</a:t>
            </a:r>
          </a:p>
          <a:p>
            <a:pPr>
              <a:defRPr/>
            </a:pPr>
            <a:endParaRPr lang="sv-SE" dirty="0"/>
          </a:p>
          <a:p>
            <a:pPr>
              <a:defRPr/>
            </a:pPr>
            <a:r>
              <a:rPr lang="sv-SE" dirty="0"/>
              <a:t>Brist på sexuell och reproduktiv hälsa och rättigheter är en avgörande orsak till sjukdom och dödsfall bland kvinnor. Många unga kvinnor drabbas av till exempel oönskad graviditet, mödradödlighet, sexuellt överförbara sjukdomar och könsrelaterat våld. </a:t>
            </a:r>
          </a:p>
          <a:p>
            <a:pPr>
              <a:defRPr/>
            </a:pPr>
            <a:endParaRPr lang="sv-SE" dirty="0"/>
          </a:p>
          <a:p>
            <a:pPr>
              <a:defRPr/>
            </a:pPr>
            <a:r>
              <a:rPr lang="sv-SE" dirty="0"/>
              <a:t>I konflikter försämras tillgången till SRHR. Det kan handla om att vägar inte längre är säkra, hälsopersonal måste fly och mottagningar förstörs. </a:t>
            </a:r>
          </a:p>
          <a:p>
            <a:pPr>
              <a:defRPr/>
            </a:pPr>
            <a:endParaRPr lang="sv-SE" dirty="0"/>
          </a:p>
          <a:p>
            <a:pPr>
              <a:defRPr/>
            </a:pPr>
            <a:r>
              <a:rPr lang="sv-SE" dirty="0"/>
              <a:t>På många platser i världen används sex ofta som ett skadligt vapen där både kvinnor och flickor utsätts för olika typer av sexuella övergrepp.</a:t>
            </a:r>
          </a:p>
          <a:p>
            <a:pPr>
              <a:defRPr/>
            </a:pPr>
            <a:endParaRPr lang="sv-SE" dirty="0"/>
          </a:p>
          <a:p>
            <a:pPr>
              <a:defRPr/>
            </a:pPr>
            <a:r>
              <a:rPr lang="sv-SE" dirty="0"/>
              <a:t>FN:s befolkningsfond, UNFPA, arbetar för att alla flickor och kvinnor ska ha tillgång till SRHR. I Bangladesh arbetar FN för att kvinnor på flykt från Myanmar ska få vård under graviditet och förlossning. De distribuerar preventivmedel och sanitetsprodukter samt ser till att flickor i flyktingläger får hälsovård. </a:t>
            </a:r>
          </a:p>
          <a:p>
            <a:pPr>
              <a:defRPr/>
            </a:pPr>
            <a:endParaRPr lang="sv-SE" dirty="0"/>
          </a:p>
          <a:p>
            <a:pPr>
              <a:defRPr/>
            </a:pPr>
            <a:endParaRPr lang="sv-SE" dirty="0"/>
          </a:p>
          <a:p>
            <a:pPr>
              <a:defRPr/>
            </a:pPr>
            <a:endParaRPr lang="sv-SE" dirty="0"/>
          </a:p>
          <a:p>
            <a:pPr>
              <a:defRPr/>
            </a:pPr>
            <a:endParaRPr lang="sv-SE" dirty="0"/>
          </a:p>
          <a:p>
            <a:endParaRPr lang="sv-SE" dirty="0"/>
          </a:p>
        </p:txBody>
      </p:sp>
    </p:spTree>
    <p:extLst>
      <p:ext uri="{BB962C8B-B14F-4D97-AF65-F5344CB8AC3E}">
        <p14:creationId xmlns:p14="http://schemas.microsoft.com/office/powerpoint/2010/main" val="2025774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defTabSz="914400" eaLnBrk="1" fontAlgn="auto" latinLnBrk="0" hangingPunct="1">
              <a:lnSpc>
                <a:spcPct val="100000"/>
              </a:lnSpc>
              <a:spcBef>
                <a:spcPts val="400"/>
              </a:spcBef>
              <a:spcAft>
                <a:spcPts val="0"/>
              </a:spcAft>
              <a:buClrTx/>
              <a:buSzTx/>
              <a:buFontTx/>
              <a:buNone/>
              <a:tabLst/>
              <a:defRPr/>
            </a:pPr>
            <a:r>
              <a:rPr lang="sv-SE" b="1" dirty="0"/>
              <a:t>Bild 20: UNFPA</a:t>
            </a:r>
          </a:p>
          <a:p>
            <a:pPr marL="0" marR="0" lvl="0" indent="0" defTabSz="914400" eaLnBrk="1" fontAlgn="auto" latinLnBrk="0" hangingPunct="1">
              <a:lnSpc>
                <a:spcPct val="100000"/>
              </a:lnSpc>
              <a:spcBef>
                <a:spcPts val="400"/>
              </a:spcBef>
              <a:spcAft>
                <a:spcPts val="0"/>
              </a:spcAft>
              <a:buClrTx/>
              <a:buSzTx/>
              <a:buFontTx/>
              <a:buNone/>
              <a:tabLst/>
              <a:defRPr/>
            </a:pPr>
            <a:r>
              <a:rPr lang="sv-SE" b="1" dirty="0"/>
              <a:t> </a:t>
            </a:r>
          </a:p>
          <a:p>
            <a:pPr marL="0" marR="0" lvl="0" indent="0" defTabSz="914400" eaLnBrk="1" fontAlgn="auto" latinLnBrk="0" hangingPunct="1">
              <a:lnSpc>
                <a:spcPct val="100000"/>
              </a:lnSpc>
              <a:spcBef>
                <a:spcPts val="400"/>
              </a:spcBef>
              <a:spcAft>
                <a:spcPts val="0"/>
              </a:spcAft>
              <a:buClrTx/>
              <a:buSzTx/>
              <a:buFontTx/>
              <a:buNone/>
              <a:tabLst/>
              <a:defRPr/>
            </a:pPr>
            <a:r>
              <a:rPr lang="sv-SE" dirty="0"/>
              <a:t>FN:s befolkningsfond, på engelska United Nations Population </a:t>
            </a:r>
            <a:r>
              <a:rPr lang="sv-SE" dirty="0" err="1"/>
              <a:t>Fund</a:t>
            </a:r>
            <a:r>
              <a:rPr lang="sv-SE" dirty="0"/>
              <a:t> (UNFPA), är det FN-organ som arbetar för sexuell och reproduktiv hälsa och rättigheter världen över. FN:s befolkningsfonds arbete ska syfta till alla kvinnors, mäns och barns rättigheter att kunna leva hälsosamma liv. Därför är FN:s befolkningsfonds officiella verksamhetsmål och vision att säkerställa allas tillgång till familjeplanering, eliminera all mödradödlighet som går att förebygga och eliminera könsbaserat våld och skadliga traditioner som barnäktenskap och kvinnlig könsstympning. </a:t>
            </a:r>
          </a:p>
          <a:p>
            <a:pPr marL="0" marR="0" lvl="0" indent="0" defTabSz="914400" eaLnBrk="1" fontAlgn="auto" latinLnBrk="0" hangingPunct="1">
              <a:lnSpc>
                <a:spcPct val="100000"/>
              </a:lnSpc>
              <a:spcBef>
                <a:spcPts val="400"/>
              </a:spcBef>
              <a:spcAft>
                <a:spcPts val="0"/>
              </a:spcAft>
              <a:buClrTx/>
              <a:buSzTx/>
              <a:buFontTx/>
              <a:buNone/>
              <a:tabLst/>
              <a:defRPr/>
            </a:pPr>
            <a:endParaRPr lang="sv-SE" sz="1200" b="1" dirty="0">
              <a:effectLst/>
              <a:latin typeface="+mn-lt"/>
              <a:ea typeface="+mn-ea"/>
              <a:cs typeface="+mn-cs"/>
              <a:sym typeface="Calibri"/>
            </a:endParaRPr>
          </a:p>
          <a:p>
            <a:r>
              <a:rPr lang="sv-SE" sz="1200" b="1" dirty="0">
                <a:effectLst/>
                <a:latin typeface="+mn-lt"/>
                <a:ea typeface="+mn-ea"/>
                <a:cs typeface="+mn-cs"/>
                <a:sym typeface="Calibri"/>
              </a:rPr>
              <a:t>UNFPA:s befolkningsrapport State </a:t>
            </a:r>
            <a:r>
              <a:rPr lang="sv-SE" sz="1200" b="1" dirty="0" err="1">
                <a:effectLst/>
                <a:latin typeface="+mn-lt"/>
                <a:ea typeface="+mn-ea"/>
                <a:cs typeface="+mn-cs"/>
                <a:sym typeface="Calibri"/>
              </a:rPr>
              <a:t>of</a:t>
            </a:r>
            <a:r>
              <a:rPr lang="sv-SE" sz="1200" b="1" dirty="0">
                <a:effectLst/>
                <a:latin typeface="+mn-lt"/>
                <a:ea typeface="+mn-ea"/>
                <a:cs typeface="+mn-cs"/>
                <a:sym typeface="Calibri"/>
              </a:rPr>
              <a:t> World Population</a:t>
            </a:r>
            <a:r>
              <a:rPr lang="sv-SE" sz="1200" dirty="0">
                <a:effectLst/>
                <a:latin typeface="+mn-lt"/>
                <a:ea typeface="+mn-ea"/>
                <a:cs typeface="+mn-cs"/>
                <a:sym typeface="Calibri"/>
              </a:rPr>
              <a:t> (SWOP) handlade 2019 om de framgångar som skett de senaste 50 åren globalt inom sexuell och reproduktiv hälsa och rättigheter (SRHR), samt de utmaningar som idag kvarstår: </a:t>
            </a:r>
            <a:r>
              <a:rPr lang="sv-SE" sz="1200" i="1" dirty="0">
                <a:effectLst/>
                <a:latin typeface="+mn-lt"/>
                <a:ea typeface="+mn-ea"/>
                <a:cs typeface="+mn-cs"/>
                <a:sym typeface="Calibri"/>
              </a:rPr>
              <a:t>'</a:t>
            </a:r>
            <a:r>
              <a:rPr lang="sv-SE" sz="1200" i="1" dirty="0" err="1">
                <a:effectLst/>
                <a:latin typeface="+mn-lt"/>
                <a:ea typeface="+mn-ea"/>
                <a:cs typeface="+mn-cs"/>
                <a:sym typeface="Calibri"/>
              </a:rPr>
              <a:t>Unfinished</a:t>
            </a:r>
            <a:r>
              <a:rPr lang="sv-SE" sz="1200" i="1" dirty="0">
                <a:effectLst/>
                <a:latin typeface="+mn-lt"/>
                <a:ea typeface="+mn-ea"/>
                <a:cs typeface="+mn-cs"/>
                <a:sym typeface="Calibri"/>
              </a:rPr>
              <a:t> business - The </a:t>
            </a:r>
            <a:r>
              <a:rPr lang="sv-SE" sz="1200" i="1" dirty="0" err="1">
                <a:effectLst/>
                <a:latin typeface="+mn-lt"/>
                <a:ea typeface="+mn-ea"/>
                <a:cs typeface="+mn-cs"/>
                <a:sym typeface="Calibri"/>
              </a:rPr>
              <a:t>pursuit</a:t>
            </a:r>
            <a:r>
              <a:rPr lang="sv-SE" sz="1200" i="1" dirty="0">
                <a:effectLst/>
                <a:latin typeface="+mn-lt"/>
                <a:ea typeface="+mn-ea"/>
                <a:cs typeface="+mn-cs"/>
                <a:sym typeface="Calibri"/>
              </a:rPr>
              <a:t> </a:t>
            </a:r>
            <a:r>
              <a:rPr lang="sv-SE" sz="1200" i="1" dirty="0" err="1">
                <a:effectLst/>
                <a:latin typeface="+mn-lt"/>
                <a:ea typeface="+mn-ea"/>
                <a:cs typeface="+mn-cs"/>
                <a:sym typeface="Calibri"/>
              </a:rPr>
              <a:t>of</a:t>
            </a:r>
            <a:r>
              <a:rPr lang="sv-SE" sz="1200" i="1" dirty="0">
                <a:effectLst/>
                <a:latin typeface="+mn-lt"/>
                <a:ea typeface="+mn-ea"/>
                <a:cs typeface="+mn-cs"/>
                <a:sym typeface="Calibri"/>
              </a:rPr>
              <a:t> </a:t>
            </a:r>
            <a:r>
              <a:rPr lang="sv-SE" sz="1200" i="1" dirty="0" err="1">
                <a:effectLst/>
                <a:latin typeface="+mn-lt"/>
                <a:ea typeface="+mn-ea"/>
                <a:cs typeface="+mn-cs"/>
                <a:sym typeface="Calibri"/>
              </a:rPr>
              <a:t>rights</a:t>
            </a:r>
            <a:r>
              <a:rPr lang="sv-SE" sz="1200" i="1" dirty="0">
                <a:effectLst/>
                <a:latin typeface="+mn-lt"/>
                <a:ea typeface="+mn-ea"/>
                <a:cs typeface="+mn-cs"/>
                <a:sym typeface="Calibri"/>
              </a:rPr>
              <a:t> and </a:t>
            </a:r>
            <a:r>
              <a:rPr lang="sv-SE" sz="1200" i="1" dirty="0" err="1">
                <a:effectLst/>
                <a:latin typeface="+mn-lt"/>
                <a:ea typeface="+mn-ea"/>
                <a:cs typeface="+mn-cs"/>
                <a:sym typeface="Calibri"/>
              </a:rPr>
              <a:t>choices</a:t>
            </a:r>
            <a:r>
              <a:rPr lang="sv-SE" sz="1200" i="1" dirty="0">
                <a:effectLst/>
                <a:latin typeface="+mn-lt"/>
                <a:ea typeface="+mn-ea"/>
                <a:cs typeface="+mn-cs"/>
                <a:sym typeface="Calibri"/>
              </a:rPr>
              <a:t> for all'</a:t>
            </a:r>
            <a:r>
              <a:rPr lang="sv-SE" sz="1200" dirty="0">
                <a:effectLst/>
                <a:latin typeface="+mn-lt"/>
                <a:ea typeface="+mn-ea"/>
                <a:cs typeface="+mn-cs"/>
                <a:sym typeface="Calibri"/>
              </a:rPr>
              <a:t>. </a:t>
            </a:r>
          </a:p>
          <a:p>
            <a:r>
              <a:rPr lang="sv-SE" sz="1200" dirty="0">
                <a:effectLst/>
                <a:latin typeface="+mn-lt"/>
                <a:ea typeface="+mn-ea"/>
                <a:cs typeface="+mn-cs"/>
                <a:sym typeface="Calibri"/>
              </a:rPr>
              <a:t> </a:t>
            </a:r>
          </a:p>
          <a:p>
            <a:r>
              <a:rPr lang="sv-SE" sz="1200" dirty="0">
                <a:effectLst/>
                <a:latin typeface="+mn-lt"/>
                <a:ea typeface="+mn-ea"/>
                <a:cs typeface="+mn-cs"/>
                <a:sym typeface="Calibri"/>
              </a:rPr>
              <a:t>2019 är ett speciellt år för UNFPA, då det inkluderar två viktiga milstolpar inom SRHR: 50 år sedan UNFPA började sin verksamhet och 25 år sedan världens ledare antog en progressiv agenda för ett globalt engagemang för SRHR och befolkningsfrågor vid den internationella befolkningskonferensen (ICPD) i Kairo 1994. </a:t>
            </a:r>
          </a:p>
          <a:p>
            <a:endParaRPr lang="sv-SE" sz="1200" dirty="0">
              <a:effectLst/>
              <a:latin typeface="+mn-lt"/>
              <a:ea typeface="+mn-ea"/>
              <a:cs typeface="+mn-cs"/>
              <a:sym typeface="Calibri"/>
            </a:endParaRPr>
          </a:p>
          <a:p>
            <a:r>
              <a:rPr lang="sv-SE" sz="1200" dirty="0">
                <a:effectLst/>
                <a:latin typeface="+mn-lt"/>
                <a:ea typeface="+mn-ea"/>
                <a:cs typeface="+mn-cs"/>
                <a:sym typeface="Calibri"/>
              </a:rPr>
              <a:t>Dessa två händelser har fundamentalt format kvinnors liv och hjälpt till att bryta ner normativa, sociala och ekonomiska hinder för kvinnor att utöva sina sexuella och reproduktiva rättigheter. Som ett resultat har fler kvinnor idag tillgång till information och hälsotjänster de behöver för att själva bestämma om, när eller hur ofta att bli gravida, få nödvändig hjälp vid förlossningar och har även gjort att fler unga människor idag har tillgång till sexualundervisning etc.</a:t>
            </a:r>
            <a:endParaRPr lang="sv-SE" dirty="0"/>
          </a:p>
        </p:txBody>
      </p:sp>
    </p:spTree>
    <p:extLst>
      <p:ext uri="{BB962C8B-B14F-4D97-AF65-F5344CB8AC3E}">
        <p14:creationId xmlns:p14="http://schemas.microsoft.com/office/powerpoint/2010/main" val="1227609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a:spLocks noGrp="1" noRot="1" noChangeAspect="1"/>
          </p:cNvSpPr>
          <p:nvPr>
            <p:ph type="sldImg"/>
          </p:nvPr>
        </p:nvSpPr>
        <p:spPr>
          <a:prstGeom prst="rect">
            <a:avLst/>
          </a:prstGeom>
        </p:spPr>
        <p:txBody>
          <a:bodyPr/>
          <a:lstStyle/>
          <a:p>
            <a:endParaRPr/>
          </a:p>
        </p:txBody>
      </p:sp>
      <p:sp>
        <p:nvSpPr>
          <p:cNvPr id="159" name="Shape 159"/>
          <p:cNvSpPr>
            <a:spLocks noGrp="1"/>
          </p:cNvSpPr>
          <p:nvPr>
            <p:ph type="body" sz="quarter" idx="1"/>
          </p:nvPr>
        </p:nvSpPr>
        <p:spPr>
          <a:prstGeom prst="rect">
            <a:avLst/>
          </a:prstGeom>
        </p:spPr>
        <p:txBody>
          <a:bodyPr/>
          <a:lstStyle/>
          <a:p>
            <a:r>
              <a:rPr lang="sv-SE" b="1" dirty="0"/>
              <a:t>Bild 21: Resolution 1325</a:t>
            </a:r>
          </a:p>
          <a:p>
            <a:endParaRPr lang="sv-SE" b="1" dirty="0"/>
          </a:p>
          <a:p>
            <a:r>
              <a:rPr dirty="0" err="1"/>
              <a:t>Ett</a:t>
            </a:r>
            <a:r>
              <a:rPr dirty="0"/>
              <a:t> av de </a:t>
            </a:r>
            <a:r>
              <a:rPr dirty="0" err="1"/>
              <a:t>tillfällen</a:t>
            </a:r>
            <a:r>
              <a:rPr dirty="0"/>
              <a:t> </a:t>
            </a:r>
            <a:r>
              <a:rPr dirty="0" err="1"/>
              <a:t>där</a:t>
            </a:r>
            <a:r>
              <a:rPr dirty="0"/>
              <a:t> </a:t>
            </a:r>
            <a:r>
              <a:rPr dirty="0" err="1"/>
              <a:t>kvinnor</a:t>
            </a:r>
            <a:r>
              <a:rPr dirty="0"/>
              <a:t> </a:t>
            </a:r>
            <a:r>
              <a:rPr lang="sv-SE" dirty="0"/>
              <a:t>är</a:t>
            </a:r>
            <a:r>
              <a:rPr dirty="0"/>
              <a:t> </a:t>
            </a:r>
            <a:r>
              <a:rPr dirty="0" err="1"/>
              <a:t>som</a:t>
            </a:r>
            <a:r>
              <a:rPr dirty="0"/>
              <a:t> </a:t>
            </a:r>
            <a:r>
              <a:rPr dirty="0" err="1"/>
              <a:t>värst</a:t>
            </a:r>
            <a:r>
              <a:rPr dirty="0"/>
              <a:t> </a:t>
            </a:r>
            <a:r>
              <a:rPr dirty="0" err="1"/>
              <a:t>drabbade</a:t>
            </a:r>
            <a:r>
              <a:rPr dirty="0"/>
              <a:t> av </a:t>
            </a:r>
            <a:r>
              <a:rPr dirty="0" err="1"/>
              <a:t>förtryck</a:t>
            </a:r>
            <a:r>
              <a:rPr dirty="0"/>
              <a:t> </a:t>
            </a:r>
            <a:r>
              <a:rPr dirty="0" err="1"/>
              <a:t>är</a:t>
            </a:r>
            <a:r>
              <a:rPr dirty="0"/>
              <a:t> under </a:t>
            </a:r>
            <a:r>
              <a:rPr lang="sv-SE" dirty="0"/>
              <a:t>krig och </a:t>
            </a:r>
            <a:r>
              <a:rPr dirty="0" err="1"/>
              <a:t>konflikt</a:t>
            </a:r>
            <a:r>
              <a:rPr dirty="0"/>
              <a:t>. </a:t>
            </a:r>
            <a:r>
              <a:rPr dirty="0" err="1"/>
              <a:t>För</a:t>
            </a:r>
            <a:r>
              <a:rPr dirty="0"/>
              <a:t> </a:t>
            </a:r>
            <a:r>
              <a:rPr dirty="0" err="1"/>
              <a:t>kvinnor</a:t>
            </a:r>
            <a:r>
              <a:rPr dirty="0"/>
              <a:t> </a:t>
            </a:r>
            <a:r>
              <a:rPr dirty="0" err="1"/>
              <a:t>och</a:t>
            </a:r>
            <a:r>
              <a:rPr dirty="0"/>
              <a:t> </a:t>
            </a:r>
            <a:r>
              <a:rPr dirty="0" err="1"/>
              <a:t>flickor</a:t>
            </a:r>
            <a:r>
              <a:rPr dirty="0"/>
              <a:t> </a:t>
            </a:r>
            <a:r>
              <a:rPr dirty="0" err="1"/>
              <a:t>medför</a:t>
            </a:r>
            <a:r>
              <a:rPr dirty="0"/>
              <a:t> </a:t>
            </a:r>
            <a:r>
              <a:rPr dirty="0" err="1"/>
              <a:t>konflikter</a:t>
            </a:r>
            <a:r>
              <a:rPr dirty="0"/>
              <a:t> </a:t>
            </a:r>
            <a:r>
              <a:rPr dirty="0" err="1"/>
              <a:t>ökad</a:t>
            </a:r>
            <a:r>
              <a:rPr dirty="0"/>
              <a:t> risk </a:t>
            </a:r>
            <a:r>
              <a:rPr dirty="0" err="1"/>
              <a:t>för</a:t>
            </a:r>
            <a:r>
              <a:rPr dirty="0"/>
              <a:t> </a:t>
            </a:r>
            <a:r>
              <a:rPr dirty="0" err="1"/>
              <a:t>oönskad</a:t>
            </a:r>
            <a:r>
              <a:rPr dirty="0"/>
              <a:t> </a:t>
            </a:r>
            <a:r>
              <a:rPr dirty="0" err="1"/>
              <a:t>graviditet</a:t>
            </a:r>
            <a:r>
              <a:rPr dirty="0"/>
              <a:t>, </a:t>
            </a:r>
            <a:r>
              <a:rPr dirty="0" err="1"/>
              <a:t>sexuellt</a:t>
            </a:r>
            <a:r>
              <a:rPr dirty="0"/>
              <a:t> </a:t>
            </a:r>
            <a:r>
              <a:rPr dirty="0" err="1"/>
              <a:t>och</a:t>
            </a:r>
            <a:r>
              <a:rPr dirty="0"/>
              <a:t> </a:t>
            </a:r>
            <a:r>
              <a:rPr dirty="0" err="1"/>
              <a:t>könsbaserat</a:t>
            </a:r>
            <a:r>
              <a:rPr dirty="0"/>
              <a:t> </a:t>
            </a:r>
            <a:r>
              <a:rPr dirty="0" err="1"/>
              <a:t>våld</a:t>
            </a:r>
            <a:r>
              <a:rPr dirty="0"/>
              <a:t>, </a:t>
            </a:r>
            <a:r>
              <a:rPr dirty="0" err="1"/>
              <a:t>barnäktenskap</a:t>
            </a:r>
            <a:r>
              <a:rPr dirty="0"/>
              <a:t>, </a:t>
            </a:r>
            <a:r>
              <a:rPr dirty="0" err="1"/>
              <a:t>sexuell</a:t>
            </a:r>
            <a:r>
              <a:rPr dirty="0"/>
              <a:t> </a:t>
            </a:r>
            <a:r>
              <a:rPr dirty="0" err="1"/>
              <a:t>exploatering</a:t>
            </a:r>
            <a:r>
              <a:rPr dirty="0"/>
              <a:t> </a:t>
            </a:r>
            <a:r>
              <a:rPr dirty="0" err="1"/>
              <a:t>och</a:t>
            </a:r>
            <a:r>
              <a:rPr dirty="0"/>
              <a:t> trafficking. I </a:t>
            </a:r>
            <a:r>
              <a:rPr lang="sv-SE" dirty="0"/>
              <a:t>krig och </a:t>
            </a:r>
            <a:r>
              <a:rPr dirty="0" err="1"/>
              <a:t>konflikter</a:t>
            </a:r>
            <a:r>
              <a:rPr dirty="0"/>
              <a:t> med </a:t>
            </a:r>
            <a:r>
              <a:rPr dirty="0" err="1"/>
              <a:t>folkmord</a:t>
            </a:r>
            <a:r>
              <a:rPr dirty="0"/>
              <a:t>, </a:t>
            </a:r>
            <a:r>
              <a:rPr dirty="0" err="1"/>
              <a:t>krigsbrott</a:t>
            </a:r>
            <a:r>
              <a:rPr dirty="0"/>
              <a:t> </a:t>
            </a:r>
            <a:r>
              <a:rPr dirty="0" err="1"/>
              <a:t>och</a:t>
            </a:r>
            <a:r>
              <a:rPr dirty="0"/>
              <a:t> </a:t>
            </a:r>
            <a:r>
              <a:rPr dirty="0" err="1"/>
              <a:t>brott</a:t>
            </a:r>
            <a:r>
              <a:rPr dirty="0"/>
              <a:t> mot </a:t>
            </a:r>
            <a:r>
              <a:rPr dirty="0" err="1"/>
              <a:t>mänskligheten</a:t>
            </a:r>
            <a:r>
              <a:rPr dirty="0"/>
              <a:t> </a:t>
            </a:r>
            <a:r>
              <a:rPr dirty="0" err="1"/>
              <a:t>är</a:t>
            </a:r>
            <a:r>
              <a:rPr dirty="0"/>
              <a:t> </a:t>
            </a:r>
            <a:r>
              <a:rPr dirty="0" err="1"/>
              <a:t>flickor</a:t>
            </a:r>
            <a:r>
              <a:rPr dirty="0"/>
              <a:t> </a:t>
            </a:r>
            <a:r>
              <a:rPr dirty="0" err="1"/>
              <a:t>än</a:t>
            </a:r>
            <a:r>
              <a:rPr dirty="0"/>
              <a:t> </a:t>
            </a:r>
            <a:r>
              <a:rPr dirty="0" err="1"/>
              <a:t>mer</a:t>
            </a:r>
            <a:r>
              <a:rPr dirty="0"/>
              <a:t> </a:t>
            </a:r>
            <a:r>
              <a:rPr dirty="0" err="1"/>
              <a:t>utsatta</a:t>
            </a:r>
            <a:r>
              <a:rPr dirty="0"/>
              <a:t>, </a:t>
            </a:r>
            <a:r>
              <a:rPr dirty="0" err="1"/>
              <a:t>i</a:t>
            </a:r>
            <a:r>
              <a:rPr dirty="0"/>
              <a:t> </a:t>
            </a:r>
            <a:r>
              <a:rPr dirty="0" err="1"/>
              <a:t>synnerhet</a:t>
            </a:r>
            <a:r>
              <a:rPr dirty="0"/>
              <a:t> om de </a:t>
            </a:r>
            <a:r>
              <a:rPr dirty="0" err="1"/>
              <a:t>tillhör</a:t>
            </a:r>
            <a:r>
              <a:rPr dirty="0"/>
              <a:t> </a:t>
            </a:r>
            <a:r>
              <a:rPr dirty="0" err="1"/>
              <a:t>en</a:t>
            </a:r>
            <a:r>
              <a:rPr dirty="0"/>
              <a:t> </a:t>
            </a:r>
            <a:r>
              <a:rPr dirty="0" err="1"/>
              <a:t>etnisk</a:t>
            </a:r>
            <a:r>
              <a:rPr dirty="0"/>
              <a:t>, </a:t>
            </a:r>
            <a:r>
              <a:rPr dirty="0" err="1"/>
              <a:t>religiös</a:t>
            </a:r>
            <a:r>
              <a:rPr dirty="0"/>
              <a:t> </a:t>
            </a:r>
            <a:r>
              <a:rPr dirty="0" err="1"/>
              <a:t>eller</a:t>
            </a:r>
            <a:r>
              <a:rPr dirty="0"/>
              <a:t> </a:t>
            </a:r>
            <a:r>
              <a:rPr dirty="0" err="1"/>
              <a:t>nationell</a:t>
            </a:r>
            <a:r>
              <a:rPr dirty="0"/>
              <a:t> </a:t>
            </a:r>
            <a:r>
              <a:rPr dirty="0" err="1"/>
              <a:t>minoritet</a:t>
            </a:r>
            <a:r>
              <a:rPr dirty="0"/>
              <a:t>.</a:t>
            </a:r>
            <a:endParaRPr lang="sv-SE" dirty="0"/>
          </a:p>
          <a:p>
            <a:endParaRPr dirty="0"/>
          </a:p>
          <a:p>
            <a:r>
              <a:rPr dirty="0" err="1"/>
              <a:t>Efter</a:t>
            </a:r>
            <a:r>
              <a:rPr dirty="0"/>
              <a:t> </a:t>
            </a:r>
            <a:r>
              <a:rPr dirty="0" err="1"/>
              <a:t>påtryckningar</a:t>
            </a:r>
            <a:r>
              <a:rPr dirty="0"/>
              <a:t> </a:t>
            </a:r>
            <a:r>
              <a:rPr dirty="0" err="1"/>
              <a:t>från</a:t>
            </a:r>
            <a:r>
              <a:rPr dirty="0"/>
              <a:t> </a:t>
            </a:r>
            <a:r>
              <a:rPr dirty="0" err="1"/>
              <a:t>civilsamhället</a:t>
            </a:r>
            <a:r>
              <a:rPr dirty="0"/>
              <a:t>, </a:t>
            </a:r>
            <a:r>
              <a:rPr dirty="0" err="1"/>
              <a:t>antog</a:t>
            </a:r>
            <a:r>
              <a:rPr dirty="0"/>
              <a:t> FN:s </a:t>
            </a:r>
            <a:r>
              <a:rPr dirty="0" err="1"/>
              <a:t>säkerhetsråd</a:t>
            </a:r>
            <a:r>
              <a:rPr dirty="0"/>
              <a:t> </a:t>
            </a:r>
            <a:r>
              <a:rPr dirty="0" err="1"/>
              <a:t>år</a:t>
            </a:r>
            <a:r>
              <a:rPr dirty="0"/>
              <a:t> 2000 resolution 1325 </a:t>
            </a:r>
            <a:r>
              <a:rPr dirty="0" err="1"/>
              <a:t>för</a:t>
            </a:r>
            <a:r>
              <a:rPr dirty="0"/>
              <a:t> </a:t>
            </a:r>
            <a:r>
              <a:rPr dirty="0" err="1"/>
              <a:t>att</a:t>
            </a:r>
            <a:r>
              <a:rPr dirty="0"/>
              <a:t> </a:t>
            </a:r>
            <a:r>
              <a:rPr dirty="0" err="1"/>
              <a:t>öka</a:t>
            </a:r>
            <a:r>
              <a:rPr dirty="0"/>
              <a:t> </a:t>
            </a:r>
            <a:r>
              <a:rPr dirty="0" err="1"/>
              <a:t>kvinnors</a:t>
            </a:r>
            <a:r>
              <a:rPr dirty="0"/>
              <a:t> </a:t>
            </a:r>
            <a:r>
              <a:rPr dirty="0" err="1"/>
              <a:t>makt</a:t>
            </a:r>
            <a:r>
              <a:rPr dirty="0"/>
              <a:t> </a:t>
            </a:r>
            <a:r>
              <a:rPr dirty="0" err="1"/>
              <a:t>i</a:t>
            </a:r>
            <a:r>
              <a:rPr dirty="0"/>
              <a:t> </a:t>
            </a:r>
            <a:r>
              <a:rPr dirty="0" err="1"/>
              <a:t>fredsprocesser</a:t>
            </a:r>
            <a:r>
              <a:rPr dirty="0"/>
              <a:t>. </a:t>
            </a:r>
            <a:r>
              <a:rPr lang="sv-SE" dirty="0"/>
              <a:t> Det är ett resultat av årtionden av freds- och kvinnorättsorganisationers aktiva och hängivna arbete. Deras ansträngningar har ökat medvetenheten för hur viktigt det är att använda ett genusperspektiv för att åstadkomma en hållbar fred.</a:t>
            </a:r>
            <a:r>
              <a:rPr dirty="0"/>
              <a:t> </a:t>
            </a:r>
            <a:r>
              <a:rPr dirty="0" err="1"/>
              <a:t>Resolutionen</a:t>
            </a:r>
            <a:r>
              <a:rPr dirty="0"/>
              <a:t> </a:t>
            </a:r>
            <a:r>
              <a:rPr dirty="0" err="1"/>
              <a:t>handlar</a:t>
            </a:r>
            <a:r>
              <a:rPr dirty="0"/>
              <a:t> om </a:t>
            </a:r>
            <a:r>
              <a:rPr dirty="0" err="1"/>
              <a:t>att</a:t>
            </a:r>
            <a:r>
              <a:rPr dirty="0"/>
              <a:t> </a:t>
            </a:r>
            <a:r>
              <a:rPr dirty="0" err="1"/>
              <a:t>kvinnor</a:t>
            </a:r>
            <a:r>
              <a:rPr dirty="0"/>
              <a:t> ska ha </a:t>
            </a:r>
            <a:r>
              <a:rPr dirty="0" err="1"/>
              <a:t>mer</a:t>
            </a:r>
            <a:r>
              <a:rPr dirty="0"/>
              <a:t> </a:t>
            </a:r>
            <a:r>
              <a:rPr dirty="0" err="1"/>
              <a:t>inflytande</a:t>
            </a:r>
            <a:r>
              <a:rPr dirty="0"/>
              <a:t> </a:t>
            </a:r>
            <a:r>
              <a:rPr dirty="0" err="1"/>
              <a:t>och</a:t>
            </a:r>
            <a:r>
              <a:rPr dirty="0"/>
              <a:t> </a:t>
            </a:r>
            <a:r>
              <a:rPr dirty="0" err="1"/>
              <a:t>att</a:t>
            </a:r>
            <a:r>
              <a:rPr dirty="0"/>
              <a:t> de ska delta </a:t>
            </a:r>
            <a:r>
              <a:rPr dirty="0" err="1"/>
              <a:t>aktivt</a:t>
            </a:r>
            <a:r>
              <a:rPr dirty="0"/>
              <a:t> </a:t>
            </a:r>
            <a:r>
              <a:rPr dirty="0" err="1"/>
              <a:t>när</a:t>
            </a:r>
            <a:r>
              <a:rPr dirty="0"/>
              <a:t> </a:t>
            </a:r>
            <a:r>
              <a:rPr dirty="0" err="1"/>
              <a:t>konflikter</a:t>
            </a:r>
            <a:r>
              <a:rPr dirty="0"/>
              <a:t> </a:t>
            </a:r>
            <a:r>
              <a:rPr dirty="0" err="1"/>
              <a:t>förebyggs</a:t>
            </a:r>
            <a:r>
              <a:rPr dirty="0"/>
              <a:t> </a:t>
            </a:r>
            <a:r>
              <a:rPr dirty="0" err="1"/>
              <a:t>och</a:t>
            </a:r>
            <a:r>
              <a:rPr dirty="0"/>
              <a:t> </a:t>
            </a:r>
            <a:r>
              <a:rPr dirty="0" err="1"/>
              <a:t>när</a:t>
            </a:r>
            <a:r>
              <a:rPr dirty="0"/>
              <a:t> </a:t>
            </a:r>
            <a:r>
              <a:rPr dirty="0" err="1"/>
              <a:t>samhällen</a:t>
            </a:r>
            <a:r>
              <a:rPr dirty="0"/>
              <a:t> </a:t>
            </a:r>
            <a:r>
              <a:rPr dirty="0" err="1"/>
              <a:t>byggs</a:t>
            </a:r>
            <a:r>
              <a:rPr dirty="0"/>
              <a:t> </a:t>
            </a:r>
            <a:r>
              <a:rPr dirty="0" err="1"/>
              <a:t>upp</a:t>
            </a:r>
            <a:r>
              <a:rPr dirty="0"/>
              <a:t> </a:t>
            </a:r>
            <a:r>
              <a:rPr dirty="0" err="1"/>
              <a:t>efter</a:t>
            </a:r>
            <a:r>
              <a:rPr dirty="0"/>
              <a:t> </a:t>
            </a:r>
            <a:r>
              <a:rPr dirty="0" err="1"/>
              <a:t>krig</a:t>
            </a:r>
            <a:r>
              <a:rPr dirty="0"/>
              <a:t> </a:t>
            </a:r>
            <a:r>
              <a:rPr dirty="0" err="1"/>
              <a:t>och</a:t>
            </a:r>
            <a:r>
              <a:rPr dirty="0"/>
              <a:t> </a:t>
            </a:r>
            <a:r>
              <a:rPr dirty="0" err="1"/>
              <a:t>konflikt</a:t>
            </a:r>
            <a:r>
              <a:rPr dirty="0"/>
              <a:t>. </a:t>
            </a:r>
            <a:endParaRPr lang="sv-SE" dirty="0"/>
          </a:p>
          <a:p>
            <a:endParaRPr dirty="0"/>
          </a:p>
          <a:p>
            <a:r>
              <a:rPr dirty="0"/>
              <a:t>Resolution 1325 </a:t>
            </a:r>
            <a:r>
              <a:rPr dirty="0" err="1"/>
              <a:t>lyfter</a:t>
            </a:r>
            <a:r>
              <a:rPr dirty="0"/>
              <a:t> </a:t>
            </a:r>
            <a:r>
              <a:rPr dirty="0" err="1"/>
              <a:t>fram</a:t>
            </a:r>
            <a:r>
              <a:rPr dirty="0"/>
              <a:t> </a:t>
            </a:r>
            <a:r>
              <a:rPr dirty="0" err="1"/>
              <a:t>kvinnor</a:t>
            </a:r>
            <a:r>
              <a:rPr dirty="0"/>
              <a:t> </a:t>
            </a:r>
            <a:r>
              <a:rPr dirty="0" err="1"/>
              <a:t>som</a:t>
            </a:r>
            <a:r>
              <a:rPr dirty="0"/>
              <a:t> </a:t>
            </a:r>
            <a:r>
              <a:rPr b="1" dirty="0" err="1"/>
              <a:t>centrala</a:t>
            </a:r>
            <a:r>
              <a:rPr b="1" dirty="0"/>
              <a:t> </a:t>
            </a:r>
            <a:r>
              <a:rPr b="1" dirty="0" err="1"/>
              <a:t>aktörer</a:t>
            </a:r>
            <a:r>
              <a:rPr b="1" dirty="0"/>
              <a:t> </a:t>
            </a:r>
            <a:r>
              <a:rPr dirty="0" err="1"/>
              <a:t>för</a:t>
            </a:r>
            <a:r>
              <a:rPr dirty="0"/>
              <a:t> </a:t>
            </a:r>
            <a:r>
              <a:rPr dirty="0" err="1"/>
              <a:t>hållbar</a:t>
            </a:r>
            <a:r>
              <a:rPr dirty="0"/>
              <a:t> </a:t>
            </a:r>
            <a:r>
              <a:rPr dirty="0" err="1"/>
              <a:t>fred</a:t>
            </a:r>
            <a:r>
              <a:rPr dirty="0"/>
              <a:t> </a:t>
            </a:r>
            <a:r>
              <a:rPr dirty="0" err="1"/>
              <a:t>och</a:t>
            </a:r>
            <a:r>
              <a:rPr dirty="0"/>
              <a:t> </a:t>
            </a:r>
            <a:r>
              <a:rPr dirty="0" err="1"/>
              <a:t>säkerhet</a:t>
            </a:r>
            <a:r>
              <a:rPr dirty="0"/>
              <a:t>. </a:t>
            </a:r>
            <a:r>
              <a:rPr dirty="0" err="1"/>
              <a:t>Samtidigt</a:t>
            </a:r>
            <a:r>
              <a:rPr dirty="0"/>
              <a:t> </a:t>
            </a:r>
            <a:r>
              <a:rPr dirty="0" err="1"/>
              <a:t>uppmärksammar</a:t>
            </a:r>
            <a:r>
              <a:rPr dirty="0"/>
              <a:t> den </a:t>
            </a:r>
            <a:r>
              <a:rPr dirty="0" err="1"/>
              <a:t>att</a:t>
            </a:r>
            <a:r>
              <a:rPr dirty="0"/>
              <a:t> </a:t>
            </a:r>
            <a:r>
              <a:rPr dirty="0" err="1"/>
              <a:t>kvinnor</a:t>
            </a:r>
            <a:r>
              <a:rPr dirty="0"/>
              <a:t> </a:t>
            </a:r>
            <a:r>
              <a:rPr dirty="0" err="1"/>
              <a:t>är</a:t>
            </a:r>
            <a:r>
              <a:rPr dirty="0"/>
              <a:t> </a:t>
            </a:r>
            <a:r>
              <a:rPr dirty="0" err="1"/>
              <a:t>särskilt</a:t>
            </a:r>
            <a:r>
              <a:rPr dirty="0"/>
              <a:t> </a:t>
            </a:r>
            <a:r>
              <a:rPr dirty="0" err="1"/>
              <a:t>utsatta</a:t>
            </a:r>
            <a:r>
              <a:rPr dirty="0"/>
              <a:t> </a:t>
            </a:r>
            <a:r>
              <a:rPr dirty="0" err="1"/>
              <a:t>i</a:t>
            </a:r>
            <a:r>
              <a:rPr dirty="0"/>
              <a:t> </a:t>
            </a:r>
            <a:r>
              <a:rPr dirty="0" err="1"/>
              <a:t>konflikter</a:t>
            </a:r>
            <a:r>
              <a:rPr dirty="0"/>
              <a:t>, </a:t>
            </a:r>
            <a:r>
              <a:rPr dirty="0" err="1"/>
              <a:t>exempelvis</a:t>
            </a:r>
            <a:r>
              <a:rPr dirty="0"/>
              <a:t> </a:t>
            </a:r>
            <a:r>
              <a:rPr dirty="0" err="1"/>
              <a:t>genom</a:t>
            </a:r>
            <a:r>
              <a:rPr dirty="0"/>
              <a:t> </a:t>
            </a:r>
            <a:r>
              <a:rPr dirty="0" err="1"/>
              <a:t>sexuellt</a:t>
            </a:r>
            <a:r>
              <a:rPr dirty="0"/>
              <a:t> </a:t>
            </a:r>
            <a:r>
              <a:rPr dirty="0" err="1"/>
              <a:t>våld</a:t>
            </a:r>
            <a:r>
              <a:rPr dirty="0"/>
              <a:t> </a:t>
            </a:r>
            <a:r>
              <a:rPr dirty="0" err="1"/>
              <a:t>som</a:t>
            </a:r>
            <a:r>
              <a:rPr dirty="0"/>
              <a:t> </a:t>
            </a:r>
            <a:r>
              <a:rPr dirty="0" err="1"/>
              <a:t>vapen</a:t>
            </a:r>
            <a:r>
              <a:rPr dirty="0"/>
              <a:t> </a:t>
            </a:r>
            <a:r>
              <a:rPr dirty="0" err="1"/>
              <a:t>i</a:t>
            </a:r>
            <a:r>
              <a:rPr dirty="0"/>
              <a:t> </a:t>
            </a:r>
            <a:r>
              <a:rPr dirty="0" err="1"/>
              <a:t>krigsföring</a:t>
            </a:r>
            <a:r>
              <a:rPr lang="sv-SE" dirty="0"/>
              <a:t>. </a:t>
            </a:r>
            <a:r>
              <a:rPr dirty="0" err="1"/>
              <a:t>Dessutom</a:t>
            </a:r>
            <a:r>
              <a:rPr dirty="0"/>
              <a:t> </a:t>
            </a:r>
            <a:r>
              <a:rPr dirty="0" err="1"/>
              <a:t>understryker</a:t>
            </a:r>
            <a:r>
              <a:rPr dirty="0"/>
              <a:t> </a:t>
            </a:r>
            <a:r>
              <a:rPr dirty="0" err="1"/>
              <a:t>resolutionen</a:t>
            </a:r>
            <a:r>
              <a:rPr dirty="0"/>
              <a:t> </a:t>
            </a:r>
            <a:r>
              <a:rPr dirty="0" err="1"/>
              <a:t>att</a:t>
            </a:r>
            <a:r>
              <a:rPr dirty="0"/>
              <a:t> </a:t>
            </a:r>
            <a:r>
              <a:rPr dirty="0" err="1"/>
              <a:t>långsik</a:t>
            </a:r>
            <a:r>
              <a:rPr lang="sv-SE" dirty="0"/>
              <a:t>tig</a:t>
            </a:r>
            <a:r>
              <a:rPr dirty="0"/>
              <a:t> </a:t>
            </a:r>
            <a:r>
              <a:rPr dirty="0" err="1"/>
              <a:t>fred</a:t>
            </a:r>
            <a:r>
              <a:rPr dirty="0"/>
              <a:t> </a:t>
            </a:r>
            <a:r>
              <a:rPr dirty="0" err="1"/>
              <a:t>är</a:t>
            </a:r>
            <a:r>
              <a:rPr dirty="0"/>
              <a:t> </a:t>
            </a:r>
            <a:r>
              <a:rPr dirty="0" err="1"/>
              <a:t>omöjlig</a:t>
            </a:r>
            <a:r>
              <a:rPr dirty="0"/>
              <a:t> </a:t>
            </a:r>
            <a:r>
              <a:rPr dirty="0" err="1"/>
              <a:t>utan</a:t>
            </a:r>
            <a:r>
              <a:rPr dirty="0"/>
              <a:t> </a:t>
            </a:r>
            <a:r>
              <a:rPr dirty="0" err="1"/>
              <a:t>att</a:t>
            </a:r>
            <a:r>
              <a:rPr dirty="0"/>
              <a:t> </a:t>
            </a:r>
            <a:r>
              <a:rPr dirty="0" err="1"/>
              <a:t>kvinnor</a:t>
            </a:r>
            <a:r>
              <a:rPr dirty="0"/>
              <a:t> </a:t>
            </a:r>
            <a:r>
              <a:rPr dirty="0" err="1"/>
              <a:t>medverkar</a:t>
            </a:r>
            <a:r>
              <a:rPr dirty="0"/>
              <a:t>. </a:t>
            </a:r>
            <a:r>
              <a:rPr dirty="0" err="1"/>
              <a:t>Därför</a:t>
            </a:r>
            <a:r>
              <a:rPr dirty="0"/>
              <a:t> </a:t>
            </a:r>
            <a:r>
              <a:rPr dirty="0" err="1"/>
              <a:t>är</a:t>
            </a:r>
            <a:r>
              <a:rPr dirty="0"/>
              <a:t> det </a:t>
            </a:r>
            <a:r>
              <a:rPr dirty="0" err="1"/>
              <a:t>avgörande</a:t>
            </a:r>
            <a:r>
              <a:rPr dirty="0"/>
              <a:t> </a:t>
            </a:r>
            <a:r>
              <a:rPr dirty="0" err="1"/>
              <a:t>att</a:t>
            </a:r>
            <a:r>
              <a:rPr dirty="0"/>
              <a:t> </a:t>
            </a:r>
            <a:r>
              <a:rPr dirty="0" err="1"/>
              <a:t>alla</a:t>
            </a:r>
            <a:r>
              <a:rPr dirty="0"/>
              <a:t> FN:s </a:t>
            </a:r>
            <a:r>
              <a:rPr dirty="0" err="1"/>
              <a:t>medlemsstater</a:t>
            </a:r>
            <a:r>
              <a:rPr dirty="0"/>
              <a:t> </a:t>
            </a:r>
            <a:r>
              <a:rPr dirty="0" err="1"/>
              <a:t>arbetar</a:t>
            </a:r>
            <a:r>
              <a:rPr dirty="0"/>
              <a:t> </a:t>
            </a:r>
            <a:r>
              <a:rPr dirty="0" err="1"/>
              <a:t>i</a:t>
            </a:r>
            <a:r>
              <a:rPr dirty="0"/>
              <a:t> </a:t>
            </a:r>
            <a:r>
              <a:rPr dirty="0" err="1"/>
              <a:t>resolutionens</a:t>
            </a:r>
            <a:r>
              <a:rPr dirty="0"/>
              <a:t> </a:t>
            </a:r>
            <a:r>
              <a:rPr dirty="0" err="1"/>
              <a:t>anda</a:t>
            </a:r>
            <a:r>
              <a:rPr dirty="0"/>
              <a:t>. </a:t>
            </a:r>
          </a:p>
          <a:p>
            <a:endParaRPr dirty="0"/>
          </a:p>
          <a:p>
            <a:r>
              <a:rPr dirty="0" err="1"/>
              <a:t>Ansvaret</a:t>
            </a:r>
            <a:r>
              <a:rPr dirty="0"/>
              <a:t> </a:t>
            </a:r>
            <a:r>
              <a:rPr dirty="0" err="1"/>
              <a:t>att</a:t>
            </a:r>
            <a:r>
              <a:rPr dirty="0"/>
              <a:t> </a:t>
            </a:r>
            <a:r>
              <a:rPr dirty="0" err="1"/>
              <a:t>genomföra</a:t>
            </a:r>
            <a:r>
              <a:rPr dirty="0"/>
              <a:t> resolution 1325 ligger </a:t>
            </a:r>
            <a:r>
              <a:rPr dirty="0" err="1"/>
              <a:t>på</a:t>
            </a:r>
            <a:r>
              <a:rPr dirty="0"/>
              <a:t> </a:t>
            </a:r>
            <a:r>
              <a:rPr dirty="0" err="1"/>
              <a:t>alla</a:t>
            </a:r>
            <a:r>
              <a:rPr dirty="0"/>
              <a:t> </a:t>
            </a:r>
            <a:r>
              <a:rPr dirty="0" err="1"/>
              <a:t>berörda</a:t>
            </a:r>
            <a:r>
              <a:rPr dirty="0"/>
              <a:t> </a:t>
            </a:r>
            <a:r>
              <a:rPr dirty="0" err="1"/>
              <a:t>parter</a:t>
            </a:r>
            <a:r>
              <a:rPr lang="sv-SE" dirty="0"/>
              <a:t>,</a:t>
            </a:r>
            <a:r>
              <a:rPr dirty="0"/>
              <a:t> </a:t>
            </a:r>
            <a:r>
              <a:rPr dirty="0" err="1"/>
              <a:t>inklusive</a:t>
            </a:r>
            <a:r>
              <a:rPr dirty="0"/>
              <a:t> FN </a:t>
            </a:r>
            <a:r>
              <a:rPr dirty="0" err="1"/>
              <a:t>och</a:t>
            </a:r>
            <a:r>
              <a:rPr dirty="0"/>
              <a:t> </a:t>
            </a:r>
            <a:r>
              <a:rPr dirty="0" err="1"/>
              <a:t>dess</a:t>
            </a:r>
            <a:r>
              <a:rPr dirty="0"/>
              <a:t> </a:t>
            </a:r>
            <a:r>
              <a:rPr dirty="0" err="1"/>
              <a:t>medlemsstater</a:t>
            </a:r>
            <a:r>
              <a:rPr dirty="0"/>
              <a:t>.</a:t>
            </a:r>
            <a:endParaRPr lang="sv-SE" dirty="0"/>
          </a:p>
          <a:p>
            <a:br>
              <a:rPr lang="sv-SE" dirty="0"/>
            </a:br>
            <a:r>
              <a:rPr lang="sv-SE" dirty="0"/>
              <a:t>Se nästa bild för film om resolutionen.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Rubrik och innehåll">
    <p:spTree>
      <p:nvGrpSpPr>
        <p:cNvPr id="1" name=""/>
        <p:cNvGrpSpPr/>
        <p:nvPr/>
      </p:nvGrpSpPr>
      <p:grpSpPr>
        <a:xfrm>
          <a:off x="0" y="0"/>
          <a:ext cx="0" cy="0"/>
          <a:chOff x="0" y="0"/>
          <a:chExt cx="0" cy="0"/>
        </a:xfrm>
      </p:grpSpPr>
      <p:sp>
        <p:nvSpPr>
          <p:cNvPr id="20" name="Titeltext"/>
          <p:cNvSpPr>
            <a:spLocks noGrp="1"/>
          </p:cNvSpPr>
          <p:nvPr>
            <p:ph type="title"/>
          </p:nvPr>
        </p:nvSpPr>
        <p:spPr>
          <a:prstGeom prst="rect">
            <a:avLst/>
          </a:prstGeom>
        </p:spPr>
        <p:txBody>
          <a:bodyPr/>
          <a:lstStyle/>
          <a:p>
            <a:r>
              <a:t>Titeltext</a:t>
            </a:r>
          </a:p>
        </p:txBody>
      </p:sp>
      <p:sp>
        <p:nvSpPr>
          <p:cNvPr id="21" name="Brödtext nivå ett…"/>
          <p:cNvSpPr>
            <a:spLocks noGrp="1"/>
          </p:cNvSpPr>
          <p:nvPr>
            <p:ph type="body" idx="1"/>
          </p:nvPr>
        </p:nvSpPr>
        <p:spPr>
          <a:prstGeom prst="rect">
            <a:avLst/>
          </a:prstGeom>
        </p:spPr>
        <p:txBody>
          <a:bodyPr/>
          <a:lstStyle/>
          <a:p>
            <a:r>
              <a:t>Brödtext nivå ett</a:t>
            </a:r>
          </a:p>
          <a:p>
            <a:pPr lvl="1"/>
            <a:r>
              <a:t>Brödtext nivå två</a:t>
            </a:r>
          </a:p>
          <a:p>
            <a:pPr lvl="2"/>
            <a:r>
              <a:t>Brödtext nivå tre</a:t>
            </a:r>
          </a:p>
          <a:p>
            <a:pPr lvl="3"/>
            <a:r>
              <a:t>Brödtext nivå fyra</a:t>
            </a:r>
          </a:p>
          <a:p>
            <a:pPr lvl="4"/>
            <a:r>
              <a:t>Brödtext nivå fem</a:t>
            </a:r>
          </a:p>
        </p:txBody>
      </p:sp>
      <p:sp>
        <p:nvSpPr>
          <p:cNvPr id="22" name="Diabildsnumm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Lodrät rubrik och text">
    <p:spTree>
      <p:nvGrpSpPr>
        <p:cNvPr id="1" name=""/>
        <p:cNvGrpSpPr/>
        <p:nvPr/>
      </p:nvGrpSpPr>
      <p:grpSpPr>
        <a:xfrm>
          <a:off x="0" y="0"/>
          <a:ext cx="0" cy="0"/>
          <a:chOff x="0" y="0"/>
          <a:chExt cx="0" cy="0"/>
        </a:xfrm>
      </p:grpSpPr>
      <p:sp>
        <p:nvSpPr>
          <p:cNvPr id="101" name="Titeltext"/>
          <p:cNvSpPr>
            <a:spLocks noGrp="1"/>
          </p:cNvSpPr>
          <p:nvPr>
            <p:ph type="title"/>
          </p:nvPr>
        </p:nvSpPr>
        <p:spPr>
          <a:xfrm>
            <a:off x="6629400" y="274638"/>
            <a:ext cx="2057400" cy="5851526"/>
          </a:xfrm>
          <a:prstGeom prst="rect">
            <a:avLst/>
          </a:prstGeom>
        </p:spPr>
        <p:txBody>
          <a:bodyPr/>
          <a:lstStyle/>
          <a:p>
            <a:r>
              <a:t>Titeltext</a:t>
            </a:r>
          </a:p>
        </p:txBody>
      </p:sp>
      <p:sp>
        <p:nvSpPr>
          <p:cNvPr id="102" name="Brödtext nivå ett…"/>
          <p:cNvSpPr>
            <a:spLocks noGrp="1"/>
          </p:cNvSpPr>
          <p:nvPr>
            <p:ph type="body" idx="1"/>
          </p:nvPr>
        </p:nvSpPr>
        <p:spPr>
          <a:xfrm>
            <a:off x="457200" y="274638"/>
            <a:ext cx="6019800" cy="5851526"/>
          </a:xfrm>
          <a:prstGeom prst="rect">
            <a:avLst/>
          </a:prstGeom>
        </p:spPr>
        <p:txBody>
          <a:bodyPr/>
          <a:lstStyle/>
          <a:p>
            <a:r>
              <a:t>Brödtext nivå ett</a:t>
            </a:r>
          </a:p>
          <a:p>
            <a:pPr lvl="1"/>
            <a:r>
              <a:t>Brödtext nivå två</a:t>
            </a:r>
          </a:p>
          <a:p>
            <a:pPr lvl="2"/>
            <a:r>
              <a:t>Brödtext nivå tre</a:t>
            </a:r>
          </a:p>
          <a:p>
            <a:pPr lvl="3"/>
            <a:r>
              <a:t>Brödtext nivå fyra</a:t>
            </a:r>
          </a:p>
          <a:p>
            <a:pPr lvl="4"/>
            <a:r>
              <a:t>Brödtext nivå fem</a:t>
            </a:r>
          </a:p>
        </p:txBody>
      </p:sp>
      <p:sp>
        <p:nvSpPr>
          <p:cNvPr id="103" name="Diabildsnumm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Avsnittsrubrik">
    <p:spTree>
      <p:nvGrpSpPr>
        <p:cNvPr id="1" name=""/>
        <p:cNvGrpSpPr/>
        <p:nvPr/>
      </p:nvGrpSpPr>
      <p:grpSpPr>
        <a:xfrm>
          <a:off x="0" y="0"/>
          <a:ext cx="0" cy="0"/>
          <a:chOff x="0" y="0"/>
          <a:chExt cx="0" cy="0"/>
        </a:xfrm>
      </p:grpSpPr>
      <p:sp>
        <p:nvSpPr>
          <p:cNvPr id="29" name="Titeltext"/>
          <p:cNvSpPr>
            <a:spLocks noGrp="1"/>
          </p:cNvSpPr>
          <p:nvPr>
            <p:ph type="title"/>
          </p:nvPr>
        </p:nvSpPr>
        <p:spPr>
          <a:xfrm>
            <a:off x="722312" y="4406900"/>
            <a:ext cx="7772401" cy="1362075"/>
          </a:xfrm>
          <a:prstGeom prst="rect">
            <a:avLst/>
          </a:prstGeom>
        </p:spPr>
        <p:txBody>
          <a:bodyPr anchor="t"/>
          <a:lstStyle>
            <a:lvl1pPr algn="l">
              <a:defRPr sz="4000" b="1" cap="all"/>
            </a:lvl1pPr>
          </a:lstStyle>
          <a:p>
            <a:r>
              <a:t>Titeltext</a:t>
            </a:r>
          </a:p>
        </p:txBody>
      </p:sp>
      <p:sp>
        <p:nvSpPr>
          <p:cNvPr id="30" name="Brödtext nivå ett…"/>
          <p:cNvSpPr>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Brödtext nivå ett</a:t>
            </a:r>
          </a:p>
          <a:p>
            <a:pPr lvl="1"/>
            <a:r>
              <a:t>Brödtext nivå två</a:t>
            </a:r>
          </a:p>
          <a:p>
            <a:pPr lvl="2"/>
            <a:r>
              <a:t>Brödtext nivå tre</a:t>
            </a:r>
          </a:p>
          <a:p>
            <a:pPr lvl="3"/>
            <a:r>
              <a:t>Brödtext nivå fyra</a:t>
            </a:r>
          </a:p>
          <a:p>
            <a:pPr lvl="4"/>
            <a:r>
              <a:t>Brödtext nivå fem</a:t>
            </a:r>
          </a:p>
        </p:txBody>
      </p:sp>
      <p:sp>
        <p:nvSpPr>
          <p:cNvPr id="31" name="Diabildsnumm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vå innehållsdelar">
    <p:spTree>
      <p:nvGrpSpPr>
        <p:cNvPr id="1" name=""/>
        <p:cNvGrpSpPr/>
        <p:nvPr/>
      </p:nvGrpSpPr>
      <p:grpSpPr>
        <a:xfrm>
          <a:off x="0" y="0"/>
          <a:ext cx="0" cy="0"/>
          <a:chOff x="0" y="0"/>
          <a:chExt cx="0" cy="0"/>
        </a:xfrm>
      </p:grpSpPr>
      <p:sp>
        <p:nvSpPr>
          <p:cNvPr id="38" name="Titeltext"/>
          <p:cNvSpPr>
            <a:spLocks noGrp="1"/>
          </p:cNvSpPr>
          <p:nvPr>
            <p:ph type="title"/>
          </p:nvPr>
        </p:nvSpPr>
        <p:spPr>
          <a:prstGeom prst="rect">
            <a:avLst/>
          </a:prstGeom>
        </p:spPr>
        <p:txBody>
          <a:bodyPr/>
          <a:lstStyle/>
          <a:p>
            <a:r>
              <a:t>Titeltext</a:t>
            </a:r>
          </a:p>
        </p:txBody>
      </p:sp>
      <p:sp>
        <p:nvSpPr>
          <p:cNvPr id="39" name="Brödtext nivå ett…"/>
          <p:cNvSpPr>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Brödtext nivå ett</a:t>
            </a:r>
          </a:p>
          <a:p>
            <a:pPr lvl="1"/>
            <a:r>
              <a:t>Brödtext nivå två</a:t>
            </a:r>
          </a:p>
          <a:p>
            <a:pPr lvl="2"/>
            <a:r>
              <a:t>Brödtext nivå tre</a:t>
            </a:r>
          </a:p>
          <a:p>
            <a:pPr lvl="3"/>
            <a:r>
              <a:t>Brödtext nivå fyra</a:t>
            </a:r>
          </a:p>
          <a:p>
            <a:pPr lvl="4"/>
            <a:r>
              <a:t>Brödtext nivå fem</a:t>
            </a:r>
          </a:p>
        </p:txBody>
      </p:sp>
      <p:sp>
        <p:nvSpPr>
          <p:cNvPr id="40" name="Diabildsnumm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Jämförelse">
    <p:spTree>
      <p:nvGrpSpPr>
        <p:cNvPr id="1" name=""/>
        <p:cNvGrpSpPr/>
        <p:nvPr/>
      </p:nvGrpSpPr>
      <p:grpSpPr>
        <a:xfrm>
          <a:off x="0" y="0"/>
          <a:ext cx="0" cy="0"/>
          <a:chOff x="0" y="0"/>
          <a:chExt cx="0" cy="0"/>
        </a:xfrm>
      </p:grpSpPr>
      <p:sp>
        <p:nvSpPr>
          <p:cNvPr id="47" name="Titeltext"/>
          <p:cNvSpPr>
            <a:spLocks noGrp="1"/>
          </p:cNvSpPr>
          <p:nvPr>
            <p:ph type="title"/>
          </p:nvPr>
        </p:nvSpPr>
        <p:spPr>
          <a:prstGeom prst="rect">
            <a:avLst/>
          </a:prstGeom>
        </p:spPr>
        <p:txBody>
          <a:bodyPr/>
          <a:lstStyle/>
          <a:p>
            <a:r>
              <a:t>Titeltext</a:t>
            </a:r>
          </a:p>
        </p:txBody>
      </p:sp>
      <p:sp>
        <p:nvSpPr>
          <p:cNvPr id="48" name="Brödtext nivå ett…"/>
          <p:cNvSpPr>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Brödtext nivå ett</a:t>
            </a:r>
          </a:p>
          <a:p>
            <a:pPr lvl="1"/>
            <a:r>
              <a:t>Brödtext nivå två</a:t>
            </a:r>
          </a:p>
          <a:p>
            <a:pPr lvl="2"/>
            <a:r>
              <a:t>Brödtext nivå tre</a:t>
            </a:r>
          </a:p>
          <a:p>
            <a:pPr lvl="3"/>
            <a:r>
              <a:t>Brödtext nivå fyra</a:t>
            </a:r>
          </a:p>
          <a:p>
            <a:pPr lvl="4"/>
            <a:r>
              <a:t>Brödtext nivå fem</a:t>
            </a:r>
          </a:p>
        </p:txBody>
      </p:sp>
      <p:sp>
        <p:nvSpPr>
          <p:cNvPr id="49" name="Platshållare för text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0" name="Diabildsnumm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Endast rubrik">
    <p:spTree>
      <p:nvGrpSpPr>
        <p:cNvPr id="1" name=""/>
        <p:cNvGrpSpPr/>
        <p:nvPr/>
      </p:nvGrpSpPr>
      <p:grpSpPr>
        <a:xfrm>
          <a:off x="0" y="0"/>
          <a:ext cx="0" cy="0"/>
          <a:chOff x="0" y="0"/>
          <a:chExt cx="0" cy="0"/>
        </a:xfrm>
      </p:grpSpPr>
      <p:sp>
        <p:nvSpPr>
          <p:cNvPr id="57" name="Titeltext"/>
          <p:cNvSpPr>
            <a:spLocks noGrp="1"/>
          </p:cNvSpPr>
          <p:nvPr>
            <p:ph type="title"/>
          </p:nvPr>
        </p:nvSpPr>
        <p:spPr>
          <a:prstGeom prst="rect">
            <a:avLst/>
          </a:prstGeom>
        </p:spPr>
        <p:txBody>
          <a:bodyPr/>
          <a:lstStyle/>
          <a:p>
            <a:r>
              <a:t>Titeltext</a:t>
            </a:r>
          </a:p>
        </p:txBody>
      </p:sp>
      <p:sp>
        <p:nvSpPr>
          <p:cNvPr id="58" name="Diabildsnumm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om">
    <p:spTree>
      <p:nvGrpSpPr>
        <p:cNvPr id="1" name=""/>
        <p:cNvGrpSpPr/>
        <p:nvPr/>
      </p:nvGrpSpPr>
      <p:grpSpPr>
        <a:xfrm>
          <a:off x="0" y="0"/>
          <a:ext cx="0" cy="0"/>
          <a:chOff x="0" y="0"/>
          <a:chExt cx="0" cy="0"/>
        </a:xfrm>
      </p:grpSpPr>
      <p:sp>
        <p:nvSpPr>
          <p:cNvPr id="65" name="Diabildsnumm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Innehåll med bildtext">
    <p:spTree>
      <p:nvGrpSpPr>
        <p:cNvPr id="1" name=""/>
        <p:cNvGrpSpPr/>
        <p:nvPr/>
      </p:nvGrpSpPr>
      <p:grpSpPr>
        <a:xfrm>
          <a:off x="0" y="0"/>
          <a:ext cx="0" cy="0"/>
          <a:chOff x="0" y="0"/>
          <a:chExt cx="0" cy="0"/>
        </a:xfrm>
      </p:grpSpPr>
      <p:sp>
        <p:nvSpPr>
          <p:cNvPr id="72" name="Titeltext"/>
          <p:cNvSpPr>
            <a:spLocks noGrp="1"/>
          </p:cNvSpPr>
          <p:nvPr>
            <p:ph type="title"/>
          </p:nvPr>
        </p:nvSpPr>
        <p:spPr>
          <a:xfrm>
            <a:off x="457200" y="273050"/>
            <a:ext cx="3008314" cy="1162050"/>
          </a:xfrm>
          <a:prstGeom prst="rect">
            <a:avLst/>
          </a:prstGeom>
        </p:spPr>
        <p:txBody>
          <a:bodyPr anchor="b"/>
          <a:lstStyle>
            <a:lvl1pPr algn="l">
              <a:defRPr sz="2000" b="1"/>
            </a:lvl1pPr>
          </a:lstStyle>
          <a:p>
            <a:r>
              <a:t>Titeltext</a:t>
            </a:r>
          </a:p>
        </p:txBody>
      </p:sp>
      <p:sp>
        <p:nvSpPr>
          <p:cNvPr id="73" name="Brödtext nivå ett…"/>
          <p:cNvSpPr>
            <a:spLocks noGrp="1"/>
          </p:cNvSpPr>
          <p:nvPr>
            <p:ph type="body" idx="1"/>
          </p:nvPr>
        </p:nvSpPr>
        <p:spPr>
          <a:xfrm>
            <a:off x="3575050" y="273050"/>
            <a:ext cx="5111750" cy="5853113"/>
          </a:xfrm>
          <a:prstGeom prst="rect">
            <a:avLst/>
          </a:prstGeom>
        </p:spPr>
        <p:txBody>
          <a:bodyPr/>
          <a:lstStyle/>
          <a:p>
            <a:r>
              <a:t>Brödtext nivå ett</a:t>
            </a:r>
          </a:p>
          <a:p>
            <a:pPr lvl="1"/>
            <a:r>
              <a:t>Brödtext nivå två</a:t>
            </a:r>
          </a:p>
          <a:p>
            <a:pPr lvl="2"/>
            <a:r>
              <a:t>Brödtext nivå tre</a:t>
            </a:r>
          </a:p>
          <a:p>
            <a:pPr lvl="3"/>
            <a:r>
              <a:t>Brödtext nivå fyra</a:t>
            </a:r>
          </a:p>
          <a:p>
            <a:pPr lvl="4"/>
            <a:r>
              <a:t>Brödtext nivå fem</a:t>
            </a:r>
          </a:p>
        </p:txBody>
      </p:sp>
      <p:sp>
        <p:nvSpPr>
          <p:cNvPr id="74" name="Platshållare för text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75" name="Diabildsnumm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ild med bildtext">
    <p:spTree>
      <p:nvGrpSpPr>
        <p:cNvPr id="1" name=""/>
        <p:cNvGrpSpPr/>
        <p:nvPr/>
      </p:nvGrpSpPr>
      <p:grpSpPr>
        <a:xfrm>
          <a:off x="0" y="0"/>
          <a:ext cx="0" cy="0"/>
          <a:chOff x="0" y="0"/>
          <a:chExt cx="0" cy="0"/>
        </a:xfrm>
      </p:grpSpPr>
      <p:sp>
        <p:nvSpPr>
          <p:cNvPr id="82" name="Titeltext"/>
          <p:cNvSpPr>
            <a:spLocks noGrp="1"/>
          </p:cNvSpPr>
          <p:nvPr>
            <p:ph type="title"/>
          </p:nvPr>
        </p:nvSpPr>
        <p:spPr>
          <a:xfrm>
            <a:off x="1792288" y="4800600"/>
            <a:ext cx="5486401" cy="566738"/>
          </a:xfrm>
          <a:prstGeom prst="rect">
            <a:avLst/>
          </a:prstGeom>
        </p:spPr>
        <p:txBody>
          <a:bodyPr anchor="b"/>
          <a:lstStyle>
            <a:lvl1pPr algn="l">
              <a:defRPr sz="2000" b="1"/>
            </a:lvl1pPr>
          </a:lstStyle>
          <a:p>
            <a:r>
              <a:t>Titeltext</a:t>
            </a:r>
          </a:p>
        </p:txBody>
      </p:sp>
      <p:sp>
        <p:nvSpPr>
          <p:cNvPr id="83" name="Platshållare för bild 2"/>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84" name="Brödtext nivå ett…"/>
          <p:cNvSpPr>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Brödtext nivå ett</a:t>
            </a:r>
          </a:p>
          <a:p>
            <a:pPr lvl="1"/>
            <a:r>
              <a:t>Brödtext nivå två</a:t>
            </a:r>
          </a:p>
          <a:p>
            <a:pPr lvl="2"/>
            <a:r>
              <a:t>Brödtext nivå tre</a:t>
            </a:r>
          </a:p>
          <a:p>
            <a:pPr lvl="3"/>
            <a:r>
              <a:t>Brödtext nivå fyra</a:t>
            </a:r>
          </a:p>
          <a:p>
            <a:pPr lvl="4"/>
            <a:r>
              <a:t>Brödtext nivå fem</a:t>
            </a:r>
          </a:p>
        </p:txBody>
      </p:sp>
      <p:sp>
        <p:nvSpPr>
          <p:cNvPr id="85" name="Diabildsnumm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Rubrik och lodrät text">
    <p:spTree>
      <p:nvGrpSpPr>
        <p:cNvPr id="1" name=""/>
        <p:cNvGrpSpPr/>
        <p:nvPr/>
      </p:nvGrpSpPr>
      <p:grpSpPr>
        <a:xfrm>
          <a:off x="0" y="0"/>
          <a:ext cx="0" cy="0"/>
          <a:chOff x="0" y="0"/>
          <a:chExt cx="0" cy="0"/>
        </a:xfrm>
      </p:grpSpPr>
      <p:sp>
        <p:nvSpPr>
          <p:cNvPr id="92" name="Titeltext"/>
          <p:cNvSpPr>
            <a:spLocks noGrp="1"/>
          </p:cNvSpPr>
          <p:nvPr>
            <p:ph type="title"/>
          </p:nvPr>
        </p:nvSpPr>
        <p:spPr>
          <a:prstGeom prst="rect">
            <a:avLst/>
          </a:prstGeom>
        </p:spPr>
        <p:txBody>
          <a:bodyPr/>
          <a:lstStyle/>
          <a:p>
            <a:r>
              <a:t>Titeltext</a:t>
            </a:r>
          </a:p>
        </p:txBody>
      </p:sp>
      <p:sp>
        <p:nvSpPr>
          <p:cNvPr id="93" name="Brödtext nivå ett…"/>
          <p:cNvSpPr>
            <a:spLocks noGrp="1"/>
          </p:cNvSpPr>
          <p:nvPr>
            <p:ph type="body" idx="1"/>
          </p:nvPr>
        </p:nvSpPr>
        <p:spPr>
          <a:prstGeom prst="rect">
            <a:avLst/>
          </a:prstGeom>
        </p:spPr>
        <p:txBody>
          <a:bodyPr/>
          <a:lstStyle/>
          <a:p>
            <a:r>
              <a:t>Brödtext nivå ett</a:t>
            </a:r>
          </a:p>
          <a:p>
            <a:pPr lvl="1"/>
            <a:r>
              <a:t>Brödtext nivå två</a:t>
            </a:r>
          </a:p>
          <a:p>
            <a:pPr lvl="2"/>
            <a:r>
              <a:t>Brödtext nivå tre</a:t>
            </a:r>
          </a:p>
          <a:p>
            <a:pPr lvl="3"/>
            <a:r>
              <a:t>Brödtext nivå fyra</a:t>
            </a:r>
          </a:p>
          <a:p>
            <a:pPr lvl="4"/>
            <a:r>
              <a:t>Brödtext nivå fem</a:t>
            </a:r>
          </a:p>
        </p:txBody>
      </p:sp>
      <p:sp>
        <p:nvSpPr>
          <p:cNvPr id="94" name="Diabildsnumm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2"/>
          <a:srcRect/>
          <a:stretch>
            <a:fillRect/>
          </a:stretch>
        </a:blipFill>
        <a:effectLst/>
      </p:bgPr>
    </p:bg>
    <p:spTree>
      <p:nvGrpSpPr>
        <p:cNvPr id="1" name=""/>
        <p:cNvGrpSpPr/>
        <p:nvPr/>
      </p:nvGrpSpPr>
      <p:grpSpPr>
        <a:xfrm>
          <a:off x="0" y="0"/>
          <a:ext cx="0" cy="0"/>
          <a:chOff x="0" y="0"/>
          <a:chExt cx="0" cy="0"/>
        </a:xfrm>
      </p:grpSpPr>
      <p:sp>
        <p:nvSpPr>
          <p:cNvPr id="2" name="Titeltext"/>
          <p:cNvSpPr>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Titeltext</a:t>
            </a:r>
          </a:p>
        </p:txBody>
      </p:sp>
      <p:sp>
        <p:nvSpPr>
          <p:cNvPr id="3" name="Brödtext nivå ett…"/>
          <p:cNvSpPr>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Brödtext nivå ett</a:t>
            </a:r>
          </a:p>
          <a:p>
            <a:pPr lvl="1"/>
            <a:r>
              <a:t>Brödtext nivå två</a:t>
            </a:r>
          </a:p>
          <a:p>
            <a:pPr lvl="2"/>
            <a:r>
              <a:t>Brödtext nivå tre</a:t>
            </a:r>
          </a:p>
          <a:p>
            <a:pPr lvl="3"/>
            <a:r>
              <a:t>Brödtext nivå fyra</a:t>
            </a:r>
          </a:p>
          <a:p>
            <a:pPr lvl="4"/>
            <a:r>
              <a:t>Brödtext nivå fem</a:t>
            </a:r>
          </a:p>
        </p:txBody>
      </p:sp>
      <p:sp>
        <p:nvSpPr>
          <p:cNvPr id="4" name="Diabildsnummer"/>
          <p:cNvSpPr>
            <a:spLocks noGrp="1"/>
          </p:cNvSpPr>
          <p:nvPr>
            <p:ph type="sldNum" sz="quarter" idx="2"/>
          </p:nvPr>
        </p:nvSpPr>
        <p:spPr>
          <a:xfrm>
            <a:off x="8422818" y="6404292"/>
            <a:ext cx="263983" cy="269241"/>
          </a:xfrm>
          <a:prstGeom prst="rect">
            <a:avLst/>
          </a:prstGeom>
          <a:ln w="12700">
            <a:miter lim="400000"/>
          </a:ln>
        </p:spPr>
        <p:txBody>
          <a:bodyPr wrap="none" lIns="45719" rIns="45719" anchor="ctr">
            <a:spAutoFit/>
          </a:bodyPr>
          <a:lstStyle>
            <a:lvl1pPr algn="r">
              <a:defRPr sz="1200">
                <a:solidFill>
                  <a:srgbClr val="898989"/>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ideo" Target="https://www.youtube.com/embed/mZH5hIOyU4Y?feature=oembed" TargetMode="Externa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textruta 6"/>
          <p:cNvSpPr/>
          <p:nvPr/>
        </p:nvSpPr>
        <p:spPr>
          <a:xfrm>
            <a:off x="10731500" y="3860800"/>
            <a:ext cx="180340" cy="4597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2400">
                <a:latin typeface="Times"/>
                <a:ea typeface="Times"/>
                <a:cs typeface="Times"/>
                <a:sym typeface="Times"/>
              </a:defRPr>
            </a:lvl1pPr>
          </a:lstStyle>
          <a:p>
            <a:r>
              <a:t> </a:t>
            </a:r>
          </a:p>
        </p:txBody>
      </p:sp>
      <p:sp>
        <p:nvSpPr>
          <p:cNvPr id="136" name="Rectangle 2"/>
          <p:cNvSpPr>
            <a:spLocks noGrp="1"/>
          </p:cNvSpPr>
          <p:nvPr>
            <p:ph type="title"/>
          </p:nvPr>
        </p:nvSpPr>
        <p:spPr>
          <a:xfrm>
            <a:off x="0" y="9525"/>
            <a:ext cx="9144000" cy="1619250"/>
          </a:xfrm>
          <a:prstGeom prst="rect">
            <a:avLst/>
          </a:prstGeom>
        </p:spPr>
        <p:txBody>
          <a:bodyPr/>
          <a:lstStyle>
            <a:lvl1pPr>
              <a:defRPr>
                <a:solidFill>
                  <a:srgbClr val="FFFFFF"/>
                </a:solidFill>
                <a:latin typeface="TradeGothic Condensed"/>
                <a:ea typeface="TradeGothic Condensed"/>
                <a:cs typeface="TradeGothic Condensed"/>
                <a:sym typeface="TradeGothic Condensed"/>
              </a:defRPr>
            </a:lvl1pPr>
          </a:lstStyle>
          <a:p>
            <a:r>
              <a:t>FN:s kvinnokonvention</a:t>
            </a:r>
          </a:p>
        </p:txBody>
      </p:sp>
      <p:sp>
        <p:nvSpPr>
          <p:cNvPr id="137" name="textruta 10"/>
          <p:cNvSpPr/>
          <p:nvPr/>
        </p:nvSpPr>
        <p:spPr>
          <a:xfrm>
            <a:off x="0" y="2097303"/>
            <a:ext cx="9144000" cy="3562514"/>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marL="704850" indent="-342900">
              <a:lnSpc>
                <a:spcPct val="150000"/>
              </a:lnSpc>
              <a:spcBef>
                <a:spcPts val="500"/>
              </a:spcBef>
              <a:buSzPct val="100000"/>
              <a:buFont typeface="Arial"/>
              <a:buChar char="•"/>
              <a:defRPr sz="2400">
                <a:latin typeface="Minion Pro"/>
                <a:ea typeface="Minion Pro"/>
                <a:cs typeface="Minion Pro"/>
                <a:sym typeface="Minion Pro"/>
              </a:defRPr>
            </a:pPr>
            <a:r>
              <a:rPr dirty="0"/>
              <a:t>C</a:t>
            </a:r>
            <a:r>
              <a:rPr lang="sv-SE" dirty="0"/>
              <a:t>EDAW</a:t>
            </a:r>
            <a:r>
              <a:rPr dirty="0"/>
              <a:t> (Convention on the Elimination of all forms of Discrimination Against Women)</a:t>
            </a:r>
            <a:endParaRPr dirty="0">
              <a:latin typeface="Arial"/>
              <a:ea typeface="Arial"/>
              <a:cs typeface="Arial"/>
              <a:sym typeface="Arial"/>
            </a:endParaRPr>
          </a:p>
          <a:p>
            <a:pPr marL="704850" indent="-342900">
              <a:lnSpc>
                <a:spcPct val="150000"/>
              </a:lnSpc>
              <a:spcBef>
                <a:spcPts val="500"/>
              </a:spcBef>
              <a:buSzPct val="100000"/>
              <a:buFont typeface="Arial"/>
              <a:buChar char="•"/>
              <a:defRPr sz="2400">
                <a:latin typeface="Minion Pro"/>
                <a:ea typeface="Minion Pro"/>
                <a:cs typeface="Minion Pro"/>
                <a:sym typeface="Minion Pro"/>
              </a:defRPr>
            </a:pPr>
            <a:r>
              <a:rPr dirty="0"/>
              <a:t> </a:t>
            </a:r>
            <a:r>
              <a:rPr dirty="0" err="1"/>
              <a:t>Avskaffa</a:t>
            </a:r>
            <a:r>
              <a:rPr dirty="0"/>
              <a:t> all form av </a:t>
            </a:r>
            <a:r>
              <a:rPr dirty="0" err="1"/>
              <a:t>diskriminering</a:t>
            </a:r>
            <a:r>
              <a:rPr dirty="0"/>
              <a:t> av </a:t>
            </a:r>
            <a:r>
              <a:rPr dirty="0" err="1"/>
              <a:t>kvinnor</a:t>
            </a:r>
            <a:r>
              <a:rPr dirty="0"/>
              <a:t> </a:t>
            </a:r>
            <a:r>
              <a:rPr dirty="0" err="1"/>
              <a:t>och</a:t>
            </a:r>
            <a:r>
              <a:rPr dirty="0"/>
              <a:t> </a:t>
            </a:r>
            <a:r>
              <a:rPr dirty="0" err="1"/>
              <a:t>uppnå</a:t>
            </a:r>
            <a:r>
              <a:rPr dirty="0"/>
              <a:t> </a:t>
            </a:r>
            <a:r>
              <a:rPr dirty="0" err="1"/>
              <a:t>lika</a:t>
            </a:r>
            <a:r>
              <a:rPr dirty="0"/>
              <a:t> </a:t>
            </a:r>
            <a:r>
              <a:rPr dirty="0" err="1"/>
              <a:t>fri</a:t>
            </a:r>
            <a:r>
              <a:rPr dirty="0"/>
              <a:t>- </a:t>
            </a:r>
            <a:r>
              <a:rPr dirty="0" err="1"/>
              <a:t>och</a:t>
            </a:r>
            <a:r>
              <a:rPr dirty="0"/>
              <a:t> </a:t>
            </a:r>
            <a:r>
              <a:rPr dirty="0" err="1"/>
              <a:t>rättigheter</a:t>
            </a:r>
            <a:r>
              <a:rPr dirty="0"/>
              <a:t> </a:t>
            </a:r>
            <a:r>
              <a:rPr dirty="0" err="1"/>
              <a:t>mellan</a:t>
            </a:r>
            <a:r>
              <a:rPr dirty="0"/>
              <a:t> </a:t>
            </a:r>
            <a:r>
              <a:rPr dirty="0" err="1"/>
              <a:t>män</a:t>
            </a:r>
            <a:r>
              <a:rPr dirty="0"/>
              <a:t> </a:t>
            </a:r>
            <a:r>
              <a:rPr dirty="0" err="1"/>
              <a:t>och</a:t>
            </a:r>
            <a:r>
              <a:rPr dirty="0"/>
              <a:t> </a:t>
            </a:r>
            <a:r>
              <a:rPr dirty="0" err="1"/>
              <a:t>kvinnor</a:t>
            </a:r>
            <a:endParaRPr dirty="0">
              <a:latin typeface="Arial"/>
              <a:ea typeface="Arial"/>
              <a:cs typeface="Arial"/>
              <a:sym typeface="Arial"/>
            </a:endParaRPr>
          </a:p>
          <a:p>
            <a:pPr marL="704850" indent="-342900">
              <a:lnSpc>
                <a:spcPct val="150000"/>
              </a:lnSpc>
              <a:spcBef>
                <a:spcPts val="500"/>
              </a:spcBef>
              <a:buSzPct val="100000"/>
              <a:buFont typeface="Arial"/>
              <a:buChar char="•"/>
              <a:defRPr sz="2400">
                <a:latin typeface="Minion Pro"/>
                <a:ea typeface="Minion Pro"/>
                <a:cs typeface="Minion Pro"/>
                <a:sym typeface="Minion Pro"/>
              </a:defRPr>
            </a:pPr>
            <a:r>
              <a:rPr dirty="0" err="1"/>
              <a:t>Antogs</a:t>
            </a:r>
            <a:r>
              <a:rPr dirty="0"/>
              <a:t> av </a:t>
            </a:r>
            <a:r>
              <a:rPr dirty="0" err="1"/>
              <a:t>generalförsamlingen</a:t>
            </a:r>
            <a:r>
              <a:rPr dirty="0"/>
              <a:t> 1979, </a:t>
            </a:r>
            <a:r>
              <a:rPr dirty="0" err="1"/>
              <a:t>trädde</a:t>
            </a:r>
            <a:r>
              <a:rPr dirty="0"/>
              <a:t> </a:t>
            </a:r>
            <a:r>
              <a:rPr dirty="0" err="1"/>
              <a:t>i</a:t>
            </a:r>
            <a:r>
              <a:rPr dirty="0"/>
              <a:t> </a:t>
            </a:r>
            <a:r>
              <a:rPr dirty="0" err="1"/>
              <a:t>kraft</a:t>
            </a:r>
            <a:r>
              <a:rPr dirty="0"/>
              <a:t> 1981</a:t>
            </a:r>
          </a:p>
          <a:p>
            <a:pPr marL="704850" indent="-342900">
              <a:lnSpc>
                <a:spcPct val="150000"/>
              </a:lnSpc>
              <a:spcBef>
                <a:spcPts val="500"/>
              </a:spcBef>
              <a:buSzPct val="100000"/>
              <a:buFont typeface="Arial"/>
              <a:buChar char="•"/>
              <a:defRPr sz="2400">
                <a:latin typeface="Minion Pro"/>
                <a:ea typeface="Minion Pro"/>
                <a:cs typeface="Minion Pro"/>
                <a:sym typeface="Minion Pro"/>
              </a:defRPr>
            </a:pPr>
            <a:r>
              <a:rPr dirty="0" err="1"/>
              <a:t>Antogs</a:t>
            </a:r>
            <a:r>
              <a:rPr dirty="0"/>
              <a:t> av 189 </a:t>
            </a:r>
            <a:r>
              <a:rPr dirty="0" err="1"/>
              <a:t>medlemsstater</a:t>
            </a:r>
            <a:r>
              <a:rPr dirty="0"/>
              <a:t>, </a:t>
            </a:r>
            <a:r>
              <a:rPr dirty="0" err="1"/>
              <a:t>reserverades</a:t>
            </a:r>
            <a:r>
              <a:rPr dirty="0"/>
              <a:t> av 60</a:t>
            </a:r>
            <a:r>
              <a:rPr lang="sv-SE" dirty="0"/>
              <a:t> medlemsstater </a:t>
            </a:r>
            <a:endParaRPr dirty="0">
              <a:latin typeface="Arial"/>
              <a:ea typeface="Arial"/>
              <a:cs typeface="Arial"/>
              <a:sym typeface="Arial"/>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69C1692-62DC-4FBF-AADA-65BFD7788933}"/>
              </a:ext>
            </a:extLst>
          </p:cNvPr>
          <p:cNvSpPr>
            <a:spLocks noGrp="1"/>
          </p:cNvSpPr>
          <p:nvPr>
            <p:ph type="title"/>
          </p:nvPr>
        </p:nvSpPr>
        <p:spPr/>
        <p:txBody>
          <a:bodyPr/>
          <a:lstStyle/>
          <a:p>
            <a:endParaRPr lang="sv-SE"/>
          </a:p>
        </p:txBody>
      </p:sp>
      <p:sp>
        <p:nvSpPr>
          <p:cNvPr id="3" name="Platshållare för text 2">
            <a:extLst>
              <a:ext uri="{FF2B5EF4-FFF2-40B4-BE49-F238E27FC236}">
                <a16:creationId xmlns:a16="http://schemas.microsoft.com/office/drawing/2014/main" id="{57997EF6-C52F-4D39-A9AE-976828D8D86D}"/>
              </a:ext>
            </a:extLst>
          </p:cNvPr>
          <p:cNvSpPr>
            <a:spLocks noGrp="1"/>
          </p:cNvSpPr>
          <p:nvPr>
            <p:ph type="body" sz="quarter" idx="1"/>
          </p:nvPr>
        </p:nvSpPr>
        <p:spPr/>
        <p:txBody>
          <a:bodyPr/>
          <a:lstStyle/>
          <a:p>
            <a:endParaRPr lang="sv-SE" dirty="0"/>
          </a:p>
        </p:txBody>
      </p:sp>
      <p:pic>
        <p:nvPicPr>
          <p:cNvPr id="4" name="Onlinemedia 3" title="The Story of Resolution 1325 | Women, Peace and Security">
            <a:hlinkClick r:id="" action="ppaction://media"/>
            <a:extLst>
              <a:ext uri="{FF2B5EF4-FFF2-40B4-BE49-F238E27FC236}">
                <a16:creationId xmlns:a16="http://schemas.microsoft.com/office/drawing/2014/main" id="{2CF22F18-CFEE-4D70-AD66-AB107E014C9C}"/>
              </a:ext>
            </a:extLst>
          </p:cNvPr>
          <p:cNvPicPr>
            <a:picLocks noRot="1" noChangeAspect="1"/>
          </p:cNvPicPr>
          <p:nvPr>
            <a:videoFile r:link="rId1"/>
          </p:nvPr>
        </p:nvPicPr>
        <p:blipFill>
          <a:blip r:embed="rId4"/>
          <a:stretch>
            <a:fillRect/>
          </a:stretch>
        </p:blipFill>
        <p:spPr>
          <a:xfrm>
            <a:off x="0" y="1603717"/>
            <a:ext cx="9144000" cy="5380283"/>
          </a:xfrm>
          <a:prstGeom prst="rect">
            <a:avLst/>
          </a:prstGeom>
        </p:spPr>
      </p:pic>
      <p:sp>
        <p:nvSpPr>
          <p:cNvPr id="5" name="Rubrik 1">
            <a:extLst>
              <a:ext uri="{FF2B5EF4-FFF2-40B4-BE49-F238E27FC236}">
                <a16:creationId xmlns:a16="http://schemas.microsoft.com/office/drawing/2014/main" id="{4BCA877B-B2F2-4D80-BC5E-54430129899C}"/>
              </a:ext>
            </a:extLst>
          </p:cNvPr>
          <p:cNvSpPr txBox="1">
            <a:spLocks/>
          </p:cNvSpPr>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t">
            <a:normAutofit fontScale="92500" lnSpcReduction="10000"/>
          </a:bodyPr>
          <a:lstStyle>
            <a:lvl1pPr marL="0" marR="0" indent="0" algn="l" defTabSz="914400" rtl="0" latinLnBrk="0">
              <a:lnSpc>
                <a:spcPct val="100000"/>
              </a:lnSpc>
              <a:spcBef>
                <a:spcPts val="0"/>
              </a:spcBef>
              <a:spcAft>
                <a:spcPts val="0"/>
              </a:spcAft>
              <a:buClrTx/>
              <a:buSzTx/>
              <a:buFontTx/>
              <a:buNone/>
              <a:tabLst/>
              <a:defRPr sz="4000" b="1" i="0" u="none" strike="noStrike" cap="all" spc="0" baseline="0">
                <a:ln>
                  <a:noFill/>
                </a:ln>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a:lstStyle>
          <a:p>
            <a:pPr algn="ctr" hangingPunct="1">
              <a:defRPr>
                <a:solidFill>
                  <a:srgbClr val="FFFFFF"/>
                </a:solidFill>
                <a:latin typeface="TradeGothic Condensed"/>
                <a:ea typeface="TradeGothic Condensed"/>
                <a:cs typeface="TradeGothic Condensed"/>
                <a:sym typeface="TradeGothic Condensed"/>
              </a:defRPr>
            </a:pPr>
            <a:r>
              <a:rPr lang="en-US" b="0" dirty="0">
                <a:solidFill>
                  <a:srgbClr val="FFFFFF"/>
                </a:solidFill>
                <a:latin typeface="TradeGothic Condensed"/>
                <a:ea typeface="TradeGothic Condensed"/>
                <a:cs typeface="TradeGothic Condensed"/>
                <a:sym typeface="TradeGothic Condensed"/>
              </a:rPr>
              <a:t>The Story of Resolution 1325 | Women, Peace and Security</a:t>
            </a:r>
          </a:p>
        </p:txBody>
      </p:sp>
    </p:spTree>
    <p:extLst>
      <p:ext uri="{BB962C8B-B14F-4D97-AF65-F5344CB8AC3E}">
        <p14:creationId xmlns:p14="http://schemas.microsoft.com/office/powerpoint/2010/main" val="172765228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0E1FAF0-7FF8-4705-A4E3-3E4630212FF4}"/>
              </a:ext>
            </a:extLst>
          </p:cNvPr>
          <p:cNvSpPr>
            <a:spLocks noGrp="1"/>
          </p:cNvSpPr>
          <p:nvPr>
            <p:ph type="title"/>
          </p:nvPr>
        </p:nvSpPr>
        <p:spPr/>
        <p:txBody>
          <a:bodyPr/>
          <a:lstStyle/>
          <a:p>
            <a:r>
              <a:rPr lang="sv-SE" dirty="0">
                <a:solidFill>
                  <a:schemeClr val="bg1"/>
                </a:solidFill>
                <a:latin typeface="Trade Gothic Bold"/>
              </a:rPr>
              <a:t>För en jämställd värld</a:t>
            </a:r>
          </a:p>
        </p:txBody>
      </p:sp>
      <p:sp>
        <p:nvSpPr>
          <p:cNvPr id="3" name="Platshållare för text 2">
            <a:extLst>
              <a:ext uri="{FF2B5EF4-FFF2-40B4-BE49-F238E27FC236}">
                <a16:creationId xmlns:a16="http://schemas.microsoft.com/office/drawing/2014/main" id="{377C75FC-9632-42BE-A21C-E39CB95D1318}"/>
              </a:ext>
            </a:extLst>
          </p:cNvPr>
          <p:cNvSpPr>
            <a:spLocks noGrp="1"/>
          </p:cNvSpPr>
          <p:nvPr>
            <p:ph type="body" idx="1"/>
          </p:nvPr>
        </p:nvSpPr>
        <p:spPr>
          <a:xfrm>
            <a:off x="457200" y="3429000"/>
            <a:ext cx="8229600" cy="1282485"/>
          </a:xfrm>
        </p:spPr>
        <p:txBody>
          <a:bodyPr>
            <a:normAutofit/>
          </a:bodyPr>
          <a:lstStyle/>
          <a:p>
            <a:pPr marL="0" indent="0" algn="ctr">
              <a:buNone/>
            </a:pPr>
            <a:r>
              <a:rPr lang="sv-SE" sz="2400" dirty="0">
                <a:latin typeface="Minion Pro" panose="02040503050201020203" pitchFamily="18" charset="0"/>
              </a:rPr>
              <a:t>”Jämställdhet innebär att män och kvinnor har lika rättigheter, skyldigheter och möjligheter inom alla områden i livet”</a:t>
            </a:r>
          </a:p>
        </p:txBody>
      </p:sp>
    </p:spTree>
    <p:extLst>
      <p:ext uri="{BB962C8B-B14F-4D97-AF65-F5344CB8AC3E}">
        <p14:creationId xmlns:p14="http://schemas.microsoft.com/office/powerpoint/2010/main" val="343965444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Rubrik 1"/>
          <p:cNvSpPr>
            <a:spLocks noGrp="1"/>
          </p:cNvSpPr>
          <p:nvPr>
            <p:ph type="title"/>
          </p:nvPr>
        </p:nvSpPr>
        <p:spPr>
          <a:prstGeom prst="rect">
            <a:avLst/>
          </a:prstGeom>
        </p:spPr>
        <p:txBody>
          <a:bodyPr/>
          <a:lstStyle>
            <a:lvl1pPr>
              <a:defRPr>
                <a:solidFill>
                  <a:srgbClr val="FFFFFF"/>
                </a:solidFill>
                <a:latin typeface="TradeGothic Condensed"/>
                <a:ea typeface="TradeGothic Condensed"/>
                <a:cs typeface="TradeGothic Condensed"/>
                <a:sym typeface="TradeGothic Condensed"/>
              </a:defRPr>
            </a:lvl1pPr>
          </a:lstStyle>
          <a:p>
            <a:r>
              <a:t>Diskussionsfrågor</a:t>
            </a:r>
          </a:p>
        </p:txBody>
      </p:sp>
      <p:sp>
        <p:nvSpPr>
          <p:cNvPr id="177" name="Platshållare för innehåll 2"/>
          <p:cNvSpPr>
            <a:spLocks noGrp="1"/>
          </p:cNvSpPr>
          <p:nvPr>
            <p:ph type="body" idx="1"/>
          </p:nvPr>
        </p:nvSpPr>
        <p:spPr>
          <a:xfrm>
            <a:off x="263471" y="2030278"/>
            <a:ext cx="8880529" cy="4553083"/>
          </a:xfrm>
          <a:prstGeom prst="rect">
            <a:avLst/>
          </a:prstGeom>
        </p:spPr>
        <p:txBody>
          <a:bodyPr>
            <a:normAutofit/>
          </a:bodyPr>
          <a:lstStyle/>
          <a:p>
            <a:pPr marL="457200" indent="-457200">
              <a:buAutoNum type="arabicPeriod"/>
            </a:pPr>
            <a:r>
              <a:rPr lang="sv-SE" sz="2400" dirty="0">
                <a:solidFill>
                  <a:srgbClr val="00B0F0"/>
                </a:solidFill>
                <a:latin typeface="Minion Pro" panose="02040503050201020203" pitchFamily="18" charset="0"/>
              </a:rPr>
              <a:t>Diskutera vad det innebär att leva i ett jämställt samhälle?</a:t>
            </a:r>
          </a:p>
          <a:p>
            <a:pPr marL="457200" indent="-457200">
              <a:buAutoNum type="arabicPeriod"/>
            </a:pPr>
            <a:r>
              <a:rPr lang="sv-SE" sz="2400" dirty="0">
                <a:solidFill>
                  <a:srgbClr val="00B050"/>
                </a:solidFill>
                <a:latin typeface="Minion Pro" panose="02040503050201020203" pitchFamily="18" charset="0"/>
              </a:rPr>
              <a:t>Ge exempel på hur vi i Sverige kan arbeta för att eftersträva Kvinnokonventionen och uppnå jämställdhet? Vem/vilka kan göra vad?</a:t>
            </a:r>
          </a:p>
          <a:p>
            <a:pPr marL="457200" indent="-457200">
              <a:buFont typeface="Arial"/>
              <a:buAutoNum type="arabicPeriod"/>
            </a:pPr>
            <a:r>
              <a:rPr lang="sv-SE" sz="2400" dirty="0">
                <a:solidFill>
                  <a:srgbClr val="7030A0"/>
                </a:solidFill>
                <a:latin typeface="Minion Pro" panose="02040503050201020203" pitchFamily="18" charset="0"/>
              </a:rPr>
              <a:t>Vad kan din skola göra för att arbeta för jämställdhet?</a:t>
            </a:r>
          </a:p>
          <a:p>
            <a:pPr marL="457200" indent="-457200">
              <a:buAutoNum type="arabicPeriod"/>
            </a:pPr>
            <a:r>
              <a:rPr lang="sv-SE" sz="2400" dirty="0">
                <a:solidFill>
                  <a:srgbClr val="FFC000"/>
                </a:solidFill>
                <a:latin typeface="Minion Pro" panose="02040503050201020203" pitchFamily="18" charset="0"/>
              </a:rPr>
              <a:t>Lika rättigheter på papper är inte alltid samma sak som att ha tillgång till lika rättigheter. Vad innebär det? Kan du komma på några egna exempel?</a:t>
            </a:r>
          </a:p>
          <a:p>
            <a:pPr marL="457200" indent="-457200">
              <a:buAutoNum type="arabicPeriod"/>
            </a:pPr>
            <a:r>
              <a:rPr lang="sv-SE" sz="2400" dirty="0">
                <a:solidFill>
                  <a:srgbClr val="FF0000"/>
                </a:solidFill>
                <a:latin typeface="Minion Pro" panose="02040503050201020203" pitchFamily="18" charset="0"/>
              </a:rPr>
              <a:t>Flera stater har idag ratificerat eller skrivit under Kvinnokonventionen, trots detta diskrimineras kvinnor och flickor i flera länder. Varför tror ni det är så? </a:t>
            </a:r>
          </a:p>
          <a:p>
            <a:pPr marL="0" indent="0">
              <a:buNone/>
            </a:pPr>
            <a:endParaRPr dirty="0">
              <a:latin typeface="Minion Pro" panose="02040503050201020203" pitchFamily="18" charset="0"/>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702ED94-3ED0-40E5-839C-AC6DEDD4F2ED}"/>
              </a:ext>
            </a:extLst>
          </p:cNvPr>
          <p:cNvSpPr>
            <a:spLocks noGrp="1"/>
          </p:cNvSpPr>
          <p:nvPr>
            <p:ph type="title"/>
          </p:nvPr>
        </p:nvSpPr>
        <p:spPr/>
        <p:txBody>
          <a:bodyPr/>
          <a:lstStyle/>
          <a:p>
            <a:r>
              <a:rPr lang="sv-SE" dirty="0">
                <a:solidFill>
                  <a:schemeClr val="bg1"/>
                </a:solidFill>
                <a:latin typeface="TradeGothic Condensed"/>
              </a:rPr>
              <a:t>En bättre värld</a:t>
            </a:r>
          </a:p>
        </p:txBody>
      </p:sp>
      <p:pic>
        <p:nvPicPr>
          <p:cNvPr id="5" name="Platshållare för innehåll 7" descr="589543.jpg">
            <a:extLst>
              <a:ext uri="{FF2B5EF4-FFF2-40B4-BE49-F238E27FC236}">
                <a16:creationId xmlns:a16="http://schemas.microsoft.com/office/drawing/2014/main" id="{CE8189CF-44BA-48AB-90AE-092F36943752}"/>
              </a:ext>
            </a:extLst>
          </p:cNvPr>
          <p:cNvPicPr>
            <a:picLocks noChangeAspect="1"/>
          </p:cNvPicPr>
          <p:nvPr/>
        </p:nvPicPr>
        <p:blipFill>
          <a:blip r:embed="rId3" cstate="screen">
            <a:extLst>
              <a:ext uri="{28A0092B-C50C-407E-A947-70E740481C1C}">
                <a14:useLocalDpi xmlns:a14="http://schemas.microsoft.com/office/drawing/2010/main"/>
              </a:ext>
            </a:extLst>
          </a:blip>
          <a:srcRect t="8976"/>
          <a:stretch>
            <a:fillRect/>
          </a:stretch>
        </p:blipFill>
        <p:spPr>
          <a:xfrm>
            <a:off x="4067944" y="1598314"/>
            <a:ext cx="5942384" cy="3605888"/>
          </a:xfrm>
          <a:prstGeom prst="rect">
            <a:avLst/>
          </a:prstGeom>
        </p:spPr>
      </p:pic>
      <p:pic>
        <p:nvPicPr>
          <p:cNvPr id="6" name="Picture 2" descr="G:\Bilder och foton\Bildarkiv FN-foton\FN GLOBALT 2005\cn0049 sid 7.jpg">
            <a:extLst>
              <a:ext uri="{FF2B5EF4-FFF2-40B4-BE49-F238E27FC236}">
                <a16:creationId xmlns:a16="http://schemas.microsoft.com/office/drawing/2014/main" id="{A26605CB-AAD5-4C8A-A032-BAF4E7490B9A}"/>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t="4671" r="1110" b="10343"/>
          <a:stretch>
            <a:fillRect/>
          </a:stretch>
        </p:blipFill>
        <p:spPr bwMode="auto">
          <a:xfrm>
            <a:off x="-344162" y="4293096"/>
            <a:ext cx="5256584" cy="3005945"/>
          </a:xfrm>
          <a:prstGeom prst="rect">
            <a:avLst/>
          </a:prstGeom>
          <a:noFill/>
        </p:spPr>
      </p:pic>
      <p:pic>
        <p:nvPicPr>
          <p:cNvPr id="7" name="Platshållare för innehåll 5" descr="537246.jpg">
            <a:extLst>
              <a:ext uri="{FF2B5EF4-FFF2-40B4-BE49-F238E27FC236}">
                <a16:creationId xmlns:a16="http://schemas.microsoft.com/office/drawing/2014/main" id="{E27900CE-99C6-4963-B9FC-001F52FCB2D1}"/>
              </a:ext>
            </a:extLst>
          </p:cNvPr>
          <p:cNvPicPr>
            <a:picLocks noChangeAspect="1"/>
          </p:cNvPicPr>
          <p:nvPr/>
        </p:nvPicPr>
        <p:blipFill>
          <a:blip r:embed="rId5" cstate="screen">
            <a:extLst>
              <a:ext uri="{28A0092B-C50C-407E-A947-70E740481C1C}">
                <a14:useLocalDpi xmlns:a14="http://schemas.microsoft.com/office/drawing/2010/main"/>
              </a:ext>
            </a:extLst>
          </a:blip>
          <a:srcRect t="8436" b="5624"/>
          <a:stretch>
            <a:fillRect/>
          </a:stretch>
        </p:blipFill>
        <p:spPr>
          <a:xfrm>
            <a:off x="4797079" y="4293048"/>
            <a:ext cx="5328592" cy="3052609"/>
          </a:xfrm>
          <a:prstGeom prst="rect">
            <a:avLst/>
          </a:prstGeom>
        </p:spPr>
      </p:pic>
      <p:pic>
        <p:nvPicPr>
          <p:cNvPr id="9" name="Picture 5" descr="Picture 5">
            <a:extLst>
              <a:ext uri="{FF2B5EF4-FFF2-40B4-BE49-F238E27FC236}">
                <a16:creationId xmlns:a16="http://schemas.microsoft.com/office/drawing/2014/main" id="{797AAF20-5A06-4364-8170-750359E46567}"/>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00826" y="1551698"/>
            <a:ext cx="4516366" cy="2880817"/>
          </a:xfrm>
          <a:prstGeom prst="rect">
            <a:avLst/>
          </a:prstGeom>
          <a:ln w="12700">
            <a:miter lim="400000"/>
          </a:ln>
        </p:spPr>
      </p:pic>
    </p:spTree>
    <p:extLst>
      <p:ext uri="{BB962C8B-B14F-4D97-AF65-F5344CB8AC3E}">
        <p14:creationId xmlns:p14="http://schemas.microsoft.com/office/powerpoint/2010/main" val="139995239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pp 3"/>
          <p:cNvSpPr/>
          <p:nvPr/>
        </p:nvSpPr>
        <p:spPr>
          <a:xfrm>
            <a:off x="1403648" y="3429000"/>
            <a:ext cx="360040" cy="5040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290" name="Rubrik 1"/>
          <p:cNvSpPr>
            <a:spLocks noGrp="1"/>
          </p:cNvSpPr>
          <p:nvPr>
            <p:ph type="title"/>
          </p:nvPr>
        </p:nvSpPr>
        <p:spPr>
          <a:xfrm>
            <a:off x="457200" y="274638"/>
            <a:ext cx="7859216" cy="1325562"/>
          </a:xfrm>
        </p:spPr>
        <p:txBody>
          <a:bodyPr>
            <a:normAutofit fontScale="90000"/>
          </a:bodyPr>
          <a:lstStyle/>
          <a:p>
            <a:pPr eaLnBrk="1" hangingPunct="1"/>
            <a:r>
              <a:rPr lang="sv-SE" altLang="sv-SE" dirty="0">
                <a:solidFill>
                  <a:schemeClr val="bg1"/>
                </a:solidFill>
                <a:latin typeface="TradeGothic Condensed"/>
              </a:rPr>
              <a:t>Resolution - Deklaration - Konvention</a:t>
            </a:r>
          </a:p>
        </p:txBody>
      </p:sp>
      <p:sp>
        <p:nvSpPr>
          <p:cNvPr id="12291" name="Platshållare för innehåll 2"/>
          <p:cNvSpPr>
            <a:spLocks noGrp="1"/>
          </p:cNvSpPr>
          <p:nvPr>
            <p:ph idx="1"/>
          </p:nvPr>
        </p:nvSpPr>
        <p:spPr>
          <a:xfrm>
            <a:off x="781089" y="1937289"/>
            <a:ext cx="7859216" cy="4515900"/>
          </a:xfrm>
        </p:spPr>
        <p:txBody>
          <a:bodyPr>
            <a:noAutofit/>
          </a:bodyPr>
          <a:lstStyle/>
          <a:p>
            <a:r>
              <a:rPr lang="sv-SE" sz="2400" b="1" dirty="0">
                <a:latin typeface="Minion Pro" panose="02040503050201020203" pitchFamily="18" charset="0"/>
              </a:rPr>
              <a:t>Deklaration</a:t>
            </a:r>
            <a:r>
              <a:rPr lang="sv-SE" sz="2400" dirty="0">
                <a:latin typeface="Minion Pro" panose="02040503050201020203" pitchFamily="18" charset="0"/>
              </a:rPr>
              <a:t> – en viljeyttring och ett moraliskt ställningstagande av världssamfundet.</a:t>
            </a:r>
          </a:p>
          <a:p>
            <a:pPr marL="0" indent="0">
              <a:buNone/>
            </a:pPr>
            <a:r>
              <a:rPr lang="sv-SE" sz="2400" b="1" dirty="0">
                <a:latin typeface="Minion Pro" panose="02040503050201020203" pitchFamily="18" charset="0"/>
              </a:rPr>
              <a:t>	</a:t>
            </a:r>
            <a:r>
              <a:rPr lang="sv-SE" sz="2400" b="1" dirty="0">
                <a:latin typeface="Minion Pro" panose="02040503050201020203" pitchFamily="18" charset="0"/>
                <a:sym typeface="Wingdings" pitchFamily="2" charset="2"/>
              </a:rPr>
              <a:t>  </a:t>
            </a:r>
          </a:p>
          <a:p>
            <a:pPr>
              <a:buNone/>
            </a:pPr>
            <a:r>
              <a:rPr lang="sv-SE" sz="2400" b="1" dirty="0">
                <a:latin typeface="Minion Pro" panose="02040503050201020203" pitchFamily="18" charset="0"/>
              </a:rPr>
              <a:t>		</a:t>
            </a:r>
          </a:p>
          <a:p>
            <a:pPr>
              <a:buNone/>
            </a:pPr>
            <a:r>
              <a:rPr lang="sv-SE" sz="2400" b="1" dirty="0">
                <a:latin typeface="Minion Pro" panose="02040503050201020203" pitchFamily="18" charset="0"/>
              </a:rPr>
              <a:t>			resolution</a:t>
            </a:r>
            <a:br>
              <a:rPr lang="sv-SE" sz="2400" b="1" dirty="0">
                <a:latin typeface="Minion Pro" panose="02040503050201020203" pitchFamily="18" charset="0"/>
              </a:rPr>
            </a:br>
            <a:endParaRPr lang="sv-SE" sz="2400" b="1" dirty="0">
              <a:latin typeface="Minion Pro" panose="02040503050201020203" pitchFamily="18" charset="0"/>
            </a:endParaRPr>
          </a:p>
          <a:p>
            <a:r>
              <a:rPr lang="sv-SE" sz="2400" b="1" dirty="0">
                <a:latin typeface="Minion Pro" panose="02040503050201020203" pitchFamily="18" charset="0"/>
              </a:rPr>
              <a:t>Konvention</a:t>
            </a:r>
            <a:r>
              <a:rPr lang="sv-SE" sz="2400" dirty="0">
                <a:latin typeface="Minion Pro" panose="02040503050201020203" pitchFamily="18" charset="0"/>
              </a:rPr>
              <a:t> – juridiskt  bindande för de stater som undertecknar och ratificerar dem.</a:t>
            </a:r>
          </a:p>
          <a:p>
            <a:pPr lvl="1">
              <a:buNone/>
            </a:pPr>
            <a:r>
              <a:rPr lang="sv-SE" sz="2400" dirty="0">
                <a:latin typeface="Minion Pro" panose="02040503050201020203" pitchFamily="18" charset="0"/>
              </a:rPr>
              <a:t>1. Att </a:t>
            </a:r>
            <a:r>
              <a:rPr lang="sv-SE" sz="2400" u="sng" dirty="0">
                <a:latin typeface="Minion Pro" panose="02040503050201020203" pitchFamily="18" charset="0"/>
              </a:rPr>
              <a:t>underteckna</a:t>
            </a:r>
            <a:r>
              <a:rPr lang="sv-SE" sz="2400" b="1" dirty="0">
                <a:latin typeface="Minion Pro" panose="02040503050201020203" pitchFamily="18" charset="0"/>
              </a:rPr>
              <a:t> </a:t>
            </a:r>
            <a:r>
              <a:rPr lang="sv-SE" sz="2400" i="1" dirty="0">
                <a:latin typeface="Minion Pro" panose="02040503050201020203" pitchFamily="18" charset="0"/>
              </a:rPr>
              <a:t>(</a:t>
            </a:r>
            <a:r>
              <a:rPr lang="sv-SE" sz="2400" i="1" dirty="0" err="1">
                <a:latin typeface="Minion Pro" panose="02040503050201020203" pitchFamily="18" charset="0"/>
              </a:rPr>
              <a:t>sign</a:t>
            </a:r>
            <a:r>
              <a:rPr lang="sv-SE" sz="2400" i="1" dirty="0">
                <a:latin typeface="Minion Pro" panose="02040503050201020203" pitchFamily="18" charset="0"/>
              </a:rPr>
              <a:t>) </a:t>
            </a:r>
            <a:endParaRPr lang="sv-SE" sz="2400" dirty="0">
              <a:latin typeface="Minion Pro" panose="02040503050201020203" pitchFamily="18" charset="0"/>
            </a:endParaRPr>
          </a:p>
          <a:p>
            <a:pPr lvl="1">
              <a:buNone/>
            </a:pPr>
            <a:r>
              <a:rPr lang="sv-SE" sz="2400" dirty="0">
                <a:latin typeface="Minion Pro" panose="02040503050201020203" pitchFamily="18" charset="0"/>
              </a:rPr>
              <a:t>2. Att</a:t>
            </a:r>
            <a:r>
              <a:rPr lang="sv-SE" sz="2400" u="sng" dirty="0">
                <a:latin typeface="Minion Pro" panose="02040503050201020203" pitchFamily="18" charset="0"/>
              </a:rPr>
              <a:t> ratificera </a:t>
            </a:r>
            <a:r>
              <a:rPr lang="sv-SE" sz="2400" i="1" dirty="0">
                <a:latin typeface="Minion Pro" panose="02040503050201020203" pitchFamily="18" charset="0"/>
              </a:rPr>
              <a:t>(</a:t>
            </a:r>
            <a:r>
              <a:rPr lang="sv-SE" sz="2400" i="1" dirty="0" err="1">
                <a:latin typeface="Minion Pro" panose="02040503050201020203" pitchFamily="18" charset="0"/>
              </a:rPr>
              <a:t>ratify</a:t>
            </a:r>
            <a:r>
              <a:rPr lang="sv-SE" sz="2400" i="1" dirty="0">
                <a:latin typeface="Minion Pro" panose="02040503050201020203" pitchFamily="18" charset="0"/>
              </a:rPr>
              <a:t>)</a:t>
            </a:r>
          </a:p>
        </p:txBody>
      </p:sp>
      <p:sp>
        <p:nvSpPr>
          <p:cNvPr id="2" name="Pil: uppåt 1">
            <a:extLst>
              <a:ext uri="{FF2B5EF4-FFF2-40B4-BE49-F238E27FC236}">
                <a16:creationId xmlns:a16="http://schemas.microsoft.com/office/drawing/2014/main" id="{C275FB7D-1DDC-4AD8-A6B7-4B119AB2384A}"/>
              </a:ext>
            </a:extLst>
          </p:cNvPr>
          <p:cNvSpPr/>
          <p:nvPr/>
        </p:nvSpPr>
        <p:spPr>
          <a:xfrm>
            <a:off x="1403648" y="3423837"/>
            <a:ext cx="360040" cy="771402"/>
          </a:xfrm>
          <a:prstGeom prst="upArrow">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latin typeface="+mn-lt"/>
              <a:ea typeface="+mn-ea"/>
              <a:cs typeface="+mn-cs"/>
              <a:sym typeface="Calibri"/>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Rectangle 11"/>
          <p:cNvSpPr/>
          <p:nvPr/>
        </p:nvSpPr>
        <p:spPr>
          <a:xfrm>
            <a:off x="107502" y="1797388"/>
            <a:ext cx="4393477" cy="4886847"/>
          </a:xfrm>
          <a:prstGeom prst="rect">
            <a:avLst/>
          </a:prstGeom>
          <a:solidFill>
            <a:srgbClr val="FFFFFF"/>
          </a:solidFill>
          <a:ln w="38100">
            <a:solidFill>
              <a:srgbClr val="FF251B"/>
            </a:solidFill>
            <a:miter/>
          </a:ln>
        </p:spPr>
        <p:txBody>
          <a:bodyPr lIns="45719" rIns="45719" anchor="ctr"/>
          <a:lstStyle/>
          <a:p>
            <a:pPr algn="r">
              <a:lnSpc>
                <a:spcPct val="90000"/>
              </a:lnSpc>
              <a:spcBef>
                <a:spcPts val="400"/>
              </a:spcBef>
              <a:defRPr sz="2000">
                <a:latin typeface="Arial Black"/>
                <a:ea typeface="Arial Black"/>
                <a:cs typeface="Arial Black"/>
                <a:sym typeface="Arial Black"/>
              </a:defRPr>
            </a:pPr>
            <a:endParaRPr/>
          </a:p>
        </p:txBody>
      </p:sp>
      <p:sp>
        <p:nvSpPr>
          <p:cNvPr id="142" name="Rectangle 11"/>
          <p:cNvSpPr/>
          <p:nvPr/>
        </p:nvSpPr>
        <p:spPr>
          <a:xfrm>
            <a:off x="4572000" y="1797388"/>
            <a:ext cx="4490278" cy="4886846"/>
          </a:xfrm>
          <a:prstGeom prst="rect">
            <a:avLst/>
          </a:prstGeom>
          <a:solidFill>
            <a:srgbClr val="FFFFFF"/>
          </a:solidFill>
          <a:ln w="38100">
            <a:solidFill>
              <a:srgbClr val="FF251B"/>
            </a:solidFill>
            <a:miter/>
          </a:ln>
        </p:spPr>
        <p:txBody>
          <a:bodyPr lIns="45719" rIns="45719" anchor="ctr"/>
          <a:lstStyle/>
          <a:p>
            <a:pPr algn="r">
              <a:lnSpc>
                <a:spcPct val="90000"/>
              </a:lnSpc>
              <a:spcBef>
                <a:spcPts val="400"/>
              </a:spcBef>
              <a:defRPr sz="2000">
                <a:latin typeface="Arial Black"/>
                <a:ea typeface="Arial Black"/>
                <a:cs typeface="Arial Black"/>
                <a:sym typeface="Arial Black"/>
              </a:defRPr>
            </a:pPr>
            <a:endParaRPr/>
          </a:p>
        </p:txBody>
      </p:sp>
      <p:sp>
        <p:nvSpPr>
          <p:cNvPr id="143" name="Rubrik 1"/>
          <p:cNvSpPr>
            <a:spLocks noGrp="1"/>
          </p:cNvSpPr>
          <p:nvPr>
            <p:ph type="title"/>
          </p:nvPr>
        </p:nvSpPr>
        <p:spPr>
          <a:prstGeom prst="rect">
            <a:avLst/>
          </a:prstGeom>
        </p:spPr>
        <p:txBody>
          <a:bodyPr/>
          <a:lstStyle>
            <a:lvl1pPr>
              <a:defRPr>
                <a:solidFill>
                  <a:srgbClr val="FFFFFF"/>
                </a:solidFill>
                <a:latin typeface="TradeGothic Condensed"/>
                <a:ea typeface="TradeGothic Condensed"/>
                <a:cs typeface="TradeGothic Condensed"/>
                <a:sym typeface="TradeGothic Condensed"/>
              </a:defRPr>
            </a:lvl1pPr>
          </a:lstStyle>
          <a:p>
            <a:r>
              <a:t>16 huvudartiklar </a:t>
            </a:r>
          </a:p>
        </p:txBody>
      </p:sp>
      <p:sp>
        <p:nvSpPr>
          <p:cNvPr id="144" name="Platshållare för innehåll 2"/>
          <p:cNvSpPr>
            <a:spLocks noGrp="1"/>
          </p:cNvSpPr>
          <p:nvPr>
            <p:ph type="body" sz="half" idx="1"/>
          </p:nvPr>
        </p:nvSpPr>
        <p:spPr>
          <a:xfrm>
            <a:off x="209749" y="1860847"/>
            <a:ext cx="4291230" cy="4520479"/>
          </a:xfrm>
          <a:prstGeom prst="rect">
            <a:avLst/>
          </a:prstGeom>
        </p:spPr>
        <p:txBody>
          <a:bodyPr>
            <a:normAutofit lnSpcReduction="10000"/>
          </a:bodyPr>
          <a:lstStyle/>
          <a:p>
            <a:pPr marL="332612" indent="-332612" defTabSz="886968">
              <a:lnSpc>
                <a:spcPct val="150000"/>
              </a:lnSpc>
              <a:spcBef>
                <a:spcPts val="400"/>
              </a:spcBef>
              <a:defRPr sz="1843" b="1">
                <a:latin typeface="Minion Pro"/>
                <a:ea typeface="Minion Pro"/>
                <a:cs typeface="Minion Pro"/>
                <a:sym typeface="Minion Pro"/>
              </a:defRPr>
            </a:pPr>
            <a:r>
              <a:rPr dirty="0"/>
              <a:t> </a:t>
            </a:r>
            <a:r>
              <a:rPr dirty="0" err="1"/>
              <a:t>Artikel</a:t>
            </a:r>
            <a:r>
              <a:rPr dirty="0"/>
              <a:t> 1: </a:t>
            </a:r>
            <a:r>
              <a:rPr b="0" dirty="0" err="1"/>
              <a:t>Defination</a:t>
            </a:r>
            <a:r>
              <a:rPr b="0" dirty="0"/>
              <a:t> av </a:t>
            </a:r>
            <a:r>
              <a:rPr b="0" dirty="0" err="1"/>
              <a:t>diskriminering</a:t>
            </a:r>
            <a:r>
              <a:rPr b="0" dirty="0"/>
              <a:t> </a:t>
            </a:r>
          </a:p>
          <a:p>
            <a:pPr marL="332612" indent="-332612" defTabSz="886968">
              <a:lnSpc>
                <a:spcPct val="150000"/>
              </a:lnSpc>
              <a:spcBef>
                <a:spcPts val="400"/>
              </a:spcBef>
              <a:defRPr sz="1843" b="1">
                <a:latin typeface="Minion Pro"/>
                <a:ea typeface="Minion Pro"/>
                <a:cs typeface="Minion Pro"/>
                <a:sym typeface="Minion Pro"/>
              </a:defRPr>
            </a:pPr>
            <a:r>
              <a:rPr dirty="0" err="1"/>
              <a:t>Artikel</a:t>
            </a:r>
            <a:r>
              <a:rPr dirty="0"/>
              <a:t> 2</a:t>
            </a:r>
            <a:r>
              <a:rPr b="0" dirty="0"/>
              <a:t>: </a:t>
            </a:r>
            <a:r>
              <a:rPr b="0" dirty="0" err="1"/>
              <a:t>Skyldighet</a:t>
            </a:r>
            <a:r>
              <a:rPr b="0" dirty="0"/>
              <a:t> </a:t>
            </a:r>
            <a:r>
              <a:rPr b="0" dirty="0" err="1"/>
              <a:t>att</a:t>
            </a:r>
            <a:r>
              <a:rPr b="0" dirty="0"/>
              <a:t> </a:t>
            </a:r>
            <a:r>
              <a:rPr b="0" dirty="0" err="1"/>
              <a:t>avskaffa</a:t>
            </a:r>
            <a:r>
              <a:rPr b="0" dirty="0"/>
              <a:t> </a:t>
            </a:r>
            <a:r>
              <a:rPr b="0" dirty="0" err="1"/>
              <a:t>diskriminering</a:t>
            </a:r>
            <a:r>
              <a:rPr b="0" dirty="0"/>
              <a:t> av </a:t>
            </a:r>
            <a:r>
              <a:rPr b="0" dirty="0" err="1"/>
              <a:t>kvinnor</a:t>
            </a:r>
            <a:r>
              <a:rPr b="0" dirty="0"/>
              <a:t> </a:t>
            </a:r>
          </a:p>
          <a:p>
            <a:pPr marL="332612" indent="-332612" defTabSz="886968">
              <a:lnSpc>
                <a:spcPct val="150000"/>
              </a:lnSpc>
              <a:spcBef>
                <a:spcPts val="400"/>
              </a:spcBef>
              <a:defRPr sz="1843" b="1">
                <a:latin typeface="Minion Pro"/>
                <a:ea typeface="Minion Pro"/>
                <a:cs typeface="Minion Pro"/>
                <a:sym typeface="Minion Pro"/>
              </a:defRPr>
            </a:pPr>
            <a:r>
              <a:rPr dirty="0" err="1"/>
              <a:t>Artikel</a:t>
            </a:r>
            <a:r>
              <a:rPr dirty="0"/>
              <a:t> 3: </a:t>
            </a:r>
            <a:r>
              <a:rPr b="0" dirty="0" err="1"/>
              <a:t>Utveckling</a:t>
            </a:r>
            <a:r>
              <a:rPr b="0" dirty="0"/>
              <a:t> </a:t>
            </a:r>
            <a:r>
              <a:rPr b="0" dirty="0" err="1"/>
              <a:t>och</a:t>
            </a:r>
            <a:r>
              <a:rPr b="0" dirty="0"/>
              <a:t> </a:t>
            </a:r>
            <a:r>
              <a:rPr b="0" dirty="0" err="1"/>
              <a:t>framsteg</a:t>
            </a:r>
            <a:endParaRPr b="0" dirty="0"/>
          </a:p>
          <a:p>
            <a:pPr marL="332612" indent="-332612" defTabSz="886968">
              <a:lnSpc>
                <a:spcPct val="150000"/>
              </a:lnSpc>
              <a:spcBef>
                <a:spcPts val="400"/>
              </a:spcBef>
              <a:defRPr sz="1843" b="1">
                <a:latin typeface="Minion Pro"/>
                <a:ea typeface="Minion Pro"/>
                <a:cs typeface="Minion Pro"/>
                <a:sym typeface="Minion Pro"/>
              </a:defRPr>
            </a:pPr>
            <a:r>
              <a:rPr dirty="0" err="1"/>
              <a:t>Artikel</a:t>
            </a:r>
            <a:r>
              <a:rPr dirty="0"/>
              <a:t> 4: </a:t>
            </a:r>
            <a:r>
              <a:rPr b="0" dirty="0" err="1"/>
              <a:t>Tillfälliga</a:t>
            </a:r>
            <a:r>
              <a:rPr b="0" dirty="0"/>
              <a:t> </a:t>
            </a:r>
            <a:r>
              <a:rPr b="0" dirty="0" err="1"/>
              <a:t>åtgärder</a:t>
            </a:r>
            <a:r>
              <a:rPr b="0" dirty="0"/>
              <a:t> </a:t>
            </a:r>
            <a:r>
              <a:rPr b="0" dirty="0" err="1"/>
              <a:t>för</a:t>
            </a:r>
            <a:r>
              <a:rPr b="0" dirty="0"/>
              <a:t> </a:t>
            </a:r>
            <a:r>
              <a:rPr b="0" dirty="0" err="1"/>
              <a:t>att</a:t>
            </a:r>
            <a:r>
              <a:rPr b="0" dirty="0"/>
              <a:t> </a:t>
            </a:r>
            <a:r>
              <a:rPr b="0" dirty="0" err="1"/>
              <a:t>uppnå</a:t>
            </a:r>
            <a:r>
              <a:rPr b="0" dirty="0"/>
              <a:t> </a:t>
            </a:r>
            <a:r>
              <a:rPr b="0" dirty="0" err="1"/>
              <a:t>jämställdhet</a:t>
            </a:r>
            <a:r>
              <a:rPr b="0" dirty="0"/>
              <a:t> </a:t>
            </a:r>
          </a:p>
          <a:p>
            <a:pPr marL="332612" indent="-332612" defTabSz="886968">
              <a:lnSpc>
                <a:spcPct val="150000"/>
              </a:lnSpc>
              <a:spcBef>
                <a:spcPts val="400"/>
              </a:spcBef>
              <a:defRPr sz="1843" b="1">
                <a:latin typeface="Minion Pro"/>
                <a:ea typeface="Minion Pro"/>
                <a:cs typeface="Minion Pro"/>
                <a:sym typeface="Minion Pro"/>
              </a:defRPr>
            </a:pPr>
            <a:r>
              <a:rPr dirty="0" err="1"/>
              <a:t>Artikel</a:t>
            </a:r>
            <a:r>
              <a:rPr dirty="0"/>
              <a:t> 5: </a:t>
            </a:r>
            <a:r>
              <a:rPr b="0" dirty="0" err="1"/>
              <a:t>Stereotypa</a:t>
            </a:r>
            <a:r>
              <a:rPr b="0" dirty="0"/>
              <a:t> </a:t>
            </a:r>
            <a:r>
              <a:rPr b="0" dirty="0" err="1"/>
              <a:t>könsroller</a:t>
            </a:r>
            <a:r>
              <a:rPr b="0" dirty="0"/>
              <a:t> </a:t>
            </a:r>
          </a:p>
          <a:p>
            <a:pPr marL="332612" indent="-332612" defTabSz="886968">
              <a:lnSpc>
                <a:spcPct val="150000"/>
              </a:lnSpc>
              <a:spcBef>
                <a:spcPts val="400"/>
              </a:spcBef>
              <a:defRPr sz="1843" b="1">
                <a:latin typeface="Minion Pro"/>
                <a:ea typeface="Minion Pro"/>
                <a:cs typeface="Minion Pro"/>
                <a:sym typeface="Minion Pro"/>
              </a:defRPr>
            </a:pPr>
            <a:r>
              <a:rPr dirty="0" err="1"/>
              <a:t>Artikel</a:t>
            </a:r>
            <a:r>
              <a:rPr dirty="0"/>
              <a:t> 6: </a:t>
            </a:r>
            <a:r>
              <a:rPr b="0" dirty="0"/>
              <a:t>Prostitution </a:t>
            </a:r>
            <a:r>
              <a:rPr b="0" dirty="0" err="1"/>
              <a:t>och</a:t>
            </a:r>
            <a:r>
              <a:rPr b="0" dirty="0"/>
              <a:t> </a:t>
            </a:r>
            <a:r>
              <a:rPr b="0" dirty="0" err="1"/>
              <a:t>människohandel</a:t>
            </a:r>
            <a:r>
              <a:rPr b="0" dirty="0"/>
              <a:t> med </a:t>
            </a:r>
            <a:r>
              <a:rPr b="0" dirty="0" err="1"/>
              <a:t>kvinnor</a:t>
            </a:r>
            <a:endParaRPr b="0" dirty="0"/>
          </a:p>
          <a:p>
            <a:pPr marL="332612" indent="-332612" defTabSz="886968">
              <a:lnSpc>
                <a:spcPct val="150000"/>
              </a:lnSpc>
              <a:spcBef>
                <a:spcPts val="400"/>
              </a:spcBef>
              <a:defRPr sz="1843" b="1">
                <a:latin typeface="Minion Pro"/>
                <a:ea typeface="Minion Pro"/>
                <a:cs typeface="Minion Pro"/>
                <a:sym typeface="Minion Pro"/>
              </a:defRPr>
            </a:pPr>
            <a:r>
              <a:rPr dirty="0" err="1"/>
              <a:t>Artikel</a:t>
            </a:r>
            <a:r>
              <a:rPr dirty="0"/>
              <a:t> 7: </a:t>
            </a:r>
            <a:r>
              <a:rPr b="0" dirty="0" err="1"/>
              <a:t>Politiskt</a:t>
            </a:r>
            <a:r>
              <a:rPr b="0" dirty="0"/>
              <a:t> </a:t>
            </a:r>
            <a:r>
              <a:rPr b="0" dirty="0" err="1"/>
              <a:t>och</a:t>
            </a:r>
            <a:r>
              <a:rPr b="0" dirty="0"/>
              <a:t> </a:t>
            </a:r>
            <a:r>
              <a:rPr b="0" dirty="0" err="1"/>
              <a:t>offentligt</a:t>
            </a:r>
            <a:r>
              <a:rPr b="0" dirty="0"/>
              <a:t> liv </a:t>
            </a:r>
          </a:p>
        </p:txBody>
      </p:sp>
      <p:sp>
        <p:nvSpPr>
          <p:cNvPr id="145" name="textruta 4"/>
          <p:cNvSpPr/>
          <p:nvPr/>
        </p:nvSpPr>
        <p:spPr>
          <a:xfrm>
            <a:off x="4915144" y="1860847"/>
            <a:ext cx="4166084" cy="444160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342899" indent="-342899">
              <a:lnSpc>
                <a:spcPct val="150000"/>
              </a:lnSpc>
              <a:buSzPct val="100000"/>
              <a:buFont typeface="Arial"/>
              <a:buChar char="•"/>
              <a:defRPr sz="1900" b="1">
                <a:latin typeface="Minion Pro"/>
                <a:ea typeface="Minion Pro"/>
                <a:cs typeface="Minion Pro"/>
                <a:sym typeface="Minion Pro"/>
              </a:defRPr>
            </a:pPr>
            <a:r>
              <a:rPr dirty="0" err="1"/>
              <a:t>Artikel</a:t>
            </a:r>
            <a:r>
              <a:rPr dirty="0"/>
              <a:t> 8: </a:t>
            </a:r>
            <a:r>
              <a:rPr b="0" dirty="0" err="1"/>
              <a:t>Internationellt</a:t>
            </a:r>
            <a:r>
              <a:rPr b="0" dirty="0"/>
              <a:t> </a:t>
            </a:r>
            <a:r>
              <a:rPr b="0" dirty="0" err="1"/>
              <a:t>arbete</a:t>
            </a:r>
            <a:r>
              <a:rPr b="0" dirty="0"/>
              <a:t> </a:t>
            </a:r>
            <a:endParaRPr dirty="0">
              <a:latin typeface="Arial"/>
              <a:ea typeface="Arial"/>
              <a:cs typeface="Arial"/>
              <a:sym typeface="Arial"/>
            </a:endParaRPr>
          </a:p>
          <a:p>
            <a:pPr marL="342899" indent="-342899">
              <a:lnSpc>
                <a:spcPct val="150000"/>
              </a:lnSpc>
              <a:buSzPct val="100000"/>
              <a:buFont typeface="Arial"/>
              <a:buChar char="•"/>
              <a:defRPr sz="1900" b="1">
                <a:latin typeface="Minion Pro"/>
                <a:ea typeface="Minion Pro"/>
                <a:cs typeface="Minion Pro"/>
                <a:sym typeface="Minion Pro"/>
              </a:defRPr>
            </a:pPr>
            <a:r>
              <a:rPr dirty="0" err="1"/>
              <a:t>Artikel</a:t>
            </a:r>
            <a:r>
              <a:rPr dirty="0"/>
              <a:t> 9: </a:t>
            </a:r>
            <a:r>
              <a:rPr b="0" dirty="0" err="1"/>
              <a:t>Medborgarskap</a:t>
            </a:r>
            <a:endParaRPr dirty="0">
              <a:latin typeface="Arial"/>
              <a:ea typeface="Arial"/>
              <a:cs typeface="Arial"/>
              <a:sym typeface="Arial"/>
            </a:endParaRPr>
          </a:p>
          <a:p>
            <a:pPr marL="342899" indent="-342899">
              <a:lnSpc>
                <a:spcPct val="150000"/>
              </a:lnSpc>
              <a:buSzPct val="100000"/>
              <a:buFont typeface="Arial"/>
              <a:buChar char="•"/>
              <a:defRPr sz="1900" b="1">
                <a:latin typeface="Minion Pro"/>
                <a:ea typeface="Minion Pro"/>
                <a:cs typeface="Minion Pro"/>
                <a:sym typeface="Minion Pro"/>
              </a:defRPr>
            </a:pPr>
            <a:r>
              <a:rPr dirty="0" err="1"/>
              <a:t>Artikel</a:t>
            </a:r>
            <a:r>
              <a:rPr dirty="0"/>
              <a:t> 10</a:t>
            </a:r>
            <a:r>
              <a:rPr b="0" dirty="0"/>
              <a:t>: </a:t>
            </a:r>
            <a:r>
              <a:rPr b="0" dirty="0" err="1"/>
              <a:t>Utbildning</a:t>
            </a:r>
            <a:r>
              <a:rPr b="0" dirty="0"/>
              <a:t> </a:t>
            </a:r>
            <a:endParaRPr dirty="0">
              <a:latin typeface="Arial"/>
              <a:ea typeface="Arial"/>
              <a:cs typeface="Arial"/>
              <a:sym typeface="Arial"/>
            </a:endParaRPr>
          </a:p>
          <a:p>
            <a:pPr marL="342899" indent="-342899">
              <a:lnSpc>
                <a:spcPct val="150000"/>
              </a:lnSpc>
              <a:buSzPct val="100000"/>
              <a:buFont typeface="Arial"/>
              <a:buChar char="•"/>
              <a:defRPr sz="1900" b="1">
                <a:latin typeface="Minion Pro"/>
                <a:ea typeface="Minion Pro"/>
                <a:cs typeface="Minion Pro"/>
                <a:sym typeface="Minion Pro"/>
              </a:defRPr>
            </a:pPr>
            <a:r>
              <a:rPr dirty="0" err="1"/>
              <a:t>Artikel</a:t>
            </a:r>
            <a:r>
              <a:rPr dirty="0"/>
              <a:t> 11: </a:t>
            </a:r>
            <a:r>
              <a:rPr b="0" dirty="0" err="1"/>
              <a:t>Arbetsmarknaden</a:t>
            </a:r>
            <a:r>
              <a:rPr b="0" dirty="0"/>
              <a:t> </a:t>
            </a:r>
            <a:endParaRPr dirty="0">
              <a:latin typeface="Arial"/>
              <a:ea typeface="Arial"/>
              <a:cs typeface="Arial"/>
              <a:sym typeface="Arial"/>
            </a:endParaRPr>
          </a:p>
          <a:p>
            <a:pPr marL="342899" indent="-342899">
              <a:lnSpc>
                <a:spcPct val="150000"/>
              </a:lnSpc>
              <a:buSzPct val="100000"/>
              <a:buFont typeface="Arial"/>
              <a:buChar char="•"/>
              <a:defRPr sz="1900" b="1">
                <a:latin typeface="Minion Pro"/>
                <a:ea typeface="Minion Pro"/>
                <a:cs typeface="Minion Pro"/>
                <a:sym typeface="Minion Pro"/>
              </a:defRPr>
            </a:pPr>
            <a:r>
              <a:rPr dirty="0" err="1"/>
              <a:t>Artikel</a:t>
            </a:r>
            <a:r>
              <a:rPr dirty="0"/>
              <a:t> 12:  </a:t>
            </a:r>
            <a:r>
              <a:rPr b="0" dirty="0" err="1"/>
              <a:t>Hälsovård</a:t>
            </a:r>
            <a:r>
              <a:rPr b="0" dirty="0"/>
              <a:t> </a:t>
            </a:r>
            <a:endParaRPr dirty="0">
              <a:latin typeface="Arial"/>
              <a:ea typeface="Arial"/>
              <a:cs typeface="Arial"/>
              <a:sym typeface="Arial"/>
            </a:endParaRPr>
          </a:p>
          <a:p>
            <a:pPr marL="342899" indent="-342899">
              <a:lnSpc>
                <a:spcPct val="150000"/>
              </a:lnSpc>
              <a:buSzPct val="100000"/>
              <a:buFont typeface="Arial"/>
              <a:buChar char="•"/>
              <a:defRPr sz="1900" b="1">
                <a:latin typeface="Minion Pro"/>
                <a:ea typeface="Minion Pro"/>
                <a:cs typeface="Minion Pro"/>
                <a:sym typeface="Minion Pro"/>
              </a:defRPr>
            </a:pPr>
            <a:r>
              <a:rPr dirty="0" err="1"/>
              <a:t>Artikel</a:t>
            </a:r>
            <a:r>
              <a:rPr dirty="0"/>
              <a:t> 13: </a:t>
            </a:r>
            <a:r>
              <a:rPr b="0" dirty="0" err="1"/>
              <a:t>Sociala</a:t>
            </a:r>
            <a:r>
              <a:rPr b="0" dirty="0"/>
              <a:t> </a:t>
            </a:r>
            <a:r>
              <a:rPr b="0" dirty="0" err="1"/>
              <a:t>och</a:t>
            </a:r>
            <a:r>
              <a:rPr b="0" dirty="0"/>
              <a:t> </a:t>
            </a:r>
            <a:r>
              <a:rPr b="0" dirty="0" err="1"/>
              <a:t>ekonomiska</a:t>
            </a:r>
            <a:r>
              <a:rPr b="0" dirty="0"/>
              <a:t> </a:t>
            </a:r>
            <a:r>
              <a:rPr b="0" dirty="0" err="1"/>
              <a:t>förmåner</a:t>
            </a:r>
            <a:r>
              <a:rPr b="0" dirty="0"/>
              <a:t> </a:t>
            </a:r>
            <a:endParaRPr dirty="0">
              <a:latin typeface="Arial"/>
              <a:ea typeface="Arial"/>
              <a:cs typeface="Arial"/>
              <a:sym typeface="Arial"/>
            </a:endParaRPr>
          </a:p>
          <a:p>
            <a:pPr marL="342899" indent="-342899">
              <a:lnSpc>
                <a:spcPct val="150000"/>
              </a:lnSpc>
              <a:buSzPct val="100000"/>
              <a:buFont typeface="Arial"/>
              <a:buChar char="•"/>
              <a:defRPr sz="1900" b="1">
                <a:latin typeface="Minion Pro"/>
                <a:ea typeface="Minion Pro"/>
                <a:cs typeface="Minion Pro"/>
                <a:sym typeface="Minion Pro"/>
              </a:defRPr>
            </a:pPr>
            <a:r>
              <a:rPr dirty="0" err="1"/>
              <a:t>Artikel</a:t>
            </a:r>
            <a:r>
              <a:rPr dirty="0"/>
              <a:t> 14: </a:t>
            </a:r>
            <a:r>
              <a:rPr b="0" dirty="0" err="1"/>
              <a:t>Landsbygdens</a:t>
            </a:r>
            <a:r>
              <a:rPr b="0" dirty="0"/>
              <a:t> </a:t>
            </a:r>
            <a:r>
              <a:rPr b="0" dirty="0" err="1"/>
              <a:t>kvinnor</a:t>
            </a:r>
            <a:endParaRPr dirty="0">
              <a:latin typeface="Arial"/>
              <a:ea typeface="Arial"/>
              <a:cs typeface="Arial"/>
              <a:sym typeface="Arial"/>
            </a:endParaRPr>
          </a:p>
          <a:p>
            <a:pPr marL="342899" indent="-342899">
              <a:lnSpc>
                <a:spcPct val="150000"/>
              </a:lnSpc>
              <a:buSzPct val="100000"/>
              <a:buFont typeface="Arial"/>
              <a:buChar char="•"/>
              <a:defRPr sz="1900" b="1">
                <a:latin typeface="Minion Pro"/>
                <a:ea typeface="Minion Pro"/>
                <a:cs typeface="Minion Pro"/>
                <a:sym typeface="Minion Pro"/>
              </a:defRPr>
            </a:pPr>
            <a:r>
              <a:rPr dirty="0" err="1"/>
              <a:t>Artikel</a:t>
            </a:r>
            <a:r>
              <a:rPr dirty="0"/>
              <a:t> 15: </a:t>
            </a:r>
            <a:r>
              <a:rPr b="0" dirty="0" err="1"/>
              <a:t>Likhet</a:t>
            </a:r>
            <a:r>
              <a:rPr b="0" dirty="0"/>
              <a:t> </a:t>
            </a:r>
            <a:r>
              <a:rPr b="0" dirty="0" err="1"/>
              <a:t>inför</a:t>
            </a:r>
            <a:r>
              <a:rPr b="0" dirty="0"/>
              <a:t> </a:t>
            </a:r>
            <a:r>
              <a:rPr b="0" dirty="0" err="1"/>
              <a:t>lagen</a:t>
            </a:r>
            <a:r>
              <a:rPr b="0" dirty="0"/>
              <a:t> </a:t>
            </a:r>
            <a:endParaRPr dirty="0">
              <a:latin typeface="Arial"/>
              <a:ea typeface="Arial"/>
              <a:cs typeface="Arial"/>
              <a:sym typeface="Arial"/>
            </a:endParaRPr>
          </a:p>
          <a:p>
            <a:pPr marL="342899" indent="-342899">
              <a:lnSpc>
                <a:spcPct val="150000"/>
              </a:lnSpc>
              <a:buSzPct val="100000"/>
              <a:buFont typeface="Arial"/>
              <a:buChar char="•"/>
              <a:defRPr sz="1900" b="1">
                <a:latin typeface="Minion Pro"/>
                <a:ea typeface="Minion Pro"/>
                <a:cs typeface="Minion Pro"/>
                <a:sym typeface="Minion Pro"/>
              </a:defRPr>
            </a:pPr>
            <a:r>
              <a:rPr dirty="0" err="1"/>
              <a:t>Artikel</a:t>
            </a:r>
            <a:r>
              <a:rPr dirty="0"/>
              <a:t> 16:  </a:t>
            </a:r>
            <a:r>
              <a:rPr b="0" dirty="0" err="1"/>
              <a:t>Äktenskap</a:t>
            </a:r>
            <a:r>
              <a:rPr b="0" dirty="0"/>
              <a:t> </a:t>
            </a:r>
            <a:r>
              <a:rPr b="0" dirty="0" err="1"/>
              <a:t>och</a:t>
            </a:r>
            <a:r>
              <a:rPr b="0" dirty="0"/>
              <a:t> </a:t>
            </a:r>
            <a:r>
              <a:rPr b="0" dirty="0" err="1"/>
              <a:t>familjeliv</a:t>
            </a:r>
            <a:endParaRPr dirty="0">
              <a:latin typeface="Arial"/>
              <a:ea typeface="Arial"/>
              <a:cs typeface="Arial"/>
              <a:sym typeface="Arial"/>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9930285-45AA-4A64-88CD-248810B1266C}"/>
              </a:ext>
            </a:extLst>
          </p:cNvPr>
          <p:cNvSpPr>
            <a:spLocks noGrp="1"/>
          </p:cNvSpPr>
          <p:nvPr>
            <p:ph type="title"/>
          </p:nvPr>
        </p:nvSpPr>
        <p:spPr/>
        <p:txBody>
          <a:bodyPr>
            <a:normAutofit/>
          </a:bodyPr>
          <a:lstStyle/>
          <a:p>
            <a:r>
              <a:rPr lang="sv-SE" dirty="0" err="1">
                <a:solidFill>
                  <a:schemeClr val="bg1"/>
                </a:solidFill>
                <a:latin typeface="Trade Gothic Bold"/>
              </a:rPr>
              <a:t>Pekingplattformen</a:t>
            </a:r>
            <a:r>
              <a:rPr lang="sv-SE" dirty="0">
                <a:solidFill>
                  <a:schemeClr val="bg1"/>
                </a:solidFill>
                <a:latin typeface="Trade Gothic Bold"/>
              </a:rPr>
              <a:t> </a:t>
            </a:r>
          </a:p>
        </p:txBody>
      </p:sp>
      <p:sp>
        <p:nvSpPr>
          <p:cNvPr id="3" name="Platshållare för text 2">
            <a:extLst>
              <a:ext uri="{FF2B5EF4-FFF2-40B4-BE49-F238E27FC236}">
                <a16:creationId xmlns:a16="http://schemas.microsoft.com/office/drawing/2014/main" id="{04D9A7CB-5322-4105-A7E6-757C010C948F}"/>
              </a:ext>
            </a:extLst>
          </p:cNvPr>
          <p:cNvSpPr>
            <a:spLocks noGrp="1"/>
          </p:cNvSpPr>
          <p:nvPr>
            <p:ph type="body" idx="1"/>
          </p:nvPr>
        </p:nvSpPr>
        <p:spPr>
          <a:xfrm>
            <a:off x="457200" y="1828800"/>
            <a:ext cx="8229600" cy="4297363"/>
          </a:xfrm>
        </p:spPr>
        <p:txBody>
          <a:bodyPr>
            <a:normAutofit fontScale="25000" lnSpcReduction="20000"/>
          </a:bodyPr>
          <a:lstStyle/>
          <a:p>
            <a:r>
              <a:rPr lang="sv-SE" sz="9600" dirty="0" err="1">
                <a:latin typeface="Minion Pro" panose="02040503050201020203" pitchFamily="18" charset="0"/>
              </a:rPr>
              <a:t>Pekingplattformen</a:t>
            </a:r>
            <a:r>
              <a:rPr lang="sv-SE" sz="9600" dirty="0">
                <a:latin typeface="Minion Pro" panose="02040503050201020203" pitchFamily="18" charset="0"/>
              </a:rPr>
              <a:t> (The Beijing </a:t>
            </a:r>
            <a:r>
              <a:rPr lang="sv-SE" sz="9600" dirty="0" err="1">
                <a:latin typeface="Minion Pro" panose="02040503050201020203" pitchFamily="18" charset="0"/>
              </a:rPr>
              <a:t>Platform</a:t>
            </a:r>
            <a:r>
              <a:rPr lang="sv-SE" sz="9600" dirty="0">
                <a:latin typeface="Minion Pro" panose="02040503050201020203" pitchFamily="18" charset="0"/>
              </a:rPr>
              <a:t> and </a:t>
            </a:r>
            <a:r>
              <a:rPr lang="sv-SE" sz="9600" dirty="0" err="1">
                <a:latin typeface="Minion Pro" panose="02040503050201020203" pitchFamily="18" charset="0"/>
              </a:rPr>
              <a:t>Declaration</a:t>
            </a:r>
            <a:r>
              <a:rPr lang="sv-SE" sz="9600" dirty="0">
                <a:latin typeface="Minion Pro" panose="02040503050201020203" pitchFamily="18" charset="0"/>
              </a:rPr>
              <a:t> </a:t>
            </a:r>
            <a:r>
              <a:rPr lang="sv-SE" sz="9600" dirty="0" err="1">
                <a:latin typeface="Minion Pro" panose="02040503050201020203" pitchFamily="18" charset="0"/>
              </a:rPr>
              <a:t>of</a:t>
            </a:r>
            <a:r>
              <a:rPr lang="sv-SE" sz="9600" dirty="0">
                <a:latin typeface="Minion Pro" panose="02040503050201020203" pitchFamily="18" charset="0"/>
              </a:rPr>
              <a:t> Action): En handlingsplan för hur målen i Kvinnokonventionen skall uppnås </a:t>
            </a:r>
          </a:p>
          <a:p>
            <a:r>
              <a:rPr lang="sv-SE" sz="9600" dirty="0">
                <a:latin typeface="Minion Pro" panose="02040503050201020203" pitchFamily="18" charset="0"/>
              </a:rPr>
              <a:t>12 fokusområden för FN:s medlemsländer:</a:t>
            </a:r>
          </a:p>
          <a:p>
            <a:pPr marL="612321" lvl="1" indent="-171450">
              <a:buFontTx/>
              <a:buChar char="-"/>
            </a:pPr>
            <a:r>
              <a:rPr lang="sv-SE" sz="6400" dirty="0">
                <a:latin typeface="Minion Pro" panose="02040503050201020203" pitchFamily="18" charset="0"/>
              </a:rPr>
              <a:t>Feminisering av fattigdom </a:t>
            </a:r>
          </a:p>
          <a:p>
            <a:pPr marL="612321" lvl="1" indent="-171450">
              <a:buFontTx/>
              <a:buChar char="-"/>
            </a:pPr>
            <a:r>
              <a:rPr lang="sv-SE" sz="6400" dirty="0">
                <a:latin typeface="Minion Pro" panose="02040503050201020203" pitchFamily="18" charset="0"/>
              </a:rPr>
              <a:t>Kvinnor och utbildning </a:t>
            </a:r>
          </a:p>
          <a:p>
            <a:pPr marL="612321" lvl="1" indent="-171450">
              <a:buFontTx/>
              <a:buChar char="-"/>
            </a:pPr>
            <a:r>
              <a:rPr lang="sv-SE" sz="6400" dirty="0">
                <a:latin typeface="Minion Pro" panose="02040503050201020203" pitchFamily="18" charset="0"/>
              </a:rPr>
              <a:t>Kvinnor och hälsa </a:t>
            </a:r>
          </a:p>
          <a:p>
            <a:pPr marL="612321" lvl="1" indent="-171450">
              <a:buFontTx/>
              <a:buChar char="-"/>
            </a:pPr>
            <a:r>
              <a:rPr lang="sv-SE" sz="6400" dirty="0">
                <a:latin typeface="Minion Pro" panose="02040503050201020203" pitchFamily="18" charset="0"/>
              </a:rPr>
              <a:t>Våld mot kvinnor </a:t>
            </a:r>
          </a:p>
          <a:p>
            <a:pPr marL="612321" lvl="1" indent="-171450">
              <a:buFontTx/>
              <a:buChar char="-"/>
            </a:pPr>
            <a:r>
              <a:rPr lang="sv-SE" sz="6400" dirty="0">
                <a:latin typeface="Minion Pro" panose="02040503050201020203" pitchFamily="18" charset="0"/>
              </a:rPr>
              <a:t>Väpnade konflikter och deras konsekvenser för kvinnor </a:t>
            </a:r>
          </a:p>
          <a:p>
            <a:pPr marL="612321" lvl="1" indent="-171450">
              <a:buFontTx/>
              <a:buChar char="-"/>
            </a:pPr>
            <a:r>
              <a:rPr lang="sv-SE" sz="6400" dirty="0">
                <a:latin typeface="Minion Pro" panose="02040503050201020203" pitchFamily="18" charset="0"/>
              </a:rPr>
              <a:t>Kvinnor och ekonomi </a:t>
            </a:r>
          </a:p>
          <a:p>
            <a:pPr marL="612321" lvl="1" indent="-171450">
              <a:buFontTx/>
              <a:buChar char="-"/>
            </a:pPr>
            <a:r>
              <a:rPr lang="sv-SE" sz="6400" dirty="0">
                <a:latin typeface="Minion Pro" panose="02040503050201020203" pitchFamily="18" charset="0"/>
              </a:rPr>
              <a:t>Kvinnors inflytande </a:t>
            </a:r>
          </a:p>
          <a:p>
            <a:pPr marL="612321" lvl="1" indent="-171450">
              <a:buFontTx/>
              <a:buChar char="-"/>
            </a:pPr>
            <a:r>
              <a:rPr lang="sv-SE" sz="6400" dirty="0">
                <a:latin typeface="Minion Pro" panose="02040503050201020203" pitchFamily="18" charset="0"/>
              </a:rPr>
              <a:t>Institutionell organisering av jämställdhetsarbete </a:t>
            </a:r>
          </a:p>
          <a:p>
            <a:pPr marL="612321" lvl="1" indent="-171450">
              <a:buFontTx/>
              <a:buChar char="-"/>
            </a:pPr>
            <a:r>
              <a:rPr lang="sv-SE" sz="6400" dirty="0">
                <a:latin typeface="Minion Pro" panose="02040503050201020203" pitchFamily="18" charset="0"/>
              </a:rPr>
              <a:t>Kvinnors mänskliga rättigheter </a:t>
            </a:r>
          </a:p>
          <a:p>
            <a:pPr marL="612321" lvl="1" indent="-171450">
              <a:buFontTx/>
              <a:buChar char="-"/>
            </a:pPr>
            <a:r>
              <a:rPr lang="sv-SE" sz="6400" dirty="0">
                <a:latin typeface="Minion Pro" panose="02040503050201020203" pitchFamily="18" charset="0"/>
              </a:rPr>
              <a:t>Kvinnor och media </a:t>
            </a:r>
          </a:p>
          <a:p>
            <a:pPr marL="612321" lvl="1" indent="-171450">
              <a:buFontTx/>
              <a:buChar char="-"/>
            </a:pPr>
            <a:r>
              <a:rPr lang="sv-SE" sz="6400" dirty="0">
                <a:latin typeface="Minion Pro" panose="02040503050201020203" pitchFamily="18" charset="0"/>
              </a:rPr>
              <a:t>Kvinnor och miljö </a:t>
            </a:r>
          </a:p>
          <a:p>
            <a:pPr marL="612321" lvl="1" indent="-171450">
              <a:buFontTx/>
              <a:buChar char="-"/>
            </a:pPr>
            <a:r>
              <a:rPr lang="sv-SE" sz="6400" dirty="0">
                <a:latin typeface="Minion Pro" panose="02040503050201020203" pitchFamily="18" charset="0"/>
              </a:rPr>
              <a:t>Flickors situation </a:t>
            </a:r>
          </a:p>
        </p:txBody>
      </p:sp>
    </p:spTree>
    <p:extLst>
      <p:ext uri="{BB962C8B-B14F-4D97-AF65-F5344CB8AC3E}">
        <p14:creationId xmlns:p14="http://schemas.microsoft.com/office/powerpoint/2010/main" val="314784756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Rubrik 1"/>
          <p:cNvSpPr>
            <a:spLocks noGrp="1"/>
          </p:cNvSpPr>
          <p:nvPr>
            <p:ph type="title"/>
          </p:nvPr>
        </p:nvSpPr>
        <p:spPr>
          <a:prstGeom prst="rect">
            <a:avLst/>
          </a:prstGeom>
        </p:spPr>
        <p:txBody>
          <a:bodyPr>
            <a:normAutofit fontScale="90000"/>
          </a:bodyPr>
          <a:lstStyle>
            <a:lvl1pPr>
              <a:defRPr>
                <a:solidFill>
                  <a:srgbClr val="FFFFFF"/>
                </a:solidFill>
                <a:latin typeface="TradeGothic Condensed"/>
                <a:ea typeface="TradeGothic Condensed"/>
                <a:cs typeface="TradeGothic Condensed"/>
                <a:sym typeface="TradeGothic Condensed"/>
              </a:defRPr>
            </a:lvl1pPr>
          </a:lstStyle>
          <a:p>
            <a:r>
              <a:rPr lang="sv-SE" dirty="0"/>
              <a:t>Commission on the status </a:t>
            </a:r>
            <a:br>
              <a:rPr lang="sv-SE" dirty="0"/>
            </a:br>
            <a:r>
              <a:rPr lang="sv-SE" dirty="0" err="1"/>
              <a:t>of</a:t>
            </a:r>
            <a:r>
              <a:rPr lang="sv-SE" dirty="0"/>
              <a:t> </a:t>
            </a:r>
            <a:r>
              <a:rPr lang="sv-SE" dirty="0" err="1"/>
              <a:t>Women</a:t>
            </a:r>
            <a:r>
              <a:rPr lang="sv-SE" dirty="0"/>
              <a:t> </a:t>
            </a:r>
            <a:endParaRPr dirty="0"/>
          </a:p>
        </p:txBody>
      </p:sp>
      <p:sp>
        <p:nvSpPr>
          <p:cNvPr id="167" name="Platshållare för innehåll 2"/>
          <p:cNvSpPr>
            <a:spLocks noGrp="1"/>
          </p:cNvSpPr>
          <p:nvPr>
            <p:ph type="body" idx="1"/>
          </p:nvPr>
        </p:nvSpPr>
        <p:spPr>
          <a:xfrm>
            <a:off x="457200" y="1937288"/>
            <a:ext cx="8229600" cy="4188875"/>
          </a:xfrm>
          <a:prstGeom prst="rect">
            <a:avLst/>
          </a:prstGeom>
        </p:spPr>
        <p:txBody>
          <a:bodyPr>
            <a:normAutofit fontScale="92500" lnSpcReduction="10000"/>
          </a:bodyPr>
          <a:lstStyle/>
          <a:p>
            <a:r>
              <a:rPr lang="sv-SE" sz="2400" b="1" dirty="0">
                <a:latin typeface="Minion Pro" panose="02040503050201020203" pitchFamily="18" charset="0"/>
              </a:rPr>
              <a:t>Commission on the status </a:t>
            </a:r>
            <a:r>
              <a:rPr lang="sv-SE" sz="2400" b="1" dirty="0" err="1">
                <a:latin typeface="Minion Pro" panose="02040503050201020203" pitchFamily="18" charset="0"/>
              </a:rPr>
              <a:t>of</a:t>
            </a:r>
            <a:r>
              <a:rPr lang="sv-SE" sz="2400" b="1" dirty="0">
                <a:latin typeface="Minion Pro" panose="02040503050201020203" pitchFamily="18" charset="0"/>
              </a:rPr>
              <a:t> </a:t>
            </a:r>
            <a:r>
              <a:rPr lang="sv-SE" sz="2400" b="1" dirty="0" err="1">
                <a:latin typeface="Minion Pro" panose="02040503050201020203" pitchFamily="18" charset="0"/>
              </a:rPr>
              <a:t>Women</a:t>
            </a:r>
            <a:r>
              <a:rPr lang="sv-SE" sz="2400" b="1" dirty="0">
                <a:latin typeface="Minion Pro" panose="02040503050201020203" pitchFamily="18" charset="0"/>
              </a:rPr>
              <a:t> (CSW)</a:t>
            </a:r>
          </a:p>
          <a:p>
            <a:r>
              <a:rPr lang="sv-SE" sz="2400" dirty="0">
                <a:latin typeface="Minion Pro" panose="02040503050201020203" pitchFamily="18" charset="0"/>
              </a:rPr>
              <a:t>En funktionell kommission under FN:s ekonomiska och sociala råd (ECOSOC)</a:t>
            </a:r>
          </a:p>
          <a:p>
            <a:r>
              <a:rPr lang="sv-SE" sz="2400" dirty="0">
                <a:latin typeface="Minion Pro" panose="02040503050201020203" pitchFamily="18" charset="0"/>
              </a:rPr>
              <a:t>Ägnar sig enbart åt jämställdhetsfrågor </a:t>
            </a:r>
          </a:p>
          <a:p>
            <a:r>
              <a:rPr lang="sv-SE" sz="2400" dirty="0">
                <a:latin typeface="Minion Pro" panose="02040503050201020203" pitchFamily="18" charset="0"/>
              </a:rPr>
              <a:t>Har huvudansvaret för policyutvecklingen och att följa upp efterlevnaden av kvinnors rättigheter i medlemsländerna</a:t>
            </a:r>
          </a:p>
          <a:p>
            <a:r>
              <a:rPr lang="sv-SE" sz="2400" dirty="0">
                <a:latin typeface="Minion Pro" panose="02040503050201020203" pitchFamily="18" charset="0"/>
              </a:rPr>
              <a:t>Det internationella toppmötet om kvinnors rättigheter </a:t>
            </a:r>
          </a:p>
          <a:p>
            <a:r>
              <a:rPr lang="sv-SE" sz="2400" dirty="0">
                <a:latin typeface="Minion Pro" panose="02040503050201020203" pitchFamily="18" charset="0"/>
              </a:rPr>
              <a:t>CSW 63</a:t>
            </a:r>
          </a:p>
          <a:p>
            <a:pPr lvl="1"/>
            <a:r>
              <a:rPr lang="sv-SE" sz="2400" dirty="0">
                <a:latin typeface="Minion Pro" panose="02040503050201020203" pitchFamily="18" charset="0"/>
              </a:rPr>
              <a:t>Huvudtemat 2019: </a:t>
            </a:r>
            <a:r>
              <a:rPr lang="sv-SE" sz="2400" i="1" dirty="0">
                <a:latin typeface="Minion Pro" panose="02040503050201020203" pitchFamily="18" charset="0"/>
              </a:rPr>
              <a:t>Social </a:t>
            </a:r>
            <a:r>
              <a:rPr lang="sv-SE" sz="2400" i="1" dirty="0" err="1">
                <a:latin typeface="Minion Pro" panose="02040503050201020203" pitchFamily="18" charset="0"/>
              </a:rPr>
              <a:t>protection</a:t>
            </a:r>
            <a:r>
              <a:rPr lang="sv-SE" sz="2400" i="1" dirty="0">
                <a:latin typeface="Minion Pro" panose="02040503050201020203" pitchFamily="18" charset="0"/>
              </a:rPr>
              <a:t> systems, access to public services and </a:t>
            </a:r>
            <a:r>
              <a:rPr lang="sv-SE" sz="2400" i="1" dirty="0" err="1">
                <a:latin typeface="Minion Pro" panose="02040503050201020203" pitchFamily="18" charset="0"/>
              </a:rPr>
              <a:t>sustainable</a:t>
            </a:r>
            <a:r>
              <a:rPr lang="sv-SE" sz="2400" i="1" dirty="0">
                <a:latin typeface="Minion Pro" panose="02040503050201020203" pitchFamily="18" charset="0"/>
              </a:rPr>
              <a:t> </a:t>
            </a:r>
            <a:r>
              <a:rPr lang="sv-SE" sz="2400" i="1" dirty="0" err="1">
                <a:latin typeface="Minion Pro" panose="02040503050201020203" pitchFamily="18" charset="0"/>
              </a:rPr>
              <a:t>infrastructure</a:t>
            </a:r>
            <a:r>
              <a:rPr lang="sv-SE" sz="2400" i="1" dirty="0">
                <a:latin typeface="Minion Pro" panose="02040503050201020203" pitchFamily="18" charset="0"/>
              </a:rPr>
              <a:t> for gender </a:t>
            </a:r>
            <a:r>
              <a:rPr lang="sv-SE" sz="2400" i="1" dirty="0" err="1">
                <a:latin typeface="Minion Pro" panose="02040503050201020203" pitchFamily="18" charset="0"/>
              </a:rPr>
              <a:t>equality</a:t>
            </a:r>
            <a:r>
              <a:rPr lang="sv-SE" sz="2400" i="1" dirty="0">
                <a:latin typeface="Minion Pro" panose="02040503050201020203" pitchFamily="18" charset="0"/>
              </a:rPr>
              <a:t> and </a:t>
            </a:r>
            <a:r>
              <a:rPr lang="sv-SE" sz="2400" i="1" dirty="0" err="1">
                <a:latin typeface="Minion Pro" panose="02040503050201020203" pitchFamily="18" charset="0"/>
              </a:rPr>
              <a:t>empowerment</a:t>
            </a:r>
            <a:r>
              <a:rPr lang="sv-SE" sz="2400" i="1" dirty="0">
                <a:latin typeface="Minion Pro" panose="02040503050201020203" pitchFamily="18" charset="0"/>
              </a:rPr>
              <a:t> </a:t>
            </a:r>
            <a:r>
              <a:rPr lang="sv-SE" sz="2400" i="1" dirty="0" err="1">
                <a:latin typeface="Minion Pro" panose="02040503050201020203" pitchFamily="18" charset="0"/>
              </a:rPr>
              <a:t>of</a:t>
            </a:r>
            <a:r>
              <a:rPr lang="sv-SE" sz="2400" i="1" dirty="0">
                <a:latin typeface="Minion Pro" panose="02040503050201020203" pitchFamily="18" charset="0"/>
              </a:rPr>
              <a:t> </a:t>
            </a:r>
            <a:r>
              <a:rPr lang="sv-SE" sz="2400" i="1" dirty="0" err="1">
                <a:latin typeface="Minion Pro" panose="02040503050201020203" pitchFamily="18" charset="0"/>
              </a:rPr>
              <a:t>women</a:t>
            </a:r>
            <a:r>
              <a:rPr lang="sv-SE" sz="2400" i="1" dirty="0">
                <a:latin typeface="Minion Pro" panose="02040503050201020203" pitchFamily="18" charset="0"/>
              </a:rPr>
              <a:t> and </a:t>
            </a:r>
            <a:r>
              <a:rPr lang="sv-SE" sz="2400" i="1" dirty="0" err="1">
                <a:latin typeface="Minion Pro" panose="02040503050201020203" pitchFamily="18" charset="0"/>
              </a:rPr>
              <a:t>girls</a:t>
            </a:r>
            <a:endParaRPr sz="2400" i="1" dirty="0">
              <a:latin typeface="Minion Pro" panose="02040503050201020203" pitchFamily="18" charset="0"/>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Rubrik 1"/>
          <p:cNvSpPr>
            <a:spLocks noGrp="1"/>
          </p:cNvSpPr>
          <p:nvPr>
            <p:ph type="title"/>
          </p:nvPr>
        </p:nvSpPr>
        <p:spPr>
          <a:prstGeom prst="rect">
            <a:avLst/>
          </a:prstGeom>
        </p:spPr>
        <p:txBody>
          <a:bodyPr/>
          <a:lstStyle/>
          <a:p>
            <a:pPr defTabSz="713231">
              <a:defRPr sz="3432">
                <a:solidFill>
                  <a:srgbClr val="FFFFFF"/>
                </a:solidFill>
                <a:latin typeface="TradeGothic Condensed"/>
                <a:ea typeface="TradeGothic Condensed"/>
                <a:cs typeface="TradeGothic Condensed"/>
                <a:sym typeface="TradeGothic Condensed"/>
              </a:defRPr>
            </a:pPr>
            <a:r>
              <a:rPr dirty="0" err="1"/>
              <a:t>Sexuell</a:t>
            </a:r>
            <a:r>
              <a:rPr dirty="0"/>
              <a:t> </a:t>
            </a:r>
            <a:r>
              <a:rPr dirty="0" err="1"/>
              <a:t>och</a:t>
            </a:r>
            <a:r>
              <a:rPr dirty="0"/>
              <a:t> </a:t>
            </a:r>
            <a:r>
              <a:rPr dirty="0" err="1"/>
              <a:t>reproduktiv</a:t>
            </a:r>
            <a:r>
              <a:rPr dirty="0"/>
              <a:t> </a:t>
            </a:r>
            <a:r>
              <a:rPr dirty="0" err="1"/>
              <a:t>hälsa</a:t>
            </a:r>
            <a:r>
              <a:rPr dirty="0"/>
              <a:t> </a:t>
            </a:r>
            <a:br>
              <a:rPr dirty="0"/>
            </a:br>
            <a:r>
              <a:rPr dirty="0" err="1"/>
              <a:t>och</a:t>
            </a:r>
            <a:r>
              <a:rPr dirty="0"/>
              <a:t> </a:t>
            </a:r>
            <a:r>
              <a:rPr dirty="0" err="1"/>
              <a:t>rättigheter</a:t>
            </a:r>
            <a:endParaRPr dirty="0"/>
          </a:p>
        </p:txBody>
      </p:sp>
      <p:sp>
        <p:nvSpPr>
          <p:cNvPr id="162" name="Platshållare för innehåll 2"/>
          <p:cNvSpPr>
            <a:spLocks noGrp="1"/>
          </p:cNvSpPr>
          <p:nvPr>
            <p:ph type="body" idx="1"/>
          </p:nvPr>
        </p:nvSpPr>
        <p:spPr>
          <a:xfrm>
            <a:off x="612182" y="2192552"/>
            <a:ext cx="8229600" cy="4525963"/>
          </a:xfrm>
          <a:prstGeom prst="rect">
            <a:avLst/>
          </a:prstGeom>
        </p:spPr>
        <p:txBody>
          <a:bodyPr>
            <a:normAutofit/>
          </a:bodyPr>
          <a:lstStyle/>
          <a:p>
            <a:r>
              <a:rPr lang="sv-SE" sz="2400" b="1" dirty="0">
                <a:latin typeface="Minion Pro" panose="02040503050201020203" pitchFamily="18" charset="0"/>
              </a:rPr>
              <a:t>Sexuell och reproduktiv hälsa och rättigheter (SRHR)</a:t>
            </a:r>
          </a:p>
          <a:p>
            <a:r>
              <a:rPr lang="sv-SE" sz="2400" dirty="0">
                <a:latin typeface="Minion Pro" panose="02040503050201020203" pitchFamily="18" charset="0"/>
              </a:rPr>
              <a:t>Rätten till en fri sexualitet fri från fördomar, diskriminering, våld eller tvång</a:t>
            </a:r>
          </a:p>
          <a:p>
            <a:r>
              <a:rPr lang="sv-SE" sz="2400" dirty="0">
                <a:latin typeface="Minion Pro" panose="02040503050201020203" pitchFamily="18" charset="0"/>
              </a:rPr>
              <a:t>Gäller hela befolkningen och genom människans hela liv </a:t>
            </a:r>
          </a:p>
          <a:p>
            <a:r>
              <a:rPr lang="sv-SE" sz="2400" dirty="0">
                <a:latin typeface="Minion Pro" panose="02040503050201020203" pitchFamily="18" charset="0"/>
              </a:rPr>
              <a:t>Betydande för varje individs självkänsla, nära relationer och välbefinnande </a:t>
            </a:r>
          </a:p>
          <a:p>
            <a:r>
              <a:rPr lang="sv-SE" sz="2400" dirty="0">
                <a:latin typeface="Minion Pro" panose="02040503050201020203" pitchFamily="18" charset="0"/>
              </a:rPr>
              <a:t>Arbetar för förbättra samhälleliga och sociala förutsättningar </a:t>
            </a:r>
          </a:p>
          <a:p>
            <a:r>
              <a:rPr lang="sv-SE" sz="2400" dirty="0">
                <a:latin typeface="Minion Pro" panose="02040503050201020203" pitchFamily="18" charset="0"/>
              </a:rPr>
              <a:t>Allas lika värde och principen om ickediskriminering i relation till sexuell och reproduktiv hälsa  </a:t>
            </a:r>
            <a:endParaRPr sz="2400" dirty="0">
              <a:latin typeface="Minion Pro" panose="02040503050201020203" pitchFamily="18" charset="0"/>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6833081-2251-41CF-87A3-6169919CE057}"/>
              </a:ext>
            </a:extLst>
          </p:cNvPr>
          <p:cNvSpPr>
            <a:spLocks noGrp="1"/>
          </p:cNvSpPr>
          <p:nvPr>
            <p:ph type="title"/>
          </p:nvPr>
        </p:nvSpPr>
        <p:spPr/>
        <p:txBody>
          <a:bodyPr>
            <a:normAutofit/>
          </a:bodyPr>
          <a:lstStyle/>
          <a:p>
            <a:r>
              <a:rPr lang="sv-SE" sz="4800" dirty="0">
                <a:solidFill>
                  <a:srgbClr val="FFFFFF"/>
                </a:solidFill>
                <a:latin typeface="TradeGothic Condensed"/>
              </a:rPr>
              <a:t>SRHR</a:t>
            </a:r>
            <a:r>
              <a:rPr lang="sv-SE" sz="4800" dirty="0">
                <a:solidFill>
                  <a:schemeClr val="bg1"/>
                </a:solidFill>
              </a:rPr>
              <a:t> </a:t>
            </a:r>
            <a:r>
              <a:rPr lang="sv-SE" sz="4800" dirty="0">
                <a:solidFill>
                  <a:srgbClr val="FFFFFF"/>
                </a:solidFill>
                <a:latin typeface="TradeGothic Condensed"/>
              </a:rPr>
              <a:t>i konflikt</a:t>
            </a:r>
          </a:p>
        </p:txBody>
      </p:sp>
      <p:pic>
        <p:nvPicPr>
          <p:cNvPr id="4" name="Picture 2" descr="G:\Kampanjer\FLICKA\Flickor i konflikt\Affischserie 2018\Bildförslag\Affisch 6 UNFPA Prince Nnaymuzzaman.JPG">
            <a:extLst>
              <a:ext uri="{FF2B5EF4-FFF2-40B4-BE49-F238E27FC236}">
                <a16:creationId xmlns:a16="http://schemas.microsoft.com/office/drawing/2014/main" id="{BA83A2E5-3B9C-48CA-AC49-4433E48282A9}"/>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26195" y="4449870"/>
            <a:ext cx="3099288" cy="2133492"/>
          </a:xfrm>
          <a:prstGeom prst="rect">
            <a:avLst/>
          </a:prstGeom>
          <a:noFill/>
          <a:ln w="9525">
            <a:noFill/>
            <a:miter lim="800000"/>
            <a:headEnd/>
            <a:tailEnd/>
          </a:ln>
        </p:spPr>
      </p:pic>
      <p:pic>
        <p:nvPicPr>
          <p:cNvPr id="5" name="Picture 2" descr="G:\Kampanjer\FLICKA\Flickor i konflikt\Affischserie 2018\Bildförslag\Affisch 5 UNFPA.jpg">
            <a:extLst>
              <a:ext uri="{FF2B5EF4-FFF2-40B4-BE49-F238E27FC236}">
                <a16:creationId xmlns:a16="http://schemas.microsoft.com/office/drawing/2014/main" id="{FD791DD3-A6DE-4807-AEF0-8C5499A35C9A}"/>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326195" y="2018714"/>
            <a:ext cx="3099288" cy="2066192"/>
          </a:xfrm>
          <a:prstGeom prst="rect">
            <a:avLst/>
          </a:prstGeom>
          <a:noFill/>
          <a:ln w="9525">
            <a:noFill/>
            <a:miter lim="800000"/>
            <a:headEnd/>
            <a:tailEnd/>
          </a:ln>
        </p:spPr>
      </p:pic>
      <p:sp>
        <p:nvSpPr>
          <p:cNvPr id="7" name="textruta 6">
            <a:extLst>
              <a:ext uri="{FF2B5EF4-FFF2-40B4-BE49-F238E27FC236}">
                <a16:creationId xmlns:a16="http://schemas.microsoft.com/office/drawing/2014/main" id="{69756810-57FB-4A38-B194-019222AE385C}"/>
              </a:ext>
            </a:extLst>
          </p:cNvPr>
          <p:cNvSpPr txBox="1"/>
          <p:nvPr/>
        </p:nvSpPr>
        <p:spPr>
          <a:xfrm>
            <a:off x="3805310" y="1958926"/>
            <a:ext cx="5012495" cy="46244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r>
              <a:rPr kumimoji="0" lang="sv-SE" sz="2400" b="0" i="0" u="none" strike="noStrike" cap="none" spc="0" normalizeH="0" baseline="0" dirty="0">
                <a:ln>
                  <a:noFill/>
                </a:ln>
                <a:solidFill>
                  <a:srgbClr val="000000"/>
                </a:solidFill>
                <a:effectLst/>
                <a:uFillTx/>
                <a:latin typeface="Minion Pro" panose="02040503050201020203" pitchFamily="18" charset="0"/>
                <a:sym typeface="Calibri"/>
              </a:rPr>
              <a:t>SRHR är mänskliga rättigheter</a:t>
            </a:r>
          </a:p>
          <a:p>
            <a:pPr marL="285750" indent="-285750">
              <a:buFont typeface="Arial" panose="020B0604020202020204" pitchFamily="34" charset="0"/>
              <a:buChar char="•"/>
            </a:pPr>
            <a:r>
              <a:rPr lang="sv-SE" sz="2400" dirty="0">
                <a:latin typeface="Minion Pro" panose="02040503050201020203" pitchFamily="18" charset="0"/>
              </a:rPr>
              <a:t>I konflikter försämras tillgången till SRHR</a:t>
            </a:r>
          </a:p>
          <a:p>
            <a:pPr marL="285750" indent="-285750">
              <a:buFont typeface="Arial" panose="020B0604020202020204" pitchFamily="34" charset="0"/>
              <a:buChar char="•"/>
            </a:pPr>
            <a:r>
              <a:rPr lang="sv-SE" sz="2400" dirty="0">
                <a:latin typeface="Minion Pro" panose="02040503050201020203" pitchFamily="18" charset="0"/>
              </a:rPr>
              <a:t>Tillgången till hälsovård drabbas när länderna blir otrygga och vårdpersonal tvingas fly och mottagningar förstörs</a:t>
            </a:r>
            <a:endParaRPr kumimoji="0" lang="sv-SE" sz="2400" b="0" i="0" u="none" strike="noStrike" cap="none" spc="0" normalizeH="0" baseline="0" dirty="0">
              <a:ln>
                <a:noFill/>
              </a:ln>
              <a:solidFill>
                <a:srgbClr val="000000"/>
              </a:solidFill>
              <a:effectLst/>
              <a:uFillTx/>
              <a:latin typeface="Minion Pro" panose="02040503050201020203" pitchFamily="18" charset="0"/>
              <a:sym typeface="Calibri"/>
            </a:endParaRPr>
          </a:p>
          <a:p>
            <a:pPr marL="285750" marR="0" indent="-285750" algn="l" defTabSz="914400" rtl="0" fontAlgn="auto" latinLnBrk="0" hangingPunct="0">
              <a:lnSpc>
                <a:spcPct val="100000"/>
              </a:lnSpc>
              <a:spcBef>
                <a:spcPts val="0"/>
              </a:spcBef>
              <a:spcAft>
                <a:spcPts val="0"/>
              </a:spcAft>
              <a:buClrTx/>
              <a:buSzTx/>
              <a:buFont typeface="Arial" panose="020B0604020202020204" pitchFamily="34" charset="0"/>
              <a:buChar char="•"/>
              <a:tabLst/>
            </a:pPr>
            <a:r>
              <a:rPr lang="sv-SE" sz="2400" dirty="0">
                <a:latin typeface="Minion Pro" panose="02040503050201020203" pitchFamily="18" charset="0"/>
              </a:rPr>
              <a:t>Många unga kvinnor drabbas av till exempel oönskad graviditet, mödradödlighet, sexuellt överförbara sjukdomar och könsrelaterat våld </a:t>
            </a:r>
          </a:p>
        </p:txBody>
      </p:sp>
    </p:spTree>
    <p:extLst>
      <p:ext uri="{BB962C8B-B14F-4D97-AF65-F5344CB8AC3E}">
        <p14:creationId xmlns:p14="http://schemas.microsoft.com/office/powerpoint/2010/main" val="322551633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41A6FFF-4349-4A6B-B580-6C18185EB7DF}"/>
              </a:ext>
            </a:extLst>
          </p:cNvPr>
          <p:cNvSpPr>
            <a:spLocks noGrp="1"/>
          </p:cNvSpPr>
          <p:nvPr>
            <p:ph type="title"/>
          </p:nvPr>
        </p:nvSpPr>
        <p:spPr/>
        <p:txBody>
          <a:bodyPr/>
          <a:lstStyle/>
          <a:p>
            <a:r>
              <a:rPr lang="sv-SE" sz="4800" dirty="0">
                <a:solidFill>
                  <a:srgbClr val="FFFFFF"/>
                </a:solidFill>
                <a:latin typeface="TradeGothic Condensed"/>
              </a:rPr>
              <a:t>UNFPA</a:t>
            </a:r>
          </a:p>
        </p:txBody>
      </p:sp>
      <p:sp>
        <p:nvSpPr>
          <p:cNvPr id="3" name="Platshållare för text 2">
            <a:extLst>
              <a:ext uri="{FF2B5EF4-FFF2-40B4-BE49-F238E27FC236}">
                <a16:creationId xmlns:a16="http://schemas.microsoft.com/office/drawing/2014/main" id="{88705F96-2F7D-410A-BFD4-0D53B93B929B}"/>
              </a:ext>
            </a:extLst>
          </p:cNvPr>
          <p:cNvSpPr>
            <a:spLocks noGrp="1"/>
          </p:cNvSpPr>
          <p:nvPr>
            <p:ph type="body" idx="1"/>
          </p:nvPr>
        </p:nvSpPr>
        <p:spPr>
          <a:xfrm>
            <a:off x="534692" y="2014780"/>
            <a:ext cx="8229600" cy="4343858"/>
          </a:xfrm>
        </p:spPr>
        <p:txBody>
          <a:bodyPr>
            <a:normAutofit/>
          </a:bodyPr>
          <a:lstStyle/>
          <a:p>
            <a:r>
              <a:rPr lang="sv-SE" sz="2400" dirty="0">
                <a:latin typeface="Minion Pro" panose="02040503050201020203" pitchFamily="18" charset="0"/>
              </a:rPr>
              <a:t>United Nations Population </a:t>
            </a:r>
            <a:r>
              <a:rPr lang="sv-SE" sz="2400" dirty="0" err="1">
                <a:latin typeface="Minion Pro" panose="02040503050201020203" pitchFamily="18" charset="0"/>
              </a:rPr>
              <a:t>Fund</a:t>
            </a:r>
            <a:r>
              <a:rPr lang="sv-SE" sz="2400" dirty="0">
                <a:latin typeface="Minion Pro" panose="02040503050201020203" pitchFamily="18" charset="0"/>
              </a:rPr>
              <a:t> (UNFPA)</a:t>
            </a:r>
          </a:p>
          <a:p>
            <a:pPr lvl="1"/>
            <a:r>
              <a:rPr lang="sv-SE" sz="2000" dirty="0">
                <a:latin typeface="Minion Pro" panose="02040503050201020203" pitchFamily="18" charset="0"/>
              </a:rPr>
              <a:t>Det FN-organ som arbetar för sexuell och reproduktiv hälsa och rättigheter världen över</a:t>
            </a:r>
          </a:p>
          <a:p>
            <a:pPr lvl="1"/>
            <a:r>
              <a:rPr lang="sv-SE" sz="2000" dirty="0">
                <a:latin typeface="Minion Pro" panose="02040503050201020203" pitchFamily="18" charset="0"/>
              </a:rPr>
              <a:t>Alla kvinnors, mäns och barns rättigheter till att leva ett hälsosamt liv</a:t>
            </a:r>
          </a:p>
          <a:p>
            <a:pPr lvl="1"/>
            <a:r>
              <a:rPr lang="sv-SE" sz="2000" dirty="0">
                <a:latin typeface="Minion Pro" panose="02040503050201020203" pitchFamily="18" charset="0"/>
              </a:rPr>
              <a:t>Målet: Säkerställa allas tillgång till familjeplanering, eliminera mödradödlighet som går att förebygga, eliminera könsbaserat våld och skadliga traditioner ex. barnäktenskap och kvinnlig könsstympning</a:t>
            </a:r>
          </a:p>
          <a:p>
            <a:pPr marL="457200" lvl="1" indent="0">
              <a:buNone/>
            </a:pPr>
            <a:endParaRPr lang="sv-SE" sz="2000" dirty="0">
              <a:latin typeface="Minion Pro" panose="02040503050201020203" pitchFamily="18" charset="0"/>
            </a:endParaRPr>
          </a:p>
          <a:p>
            <a:r>
              <a:rPr lang="sv-SE" sz="2400" dirty="0">
                <a:latin typeface="Minion Pro" panose="02040503050201020203" pitchFamily="18" charset="0"/>
              </a:rPr>
              <a:t> Befolkningsrapport: State </a:t>
            </a:r>
            <a:r>
              <a:rPr lang="sv-SE" sz="2400" dirty="0" err="1">
                <a:latin typeface="Minion Pro" panose="02040503050201020203" pitchFamily="18" charset="0"/>
              </a:rPr>
              <a:t>of</a:t>
            </a:r>
            <a:r>
              <a:rPr lang="sv-SE" sz="2400" dirty="0">
                <a:latin typeface="Minion Pro" panose="02040503050201020203" pitchFamily="18" charset="0"/>
              </a:rPr>
              <a:t> World Population (SWOP)</a:t>
            </a:r>
          </a:p>
          <a:p>
            <a:pPr lvl="1"/>
            <a:r>
              <a:rPr lang="sv-SE" sz="2000" dirty="0">
                <a:latin typeface="Minion Pro" panose="02040503050201020203" pitchFamily="18" charset="0"/>
              </a:rPr>
              <a:t>2019: </a:t>
            </a:r>
            <a:r>
              <a:rPr lang="sv-SE" sz="2000" i="1" dirty="0">
                <a:latin typeface="Minion Pro" panose="02040503050201020203" pitchFamily="18" charset="0"/>
              </a:rPr>
              <a:t>De senaste 50 årens framgångar inom SRHR och utmaningar som kvarstår</a:t>
            </a:r>
          </a:p>
          <a:p>
            <a:pPr marL="457200" lvl="1" indent="0">
              <a:buNone/>
            </a:pPr>
            <a:endParaRPr lang="sv-SE" sz="2400" i="1" dirty="0">
              <a:latin typeface="Minion Pro" panose="02040503050201020203" pitchFamily="18" charset="0"/>
            </a:endParaRPr>
          </a:p>
        </p:txBody>
      </p:sp>
    </p:spTree>
    <p:extLst>
      <p:ext uri="{BB962C8B-B14F-4D97-AF65-F5344CB8AC3E}">
        <p14:creationId xmlns:p14="http://schemas.microsoft.com/office/powerpoint/2010/main" val="141376554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Rubrik 1"/>
          <p:cNvSpPr>
            <a:spLocks noGrp="1"/>
          </p:cNvSpPr>
          <p:nvPr>
            <p:ph type="title"/>
          </p:nvPr>
        </p:nvSpPr>
        <p:spPr>
          <a:prstGeom prst="rect">
            <a:avLst/>
          </a:prstGeom>
        </p:spPr>
        <p:txBody>
          <a:bodyPr/>
          <a:lstStyle/>
          <a:p>
            <a:pPr>
              <a:defRPr>
                <a:solidFill>
                  <a:srgbClr val="FFFFFF"/>
                </a:solidFill>
                <a:latin typeface="TradeGothic Condensed"/>
                <a:ea typeface="TradeGothic Condensed"/>
                <a:cs typeface="TradeGothic Condensed"/>
                <a:sym typeface="TradeGothic Condensed"/>
              </a:defRPr>
            </a:pPr>
            <a:r>
              <a:rPr dirty="0"/>
              <a:t>Resolution</a:t>
            </a:r>
            <a:r>
              <a:rPr dirty="0">
                <a:solidFill>
                  <a:srgbClr val="000000"/>
                </a:solidFill>
                <a:latin typeface="+mn-lt"/>
                <a:ea typeface="+mn-ea"/>
                <a:cs typeface="+mn-cs"/>
                <a:sym typeface="Calibri"/>
              </a:rPr>
              <a:t> </a:t>
            </a:r>
            <a:r>
              <a:rPr dirty="0"/>
              <a:t>1325</a:t>
            </a:r>
          </a:p>
        </p:txBody>
      </p:sp>
      <p:sp>
        <p:nvSpPr>
          <p:cNvPr id="155" name="Platshållare för innehåll 2"/>
          <p:cNvSpPr>
            <a:spLocks noGrp="1"/>
          </p:cNvSpPr>
          <p:nvPr>
            <p:ph type="body" sz="half" idx="1"/>
          </p:nvPr>
        </p:nvSpPr>
        <p:spPr>
          <a:xfrm>
            <a:off x="457200" y="1906292"/>
            <a:ext cx="4826364" cy="4219872"/>
          </a:xfrm>
          <a:prstGeom prst="rect">
            <a:avLst/>
          </a:prstGeom>
        </p:spPr>
        <p:txBody>
          <a:bodyPr>
            <a:noAutofit/>
          </a:bodyPr>
          <a:lstStyle/>
          <a:p>
            <a:r>
              <a:rPr sz="2400" b="1" dirty="0">
                <a:latin typeface="Minion Pro" panose="02040503050201020203" pitchFamily="18" charset="0"/>
              </a:rPr>
              <a:t>Resolution 1325</a:t>
            </a:r>
            <a:endParaRPr lang="sv-SE" sz="2400" b="1" dirty="0">
              <a:latin typeface="Minion Pro" panose="02040503050201020203" pitchFamily="18" charset="0"/>
            </a:endParaRPr>
          </a:p>
          <a:p>
            <a:pPr lvl="1"/>
            <a:r>
              <a:rPr lang="sv-SE" sz="1800" dirty="0">
                <a:latin typeface="Minion Pro" panose="02040503050201020203" pitchFamily="18" charset="0"/>
              </a:rPr>
              <a:t>Ö</a:t>
            </a:r>
            <a:r>
              <a:rPr sz="1800" dirty="0">
                <a:latin typeface="Minion Pro" panose="02040503050201020203" pitchFamily="18" charset="0"/>
              </a:rPr>
              <a:t>ka </a:t>
            </a:r>
            <a:r>
              <a:rPr sz="1800" dirty="0" err="1">
                <a:latin typeface="Minion Pro" panose="02040503050201020203" pitchFamily="18" charset="0"/>
              </a:rPr>
              <a:t>kvinnors</a:t>
            </a:r>
            <a:r>
              <a:rPr sz="1800" dirty="0">
                <a:latin typeface="Minion Pro" panose="02040503050201020203" pitchFamily="18" charset="0"/>
              </a:rPr>
              <a:t> </a:t>
            </a:r>
            <a:r>
              <a:rPr sz="1800" dirty="0" err="1">
                <a:latin typeface="Minion Pro" panose="02040503050201020203" pitchFamily="18" charset="0"/>
              </a:rPr>
              <a:t>makt</a:t>
            </a:r>
            <a:r>
              <a:rPr sz="1800" dirty="0">
                <a:latin typeface="Minion Pro" panose="02040503050201020203" pitchFamily="18" charset="0"/>
              </a:rPr>
              <a:t> </a:t>
            </a:r>
            <a:r>
              <a:rPr sz="1800" dirty="0" err="1">
                <a:latin typeface="Minion Pro" panose="02040503050201020203" pitchFamily="18" charset="0"/>
              </a:rPr>
              <a:t>i</a:t>
            </a:r>
            <a:r>
              <a:rPr sz="1800" dirty="0">
                <a:latin typeface="Minion Pro" panose="02040503050201020203" pitchFamily="18" charset="0"/>
              </a:rPr>
              <a:t> </a:t>
            </a:r>
            <a:r>
              <a:rPr sz="1800" dirty="0" err="1">
                <a:latin typeface="Minion Pro" panose="02040503050201020203" pitchFamily="18" charset="0"/>
              </a:rPr>
              <a:t>fredsprocesser</a:t>
            </a:r>
            <a:endParaRPr lang="sv-SE" sz="1800" dirty="0">
              <a:latin typeface="Minion Pro" panose="02040503050201020203" pitchFamily="18" charset="0"/>
            </a:endParaRPr>
          </a:p>
          <a:p>
            <a:pPr lvl="1"/>
            <a:r>
              <a:rPr lang="sv-SE" sz="1800" dirty="0">
                <a:latin typeface="Minion Pro" panose="02040503050201020203" pitchFamily="18" charset="0"/>
              </a:rPr>
              <a:t>Ge kvinnor mer inflytande att aktivt vara med i arbetet för att förbygga konflikter</a:t>
            </a:r>
          </a:p>
          <a:p>
            <a:r>
              <a:rPr lang="sv-SE" sz="2400" dirty="0">
                <a:latin typeface="Minion Pro" panose="02040503050201020203" pitchFamily="18" charset="0"/>
              </a:rPr>
              <a:t>Ett resultat av årtionden av freds- och kvinnorättsorganisationers aktiva och hängivna arbete</a:t>
            </a:r>
            <a:endParaRPr sz="2400" dirty="0">
              <a:latin typeface="Minion Pro" panose="02040503050201020203" pitchFamily="18" charset="0"/>
            </a:endParaRPr>
          </a:p>
          <a:p>
            <a:r>
              <a:rPr sz="2400" dirty="0" err="1">
                <a:latin typeface="Minion Pro" panose="02040503050201020203" pitchFamily="18" charset="0"/>
              </a:rPr>
              <a:t>Kvinnor</a:t>
            </a:r>
            <a:r>
              <a:rPr lang="sv-SE" sz="2400" dirty="0">
                <a:latin typeface="Minion Pro" panose="02040503050201020203" pitchFamily="18" charset="0"/>
              </a:rPr>
              <a:t>s särskilda </a:t>
            </a:r>
            <a:r>
              <a:rPr sz="2400" dirty="0" err="1">
                <a:latin typeface="Minion Pro" panose="02040503050201020203" pitchFamily="18" charset="0"/>
              </a:rPr>
              <a:t>utsatt</a:t>
            </a:r>
            <a:r>
              <a:rPr lang="sv-SE" sz="2400" dirty="0">
                <a:latin typeface="Minion Pro" panose="02040503050201020203" pitchFamily="18" charset="0"/>
              </a:rPr>
              <a:t>het</a:t>
            </a:r>
            <a:r>
              <a:rPr sz="2400" dirty="0">
                <a:latin typeface="Minion Pro" panose="02040503050201020203" pitchFamily="18" charset="0"/>
              </a:rPr>
              <a:t> </a:t>
            </a:r>
            <a:r>
              <a:rPr lang="sv-SE" sz="2400" dirty="0">
                <a:latin typeface="Minion Pro" panose="02040503050201020203" pitchFamily="18" charset="0"/>
              </a:rPr>
              <a:t>för förtryck under krig och</a:t>
            </a:r>
            <a:r>
              <a:rPr sz="2400" dirty="0">
                <a:latin typeface="Minion Pro" panose="02040503050201020203" pitchFamily="18" charset="0"/>
              </a:rPr>
              <a:t> </a:t>
            </a:r>
            <a:r>
              <a:rPr sz="2400" dirty="0" err="1">
                <a:latin typeface="Minion Pro" panose="02040503050201020203" pitchFamily="18" charset="0"/>
              </a:rPr>
              <a:t>konflikt</a:t>
            </a:r>
            <a:endParaRPr lang="sv-SE" sz="2400" dirty="0">
              <a:latin typeface="Minion Pro" panose="02040503050201020203" pitchFamily="18" charset="0"/>
            </a:endParaRPr>
          </a:p>
          <a:p>
            <a:r>
              <a:rPr lang="sv-SE" sz="2400" dirty="0">
                <a:latin typeface="Minion Pro" panose="02040503050201020203" pitchFamily="18" charset="0"/>
              </a:rPr>
              <a:t>Ansvariga för att genomföra resolution 1325 är samtliga aktörer</a:t>
            </a:r>
            <a:r>
              <a:rPr sz="2400" dirty="0">
                <a:latin typeface="Minion Pro" panose="02040503050201020203" pitchFamily="18" charset="0"/>
              </a:rPr>
              <a:t> </a:t>
            </a:r>
          </a:p>
        </p:txBody>
      </p:sp>
      <p:pic>
        <p:nvPicPr>
          <p:cNvPr id="157" name="Picture 5" descr="Picture 5"/>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744878" y="4422787"/>
            <a:ext cx="3039456" cy="2026304"/>
          </a:xfrm>
          <a:prstGeom prst="rect">
            <a:avLst/>
          </a:prstGeom>
          <a:ln w="12700">
            <a:miter lim="400000"/>
          </a:ln>
        </p:spPr>
      </p:pic>
      <p:pic>
        <p:nvPicPr>
          <p:cNvPr id="3" name="Bildobjekt 2">
            <a:extLst>
              <a:ext uri="{FF2B5EF4-FFF2-40B4-BE49-F238E27FC236}">
                <a16:creationId xmlns:a16="http://schemas.microsoft.com/office/drawing/2014/main" id="{0C647005-F42D-4340-BF19-E46B8474D48D}"/>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5744878" y="2100850"/>
            <a:ext cx="3042801" cy="2026305"/>
          </a:xfrm>
          <a:prstGeom prst="rect">
            <a:avLst/>
          </a:prstGeom>
        </p:spPr>
      </p:pic>
      <p:sp>
        <p:nvSpPr>
          <p:cNvPr id="4" name="textruta 3">
            <a:extLst>
              <a:ext uri="{FF2B5EF4-FFF2-40B4-BE49-F238E27FC236}">
                <a16:creationId xmlns:a16="http://schemas.microsoft.com/office/drawing/2014/main" id="{BCAF7F7C-852E-4132-A790-ADBE97B4093F}"/>
              </a:ext>
            </a:extLst>
          </p:cNvPr>
          <p:cNvSpPr txBox="1"/>
          <p:nvPr/>
        </p:nvSpPr>
        <p:spPr>
          <a:xfrm>
            <a:off x="7821637" y="6456405"/>
            <a:ext cx="1505243" cy="25391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sv-SE" sz="1050" b="0" i="0" u="none" strike="noStrike" cap="none" spc="0" normalizeH="0" baseline="0" dirty="0">
                <a:ln>
                  <a:noFill/>
                </a:ln>
                <a:solidFill>
                  <a:srgbClr val="000000"/>
                </a:solidFill>
                <a:effectLst/>
                <a:uFillTx/>
                <a:latin typeface="Minion Pro" panose="02040503050201020203" pitchFamily="18" charset="0"/>
                <a:sym typeface="Calibri"/>
              </a:rPr>
              <a:t>Foto: UN Photo</a:t>
            </a:r>
          </a:p>
        </p:txBody>
      </p:sp>
      <p:sp>
        <p:nvSpPr>
          <p:cNvPr id="5" name="Rektangel 4">
            <a:extLst>
              <a:ext uri="{FF2B5EF4-FFF2-40B4-BE49-F238E27FC236}">
                <a16:creationId xmlns:a16="http://schemas.microsoft.com/office/drawing/2014/main" id="{2E890465-4B24-471A-A16D-EE90A499A9F9}"/>
              </a:ext>
            </a:extLst>
          </p:cNvPr>
          <p:cNvSpPr/>
          <p:nvPr/>
        </p:nvSpPr>
        <p:spPr>
          <a:xfrm>
            <a:off x="7821637" y="4108794"/>
            <a:ext cx="1051891" cy="253916"/>
          </a:xfrm>
          <a:prstGeom prst="rect">
            <a:avLst/>
          </a:prstGeom>
        </p:spPr>
        <p:txBody>
          <a:bodyPr wrap="none">
            <a:spAutoFit/>
          </a:bodyPr>
          <a:lstStyle/>
          <a:p>
            <a:r>
              <a:rPr lang="sv-SE" sz="1050" dirty="0">
                <a:latin typeface="Minion Pro" panose="02040503050201020203" pitchFamily="18" charset="0"/>
              </a:rPr>
              <a:t>Foto: UN Photo</a:t>
            </a:r>
          </a:p>
        </p:txBody>
      </p:sp>
    </p:spTree>
  </p:cSld>
  <p:clrMapOvr>
    <a:masterClrMapping/>
  </p:clrMapOvr>
  <p:transition spd="med"/>
</p:sld>
</file>

<file path=ppt/theme/theme1.xml><?xml version="1.0" encoding="utf-8"?>
<a:theme xmlns:a="http://schemas.openxmlformats.org/drawingml/2006/main" name="Office-tema">
  <a:themeElements>
    <a:clrScheme name="Office-tema">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tema">
      <a:majorFont>
        <a:latin typeface="Helvetica"/>
        <a:ea typeface="Helvetica"/>
        <a:cs typeface="Helvetica"/>
      </a:majorFont>
      <a:minorFont>
        <a:latin typeface="Calibri"/>
        <a:ea typeface="Calibri"/>
        <a:cs typeface="Calibri"/>
      </a:minorFont>
    </a:fontScheme>
    <a:fmtScheme name="Office-tem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tema">
  <a:themeElements>
    <a:clrScheme name="Office-tema">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tema">
      <a:majorFont>
        <a:latin typeface="Helvetica"/>
        <a:ea typeface="Helvetica"/>
        <a:cs typeface="Helvetica"/>
      </a:majorFont>
      <a:minorFont>
        <a:latin typeface="Calibri"/>
        <a:ea typeface="Calibri"/>
        <a:cs typeface="Calibri"/>
      </a:minorFont>
    </a:fontScheme>
    <a:fmtScheme name="Office-tem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6183</TotalTime>
  <Words>3151</Words>
  <Application>Microsoft Office PowerPoint</Application>
  <PresentationFormat>Bildspel på skärmen (4:3)</PresentationFormat>
  <Paragraphs>245</Paragraphs>
  <Slides>13</Slides>
  <Notes>13</Notes>
  <HiddenSlides>0</HiddenSlides>
  <MMClips>1</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13</vt:i4>
      </vt:variant>
    </vt:vector>
  </HeadingPairs>
  <TitlesOfParts>
    <vt:vector size="21" baseType="lpstr">
      <vt:lpstr>Arial</vt:lpstr>
      <vt:lpstr>Arial Black</vt:lpstr>
      <vt:lpstr>Calibri</vt:lpstr>
      <vt:lpstr>Minion Pro</vt:lpstr>
      <vt:lpstr>Times</vt:lpstr>
      <vt:lpstr>Trade Gothic Bold</vt:lpstr>
      <vt:lpstr>TradeGothic Condensed</vt:lpstr>
      <vt:lpstr>Office-tema</vt:lpstr>
      <vt:lpstr>FN:s kvinnokonvention</vt:lpstr>
      <vt:lpstr>Resolution - Deklaration - Konvention</vt:lpstr>
      <vt:lpstr>16 huvudartiklar </vt:lpstr>
      <vt:lpstr>Pekingplattformen </vt:lpstr>
      <vt:lpstr>Commission on the status  of Women </vt:lpstr>
      <vt:lpstr>Sexuell och reproduktiv hälsa  och rättigheter</vt:lpstr>
      <vt:lpstr>SRHR i konflikt</vt:lpstr>
      <vt:lpstr>UNFPA</vt:lpstr>
      <vt:lpstr>Resolution 1325</vt:lpstr>
      <vt:lpstr>PowerPoint-presentation</vt:lpstr>
      <vt:lpstr>För en jämställd värld</vt:lpstr>
      <vt:lpstr>Diskussionsfrågor</vt:lpstr>
      <vt:lpstr>En bättre värld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Jämställdhet En presentation av Svenska FN-förbundet</dc:title>
  <dc:creator>Emma Cornbert</dc:creator>
  <cp:lastModifiedBy>Hanna Svanberg</cp:lastModifiedBy>
  <cp:revision>108</cp:revision>
  <dcterms:modified xsi:type="dcterms:W3CDTF">2020-02-14T10:48:32Z</dcterms:modified>
</cp:coreProperties>
</file>