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31" r:id="rId2"/>
    <p:sldId id="576" r:id="rId3"/>
    <p:sldId id="376" r:id="rId4"/>
    <p:sldId id="342" r:id="rId5"/>
    <p:sldId id="343" r:id="rId6"/>
    <p:sldId id="341" r:id="rId7"/>
    <p:sldId id="533" r:id="rId8"/>
    <p:sldId id="588" r:id="rId9"/>
    <p:sldId id="374" r:id="rId10"/>
    <p:sldId id="324" r:id="rId11"/>
    <p:sldId id="577" r:id="rId12"/>
    <p:sldId id="590" r:id="rId13"/>
    <p:sldId id="569" r:id="rId14"/>
    <p:sldId id="575" r:id="rId15"/>
    <p:sldId id="574" r:id="rId16"/>
  </p:sldIdLst>
  <p:sldSz cx="9144000" cy="6858000" type="screen4x3"/>
  <p:notesSz cx="6797675" cy="9926638"/>
  <p:defaultTextStyle>
    <a:defPPr>
      <a:defRPr lang="sv-S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Cornbert" initials="EC" lastIdx="0" clrIdx="0">
    <p:extLst>
      <p:ext uri="{19B8F6BF-5375-455C-9EA6-DF929625EA0E}">
        <p15:presenceInfo xmlns:p15="http://schemas.microsoft.com/office/powerpoint/2012/main" userId="S::emma.cornbert@fn.se::c844042d-84f7-45c2-9a6c-baf2153f6814" providerId="AD"/>
      </p:ext>
    </p:extLst>
  </p:cmAuthor>
  <p:cmAuthor id="2" name="Hanna Svanberg" initials="HS" lastIdx="7" clrIdx="1">
    <p:extLst>
      <p:ext uri="{19B8F6BF-5375-455C-9EA6-DF929625EA0E}">
        <p15:presenceInfo xmlns:p15="http://schemas.microsoft.com/office/powerpoint/2012/main" userId="S::Hanna.Svanberg@fn.se::b12282d0-e841-42df-b17a-5a79a8aa445b" providerId="AD"/>
      </p:ext>
    </p:extLst>
  </p:cmAuthor>
  <p:cmAuthor id="3" name="Ellie Al-Kahwati" initials="EA" lastIdx="11" clrIdx="2">
    <p:extLst>
      <p:ext uri="{19B8F6BF-5375-455C-9EA6-DF929625EA0E}">
        <p15:presenceInfo xmlns:p15="http://schemas.microsoft.com/office/powerpoint/2012/main" userId="S::Ellie.Al-Kahwati@fn.se::9718ad71-d9a5-43fc-8b41-8af802adf4b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29" autoAdjust="0"/>
    <p:restoredTop sz="62564" autoAdjust="0"/>
  </p:normalViewPr>
  <p:slideViewPr>
    <p:cSldViewPr>
      <p:cViewPr varScale="1">
        <p:scale>
          <a:sx n="47" d="100"/>
          <a:sy n="47" d="100"/>
        </p:scale>
        <p:origin x="1260" y="54"/>
      </p:cViewPr>
      <p:guideLst>
        <p:guide orient="horz" pos="2160"/>
        <p:guide pos="2880"/>
      </p:guideLst>
    </p:cSldViewPr>
  </p:slideViewPr>
  <p:outlineViewPr>
    <p:cViewPr>
      <p:scale>
        <a:sx n="33" d="100"/>
        <a:sy n="33" d="100"/>
      </p:scale>
      <p:origin x="0" y="16656"/>
    </p:cViewPr>
  </p:outlineViewPr>
  <p:notesTextViewPr>
    <p:cViewPr>
      <p:scale>
        <a:sx n="100" d="100"/>
        <a:sy n="100" d="100"/>
      </p:scale>
      <p:origin x="0" y="0"/>
    </p:cViewPr>
  </p:notesTextViewPr>
  <p:sorterViewPr>
    <p:cViewPr>
      <p:scale>
        <a:sx n="100" d="100"/>
        <a:sy n="100" d="100"/>
      </p:scale>
      <p:origin x="0" y="7236"/>
    </p:cViewPr>
  </p:sorterViewPr>
  <p:notesViewPr>
    <p:cSldViewPr>
      <p:cViewPr>
        <p:scale>
          <a:sx n="100" d="100"/>
          <a:sy n="100" d="100"/>
        </p:scale>
        <p:origin x="-1596" y="139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CED4B54A-8544-493B-8CF4-90F75F19629F}"/>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sv-SE"/>
          </a:p>
        </p:txBody>
      </p:sp>
      <p:sp>
        <p:nvSpPr>
          <p:cNvPr id="3" name="Platshållare för datum 2">
            <a:extLst>
              <a:ext uri="{FF2B5EF4-FFF2-40B4-BE49-F238E27FC236}">
                <a16:creationId xmlns:a16="http://schemas.microsoft.com/office/drawing/2014/main" id="{363ABA25-21FA-49BB-8844-CE4625169922}"/>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2A9DD00-E107-424C-93C9-C8315290DA11}" type="datetimeFigureOut">
              <a:rPr lang="sv-SE"/>
              <a:pPr>
                <a:defRPr/>
              </a:pPr>
              <a:t>2019-11-29</a:t>
            </a:fld>
            <a:endParaRPr lang="sv-SE"/>
          </a:p>
        </p:txBody>
      </p:sp>
      <p:sp>
        <p:nvSpPr>
          <p:cNvPr id="4" name="Platshållare för sidfot 3">
            <a:extLst>
              <a:ext uri="{FF2B5EF4-FFF2-40B4-BE49-F238E27FC236}">
                <a16:creationId xmlns:a16="http://schemas.microsoft.com/office/drawing/2014/main" id="{47F9CBBE-E7C8-43E5-9A25-16C43A1FD883}"/>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sv-SE"/>
          </a:p>
        </p:txBody>
      </p:sp>
      <p:sp>
        <p:nvSpPr>
          <p:cNvPr id="5" name="Platshållare för bildnummer 4">
            <a:extLst>
              <a:ext uri="{FF2B5EF4-FFF2-40B4-BE49-F238E27FC236}">
                <a16:creationId xmlns:a16="http://schemas.microsoft.com/office/drawing/2014/main" id="{1AA63AC4-AAFD-41C1-B559-E858731DBED1}"/>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7FC69643-982F-4A5D-9570-206E6DE98722}" type="slidenum">
              <a:rPr lang="sv-SE" altLang="sv-SE"/>
              <a:pPr/>
              <a:t>‹#›</a:t>
            </a:fld>
            <a:endParaRPr lang="sv-SE" altLang="sv-S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0F78133-A74B-4DEA-9351-9161E8191FF4}"/>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sv-SE"/>
          </a:p>
        </p:txBody>
      </p:sp>
      <p:sp>
        <p:nvSpPr>
          <p:cNvPr id="3" name="Platshållare för datum 2">
            <a:extLst>
              <a:ext uri="{FF2B5EF4-FFF2-40B4-BE49-F238E27FC236}">
                <a16:creationId xmlns:a16="http://schemas.microsoft.com/office/drawing/2014/main" id="{FDCB9EF9-710F-433F-A40C-CA5D6734C49A}"/>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DF160C32-E2A1-4B61-96AC-2B2F8706BFB2}" type="datetimeFigureOut">
              <a:rPr lang="sv-SE"/>
              <a:pPr>
                <a:defRPr/>
              </a:pPr>
              <a:t>2019-11-29</a:t>
            </a:fld>
            <a:endParaRPr lang="sv-SE"/>
          </a:p>
        </p:txBody>
      </p:sp>
      <p:sp>
        <p:nvSpPr>
          <p:cNvPr id="4" name="Platshållare för bildobjekt 3">
            <a:extLst>
              <a:ext uri="{FF2B5EF4-FFF2-40B4-BE49-F238E27FC236}">
                <a16:creationId xmlns:a16="http://schemas.microsoft.com/office/drawing/2014/main" id="{85719562-6EDB-40C3-89B9-962869AB7E7B}"/>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a:extLst>
              <a:ext uri="{FF2B5EF4-FFF2-40B4-BE49-F238E27FC236}">
                <a16:creationId xmlns:a16="http://schemas.microsoft.com/office/drawing/2014/main" id="{F6408505-0FA8-4A93-8EBD-696A72E5B5FC}"/>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a:extLst>
              <a:ext uri="{FF2B5EF4-FFF2-40B4-BE49-F238E27FC236}">
                <a16:creationId xmlns:a16="http://schemas.microsoft.com/office/drawing/2014/main" id="{6E908CC2-ABF9-48C9-B95B-FDE7FC0B4C6D}"/>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sv-SE"/>
          </a:p>
        </p:txBody>
      </p:sp>
      <p:sp>
        <p:nvSpPr>
          <p:cNvPr id="7" name="Platshållare för bildnummer 6">
            <a:extLst>
              <a:ext uri="{FF2B5EF4-FFF2-40B4-BE49-F238E27FC236}">
                <a16:creationId xmlns:a16="http://schemas.microsoft.com/office/drawing/2014/main" id="{588BB505-8BDC-4F1C-9EF5-2A8D69441B63}"/>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15D4FB1C-B0BE-4F52-B20A-3AC2B8ABF9A8}" type="slidenum">
              <a:rPr lang="sv-SE" altLang="sv-SE"/>
              <a:pPr/>
              <a:t>‹#›</a:t>
            </a:fld>
            <a:endParaRPr lang="sv-SE" altLang="sv-S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latshållare för bildobjekt 1">
            <a:extLst>
              <a:ext uri="{FF2B5EF4-FFF2-40B4-BE49-F238E27FC236}">
                <a16:creationId xmlns:a16="http://schemas.microsoft.com/office/drawing/2014/main" id="{D3271FA0-6E13-4DA0-A448-4E973F4DA1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B9877BFA-29DA-4C4E-A580-B618B2C40EB3}"/>
              </a:ext>
            </a:extLst>
          </p:cNvPr>
          <p:cNvSpPr>
            <a:spLocks noGrp="1"/>
          </p:cNvSpPr>
          <p:nvPr>
            <p:ph type="body" idx="1"/>
          </p:nvPr>
        </p:nvSpPr>
        <p:spPr/>
        <p:txBody>
          <a:bodyPr>
            <a:normAutofit fontScale="70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dirty="0"/>
              <a:t>Bild 10: FN:s allmänna förklaring om de mänskliga rättigheterna 1</a:t>
            </a:r>
          </a:p>
          <a:p>
            <a:pPr eaLnBrk="1" hangingPunct="1">
              <a:defRPr/>
            </a:pPr>
            <a:r>
              <a:rPr lang="sv-SE" altLang="sv-SE" sz="1200" dirty="0"/>
              <a:t>I samband med att FN bildades 1945 fick Eleanor Roosevelt (bilden) i uppdrag att leda arbetet i den nybildade </a:t>
            </a:r>
            <a:r>
              <a:rPr lang="sv-SE" altLang="sv-SE" sz="1200" i="1" dirty="0"/>
              <a:t>Kommissionen för mänskliga rättigheter</a:t>
            </a:r>
            <a:r>
              <a:rPr lang="sv-SE" altLang="sv-SE" sz="1200" dirty="0"/>
              <a:t> med att ta fram en deklaration om de mänskliga rättigheterna. </a:t>
            </a:r>
          </a:p>
          <a:p>
            <a:pPr eaLnBrk="1" hangingPunct="1">
              <a:defRPr/>
            </a:pPr>
            <a:endParaRPr lang="sv-SE" altLang="sv-SE" sz="1200" dirty="0"/>
          </a:p>
          <a:p>
            <a:pPr eaLnBrk="1" hangingPunct="1">
              <a:defRPr/>
            </a:pPr>
            <a:r>
              <a:rPr lang="sv-SE" sz="1200" dirty="0"/>
              <a:t>Tre år senare, den </a:t>
            </a:r>
            <a:r>
              <a:rPr lang="sv-SE" sz="1200" b="1" dirty="0"/>
              <a:t>10 december 1948, antog FN:s generalförsamling den allmänna förklaringen om de mänskliga rättigheterna.</a:t>
            </a:r>
            <a:r>
              <a:rPr lang="sv-SE" sz="1200" dirty="0"/>
              <a:t> F</a:t>
            </a:r>
            <a:r>
              <a:rPr lang="sv-SE" altLang="sv-SE" sz="1200" dirty="0"/>
              <a:t>rån den dagen sägs de mänskliga rättigheterna vara universella, det vill säga gälla alla människor på jorden, oavsett vem du är eller var du bor. </a:t>
            </a:r>
          </a:p>
          <a:p>
            <a:pPr eaLnBrk="1" hangingPunct="1">
              <a:spcBef>
                <a:spcPct val="0"/>
              </a:spcBef>
              <a:defRPr/>
            </a:pPr>
            <a:endParaRPr lang="sv-SE" altLang="sv-SE" sz="1050" dirty="0"/>
          </a:p>
          <a:p>
            <a:pPr eaLnBrk="1" hangingPunct="1">
              <a:defRPr/>
            </a:pPr>
            <a:r>
              <a:rPr lang="sv-SE" sz="1200" dirty="0"/>
              <a:t>Förklaringen definierar vilka de grundläggande mänskliga rättigheterna är. Den uttrycker den gemensamma viljan och strävan hos FN:s medlemsstater att arbeta för mänskliga rättigheter, rättvisa och jämställdhet i alla världens länder. Deklarationen säger att envar är berättigad till dessa absoluta rättigheter, utan åtskillnad av något slag. Det handlar om mänsklig värdighet och hur mänsklig värdighet kan beskyddas. Texten säger att det är just erkännandet av människors universella och odelbara rättigheter som ligger till grund för rättvisa, frihet och fred i världen.</a:t>
            </a:r>
          </a:p>
          <a:p>
            <a:pPr eaLnBrk="1" hangingPunct="1">
              <a:defRPr/>
            </a:pPr>
            <a:endParaRPr lang="sv-SE" sz="1050" dirty="0"/>
          </a:p>
          <a:p>
            <a:pPr eaLnBrk="1" hangingPunct="1">
              <a:defRPr/>
            </a:pPr>
            <a:r>
              <a:rPr lang="sv-SE" sz="1200" b="1" dirty="0"/>
              <a:t>30 Artiklar</a:t>
            </a:r>
          </a:p>
          <a:p>
            <a:pPr eaLnBrk="1" hangingPunct="1">
              <a:defRPr/>
            </a:pPr>
            <a:r>
              <a:rPr lang="sv-SE" sz="1200" dirty="0"/>
              <a:t>Den allmänna förklaringen består av 30 artiklar som gemensamt uttrycker de grundläggande och universella fri- och rättigheterna. Artiklarna behandlar både sådant som alla har rätt till, som frihet och utbildning, och sådant som alla har rätt att vara fri från, som slaveri och tortyr.</a:t>
            </a:r>
          </a:p>
          <a:p>
            <a:pPr eaLnBrk="1" hangingPunct="1">
              <a:defRPr/>
            </a:pPr>
            <a:endParaRPr lang="sv-SE" sz="1200" dirty="0"/>
          </a:p>
          <a:p>
            <a:pPr eaLnBrk="1" hangingPunct="1">
              <a:defRPr/>
            </a:pPr>
            <a:r>
              <a:rPr lang="sv-SE" sz="1200" dirty="0"/>
              <a:t>Det är den första universella förklaringen om att det finns grundprinciper av odelbara rättigheter som gäller för alla och som världens stater gemensamt ska leva upp till. Förklaringen är också utgångspunkten för alla juridiskt bindande internationella folkrättsliga konventioner och den utgör grunden i det internationella arbetet med att övervaka de mänskliga rättigheterna i världens stater.</a:t>
            </a:r>
          </a:p>
          <a:p>
            <a:pPr eaLnBrk="1" hangingPunct="1">
              <a:defRPr/>
            </a:pPr>
            <a:endParaRPr lang="sv-SE" sz="1050" dirty="0"/>
          </a:p>
          <a:p>
            <a:pPr eaLnBrk="1" hangingPunct="1">
              <a:defRPr/>
            </a:pPr>
            <a:r>
              <a:rPr lang="sv-SE" sz="1200" b="1" dirty="0"/>
              <a:t>Hela världens förklaring</a:t>
            </a:r>
          </a:p>
          <a:p>
            <a:pPr eaLnBrk="1" hangingPunct="1">
              <a:defRPr/>
            </a:pPr>
            <a:r>
              <a:rPr lang="sv-SE" sz="1200" dirty="0"/>
              <a:t>När FN:s generalförsamling antog texten till den allmänna förklaringen 1948 sa man att texten skulle spridas över hela världen, oberoende av regioners politiska förhållanden för att den skulle utgöra ett gemensamt rättesnöre för alla nationer att sträva efter. I dagsläget har nästan alla världens stater accepterat den allmänna förklaringen som ett kontrakt mellan regeringen och deras invånare. Den har också fungerat som en utgångspunkt för det expanderande folkrättsliga systemet om skydd av olika individers och gruppers rättigheter. Eftersom den allmänna förklaringen antogs den 10 december 1948,  har den 10 december blivit den dag då man uppmärksammar mänskliga rättigheter världen över. </a:t>
            </a:r>
          </a:p>
          <a:p>
            <a:pPr eaLnBrk="1" hangingPunct="1">
              <a:defRPr/>
            </a:pPr>
            <a:endParaRPr lang="sv-SE"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kern="1200" dirty="0">
                <a:solidFill>
                  <a:schemeClr val="tx1"/>
                </a:solidFill>
                <a:effectLst/>
                <a:latin typeface="+mn-lt"/>
                <a:ea typeface="ＭＳ Ｐゴシック" pitchFamily="-109" charset="-128"/>
                <a:cs typeface="ＭＳ Ｐゴシック" charset="0"/>
              </a:rPr>
              <a:t>MR-förklaringen är inte juridiskt bindande men den betraktas som ett moraliskt rättesnöre som alla stater ska respektera. Den har också gett upphov till en rad konventioner och andra dokument. Några av de mest kända är barnkonventionen, kvinnokonventionen och konventionen mot tortyr. På senare år har bland annat konventionen för funktionsvarierades rättigheter tillkommit. </a:t>
            </a:r>
          </a:p>
          <a:p>
            <a:pPr eaLnBrk="1" hangingPunct="1">
              <a:defRPr/>
            </a:pPr>
            <a:endParaRPr lang="sv-SE" sz="1200" dirty="0"/>
          </a:p>
          <a:p>
            <a:pPr eaLnBrk="1" hangingPunct="1">
              <a:spcBef>
                <a:spcPct val="0"/>
              </a:spcBef>
              <a:defRPr/>
            </a:pPr>
            <a:endParaRPr lang="sv-SE" dirty="0"/>
          </a:p>
        </p:txBody>
      </p:sp>
      <p:sp>
        <p:nvSpPr>
          <p:cNvPr id="33796" name="Platshållare för bildnummer 3">
            <a:extLst>
              <a:ext uri="{FF2B5EF4-FFF2-40B4-BE49-F238E27FC236}">
                <a16:creationId xmlns:a16="http://schemas.microsoft.com/office/drawing/2014/main" id="{A1E95469-3BB1-4199-B0BE-AEE5A09837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299F57-E71D-4424-BAE5-1A4C9034E43F}" type="slidenum">
              <a:rPr lang="sv-SE" altLang="sv-SE">
                <a:latin typeface="Calibri" panose="020F0502020204030204" pitchFamily="34" charset="0"/>
              </a:rPr>
              <a:pPr/>
              <a:t>1</a:t>
            </a:fld>
            <a:endParaRPr lang="sv-SE" altLang="sv-SE">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Platshållare för bildobjekt 1">
            <a:extLst>
              <a:ext uri="{FF2B5EF4-FFF2-40B4-BE49-F238E27FC236}">
                <a16:creationId xmlns:a16="http://schemas.microsoft.com/office/drawing/2014/main" id="{29FAA7EC-53F8-4F36-8BBD-32E65C98A2CF}"/>
              </a:ext>
            </a:extLst>
          </p:cNvPr>
          <p:cNvSpPr>
            <a:spLocks noGrp="1" noRot="1" noChangeAspect="1" noTextEdit="1"/>
          </p:cNvSpPr>
          <p:nvPr>
            <p:ph type="sldImg"/>
          </p:nvPr>
        </p:nvSpPr>
        <p:spPr bwMode="auto">
          <a:xfrm>
            <a:off x="1958975" y="642938"/>
            <a:ext cx="2879725" cy="216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5EFD20DA-6DE0-45BB-BBC3-D12F5B653ACD}"/>
              </a:ext>
            </a:extLst>
          </p:cNvPr>
          <p:cNvSpPr>
            <a:spLocks noGrp="1"/>
          </p:cNvSpPr>
          <p:nvPr>
            <p:ph type="body" idx="1"/>
          </p:nvPr>
        </p:nvSpPr>
        <p:spPr>
          <a:xfrm>
            <a:off x="230188" y="3522663"/>
            <a:ext cx="6337300" cy="6192837"/>
          </a:xfrm>
        </p:spPr>
        <p:txBody>
          <a:bodyPr>
            <a:noAutofit/>
          </a:bodyPr>
          <a:lstStyle/>
          <a:p>
            <a:pPr eaLnBrk="1" hangingPunct="1">
              <a:defRPr/>
            </a:pPr>
            <a:r>
              <a:rPr lang="sv-SE" sz="1100" b="1" dirty="0"/>
              <a:t>Bild 19: Joint Submission for </a:t>
            </a:r>
            <a:r>
              <a:rPr lang="sv-SE" sz="1100" b="1" dirty="0" err="1"/>
              <a:t>Swedens</a:t>
            </a:r>
            <a:r>
              <a:rPr lang="sv-SE" sz="1100" b="1" dirty="0"/>
              <a:t> </a:t>
            </a:r>
            <a:r>
              <a:rPr lang="sv-SE" sz="1100" b="1" dirty="0" err="1"/>
              <a:t>third</a:t>
            </a:r>
            <a:r>
              <a:rPr lang="sv-SE" sz="1100" b="1" dirty="0"/>
              <a:t> UPR in 2020 </a:t>
            </a:r>
          </a:p>
          <a:p>
            <a:pPr eaLnBrk="1" hangingPunct="1">
              <a:defRPr/>
            </a:pPr>
            <a:r>
              <a:rPr lang="sv-SE" sz="1100" dirty="0"/>
              <a:t>Inför den universella periodiska granskningen har 17 civilsamhälleorganisationer under samordning av Svenska FN-förbundet författat en så kallad ”alternativrapport” vid namn ”Joint Submission for </a:t>
            </a:r>
            <a:r>
              <a:rPr lang="sv-SE" sz="1100" dirty="0" err="1"/>
              <a:t>Swedens</a:t>
            </a:r>
            <a:r>
              <a:rPr lang="sv-SE" sz="1100" dirty="0"/>
              <a:t> </a:t>
            </a:r>
            <a:r>
              <a:rPr lang="sv-SE" sz="1100" dirty="0" err="1"/>
              <a:t>third</a:t>
            </a:r>
            <a:r>
              <a:rPr lang="sv-SE" sz="1100" dirty="0"/>
              <a:t> Universal </a:t>
            </a:r>
            <a:r>
              <a:rPr lang="sv-SE" sz="1100" dirty="0" err="1"/>
              <a:t>Periodic</a:t>
            </a:r>
            <a:r>
              <a:rPr lang="sv-SE" sz="1100" dirty="0"/>
              <a:t> </a:t>
            </a:r>
            <a:r>
              <a:rPr lang="sv-SE" sz="1100" dirty="0" err="1"/>
              <a:t>Report</a:t>
            </a:r>
            <a:r>
              <a:rPr lang="sv-SE" sz="1100" dirty="0"/>
              <a:t>”. I rapporten redogör organisationerna för MR-situationen på en rad olika områden och framför rekommendationer kring vad som bör förbättras. Tillsammans med regeringens rapport utgör dessa grunden för granskningen av Sveriges efterlevnad av de mänskliga rättigheterna som genomförs i januari 2020. </a:t>
            </a:r>
          </a:p>
          <a:p>
            <a:pPr eaLnBrk="1" hangingPunct="1">
              <a:defRPr/>
            </a:pPr>
            <a:endParaRPr lang="sv-SE" sz="1100" dirty="0"/>
          </a:p>
          <a:p>
            <a:pPr eaLnBrk="1" hangingPunct="1">
              <a:defRPr/>
            </a:pPr>
            <a:r>
              <a:rPr lang="sv-SE" sz="1100" dirty="0"/>
              <a:t>Trots att Sverige världen om har gott rykte för att uppmuntra och skydda de mänskliga rättigheterna finns det fortfarande problematik. Parallellrapporten identifierar och presenterar de huvudsakliga mänskliga rättighetsproblemen i Sverige, där den svenska staten misslyckas med att efterleva de åtaganden de tagit på sig i samband med de olika konventioner om mänskliga rättigheter man har skrivit på. Rapporten presenterar även handlingssätt och rekommendationer för att förbättra de som Sverige under senaste rapporten fick kritik för. </a:t>
            </a:r>
          </a:p>
          <a:p>
            <a:pPr eaLnBrk="1" hangingPunct="1">
              <a:defRPr/>
            </a:pPr>
            <a:endParaRPr lang="sv-SE" sz="1100" dirty="0"/>
          </a:p>
          <a:p>
            <a:pPr eaLnBrk="1" hangingPunct="1">
              <a:defRPr/>
            </a:pPr>
            <a:r>
              <a:rPr lang="sv-SE" sz="1100" dirty="0"/>
              <a:t>Sverige får bland annat kritik för att man: </a:t>
            </a:r>
          </a:p>
          <a:p>
            <a:pPr marL="171450" indent="-171450" eaLnBrk="1" hangingPunct="1">
              <a:buFontTx/>
              <a:buChar char="-"/>
              <a:defRPr/>
            </a:pPr>
            <a:r>
              <a:rPr lang="sv-SE" sz="1100" dirty="0"/>
              <a:t>Saknar oberoende MR-institution </a:t>
            </a:r>
          </a:p>
          <a:p>
            <a:pPr marL="171450" indent="-171450" eaLnBrk="1" hangingPunct="1">
              <a:buFontTx/>
              <a:buChar char="-"/>
              <a:defRPr/>
            </a:pPr>
            <a:r>
              <a:rPr lang="sv-SE" sz="1100" dirty="0"/>
              <a:t>Bostads-, utbildnings- och arbetsmarknads segregation </a:t>
            </a:r>
          </a:p>
          <a:p>
            <a:pPr marL="171450" indent="-171450" eaLnBrk="1" hangingPunct="1">
              <a:buFontTx/>
              <a:buChar char="-"/>
              <a:defRPr/>
            </a:pPr>
            <a:r>
              <a:rPr lang="sv-SE" sz="1100" dirty="0"/>
              <a:t>Ökat antal hatbrott och extremistiska och rasistiska organisationer inte förbjudna</a:t>
            </a:r>
          </a:p>
          <a:p>
            <a:pPr marL="171450" indent="-171450" eaLnBrk="1" hangingPunct="1">
              <a:buFontTx/>
              <a:buChar char="-"/>
              <a:defRPr/>
            </a:pPr>
            <a:r>
              <a:rPr lang="sv-SE" sz="1100" dirty="0"/>
              <a:t>Nationella minoriteter diskrimineras </a:t>
            </a:r>
          </a:p>
          <a:p>
            <a:pPr marL="171450" indent="-171450" eaLnBrk="1" hangingPunct="1">
              <a:buFontTx/>
              <a:buChar char="-"/>
              <a:defRPr/>
            </a:pPr>
            <a:r>
              <a:rPr lang="sv-SE" sz="1100" dirty="0"/>
              <a:t>Diskriminering och våld gentemot kvinnor </a:t>
            </a:r>
          </a:p>
          <a:p>
            <a:pPr eaLnBrk="1" hangingPunct="1">
              <a:defRPr/>
            </a:pPr>
            <a:endParaRPr lang="sv-SE" sz="1100" i="0" dirty="0"/>
          </a:p>
        </p:txBody>
      </p:sp>
      <p:sp>
        <p:nvSpPr>
          <p:cNvPr id="39940" name="Platshållare för bildnummer 3">
            <a:extLst>
              <a:ext uri="{FF2B5EF4-FFF2-40B4-BE49-F238E27FC236}">
                <a16:creationId xmlns:a16="http://schemas.microsoft.com/office/drawing/2014/main" id="{C2671480-7AB2-4792-A6A8-8680658131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181E4C7-B333-41F7-BB4A-9F84BF3AE846}" type="slidenum">
              <a:rPr lang="sv-SE" altLang="sv-SE">
                <a:latin typeface="Calibri" panose="020F0502020204030204" pitchFamily="34" charset="0"/>
              </a:rPr>
              <a:pPr/>
              <a:t>10</a:t>
            </a:fld>
            <a:endParaRPr lang="sv-SE" altLang="sv-SE">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10000"/>
          </a:bodyPr>
          <a:lstStyle/>
          <a:p>
            <a:r>
              <a:rPr lang="sv-SE" b="1" dirty="0"/>
              <a:t>Bild 20: Hatbrott</a:t>
            </a:r>
          </a:p>
          <a:p>
            <a:r>
              <a:rPr lang="sv-SE" dirty="0"/>
              <a:t>I den senaste UPR-rapporten riktade sig en övervägande del av de accepterade rekommendationerna till Sverige om problem med rasistisk diskriminering eller relaterad intolerans. Hatbrott med rasistisk eller främlingsfientligt motiv har trots detta fortsatt att öka. Därför riktar skuggrapporten stor kritik mot de brister som identifieras inom detta område. </a:t>
            </a:r>
          </a:p>
          <a:p>
            <a:endParaRPr lang="sv-SE" dirty="0"/>
          </a:p>
          <a:p>
            <a:r>
              <a:rPr lang="sv-SE" b="1" dirty="0"/>
              <a:t>Hatbrott</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Hatbrott är däremot inget nytt fenomen, utan själva begreppet introducerades i Sverige i slutet av 1990-talet. Det råder enighet om att brotten är ett resultat av bristande respekt för mänskliga rättigheter och människor lika värde, hatbrott innebär inte bara kränkning av den som utsätt, utan skapar otrygghet och rädsla bland personer som identifierar sig på ett liknande sätt som brottsoffret. </a:t>
            </a:r>
          </a:p>
          <a:p>
            <a:endParaRPr lang="sv-SE" dirty="0"/>
          </a:p>
          <a:p>
            <a:r>
              <a:rPr lang="sv-SE" dirty="0"/>
              <a:t>Hatbrott innebär att någon angriper en person eller en grupp av människor på grund av deras uppfattade ras, hudfärg, etniska bakgrund, trosbekännelse, sexuella läggning eller könöverskridande identitet eller uttryck. Under 2018 års undersökning av Brottsförebyggande rådet svarade 69% av alla polisanmälningar med identifierat hatbrottsmotiv ett motiv som var främlingsfientligt eller rasistiskt och är i likhet med förgående år det den största kategorin. </a:t>
            </a:r>
          </a:p>
          <a:p>
            <a:endParaRPr lang="sv-SE" dirty="0"/>
          </a:p>
          <a:p>
            <a:r>
              <a:rPr lang="sv-SE" dirty="0"/>
              <a:t>Det största motivet för hatbrott som inte var rasistiska eller främlingsfientliga är mot en persons sexuella läggning som står för 11% av anmälningarna följt av islamfobiska motiv utgjorde 8% av samtliga anmälningar. Under de senaste åren har hatbrott gentemot </a:t>
            </a:r>
            <a:r>
              <a:rPr lang="sv-SE" dirty="0" err="1"/>
              <a:t>hbtq</a:t>
            </a:r>
            <a:r>
              <a:rPr lang="sv-SE" dirty="0"/>
              <a:t>-personer drastiskt ökat och under </a:t>
            </a:r>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15D4FB1C-B0BE-4F52-B20A-3AC2B8ABF9A8}" type="slidenum">
              <a:rPr lang="sv-SE" altLang="sv-SE" smtClean="0"/>
              <a:pPr/>
              <a:t>11</a:t>
            </a:fld>
            <a:endParaRPr lang="sv-SE" altLang="sv-SE"/>
          </a:p>
        </p:txBody>
      </p:sp>
    </p:spTree>
    <p:extLst>
      <p:ext uri="{BB962C8B-B14F-4D97-AF65-F5344CB8AC3E}">
        <p14:creationId xmlns:p14="http://schemas.microsoft.com/office/powerpoint/2010/main" val="2831996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a:bodyPr>
          <a:lstStyle/>
          <a:p>
            <a:r>
              <a:rPr lang="sv-SE" b="1" dirty="0"/>
              <a:t>Bild 21: Statistik hatbrott</a:t>
            </a:r>
            <a:endParaRPr lang="sv-SE" dirty="0"/>
          </a:p>
          <a:p>
            <a:r>
              <a:rPr lang="sv-SE" dirty="0"/>
              <a:t>Under 2018 identifierades 7 090 anmälda brott med ett hatbrottsmotiv, vilket är en ökning med 11% jämfört med 2016 och 29% jämfört med 2013. Störst ökning av antalet brott med identifierat hatbrottsmotiv jämfört med 2016 syns för främlingsfientligt/rasistisk och antisemitiskt motiv och motivet som rör sexuell läggning. </a:t>
            </a:r>
          </a:p>
          <a:p>
            <a:endParaRPr lang="sv-SE" dirty="0"/>
          </a:p>
          <a:p>
            <a:r>
              <a:rPr lang="sv-SE" dirty="0"/>
              <a:t>Störst andel av alla polisanmälningar om hatbrott har ett främlingsfientligt/rasistiskt motiv. Men stor del av hatbrott utgörs även hos andra grupper. Under 2018 anmäldes 756 stycken hatbrott med ett motiv mot en persons sexuella läggning. Det anmäldes 562 stycken hatbrott med islamfobiska motiv. Det anmäldes 292 stycken hatbrott med </a:t>
            </a:r>
            <a:r>
              <a:rPr lang="sv-SE" dirty="0" err="1"/>
              <a:t>kristofobiskt</a:t>
            </a:r>
            <a:r>
              <a:rPr lang="sv-SE" dirty="0"/>
              <a:t> motiv. Det anmäldes 278 stycken antisemitiska motiv. Det anmäldes 260 stycken hatbrott med andra antireligiösa motiv. Det anmäldes 79 stycken hatbrott med transfobiskt motiv.</a:t>
            </a:r>
          </a:p>
          <a:p>
            <a:endParaRPr lang="sv-SE" dirty="0"/>
          </a:p>
          <a:p>
            <a:r>
              <a:rPr lang="sv-SE" dirty="0"/>
              <a:t>Att en individ utsätts för hatbrott är en kränkning av de mänskliga rättigheterna. Hatbrott kan förutom hets mot folkgrupp och olaga diskriminering, innebära allt från ofredande till mord. En vanlig missuppfattning är att hatbrott bara utförs av extremister. I verkligheten är det så att många hatbrott utförs av förövare som är nära den utsatta. Det vara kollegor som kränker den religiösa medarbetaren, det kan vara grannar som trakasserar den utomeuropeiska familjen i områden, det vara familjemedlemmar som hotar den homosexuella. </a:t>
            </a:r>
          </a:p>
          <a:p>
            <a:endParaRPr lang="sv-SE" dirty="0"/>
          </a:p>
          <a:p>
            <a:r>
              <a:rPr lang="sv-SE" dirty="0"/>
              <a:t>Hatbrott strider mot den grundläggande värderingen om alla människors lika värde och strider mot de mänskliga rättigheterna. Hatbrott angår oss alla.</a:t>
            </a:r>
          </a:p>
        </p:txBody>
      </p:sp>
      <p:sp>
        <p:nvSpPr>
          <p:cNvPr id="4" name="Platshållare för bildnummer 3"/>
          <p:cNvSpPr>
            <a:spLocks noGrp="1"/>
          </p:cNvSpPr>
          <p:nvPr>
            <p:ph type="sldNum" sz="quarter" idx="5"/>
          </p:nvPr>
        </p:nvSpPr>
        <p:spPr/>
        <p:txBody>
          <a:bodyPr/>
          <a:lstStyle/>
          <a:p>
            <a:fld id="{15D4FB1C-B0BE-4F52-B20A-3AC2B8ABF9A8}" type="slidenum">
              <a:rPr lang="sv-SE" altLang="sv-SE" smtClean="0"/>
              <a:pPr/>
              <a:t>12</a:t>
            </a:fld>
            <a:endParaRPr lang="sv-SE" altLang="sv-SE"/>
          </a:p>
        </p:txBody>
      </p:sp>
    </p:spTree>
    <p:extLst>
      <p:ext uri="{BB962C8B-B14F-4D97-AF65-F5344CB8AC3E}">
        <p14:creationId xmlns:p14="http://schemas.microsoft.com/office/powerpoint/2010/main" val="1584994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fontScale="92500" lnSpcReduction="10000"/>
          </a:bodyPr>
          <a:lstStyle/>
          <a:p>
            <a:r>
              <a:rPr lang="sv-SE" sz="1200" b="1" kern="1200" dirty="0">
                <a:solidFill>
                  <a:schemeClr val="tx1"/>
                </a:solidFill>
                <a:effectLst/>
                <a:latin typeface="+mn-lt"/>
                <a:ea typeface="ＭＳ Ｐゴシック" pitchFamily="-109" charset="-128"/>
                <a:cs typeface="ＭＳ Ｐゴシック" charset="0"/>
              </a:rPr>
              <a:t>Bild 22: Ovärderliga rättigheter</a:t>
            </a:r>
          </a:p>
          <a:p>
            <a:r>
              <a:rPr lang="sv-SE" sz="1200" kern="1200" dirty="0">
                <a:solidFill>
                  <a:schemeClr val="tx1"/>
                </a:solidFill>
                <a:effectLst/>
                <a:latin typeface="+mn-lt"/>
                <a:ea typeface="ＭＳ Ｐゴシック" pitchFamily="-109" charset="-128"/>
                <a:cs typeface="ＭＳ Ｐゴシック" charset="0"/>
              </a:rPr>
              <a:t>Den trettionde och avslutande artikeln i MR-förklaringen lyder:</a:t>
            </a:r>
          </a:p>
          <a:p>
            <a:r>
              <a:rPr lang="sv-SE" sz="1200" kern="1200" dirty="0">
                <a:solidFill>
                  <a:schemeClr val="tx1"/>
                </a:solidFill>
                <a:effectLst/>
                <a:latin typeface="+mn-lt"/>
                <a:ea typeface="ＭＳ Ｐゴシック" pitchFamily="-109" charset="-128"/>
                <a:cs typeface="ＭＳ Ｐゴシック" charset="0"/>
              </a:rPr>
              <a:t>Ingenting i denna förklaring får tolkas som att det innebär en rätt för en stat, en grupp eller en enskild person att ägna sig åt en verksamhet eller att utföra en handling som syftar till att omintetgöra någon av de rättigheter eller friheter som anges i förklaringen. </a:t>
            </a:r>
          </a:p>
          <a:p>
            <a:endParaRPr lang="sv-SE" sz="1200" kern="1200" dirty="0">
              <a:solidFill>
                <a:schemeClr val="tx1"/>
              </a:solidFill>
              <a:effectLst/>
              <a:latin typeface="+mn-lt"/>
              <a:ea typeface="ＭＳ Ｐゴシック" pitchFamily="-109" charset="-128"/>
              <a:cs typeface="ＭＳ Ｐゴシック" charset="0"/>
            </a:endParaRPr>
          </a:p>
          <a:p>
            <a:r>
              <a:rPr lang="sv-SE" sz="1200" kern="1200" dirty="0">
                <a:solidFill>
                  <a:schemeClr val="tx1"/>
                </a:solidFill>
                <a:effectLst/>
                <a:latin typeface="+mn-lt"/>
                <a:ea typeface="ＭＳ Ｐゴシック" pitchFamily="-109" charset="-128"/>
                <a:cs typeface="ＭＳ Ｐゴシック" charset="0"/>
              </a:rPr>
              <a:t>Ändå hotas dina och mina rättigheter. I både demokratier och icke-demokratier finns auktoritära politiska ledare som kallar oberoende medier för folkets fiende, fängslar oliktänkande och dödar brottsmisstänkta utan föregående rättsprocesser. Vi har alla på bara några år tvingats att bli extra vaksamma mot falska nyheter som sprids inte minst i sociala medier. FN:s granskningsarbete ifrågasätts av ledande politiker, även i Sverige. Frivilligorganisationer möter starkt motstånd vilket drabbar flera FN-förbund runt om i världen.</a:t>
            </a:r>
          </a:p>
          <a:p>
            <a:endParaRPr lang="sv-SE" sz="1200" kern="1200" dirty="0">
              <a:solidFill>
                <a:schemeClr val="tx1"/>
              </a:solidFill>
              <a:effectLst/>
              <a:latin typeface="+mn-lt"/>
              <a:ea typeface="ＭＳ Ｐゴシック" pitchFamily="-109" charset="-128"/>
              <a:cs typeface="ＭＳ Ｐゴシック" charset="0"/>
            </a:endParaRPr>
          </a:p>
          <a:p>
            <a:r>
              <a:rPr lang="sv-SE" sz="1200" kern="1200" dirty="0">
                <a:solidFill>
                  <a:schemeClr val="tx1"/>
                </a:solidFill>
                <a:effectLst/>
                <a:latin typeface="+mn-lt"/>
                <a:ea typeface="ＭＳ Ｐゴシック" pitchFamily="-109" charset="-128"/>
                <a:cs typeface="ＭＳ Ｐゴシック" charset="0"/>
              </a:rPr>
              <a:t>Det som har byggts upp under sju decennier kan rivas snabbare än vi anar. I dag, på MR-dagen, är det dags för en folklig motreaktion. Vi behöver alla stå upp för att försvara våra rättigheter. När yttrandefriheten, pressfriheten och organisationsfriheten hotas kan vi peka på principer och dokument som världens länder har förbundit sig att följa. FN:s rättighetskatalog kan användas emot de auktoritära krafter som vill inskränka våra rättigheter. </a:t>
            </a:r>
          </a:p>
          <a:p>
            <a:endParaRPr lang="sv-SE" sz="1200" kern="1200" dirty="0">
              <a:solidFill>
                <a:schemeClr val="tx1"/>
              </a:solidFill>
              <a:effectLst/>
              <a:latin typeface="+mn-lt"/>
              <a:ea typeface="ＭＳ Ｐゴシック" pitchFamily="-109" charset="-128"/>
              <a:cs typeface="ＭＳ Ｐゴシック" charset="0"/>
            </a:endParaRPr>
          </a:p>
          <a:p>
            <a:r>
              <a:rPr lang="sv-SE" sz="1200" kern="1200" dirty="0">
                <a:solidFill>
                  <a:schemeClr val="tx1"/>
                </a:solidFill>
                <a:effectLst/>
                <a:latin typeface="+mn-lt"/>
                <a:ea typeface="+mn-ea"/>
                <a:cs typeface="+mn-cs"/>
              </a:rPr>
              <a:t>När politiska ledare attackerar media, kvinnor och minoriteter kan vi påminna dem om att världen gemensamt faktiskt grundat FN och bidragit till arbetet med de fyra friheterna – från nöd, från fruktan, till religionsfrihet och till yttrandefrihet.</a:t>
            </a:r>
          </a:p>
        </p:txBody>
      </p:sp>
      <p:sp>
        <p:nvSpPr>
          <p:cNvPr id="4" name="Platshållare för bildnummer 3"/>
          <p:cNvSpPr>
            <a:spLocks noGrp="1"/>
          </p:cNvSpPr>
          <p:nvPr>
            <p:ph type="sldNum" sz="quarter" idx="10"/>
          </p:nvPr>
        </p:nvSpPr>
        <p:spPr/>
        <p:txBody>
          <a:bodyPr/>
          <a:lstStyle/>
          <a:p>
            <a:pPr>
              <a:defRPr/>
            </a:pPr>
            <a:fld id="{DD8DF03A-DA7D-4A36-808F-E87BD115E121}" type="slidenum">
              <a:rPr lang="sv-SE" smtClean="0"/>
              <a:pPr>
                <a:defRPr/>
              </a:pPr>
              <a:t>13</a:t>
            </a:fld>
            <a:endParaRPr lang="sv-SE"/>
          </a:p>
        </p:txBody>
      </p:sp>
    </p:spTree>
    <p:extLst>
      <p:ext uri="{BB962C8B-B14F-4D97-AF65-F5344CB8AC3E}">
        <p14:creationId xmlns:p14="http://schemas.microsoft.com/office/powerpoint/2010/main" val="2664780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 23: Diskussionsfrågor</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1. </a:t>
            </a:r>
            <a:r>
              <a:rPr lang="sv-SE" sz="1200" dirty="0">
                <a:latin typeface="Minion" panose="02040503050201020203" pitchFamily="18" charset="0"/>
              </a:rPr>
              <a:t>Ge ett exempel på hur vi i Sverige kan arbeta för att uppnå målen för de mänskliga rättigheterna och behålla demokratin? Vem/vilka kan göra vad? </a:t>
            </a:r>
          </a:p>
          <a:p>
            <a:pPr marL="0" indent="0">
              <a:buNone/>
            </a:pPr>
            <a:r>
              <a:rPr lang="sv-SE" sz="1200" dirty="0">
                <a:latin typeface="Minion" panose="02040503050201020203" pitchFamily="18" charset="0"/>
              </a:rPr>
              <a:t>2. Rättigheter på papper är dessvärre inte alltid samma sak som att människor har tillgång till sina rättigheter, vad betyder det? Kan du komma på några egna exempel?</a:t>
            </a:r>
          </a:p>
          <a:p>
            <a:pPr marL="0" indent="0">
              <a:buNone/>
            </a:pPr>
            <a:r>
              <a:rPr lang="sv-SE" sz="1200" dirty="0">
                <a:latin typeface="Minion" panose="02040503050201020203" pitchFamily="18" charset="0"/>
              </a:rPr>
              <a:t>3. Stater har skyldighet att skydda våra rättigheter och se till att vi inte kränker varandras rättigheter. Försök komma på exempel när detta skydd från staten är viktigt.</a:t>
            </a:r>
          </a:p>
          <a:p>
            <a:endParaRPr lang="sv-SE" dirty="0"/>
          </a:p>
        </p:txBody>
      </p:sp>
      <p:sp>
        <p:nvSpPr>
          <p:cNvPr id="4" name="Platshållare för bildnummer 3"/>
          <p:cNvSpPr>
            <a:spLocks noGrp="1"/>
          </p:cNvSpPr>
          <p:nvPr>
            <p:ph type="sldNum" sz="quarter" idx="5"/>
          </p:nvPr>
        </p:nvSpPr>
        <p:spPr/>
        <p:txBody>
          <a:bodyPr/>
          <a:lstStyle/>
          <a:p>
            <a:fld id="{15D4FB1C-B0BE-4F52-B20A-3AC2B8ABF9A8}" type="slidenum">
              <a:rPr lang="sv-SE" altLang="sv-SE" smtClean="0"/>
              <a:pPr/>
              <a:t>14</a:t>
            </a:fld>
            <a:endParaRPr lang="sv-SE" altLang="sv-SE"/>
          </a:p>
        </p:txBody>
      </p:sp>
    </p:spTree>
    <p:extLst>
      <p:ext uri="{BB962C8B-B14F-4D97-AF65-F5344CB8AC3E}">
        <p14:creationId xmlns:p14="http://schemas.microsoft.com/office/powerpoint/2010/main" val="1355402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 24: En bättre värld</a:t>
            </a:r>
          </a:p>
          <a:p>
            <a:r>
              <a:rPr lang="sv-SE" b="0" dirty="0"/>
              <a:t>Avslutningsbild </a:t>
            </a:r>
          </a:p>
        </p:txBody>
      </p:sp>
      <p:sp>
        <p:nvSpPr>
          <p:cNvPr id="4" name="Platshållare för bildnummer 3"/>
          <p:cNvSpPr>
            <a:spLocks noGrp="1"/>
          </p:cNvSpPr>
          <p:nvPr>
            <p:ph type="sldNum" sz="quarter" idx="5"/>
          </p:nvPr>
        </p:nvSpPr>
        <p:spPr/>
        <p:txBody>
          <a:bodyPr/>
          <a:lstStyle/>
          <a:p>
            <a:fld id="{15D4FB1C-B0BE-4F52-B20A-3AC2B8ABF9A8}" type="slidenum">
              <a:rPr lang="sv-SE" altLang="sv-SE" smtClean="0"/>
              <a:pPr/>
              <a:t>15</a:t>
            </a:fld>
            <a:endParaRPr lang="sv-SE" altLang="sv-SE"/>
          </a:p>
        </p:txBody>
      </p:sp>
    </p:spTree>
    <p:extLst>
      <p:ext uri="{BB962C8B-B14F-4D97-AF65-F5344CB8AC3E}">
        <p14:creationId xmlns:p14="http://schemas.microsoft.com/office/powerpoint/2010/main" val="4078519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2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dirty="0"/>
              <a:t>Bild 11: FN:s allmänna förklaring om de mänskliga rättigheterna 2</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dirty="0"/>
              <a:t>Den allmänna förklaringen är idag översatt till 370 språk och håller därmed världsrekordet som världens mest översatta dokument. Den allmänna förklaringen om de mänskliga rättigheterna är därmed även översatt till svenska. Nedan följer utrikesdepartementets offentliga översättning. </a:t>
            </a:r>
          </a:p>
          <a:p>
            <a:endParaRPr lang="sv-SE" sz="1200" b="0"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inion" panose="02040503050201020203" pitchFamily="18" charset="0"/>
                <a:ea typeface="+mn-ea"/>
                <a:cs typeface="+mn-cs"/>
              </a:rPr>
              <a:t>Ingress</a:t>
            </a:r>
          </a:p>
          <a:p>
            <a:r>
              <a:rPr lang="sv-SE" sz="1200" b="0" i="1" u="none" strike="noStrike" kern="1200" baseline="0" dirty="0">
                <a:solidFill>
                  <a:schemeClr val="tx1"/>
                </a:solidFill>
                <a:latin typeface="Minion" panose="02040503050201020203" pitchFamily="18" charset="0"/>
                <a:ea typeface="+mn-ea"/>
                <a:cs typeface="+mn-cs"/>
              </a:rPr>
              <a:t>Eftersom </a:t>
            </a:r>
            <a:r>
              <a:rPr lang="sv-SE" sz="1200" b="0" i="0" u="none" strike="noStrike" kern="1200" baseline="0" dirty="0">
                <a:solidFill>
                  <a:schemeClr val="tx1"/>
                </a:solidFill>
                <a:latin typeface="Minion" panose="02040503050201020203" pitchFamily="18" charset="0"/>
                <a:ea typeface="+mn-ea"/>
                <a:cs typeface="+mn-cs"/>
              </a:rPr>
              <a:t>erkännandet av det inneboende värdet hos alla som tillhör människosläktet och av deras lika och obestridliga rättigheter är grundvalen för frihet, rättvisa och fred i världen,</a:t>
            </a:r>
          </a:p>
          <a:p>
            <a:r>
              <a:rPr lang="sv-SE" sz="1200" b="0" i="1" u="none" strike="noStrike" kern="1200" baseline="0" dirty="0">
                <a:solidFill>
                  <a:schemeClr val="tx1"/>
                </a:solidFill>
                <a:latin typeface="Minion" panose="02040503050201020203" pitchFamily="18" charset="0"/>
                <a:ea typeface="+mn-ea"/>
                <a:cs typeface="+mn-cs"/>
              </a:rPr>
              <a:t>Eftersom </a:t>
            </a:r>
            <a:r>
              <a:rPr lang="sv-SE" sz="1200" b="0" i="0" u="none" strike="noStrike" kern="1200" baseline="0" dirty="0">
                <a:solidFill>
                  <a:schemeClr val="tx1"/>
                </a:solidFill>
                <a:latin typeface="Minion" panose="02040503050201020203" pitchFamily="18" charset="0"/>
                <a:ea typeface="+mn-ea"/>
                <a:cs typeface="+mn-cs"/>
              </a:rPr>
              <a:t>ringaktning och förakt för de mänskliga rättigheterna har lett till barbariska gärningar som har upprört mänsklighetens samvete, och då skapandet av en värld där människorna åtnjuter yttrandefrihet, trosfrihet</a:t>
            </a:r>
          </a:p>
          <a:p>
            <a:r>
              <a:rPr lang="sv-SE" sz="1200" b="0" i="0" u="none" strike="noStrike" kern="1200" baseline="0" dirty="0">
                <a:solidFill>
                  <a:schemeClr val="tx1"/>
                </a:solidFill>
                <a:latin typeface="Minion" panose="02040503050201020203" pitchFamily="18" charset="0"/>
                <a:ea typeface="+mn-ea"/>
                <a:cs typeface="+mn-cs"/>
              </a:rPr>
              <a:t>och frihet från fruktan och nöd har tillkännagivits som folkens högsta strävan,</a:t>
            </a:r>
          </a:p>
          <a:p>
            <a:r>
              <a:rPr lang="sv-SE" sz="1200" b="0" i="1" u="none" strike="noStrike" kern="1200" baseline="0" dirty="0">
                <a:solidFill>
                  <a:schemeClr val="tx1"/>
                </a:solidFill>
                <a:latin typeface="Minion" panose="02040503050201020203" pitchFamily="18" charset="0"/>
                <a:ea typeface="+mn-ea"/>
                <a:cs typeface="+mn-cs"/>
              </a:rPr>
              <a:t>Eftersom </a:t>
            </a:r>
            <a:r>
              <a:rPr lang="sv-SE" sz="1200" b="0" i="0" u="none" strike="noStrike" kern="1200" baseline="0" dirty="0">
                <a:solidFill>
                  <a:schemeClr val="tx1"/>
                </a:solidFill>
                <a:latin typeface="Minion" panose="02040503050201020203" pitchFamily="18" charset="0"/>
                <a:ea typeface="+mn-ea"/>
                <a:cs typeface="+mn-cs"/>
              </a:rPr>
              <a:t>det är väsentligt för att människorna inte som en sista utväg skall tvingas att tillgripa uppror mot tyranni och förtryck att de mänskliga rättigheterna skyddas genom rättsstatens principer,</a:t>
            </a:r>
          </a:p>
          <a:p>
            <a:r>
              <a:rPr lang="sv-SE" sz="1200" b="0" i="1" u="none" strike="noStrike" kern="1200" baseline="0" dirty="0">
                <a:solidFill>
                  <a:schemeClr val="tx1"/>
                </a:solidFill>
                <a:latin typeface="Minion" panose="02040503050201020203" pitchFamily="18" charset="0"/>
                <a:ea typeface="+mn-ea"/>
                <a:cs typeface="+mn-cs"/>
              </a:rPr>
              <a:t>Eftersom </a:t>
            </a:r>
            <a:r>
              <a:rPr lang="sv-SE" sz="1200" b="0" i="0" u="none" strike="noStrike" kern="1200" baseline="0" dirty="0">
                <a:solidFill>
                  <a:schemeClr val="tx1"/>
                </a:solidFill>
                <a:latin typeface="Minion" panose="02040503050201020203" pitchFamily="18" charset="0"/>
                <a:ea typeface="+mn-ea"/>
                <a:cs typeface="+mn-cs"/>
              </a:rPr>
              <a:t>det är väsentligt att främja utvecklingen av vänskapliga förbindelser mellan nationerna,</a:t>
            </a:r>
          </a:p>
          <a:p>
            <a:r>
              <a:rPr lang="sv-SE" sz="1200" b="0" i="1" u="none" strike="noStrike" kern="1200" baseline="0" dirty="0">
                <a:solidFill>
                  <a:schemeClr val="tx1"/>
                </a:solidFill>
                <a:latin typeface="Minion" panose="02040503050201020203" pitchFamily="18" charset="0"/>
                <a:ea typeface="+mn-ea"/>
                <a:cs typeface="+mn-cs"/>
              </a:rPr>
              <a:t>Eftersom </a:t>
            </a:r>
            <a:r>
              <a:rPr lang="sv-SE" sz="1200" b="0" i="0" u="none" strike="noStrike" kern="1200" baseline="0" dirty="0">
                <a:solidFill>
                  <a:schemeClr val="tx1"/>
                </a:solidFill>
                <a:latin typeface="Minion" panose="02040503050201020203" pitchFamily="18" charset="0"/>
                <a:ea typeface="+mn-ea"/>
                <a:cs typeface="+mn-cs"/>
              </a:rPr>
              <a:t>Förenta Nationernas folk i stadgan åter har bekräftat sin tro på de grundläggande mänskliga rättigheterna, den enskilda människans värdighet och värde samt mäns och kvinnors lika rättigheter och har beslutat att främja sociala framsteg och bättre levnadsvillkor under större frihet,</a:t>
            </a:r>
          </a:p>
          <a:p>
            <a:r>
              <a:rPr lang="sv-SE" sz="1200" b="0" i="1" u="none" strike="noStrike" kern="1200" baseline="0" dirty="0">
                <a:solidFill>
                  <a:schemeClr val="tx1"/>
                </a:solidFill>
                <a:latin typeface="Minion" panose="02040503050201020203" pitchFamily="18" charset="0"/>
                <a:ea typeface="+mn-ea"/>
                <a:cs typeface="+mn-cs"/>
              </a:rPr>
              <a:t>Eftersom </a:t>
            </a:r>
            <a:r>
              <a:rPr lang="sv-SE" sz="1200" b="0" i="0" u="none" strike="noStrike" kern="1200" baseline="0" dirty="0">
                <a:solidFill>
                  <a:schemeClr val="tx1"/>
                </a:solidFill>
                <a:latin typeface="Minion" panose="02040503050201020203" pitchFamily="18" charset="0"/>
                <a:ea typeface="+mn-ea"/>
                <a:cs typeface="+mn-cs"/>
              </a:rPr>
              <a:t>medlemsstaterna har åtagit sig att i samverkan med Förenta Nationerna säkerställa en allmän och faktisk respekt för och efterlevnad av de mänskliga rättigheterna och de grundläggande friheterna,</a:t>
            </a:r>
          </a:p>
          <a:p>
            <a:r>
              <a:rPr lang="sv-SE" sz="1200" b="0" i="1" u="none" strike="noStrike" kern="1200" baseline="0" dirty="0">
                <a:solidFill>
                  <a:schemeClr val="tx1"/>
                </a:solidFill>
                <a:latin typeface="Minion" panose="02040503050201020203" pitchFamily="18" charset="0"/>
                <a:ea typeface="+mn-ea"/>
                <a:cs typeface="+mn-cs"/>
              </a:rPr>
              <a:t>Eftersom </a:t>
            </a:r>
            <a:r>
              <a:rPr lang="sv-SE" sz="1200" b="0" i="0" u="none" strike="noStrike" kern="1200" baseline="0" dirty="0">
                <a:solidFill>
                  <a:schemeClr val="tx1"/>
                </a:solidFill>
                <a:latin typeface="Minion" panose="02040503050201020203" pitchFamily="18" charset="0"/>
                <a:ea typeface="+mn-ea"/>
                <a:cs typeface="+mn-cs"/>
              </a:rPr>
              <a:t>en gemensam uppfattning om innebörden av dessa rättigheter och friheter är av största betydelse för att uppfylla detta åtagande,</a:t>
            </a:r>
          </a:p>
          <a:p>
            <a:endParaRPr lang="sv-SE" sz="1200" b="0" i="0" u="none" strike="noStrike" kern="1200" baseline="0" dirty="0">
              <a:solidFill>
                <a:schemeClr val="tx1"/>
              </a:solidFill>
              <a:latin typeface="Minion" panose="02040503050201020203" pitchFamily="18" charset="0"/>
              <a:ea typeface="+mn-ea"/>
              <a:cs typeface="+mn-cs"/>
            </a:endParaRPr>
          </a:p>
          <a:p>
            <a:r>
              <a:rPr lang="sv-SE" sz="1200" b="1" i="0" u="none" strike="noStrike" kern="1200" baseline="0" dirty="0">
                <a:solidFill>
                  <a:schemeClr val="tx1"/>
                </a:solidFill>
                <a:latin typeface="Minion" panose="02040503050201020203" pitchFamily="18" charset="0"/>
                <a:ea typeface="+mn-ea"/>
                <a:cs typeface="+mn-cs"/>
              </a:rPr>
              <a:t>Tillkännager generalförsamlingen </a:t>
            </a:r>
            <a:r>
              <a:rPr lang="sv-SE" sz="1200" b="1" i="1" u="none" strike="noStrike" kern="1200" baseline="0" dirty="0">
                <a:solidFill>
                  <a:schemeClr val="tx1"/>
                </a:solidFill>
                <a:latin typeface="Minion" panose="02040503050201020203" pitchFamily="18" charset="0"/>
                <a:ea typeface="+mn-ea"/>
                <a:cs typeface="+mn-cs"/>
              </a:rPr>
              <a:t>denna </a:t>
            </a:r>
            <a:r>
              <a:rPr lang="sv-SE" sz="1200" b="1" i="0" u="none" strike="noStrike" kern="1200" baseline="0" dirty="0">
                <a:solidFill>
                  <a:schemeClr val="tx1"/>
                </a:solidFill>
                <a:latin typeface="Minion" panose="02040503050201020203" pitchFamily="18" charset="0"/>
                <a:ea typeface="+mn-ea"/>
                <a:cs typeface="+mn-cs"/>
              </a:rPr>
              <a:t>allmänna förklaring om de mänskliga rättigheterna </a:t>
            </a:r>
            <a:r>
              <a:rPr lang="sv-SE" sz="1200" b="0" i="0" u="none" strike="noStrike" kern="1200" baseline="0" dirty="0">
                <a:solidFill>
                  <a:schemeClr val="tx1"/>
                </a:solidFill>
                <a:latin typeface="Minion" panose="02040503050201020203" pitchFamily="18" charset="0"/>
                <a:ea typeface="+mn-ea"/>
                <a:cs typeface="+mn-cs"/>
              </a:rPr>
              <a:t>som en gemensam norm för alla folk och nationer i syfte att alla människor och samhällsorgan med denna förklaring i ständig åtanke skall sträva efter att genom undervisning och utbildning främja respekten för dessa rättigheter och friheter samt genom progressiva åtgärder, både nationellt och internationellt, se till att de erkänns och tillämpas allmänt och effektivt både bland folken i medlemsstaterna och bland folken i områden som står under deras jurisdiktion.</a:t>
            </a:r>
          </a:p>
          <a:p>
            <a:endParaRPr lang="en-US" b="1" dirty="0"/>
          </a:p>
          <a:p>
            <a:r>
              <a:rPr lang="sv-SE" sz="1200" b="1" i="0" u="none" strike="noStrike" kern="1200" baseline="0" dirty="0">
                <a:solidFill>
                  <a:schemeClr val="tx1"/>
                </a:solidFill>
                <a:latin typeface="Minion" panose="02040503050201020203" pitchFamily="18" charset="0"/>
                <a:ea typeface="+mn-ea"/>
                <a:cs typeface="+mn-cs"/>
              </a:rPr>
              <a:t>Artikel 1.</a:t>
            </a:r>
          </a:p>
          <a:p>
            <a:r>
              <a:rPr lang="sv-SE" sz="1200" b="0" i="0" u="none" strike="noStrike" kern="1200" baseline="0" dirty="0">
                <a:solidFill>
                  <a:schemeClr val="tx1"/>
                </a:solidFill>
                <a:latin typeface="Minion" panose="02040503050201020203" pitchFamily="18" charset="0"/>
                <a:ea typeface="+mn-ea"/>
                <a:cs typeface="+mn-cs"/>
              </a:rPr>
              <a:t>Alla människor är födda fria och lika i värde och rättigheter. De har utrustats med förnuft och samvete och bör handla gentemot varandra i en anda av gemenskap.</a:t>
            </a:r>
          </a:p>
          <a:p>
            <a:endParaRPr lang="sv-SE" sz="1200" b="0" i="1" u="none" strike="noStrike" kern="1200" baseline="0" dirty="0">
              <a:solidFill>
                <a:schemeClr val="tx1"/>
              </a:solidFill>
              <a:latin typeface="Minion" panose="02040503050201020203" pitchFamily="18" charset="0"/>
              <a:ea typeface="+mn-ea"/>
              <a:cs typeface="+mn-cs"/>
            </a:endParaRPr>
          </a:p>
          <a:p>
            <a:r>
              <a:rPr lang="sv-SE" sz="1200" b="1" i="0" u="none" strike="noStrike" kern="1200" baseline="0" dirty="0">
                <a:solidFill>
                  <a:schemeClr val="tx1"/>
                </a:solidFill>
                <a:latin typeface="Minion" panose="02040503050201020203" pitchFamily="18" charset="0"/>
                <a:ea typeface="+mn-ea"/>
                <a:cs typeface="+mn-cs"/>
              </a:rPr>
              <a:t>Artikel 2.</a:t>
            </a:r>
          </a:p>
          <a:p>
            <a:r>
              <a:rPr lang="sv-SE" sz="1200" b="0" i="0" u="none" strike="noStrike" kern="1200" baseline="0" dirty="0">
                <a:solidFill>
                  <a:schemeClr val="tx1"/>
                </a:solidFill>
                <a:latin typeface="Minion" panose="02040503050201020203" pitchFamily="18" charset="0"/>
                <a:ea typeface="+mn-ea"/>
                <a:cs typeface="+mn-cs"/>
              </a:rPr>
              <a:t>Var och en är berättigad till alla de rättigheter och friheter som uttalas i denna förklaring utan åtskillnad av något slag, såsom på grund av ras, hudfärg, kön, språk, religion, politisk eller annan uppfattning, nationellt eller socialt ursprung, egendom, börd eller ställning i övrigt. Ingen åtskillnad får heller göras på grund av den politiska, rättsliga eller internationella status som råder i det land eller det område som en person tillhör, vare sig detta land eller område är oberoende, står under förvaltarskap, är icke-självstyrande eller är underkastat någon annan begränsning av sin suveränitet.</a:t>
            </a:r>
          </a:p>
          <a:p>
            <a:endParaRPr lang="sv-SE" sz="1200" b="0" i="1" u="none" strike="noStrike" kern="1200" baseline="0" dirty="0">
              <a:solidFill>
                <a:schemeClr val="tx1"/>
              </a:solidFill>
              <a:latin typeface="Minion" panose="02040503050201020203" pitchFamily="18" charset="0"/>
              <a:ea typeface="+mn-ea"/>
              <a:cs typeface="+mn-cs"/>
            </a:endParaRPr>
          </a:p>
          <a:p>
            <a:r>
              <a:rPr lang="sv-SE" sz="1200" b="1" i="0" u="none" strike="noStrike" kern="1200" baseline="0" dirty="0">
                <a:solidFill>
                  <a:schemeClr val="tx1"/>
                </a:solidFill>
                <a:latin typeface="Minion" panose="02040503050201020203" pitchFamily="18" charset="0"/>
                <a:ea typeface="+mn-ea"/>
                <a:cs typeface="+mn-cs"/>
              </a:rPr>
              <a:t>Artikel 3.</a:t>
            </a:r>
          </a:p>
          <a:p>
            <a:r>
              <a:rPr lang="sv-SE" sz="1200" b="0" i="0" u="none" strike="noStrike" kern="1200" baseline="0" dirty="0">
                <a:solidFill>
                  <a:schemeClr val="tx1"/>
                </a:solidFill>
                <a:latin typeface="Minion" panose="02040503050201020203" pitchFamily="18" charset="0"/>
                <a:ea typeface="+mn-ea"/>
                <a:cs typeface="+mn-cs"/>
              </a:rPr>
              <a:t>Var och en har rätt till liv, frihet och personlig säkerhet.</a:t>
            </a:r>
          </a:p>
          <a:p>
            <a:endParaRPr lang="sv-SE" sz="1200" b="0" i="1" u="none" strike="noStrike" kern="1200" baseline="0" dirty="0">
              <a:solidFill>
                <a:schemeClr val="tx1"/>
              </a:solidFill>
              <a:latin typeface="Minion" panose="02040503050201020203" pitchFamily="18" charset="0"/>
              <a:ea typeface="+mn-ea"/>
              <a:cs typeface="+mn-cs"/>
            </a:endParaRPr>
          </a:p>
          <a:p>
            <a:r>
              <a:rPr lang="sv-SE" sz="1200" b="1" i="0" u="none" strike="noStrike" kern="1200" baseline="0" dirty="0">
                <a:solidFill>
                  <a:schemeClr val="tx1"/>
                </a:solidFill>
                <a:latin typeface="Minion" panose="02040503050201020203" pitchFamily="18" charset="0"/>
                <a:ea typeface="+mn-ea"/>
                <a:cs typeface="+mn-cs"/>
              </a:rPr>
              <a:t>Artikel 4.</a:t>
            </a:r>
          </a:p>
          <a:p>
            <a:r>
              <a:rPr lang="sv-SE" sz="1200" b="0" i="0" u="none" strike="noStrike" kern="1200" baseline="0" dirty="0">
                <a:solidFill>
                  <a:schemeClr val="tx1"/>
                </a:solidFill>
                <a:latin typeface="Minion" panose="02040503050201020203" pitchFamily="18" charset="0"/>
                <a:ea typeface="+mn-ea"/>
                <a:cs typeface="+mn-cs"/>
              </a:rPr>
              <a:t>Ingen får hållas i slaveri eller träldom; slaveri och slavhandel i alla dess former skall vara förbjudna.</a:t>
            </a:r>
          </a:p>
          <a:p>
            <a:endParaRPr lang="sv-SE" sz="1200" b="0" i="1" u="none" strike="noStrike" kern="1200" baseline="0" dirty="0">
              <a:solidFill>
                <a:schemeClr val="tx1"/>
              </a:solidFill>
              <a:latin typeface="Minion" panose="02040503050201020203" pitchFamily="18" charset="0"/>
              <a:ea typeface="+mn-ea"/>
              <a:cs typeface="+mn-cs"/>
            </a:endParaRPr>
          </a:p>
          <a:p>
            <a:r>
              <a:rPr lang="sv-SE" sz="1200" b="1" i="0" u="none" strike="noStrike" kern="1200" baseline="0" dirty="0">
                <a:solidFill>
                  <a:schemeClr val="tx1"/>
                </a:solidFill>
                <a:latin typeface="Minion" panose="02040503050201020203" pitchFamily="18" charset="0"/>
                <a:ea typeface="+mn-ea"/>
                <a:cs typeface="+mn-cs"/>
              </a:rPr>
              <a:t>Artikel 5.</a:t>
            </a:r>
          </a:p>
          <a:p>
            <a:r>
              <a:rPr lang="sv-SE" sz="1200" b="0" i="0" u="none" strike="noStrike" kern="1200" baseline="0" dirty="0">
                <a:solidFill>
                  <a:schemeClr val="tx1"/>
                </a:solidFill>
                <a:latin typeface="Minion" panose="02040503050201020203" pitchFamily="18" charset="0"/>
                <a:ea typeface="+mn-ea"/>
                <a:cs typeface="+mn-cs"/>
              </a:rPr>
              <a:t>Ingen får utsättas för tortyr eller grym, omänsklig eller förnedrande behandling eller bestraffning.</a:t>
            </a:r>
          </a:p>
          <a:p>
            <a:endParaRPr lang="sv-SE" sz="1200" b="0" i="1" u="none" strike="noStrike" kern="1200" baseline="0" dirty="0">
              <a:solidFill>
                <a:schemeClr val="tx1"/>
              </a:solidFill>
              <a:latin typeface="Minion" panose="02040503050201020203" pitchFamily="18" charset="0"/>
              <a:ea typeface="+mn-ea"/>
              <a:cs typeface="+mn-cs"/>
            </a:endParaRPr>
          </a:p>
          <a:p>
            <a:r>
              <a:rPr lang="sv-SE" sz="1200" b="1" i="0" u="none" strike="noStrike" kern="1200" baseline="0" dirty="0">
                <a:solidFill>
                  <a:schemeClr val="tx1"/>
                </a:solidFill>
                <a:latin typeface="Minion" panose="02040503050201020203" pitchFamily="18" charset="0"/>
                <a:ea typeface="+mn-ea"/>
                <a:cs typeface="+mn-cs"/>
              </a:rPr>
              <a:t>Artikel 6.</a:t>
            </a:r>
          </a:p>
          <a:p>
            <a:r>
              <a:rPr lang="sv-SE" sz="1200" b="0" i="0" u="none" strike="noStrike" kern="1200" baseline="0" dirty="0">
                <a:solidFill>
                  <a:schemeClr val="tx1"/>
                </a:solidFill>
                <a:latin typeface="Minion" panose="02040503050201020203" pitchFamily="18" charset="0"/>
                <a:ea typeface="+mn-ea"/>
                <a:cs typeface="+mn-cs"/>
              </a:rPr>
              <a:t>Var och en har rätt att överallt erkännas som en person i lagens mening.</a:t>
            </a:r>
          </a:p>
          <a:p>
            <a:endParaRPr lang="sv-SE" sz="1200" b="0" i="1" u="none" strike="noStrike" kern="1200" baseline="0" dirty="0">
              <a:solidFill>
                <a:schemeClr val="tx1"/>
              </a:solidFill>
              <a:latin typeface="Minion" panose="02040503050201020203" pitchFamily="18" charset="0"/>
              <a:ea typeface="+mn-ea"/>
              <a:cs typeface="+mn-cs"/>
            </a:endParaRPr>
          </a:p>
          <a:p>
            <a:r>
              <a:rPr lang="sv-SE" sz="1200" b="1" i="0" u="none" strike="noStrike" kern="1200" baseline="0" dirty="0">
                <a:solidFill>
                  <a:schemeClr val="tx1"/>
                </a:solidFill>
                <a:latin typeface="Minion" panose="02040503050201020203" pitchFamily="18" charset="0"/>
                <a:ea typeface="+mn-ea"/>
                <a:cs typeface="+mn-cs"/>
              </a:rPr>
              <a:t>Artikel 7.</a:t>
            </a:r>
          </a:p>
          <a:p>
            <a:r>
              <a:rPr lang="sv-SE" sz="1200" b="0" i="0" u="none" strike="noStrike" kern="1200" baseline="0" dirty="0">
                <a:solidFill>
                  <a:schemeClr val="tx1"/>
                </a:solidFill>
                <a:latin typeface="Minion" panose="02040503050201020203" pitchFamily="18" charset="0"/>
                <a:ea typeface="+mn-ea"/>
                <a:cs typeface="+mn-cs"/>
              </a:rPr>
              <a:t>Alla är lika inför lagen och är berättigade till samma skydd av lagen utan diskriminering av något slag. Alla är berättigade till samma skydd mot alla former av diskriminering som strider mot denna förklaring och mot varje anstiftan till sådan diskriminering.</a:t>
            </a:r>
          </a:p>
          <a:p>
            <a:endParaRPr lang="sv-SE" sz="1200" b="0" i="0" u="none" strike="noStrike" kern="1200" baseline="0" dirty="0">
              <a:solidFill>
                <a:schemeClr val="tx1"/>
              </a:solidFill>
              <a:latin typeface="Minion" panose="02040503050201020203" pitchFamily="18" charset="0"/>
              <a:ea typeface="+mn-ea"/>
              <a:cs typeface="+mn-cs"/>
            </a:endParaRPr>
          </a:p>
          <a:p>
            <a:r>
              <a:rPr lang="sv-SE" sz="1200" b="1" i="0" u="none" strike="noStrike" kern="1200" baseline="0" dirty="0">
                <a:solidFill>
                  <a:schemeClr val="tx1"/>
                </a:solidFill>
                <a:latin typeface="Minion" panose="02040503050201020203" pitchFamily="18" charset="0"/>
                <a:ea typeface="+mn-ea"/>
                <a:cs typeface="+mn-cs"/>
              </a:rPr>
              <a:t>Artikel 8.</a:t>
            </a:r>
          </a:p>
          <a:p>
            <a:r>
              <a:rPr lang="sv-SE" sz="1200" b="0" i="0" u="none" strike="noStrike" kern="1200" baseline="0" dirty="0">
                <a:solidFill>
                  <a:schemeClr val="tx1"/>
                </a:solidFill>
                <a:latin typeface="Minion" panose="02040503050201020203" pitchFamily="18" charset="0"/>
                <a:ea typeface="+mn-ea"/>
                <a:cs typeface="+mn-cs"/>
              </a:rPr>
              <a:t>Var och en har rätt till verksam hjälp från sitt lands nationella domstolar mot handlingar som kränker hans eller hennes grundläggande rättigheter enligt lag eller författning.</a:t>
            </a:r>
          </a:p>
          <a:p>
            <a:endParaRPr lang="sv-SE" sz="1200" b="0" i="1" u="none" strike="noStrike" kern="1200" baseline="0" dirty="0">
              <a:solidFill>
                <a:schemeClr val="tx1"/>
              </a:solidFill>
              <a:latin typeface="Minion" panose="02040503050201020203" pitchFamily="18" charset="0"/>
              <a:ea typeface="+mn-ea"/>
              <a:cs typeface="+mn-cs"/>
            </a:endParaRPr>
          </a:p>
          <a:p>
            <a:r>
              <a:rPr lang="sv-SE" sz="1200" b="1" i="0" u="none" strike="noStrike" kern="1200" baseline="0" dirty="0">
                <a:solidFill>
                  <a:schemeClr val="tx1"/>
                </a:solidFill>
                <a:latin typeface="Minion" panose="02040503050201020203" pitchFamily="18" charset="0"/>
                <a:ea typeface="+mn-ea"/>
                <a:cs typeface="+mn-cs"/>
              </a:rPr>
              <a:t>Artikel 9.</a:t>
            </a:r>
          </a:p>
          <a:p>
            <a:r>
              <a:rPr lang="sv-SE" sz="1200" b="0" i="0" u="none" strike="noStrike" kern="1200" baseline="0" dirty="0">
                <a:solidFill>
                  <a:schemeClr val="tx1"/>
                </a:solidFill>
                <a:latin typeface="Minion" panose="02040503050201020203" pitchFamily="18" charset="0"/>
                <a:ea typeface="+mn-ea"/>
                <a:cs typeface="+mn-cs"/>
              </a:rPr>
              <a:t>Ingen får godtyckligt anhållas, hållas fängslad eller landsförvisas.</a:t>
            </a:r>
          </a:p>
          <a:p>
            <a:endParaRPr lang="sv-SE" sz="1200" b="0" i="1" u="none" strike="noStrike" kern="1200" baseline="0" dirty="0">
              <a:solidFill>
                <a:schemeClr val="tx1"/>
              </a:solidFill>
              <a:latin typeface="Minion" panose="02040503050201020203" pitchFamily="18" charset="0"/>
              <a:ea typeface="+mn-ea"/>
              <a:cs typeface="+mn-cs"/>
            </a:endParaRPr>
          </a:p>
          <a:p>
            <a:r>
              <a:rPr lang="sv-SE" sz="1200" b="1" i="0" u="none" strike="noStrike" kern="1200" baseline="0" dirty="0">
                <a:solidFill>
                  <a:schemeClr val="tx1"/>
                </a:solidFill>
                <a:latin typeface="Minion" panose="02040503050201020203" pitchFamily="18" charset="0"/>
                <a:ea typeface="+mn-ea"/>
                <a:cs typeface="+mn-cs"/>
              </a:rPr>
              <a:t>Artikel 10.</a:t>
            </a:r>
          </a:p>
          <a:p>
            <a:r>
              <a:rPr lang="sv-SE" sz="1200" b="0" i="0" u="none" strike="noStrike" kern="1200" baseline="0" dirty="0">
                <a:solidFill>
                  <a:schemeClr val="tx1"/>
                </a:solidFill>
                <a:latin typeface="Minion" panose="02040503050201020203" pitchFamily="18" charset="0"/>
                <a:ea typeface="+mn-ea"/>
                <a:cs typeface="+mn-cs"/>
              </a:rPr>
              <a:t>Var och en är på samma villkor berättigad till en rättvis och offentlig förhandling vid en oberoende och opartisk domstol vid prövningen av hans eller hennes rättigheter och skyldigheter och av varje anklagelse om brott mot honom eller henne.</a:t>
            </a:r>
          </a:p>
          <a:p>
            <a:endParaRPr lang="sv-SE" sz="1200" b="0" i="0" u="none" strike="noStrike" kern="1200" baseline="0" dirty="0">
              <a:solidFill>
                <a:schemeClr val="tx1"/>
              </a:solidFill>
              <a:latin typeface="Minion" panose="02040503050201020203" pitchFamily="18" charset="0"/>
              <a:ea typeface="+mn-ea"/>
              <a:cs typeface="+mn-cs"/>
            </a:endParaRPr>
          </a:p>
          <a:p>
            <a:r>
              <a:rPr lang="sv-SE" sz="1200" b="1" i="0" u="none" strike="noStrike" kern="1200" baseline="0" dirty="0">
                <a:solidFill>
                  <a:schemeClr val="tx1"/>
                </a:solidFill>
                <a:latin typeface="Minion" panose="02040503050201020203" pitchFamily="18" charset="0"/>
                <a:ea typeface="+mn-ea"/>
                <a:cs typeface="+mn-cs"/>
              </a:rPr>
              <a:t>Artikel 11.</a:t>
            </a:r>
          </a:p>
          <a:p>
            <a:r>
              <a:rPr lang="sv-SE" sz="1200" b="0" i="0" u="none" strike="noStrike" kern="1200" baseline="0" dirty="0">
                <a:solidFill>
                  <a:schemeClr val="tx1"/>
                </a:solidFill>
                <a:latin typeface="Minion" panose="02040503050201020203" pitchFamily="18" charset="0"/>
                <a:ea typeface="+mn-ea"/>
                <a:cs typeface="+mn-cs"/>
              </a:rPr>
              <a:t>1. Var och en som är anklagad för brott har rätt att betraktas som oskyldig till dess att hans eller hennes skuld lagligen har fastställts vid en offentlig rättegång, där personen åtnjuter alla rättssäkerhetsgarantier som behövs för hans eller hennes försvar.</a:t>
            </a:r>
          </a:p>
          <a:p>
            <a:r>
              <a:rPr lang="sv-SE" sz="1200" b="0" i="0" u="none" strike="noStrike" kern="1200" baseline="0" dirty="0">
                <a:solidFill>
                  <a:schemeClr val="tx1"/>
                </a:solidFill>
                <a:latin typeface="Minion" panose="02040503050201020203" pitchFamily="18" charset="0"/>
                <a:ea typeface="+mn-ea"/>
                <a:cs typeface="+mn-cs"/>
              </a:rPr>
              <a:t>2. Ingen får fällas till ansvar för en gärning eller underlåtenhet som inte utgjorde ett brott enligt nationell eller internationell lag vid den tidpunkt då den begicks. Det får inte heller utmätas strängare straff än vad som var tillämpligt vid den tidpunkt brottet begicks.</a:t>
            </a:r>
          </a:p>
          <a:p>
            <a:endParaRPr lang="sv-SE" sz="1200" b="0" i="1" u="none" strike="noStrike" kern="1200" baseline="0" dirty="0">
              <a:solidFill>
                <a:schemeClr val="tx1"/>
              </a:solidFill>
              <a:latin typeface="Minion" panose="02040503050201020203" pitchFamily="18" charset="0"/>
              <a:ea typeface="+mn-ea"/>
              <a:cs typeface="+mn-cs"/>
            </a:endParaRPr>
          </a:p>
          <a:p>
            <a:r>
              <a:rPr lang="sv-SE" sz="1200" b="1" i="0" u="none" strike="noStrike" kern="1200" baseline="0" dirty="0">
                <a:solidFill>
                  <a:schemeClr val="tx1"/>
                </a:solidFill>
                <a:latin typeface="Minion" panose="02040503050201020203" pitchFamily="18" charset="0"/>
                <a:ea typeface="+mn-ea"/>
                <a:cs typeface="+mn-cs"/>
              </a:rPr>
              <a:t>Artikel 12.</a:t>
            </a:r>
          </a:p>
          <a:p>
            <a:r>
              <a:rPr lang="sv-SE" sz="1200" b="0" i="0" u="none" strike="noStrike" kern="1200" baseline="0" dirty="0">
                <a:solidFill>
                  <a:schemeClr val="tx1"/>
                </a:solidFill>
                <a:latin typeface="Minion" panose="02040503050201020203" pitchFamily="18" charset="0"/>
                <a:ea typeface="+mn-ea"/>
                <a:cs typeface="+mn-cs"/>
              </a:rPr>
              <a:t>Ingen får utsättas för godtyckligt ingripande i fråga om privatliv, familj, hem eller korrespondens och inte heller för angrepp på sin heder eller sitt anseende. Var och en har rätt till lagens skydd mot sådana ingripanden och angrepp.</a:t>
            </a:r>
          </a:p>
          <a:p>
            <a:endParaRPr lang="sv-SE" sz="1200" b="0" i="1" u="none" strike="noStrike" kern="1200" baseline="0" dirty="0">
              <a:solidFill>
                <a:schemeClr val="tx1"/>
              </a:solidFill>
              <a:latin typeface="Minion" panose="02040503050201020203" pitchFamily="18" charset="0"/>
              <a:ea typeface="+mn-ea"/>
              <a:cs typeface="+mn-cs"/>
            </a:endParaRPr>
          </a:p>
          <a:p>
            <a:r>
              <a:rPr lang="sv-SE" sz="1200" b="1" i="0" u="none" strike="noStrike" kern="1200" baseline="0" dirty="0">
                <a:solidFill>
                  <a:schemeClr val="tx1"/>
                </a:solidFill>
                <a:latin typeface="Minion" panose="02040503050201020203" pitchFamily="18" charset="0"/>
                <a:ea typeface="+mn-ea"/>
                <a:cs typeface="+mn-cs"/>
              </a:rPr>
              <a:t>Artikel 13.</a:t>
            </a:r>
          </a:p>
          <a:p>
            <a:r>
              <a:rPr lang="sv-SE" sz="1200" b="0" i="0" u="none" strike="noStrike" kern="1200" baseline="0" dirty="0">
                <a:solidFill>
                  <a:schemeClr val="tx1"/>
                </a:solidFill>
                <a:latin typeface="Minion" panose="02040503050201020203" pitchFamily="18" charset="0"/>
                <a:ea typeface="+mn-ea"/>
                <a:cs typeface="+mn-cs"/>
              </a:rPr>
              <a:t>1. Var och en har rätt att fritt förflytta sig och välja bostadsort inom varje stats gränser.</a:t>
            </a:r>
          </a:p>
          <a:p>
            <a:r>
              <a:rPr lang="sv-SE" sz="1200" b="0" i="0" u="none" strike="noStrike" kern="1200" baseline="0" dirty="0">
                <a:solidFill>
                  <a:schemeClr val="tx1"/>
                </a:solidFill>
                <a:latin typeface="Minion" panose="02040503050201020203" pitchFamily="18" charset="0"/>
                <a:ea typeface="+mn-ea"/>
                <a:cs typeface="+mn-cs"/>
              </a:rPr>
              <a:t>2. Var och en har rätt att lämna varje land, även sitt eget, och att återvända till sitt land.</a:t>
            </a:r>
          </a:p>
          <a:p>
            <a:endParaRPr lang="sv-SE" sz="1200" b="0" i="1" u="none" strike="noStrike" kern="1200" baseline="0" dirty="0">
              <a:solidFill>
                <a:schemeClr val="tx1"/>
              </a:solidFill>
              <a:latin typeface="Minion" panose="02040503050201020203" pitchFamily="18" charset="0"/>
              <a:ea typeface="+mn-ea"/>
              <a:cs typeface="+mn-cs"/>
            </a:endParaRPr>
          </a:p>
          <a:p>
            <a:r>
              <a:rPr lang="sv-SE" sz="1200" b="1" i="0" u="none" strike="noStrike" kern="1200" baseline="0" dirty="0">
                <a:solidFill>
                  <a:schemeClr val="tx1"/>
                </a:solidFill>
                <a:latin typeface="Minion" panose="02040503050201020203" pitchFamily="18" charset="0"/>
                <a:ea typeface="+mn-ea"/>
                <a:cs typeface="+mn-cs"/>
              </a:rPr>
              <a:t>Artikel 14.</a:t>
            </a:r>
          </a:p>
          <a:p>
            <a:r>
              <a:rPr lang="sv-SE" sz="1200" b="0" i="0" u="none" strike="noStrike" kern="1200" baseline="0" dirty="0">
                <a:solidFill>
                  <a:schemeClr val="tx1"/>
                </a:solidFill>
                <a:latin typeface="Minion" panose="02040503050201020203" pitchFamily="18" charset="0"/>
                <a:ea typeface="+mn-ea"/>
                <a:cs typeface="+mn-cs"/>
              </a:rPr>
              <a:t>1. Var och en har rätt att i andra länder söka och åtnjuta asyl från förföljelse.</a:t>
            </a:r>
          </a:p>
          <a:p>
            <a:r>
              <a:rPr lang="sv-SE" sz="1200" b="0" i="0" u="none" strike="noStrike" kern="1200" baseline="0" dirty="0">
                <a:solidFill>
                  <a:schemeClr val="tx1"/>
                </a:solidFill>
                <a:latin typeface="Minion" panose="02040503050201020203" pitchFamily="18" charset="0"/>
                <a:ea typeface="+mn-ea"/>
                <a:cs typeface="+mn-cs"/>
              </a:rPr>
              <a:t>2. Denna rätt får inte åberopas vid rättsliga åtgärder som genuint grundas på icke-politiska brott eller på gärningar som strider mot Förenta Nationernas ändamål och grundsatser.</a:t>
            </a:r>
          </a:p>
          <a:p>
            <a:endParaRPr lang="sv-SE" sz="1200" b="1" i="0" u="none" strike="noStrike" kern="1200" baseline="0" dirty="0">
              <a:solidFill>
                <a:schemeClr val="tx1"/>
              </a:solidFill>
              <a:latin typeface="Minion" panose="02040503050201020203" pitchFamily="18" charset="0"/>
              <a:ea typeface="+mn-ea"/>
              <a:cs typeface="+mn-cs"/>
            </a:endParaRPr>
          </a:p>
          <a:p>
            <a:r>
              <a:rPr lang="sv-SE" sz="1200" b="1" i="0" u="none" strike="noStrike" kern="1200" baseline="0" dirty="0">
                <a:solidFill>
                  <a:schemeClr val="tx1"/>
                </a:solidFill>
                <a:latin typeface="Minion" panose="02040503050201020203" pitchFamily="18" charset="0"/>
                <a:ea typeface="+mn-ea"/>
                <a:cs typeface="+mn-cs"/>
              </a:rPr>
              <a:t>Artikel 15.</a:t>
            </a:r>
          </a:p>
          <a:p>
            <a:r>
              <a:rPr lang="sv-SE" sz="1200" b="0" i="0" u="none" strike="noStrike" kern="1200" baseline="0" dirty="0">
                <a:solidFill>
                  <a:schemeClr val="tx1"/>
                </a:solidFill>
                <a:latin typeface="Minion" panose="02040503050201020203" pitchFamily="18" charset="0"/>
                <a:ea typeface="+mn-ea"/>
                <a:cs typeface="+mn-cs"/>
              </a:rPr>
              <a:t>1. Var och en har rätt till en nationalitet.</a:t>
            </a:r>
          </a:p>
          <a:p>
            <a:r>
              <a:rPr lang="sv-SE" sz="1200" b="0" i="0" u="none" strike="noStrike" kern="1200" baseline="0" dirty="0">
                <a:solidFill>
                  <a:schemeClr val="tx1"/>
                </a:solidFill>
                <a:latin typeface="Minion" panose="02040503050201020203" pitchFamily="18" charset="0"/>
                <a:ea typeface="+mn-ea"/>
                <a:cs typeface="+mn-cs"/>
              </a:rPr>
              <a:t>2. Ingen får godtyckligt fråntas sin nationalitet eller nekas rätten att ändra nationalitet.</a:t>
            </a:r>
          </a:p>
          <a:p>
            <a:endParaRPr lang="sv-SE" sz="1200" b="0" i="1" u="none" strike="noStrike" kern="1200" baseline="0" dirty="0">
              <a:solidFill>
                <a:schemeClr val="tx1"/>
              </a:solidFill>
              <a:latin typeface="Minion" panose="02040503050201020203" pitchFamily="18" charset="0"/>
              <a:ea typeface="+mn-ea"/>
              <a:cs typeface="+mn-cs"/>
            </a:endParaRPr>
          </a:p>
          <a:p>
            <a:r>
              <a:rPr lang="sv-SE" sz="1200" b="1" i="0" u="none" strike="noStrike" kern="1200" baseline="0" dirty="0">
                <a:solidFill>
                  <a:schemeClr val="tx1"/>
                </a:solidFill>
                <a:latin typeface="Minion" panose="02040503050201020203" pitchFamily="18" charset="0"/>
                <a:ea typeface="+mn-ea"/>
                <a:cs typeface="+mn-cs"/>
              </a:rPr>
              <a:t>Artikel 16.</a:t>
            </a:r>
          </a:p>
          <a:p>
            <a:r>
              <a:rPr lang="sv-SE" sz="1200" b="0" i="0" u="none" strike="noStrike" kern="1200" baseline="0" dirty="0">
                <a:solidFill>
                  <a:schemeClr val="tx1"/>
                </a:solidFill>
                <a:latin typeface="Minion" panose="02040503050201020203" pitchFamily="18" charset="0"/>
                <a:ea typeface="+mn-ea"/>
                <a:cs typeface="+mn-cs"/>
              </a:rPr>
              <a:t>1. Fullvuxna män och kvinnor har rätt att utan någon inskränkning med avseende på ras, nationalitet eller religion ingå äktenskap och bilda familj. Män och kvinnor skall ha samma rättigheter i fråga om äktenskaps ingående, under äktenskapet och vid dess upplösning.</a:t>
            </a:r>
          </a:p>
          <a:p>
            <a:r>
              <a:rPr lang="sv-SE" sz="1200" b="0" i="0" u="none" strike="noStrike" kern="1200" baseline="0" dirty="0">
                <a:solidFill>
                  <a:schemeClr val="tx1"/>
                </a:solidFill>
                <a:latin typeface="Minion" panose="02040503050201020203" pitchFamily="18" charset="0"/>
                <a:ea typeface="+mn-ea"/>
                <a:cs typeface="+mn-cs"/>
              </a:rPr>
              <a:t>2. Äktenskap får endast ingås med de blivande makarnas fria och fulla samtycke.</a:t>
            </a:r>
          </a:p>
          <a:p>
            <a:r>
              <a:rPr lang="sv-SE" sz="1200" b="0" i="0" u="none" strike="noStrike" kern="1200" baseline="0" dirty="0">
                <a:solidFill>
                  <a:schemeClr val="tx1"/>
                </a:solidFill>
                <a:latin typeface="Minion" panose="02040503050201020203" pitchFamily="18" charset="0"/>
                <a:ea typeface="+mn-ea"/>
                <a:cs typeface="+mn-cs"/>
              </a:rPr>
              <a:t>3. Familjen är den naturliga och grundläggande enheten i samhället och har rätt till samhällets och statens skydd.</a:t>
            </a:r>
          </a:p>
          <a:p>
            <a:endParaRPr lang="sv-SE" sz="1200" b="0" i="1" u="none" strike="noStrike" kern="1200" baseline="0" dirty="0">
              <a:solidFill>
                <a:schemeClr val="tx1"/>
              </a:solidFill>
              <a:latin typeface="Minion" panose="02040503050201020203" pitchFamily="18" charset="0"/>
              <a:ea typeface="+mn-ea"/>
              <a:cs typeface="+mn-cs"/>
            </a:endParaRPr>
          </a:p>
          <a:p>
            <a:r>
              <a:rPr lang="sv-SE" sz="1200" b="1" i="0" u="none" strike="noStrike" kern="1200" baseline="0" dirty="0">
                <a:solidFill>
                  <a:schemeClr val="tx1"/>
                </a:solidFill>
                <a:latin typeface="Minion" panose="02040503050201020203" pitchFamily="18" charset="0"/>
                <a:ea typeface="+mn-ea"/>
                <a:cs typeface="+mn-cs"/>
              </a:rPr>
              <a:t>Artikel 17.</a:t>
            </a:r>
          </a:p>
          <a:p>
            <a:r>
              <a:rPr lang="sv-SE" sz="1200" b="0" i="0" u="none" strike="noStrike" kern="1200" baseline="0" dirty="0">
                <a:solidFill>
                  <a:schemeClr val="tx1"/>
                </a:solidFill>
                <a:latin typeface="Minion" panose="02040503050201020203" pitchFamily="18" charset="0"/>
                <a:ea typeface="+mn-ea"/>
                <a:cs typeface="+mn-cs"/>
              </a:rPr>
              <a:t>1. Var och en har rätt att äga egendom, både enskilt och tillsammans med andra.</a:t>
            </a:r>
          </a:p>
          <a:p>
            <a:r>
              <a:rPr lang="sv-SE" sz="1200" b="0" i="0" u="none" strike="noStrike" kern="1200" baseline="0" dirty="0">
                <a:solidFill>
                  <a:schemeClr val="tx1"/>
                </a:solidFill>
                <a:latin typeface="Minion" panose="02040503050201020203" pitchFamily="18" charset="0"/>
                <a:ea typeface="+mn-ea"/>
                <a:cs typeface="+mn-cs"/>
              </a:rPr>
              <a:t>2. Ingen får godtyckligt fråntas sin egendom.</a:t>
            </a:r>
          </a:p>
          <a:p>
            <a:endParaRPr lang="sv-SE" sz="1200" b="0" i="1" u="none" strike="noStrike" kern="1200" baseline="0" dirty="0">
              <a:solidFill>
                <a:schemeClr val="tx1"/>
              </a:solidFill>
              <a:latin typeface="Minion" panose="02040503050201020203" pitchFamily="18" charset="0"/>
              <a:ea typeface="+mn-ea"/>
              <a:cs typeface="+mn-cs"/>
            </a:endParaRPr>
          </a:p>
          <a:p>
            <a:r>
              <a:rPr lang="sv-SE" sz="1200" b="1" i="0" u="none" strike="noStrike" kern="1200" baseline="0" dirty="0">
                <a:solidFill>
                  <a:schemeClr val="tx1"/>
                </a:solidFill>
                <a:latin typeface="Minion" panose="02040503050201020203" pitchFamily="18" charset="0"/>
                <a:ea typeface="+mn-ea"/>
                <a:cs typeface="+mn-cs"/>
              </a:rPr>
              <a:t>Artikel 18.</a:t>
            </a:r>
          </a:p>
          <a:p>
            <a:r>
              <a:rPr lang="sv-SE" sz="1200" b="0" i="0" u="none" strike="noStrike" kern="1200" baseline="0" dirty="0">
                <a:solidFill>
                  <a:schemeClr val="tx1"/>
                </a:solidFill>
                <a:latin typeface="Minion" panose="02040503050201020203" pitchFamily="18" charset="0"/>
                <a:ea typeface="+mn-ea"/>
                <a:cs typeface="+mn-cs"/>
              </a:rPr>
              <a:t>Var och en har rätt till tankefrihet, samvetsfrihet och religionsfrihet. Denna rätt innefattar frihet att byta religion och trosuppfattning och att, ensam eller i gemenskap med andra, offentligen eller enskilt, utöva sin religion eller trosuppfattning genom undervisning, andaktsutövning, gudstjänst och religiösa sedvänjor.</a:t>
            </a:r>
          </a:p>
          <a:p>
            <a:endParaRPr lang="sv-SE" sz="1200" b="0" i="0" u="none" strike="noStrike" kern="1200" baseline="0" dirty="0">
              <a:solidFill>
                <a:schemeClr val="tx1"/>
              </a:solidFill>
              <a:latin typeface="Minion" panose="02040503050201020203" pitchFamily="18" charset="0"/>
              <a:ea typeface="+mn-ea"/>
              <a:cs typeface="+mn-cs"/>
            </a:endParaRPr>
          </a:p>
          <a:p>
            <a:r>
              <a:rPr lang="sv-SE" sz="1200" b="1" i="0" u="none" strike="noStrike" kern="1200" baseline="0" dirty="0">
                <a:solidFill>
                  <a:schemeClr val="tx1"/>
                </a:solidFill>
                <a:latin typeface="Minion" panose="02040503050201020203" pitchFamily="18" charset="0"/>
                <a:ea typeface="+mn-ea"/>
                <a:cs typeface="+mn-cs"/>
              </a:rPr>
              <a:t>Artikel 19.</a:t>
            </a:r>
          </a:p>
          <a:p>
            <a:r>
              <a:rPr lang="sv-SE" sz="1200" b="0" i="0" u="none" strike="noStrike" kern="1200" baseline="0" dirty="0">
                <a:solidFill>
                  <a:schemeClr val="tx1"/>
                </a:solidFill>
                <a:latin typeface="Minion" panose="02040503050201020203" pitchFamily="18" charset="0"/>
                <a:ea typeface="+mn-ea"/>
                <a:cs typeface="+mn-cs"/>
              </a:rPr>
              <a:t>Var och en har rätt till åsiktsfrihet och yttrandefrihet. Denna rätt innefattar frihet att utan ingripande hysa åsikter samt söka, ta emot och sprida information och idéer med hjälp av alla uttrycksmedel och oberoende av gränser.</a:t>
            </a:r>
          </a:p>
          <a:p>
            <a:endParaRPr lang="sv-SE" sz="1200" b="0" i="1" u="none" strike="noStrike" kern="1200" baseline="0" dirty="0">
              <a:solidFill>
                <a:schemeClr val="tx1"/>
              </a:solidFill>
              <a:latin typeface="Minion" panose="02040503050201020203" pitchFamily="18" charset="0"/>
              <a:ea typeface="+mn-ea"/>
              <a:cs typeface="+mn-cs"/>
            </a:endParaRPr>
          </a:p>
          <a:p>
            <a:r>
              <a:rPr lang="sv-SE" sz="1200" b="1" i="0" u="none" strike="noStrike" kern="1200" baseline="0" dirty="0">
                <a:solidFill>
                  <a:schemeClr val="tx1"/>
                </a:solidFill>
                <a:latin typeface="Minion" panose="02040503050201020203" pitchFamily="18" charset="0"/>
                <a:ea typeface="+mn-ea"/>
                <a:cs typeface="+mn-cs"/>
              </a:rPr>
              <a:t>Artikel 20.</a:t>
            </a:r>
          </a:p>
          <a:p>
            <a:r>
              <a:rPr lang="sv-SE" sz="1200" b="0" i="0" u="none" strike="noStrike" kern="1200" baseline="0" dirty="0">
                <a:solidFill>
                  <a:schemeClr val="tx1"/>
                </a:solidFill>
                <a:latin typeface="Minion" panose="02040503050201020203" pitchFamily="18" charset="0"/>
                <a:ea typeface="+mn-ea"/>
                <a:cs typeface="+mn-cs"/>
              </a:rPr>
              <a:t>1. Var och en har rätt till frihet i fråga om fredliga möten och sammanslutningar.</a:t>
            </a:r>
          </a:p>
          <a:p>
            <a:r>
              <a:rPr lang="sv-SE" sz="1200" b="0" i="0" u="none" strike="noStrike" kern="1200" baseline="0" dirty="0">
                <a:solidFill>
                  <a:schemeClr val="tx1"/>
                </a:solidFill>
                <a:latin typeface="Minion" panose="02040503050201020203" pitchFamily="18" charset="0"/>
                <a:ea typeface="+mn-ea"/>
                <a:cs typeface="+mn-cs"/>
              </a:rPr>
              <a:t>2. Ingen får tvingas att tillhöra en sammanslutning.</a:t>
            </a:r>
          </a:p>
          <a:p>
            <a:endParaRPr lang="sv-SE" sz="1200" b="0" i="1" u="none" strike="noStrike" kern="1200" baseline="0" dirty="0">
              <a:solidFill>
                <a:schemeClr val="tx1"/>
              </a:solidFill>
              <a:latin typeface="Minion" panose="02040503050201020203" pitchFamily="18" charset="0"/>
              <a:ea typeface="+mn-ea"/>
              <a:cs typeface="+mn-cs"/>
            </a:endParaRPr>
          </a:p>
          <a:p>
            <a:r>
              <a:rPr lang="sv-SE" sz="1200" b="1" i="0" u="none" strike="noStrike" kern="1200" baseline="0" dirty="0">
                <a:solidFill>
                  <a:schemeClr val="tx1"/>
                </a:solidFill>
                <a:latin typeface="Minion" panose="02040503050201020203" pitchFamily="18" charset="0"/>
                <a:ea typeface="+mn-ea"/>
                <a:cs typeface="+mn-cs"/>
              </a:rPr>
              <a:t>Artikel 21.</a:t>
            </a:r>
          </a:p>
          <a:p>
            <a:r>
              <a:rPr lang="sv-SE" sz="1200" b="0" i="0" u="none" strike="noStrike" kern="1200" baseline="0" dirty="0">
                <a:solidFill>
                  <a:schemeClr val="tx1"/>
                </a:solidFill>
                <a:latin typeface="Minion" panose="02040503050201020203" pitchFamily="18" charset="0"/>
                <a:ea typeface="+mn-ea"/>
                <a:cs typeface="+mn-cs"/>
              </a:rPr>
              <a:t>1. Var och en har rätt att delta i sitt lands styre, direkt eller genom fritt valda ombud.</a:t>
            </a:r>
          </a:p>
          <a:p>
            <a:r>
              <a:rPr lang="sv-SE" sz="1200" b="0" i="0" u="none" strike="noStrike" kern="1200" baseline="0" dirty="0">
                <a:solidFill>
                  <a:schemeClr val="tx1"/>
                </a:solidFill>
                <a:latin typeface="Minion" panose="02040503050201020203" pitchFamily="18" charset="0"/>
                <a:ea typeface="+mn-ea"/>
                <a:cs typeface="+mn-cs"/>
              </a:rPr>
              <a:t>2. Var och en har rätt till lika tillträde till offentlig tjänst i sitt land.</a:t>
            </a:r>
          </a:p>
          <a:p>
            <a:r>
              <a:rPr lang="sv-SE" sz="1200" b="0" i="0" u="none" strike="noStrike" kern="1200" baseline="0" dirty="0">
                <a:solidFill>
                  <a:schemeClr val="tx1"/>
                </a:solidFill>
                <a:latin typeface="Minion" panose="02040503050201020203" pitchFamily="18" charset="0"/>
                <a:ea typeface="+mn-ea"/>
                <a:cs typeface="+mn-cs"/>
              </a:rPr>
              <a:t>3. Folkets vilja skall utgöra grundvalen för statsmakternas myndighet. Folkviljan skall uttryckas i periodiska och verkliga val, som skall genomföras med tillämpning av allmän och lika rösträtt och hemlig röstning eller ett likvärdigt fritt röstförfarande.</a:t>
            </a:r>
          </a:p>
          <a:p>
            <a:endParaRPr lang="sv-SE" sz="1200" b="0" i="1" u="none" strike="noStrike" kern="1200" baseline="0" dirty="0">
              <a:solidFill>
                <a:schemeClr val="tx1"/>
              </a:solidFill>
              <a:latin typeface="Minion" panose="02040503050201020203" pitchFamily="18" charset="0"/>
              <a:ea typeface="+mn-ea"/>
              <a:cs typeface="+mn-cs"/>
            </a:endParaRPr>
          </a:p>
          <a:p>
            <a:r>
              <a:rPr lang="sv-SE" sz="1200" b="1" i="0" u="none" strike="noStrike" kern="1200" baseline="0" dirty="0">
                <a:solidFill>
                  <a:schemeClr val="tx1"/>
                </a:solidFill>
                <a:latin typeface="Minion" panose="02040503050201020203" pitchFamily="18" charset="0"/>
                <a:ea typeface="+mn-ea"/>
                <a:cs typeface="+mn-cs"/>
              </a:rPr>
              <a:t>Artikel 22.</a:t>
            </a:r>
          </a:p>
          <a:p>
            <a:r>
              <a:rPr lang="sv-SE" sz="1200" b="0" i="0" u="none" strike="noStrike" kern="1200" baseline="0" dirty="0">
                <a:solidFill>
                  <a:schemeClr val="tx1"/>
                </a:solidFill>
                <a:latin typeface="Minion" panose="02040503050201020203" pitchFamily="18" charset="0"/>
                <a:ea typeface="+mn-ea"/>
                <a:cs typeface="+mn-cs"/>
              </a:rPr>
              <a:t>Var och en har, i egenskap av samhällsmedlem, rätt till social trygghet, och är berättigad till att de ekonomiska, sociala och kulturella rättigheter som krävs för hävdandet av hans eller hennes människovärde och utvecklingen av hans eller hennes personlighet, förverkligas genom nationella åtgärder och mellanfolkligt samarbete i enlighet med varje stats organisation och resurser.</a:t>
            </a:r>
          </a:p>
          <a:p>
            <a:endParaRPr lang="sv-SE" sz="1200" b="0" i="0" u="none" strike="noStrike" kern="1200" baseline="0" dirty="0">
              <a:solidFill>
                <a:schemeClr val="tx1"/>
              </a:solidFill>
              <a:latin typeface="Minion" panose="02040503050201020203" pitchFamily="18" charset="0"/>
              <a:ea typeface="+mn-ea"/>
              <a:cs typeface="+mn-cs"/>
            </a:endParaRPr>
          </a:p>
          <a:p>
            <a:r>
              <a:rPr lang="sv-SE" sz="1200" b="1" i="0" u="none" strike="noStrike" kern="1200" baseline="0" dirty="0">
                <a:solidFill>
                  <a:schemeClr val="tx1"/>
                </a:solidFill>
                <a:latin typeface="Minion" panose="02040503050201020203" pitchFamily="18" charset="0"/>
                <a:ea typeface="+mn-ea"/>
                <a:cs typeface="+mn-cs"/>
              </a:rPr>
              <a:t>Artikel 23.</a:t>
            </a:r>
          </a:p>
          <a:p>
            <a:r>
              <a:rPr lang="sv-SE" sz="1200" b="0" i="0" u="none" strike="noStrike" kern="1200" baseline="0" dirty="0">
                <a:solidFill>
                  <a:schemeClr val="tx1"/>
                </a:solidFill>
                <a:latin typeface="Minion" panose="02040503050201020203" pitchFamily="18" charset="0"/>
                <a:ea typeface="+mn-ea"/>
                <a:cs typeface="+mn-cs"/>
              </a:rPr>
              <a:t>1. Var och en har rätt till arbete, fritt val av sysselsättning, rättvisa och tillfredsställande arbetsförhållanden samt till skydd mot arbetslöshet.</a:t>
            </a:r>
          </a:p>
          <a:p>
            <a:r>
              <a:rPr lang="sv-SE" sz="1200" b="0" i="0" u="none" strike="noStrike" kern="1200" baseline="0" dirty="0">
                <a:solidFill>
                  <a:schemeClr val="tx1"/>
                </a:solidFill>
                <a:latin typeface="Minion" panose="02040503050201020203" pitchFamily="18" charset="0"/>
                <a:ea typeface="+mn-ea"/>
                <a:cs typeface="+mn-cs"/>
              </a:rPr>
              <a:t>2. Var och en har utan diskriminering rätt till lika lön för lika arbete.</a:t>
            </a:r>
          </a:p>
          <a:p>
            <a:r>
              <a:rPr lang="sv-SE" sz="1200" b="0" i="0" u="none" strike="noStrike" kern="1200" baseline="0" dirty="0">
                <a:solidFill>
                  <a:schemeClr val="tx1"/>
                </a:solidFill>
                <a:latin typeface="Minion" panose="02040503050201020203" pitchFamily="18" charset="0"/>
                <a:ea typeface="+mn-ea"/>
                <a:cs typeface="+mn-cs"/>
              </a:rPr>
              <a:t>3. Var och en som arbetar har rätt till en rättvis och tillfredsställande ersättning som ger honom eller henne och hans eller hennes familj en människovärdig tillvaro och som vid behov kan kompletteras med andra medel för socialt skydd.</a:t>
            </a:r>
          </a:p>
          <a:p>
            <a:r>
              <a:rPr lang="sv-SE" sz="1200" b="0" i="0" u="none" strike="noStrike" kern="1200" baseline="0" dirty="0">
                <a:solidFill>
                  <a:schemeClr val="tx1"/>
                </a:solidFill>
                <a:latin typeface="Minion" panose="02040503050201020203" pitchFamily="18" charset="0"/>
                <a:ea typeface="+mn-ea"/>
                <a:cs typeface="+mn-cs"/>
              </a:rPr>
              <a:t>4. Var och en har rätt att bilda och ansluta sig till fackföreningar för att värna sina intressen.</a:t>
            </a:r>
          </a:p>
          <a:p>
            <a:endParaRPr lang="sv-SE" sz="1200" b="0" i="1" u="none" strike="noStrike" kern="1200" baseline="0" dirty="0">
              <a:solidFill>
                <a:schemeClr val="tx1"/>
              </a:solidFill>
              <a:latin typeface="Minion" panose="02040503050201020203" pitchFamily="18" charset="0"/>
              <a:ea typeface="+mn-ea"/>
              <a:cs typeface="+mn-cs"/>
            </a:endParaRPr>
          </a:p>
          <a:p>
            <a:r>
              <a:rPr lang="sv-SE" sz="1200" b="1" i="0" u="none" strike="noStrike" kern="1200" baseline="0" dirty="0">
                <a:solidFill>
                  <a:schemeClr val="tx1"/>
                </a:solidFill>
                <a:latin typeface="Minion" panose="02040503050201020203" pitchFamily="18" charset="0"/>
                <a:ea typeface="+mn-ea"/>
                <a:cs typeface="+mn-cs"/>
              </a:rPr>
              <a:t>Artikel 24.</a:t>
            </a:r>
          </a:p>
          <a:p>
            <a:r>
              <a:rPr lang="sv-SE" sz="1200" b="0" i="0" u="none" strike="noStrike" kern="1200" baseline="0" dirty="0">
                <a:solidFill>
                  <a:schemeClr val="tx1"/>
                </a:solidFill>
                <a:latin typeface="Minion" panose="02040503050201020203" pitchFamily="18" charset="0"/>
                <a:ea typeface="+mn-ea"/>
                <a:cs typeface="+mn-cs"/>
              </a:rPr>
              <a:t>Var och en har rätt till vila och fritid, innefattande skälig begränsning av arbetstiden samt regelbunden betald ledighet.</a:t>
            </a:r>
          </a:p>
          <a:p>
            <a:endParaRPr lang="sv-SE" sz="1200" b="0" i="1" u="none" strike="noStrike" kern="1200" baseline="0" dirty="0">
              <a:solidFill>
                <a:schemeClr val="tx1"/>
              </a:solidFill>
              <a:latin typeface="Minion" panose="02040503050201020203" pitchFamily="18" charset="0"/>
              <a:ea typeface="+mn-ea"/>
              <a:cs typeface="+mn-cs"/>
            </a:endParaRPr>
          </a:p>
          <a:p>
            <a:r>
              <a:rPr lang="sv-SE" sz="1200" b="1" i="0" u="none" strike="noStrike" kern="1200" baseline="0" dirty="0">
                <a:solidFill>
                  <a:schemeClr val="tx1"/>
                </a:solidFill>
                <a:latin typeface="Minion" panose="02040503050201020203" pitchFamily="18" charset="0"/>
                <a:ea typeface="+mn-ea"/>
                <a:cs typeface="+mn-cs"/>
              </a:rPr>
              <a:t>Artikel 25</a:t>
            </a:r>
            <a:r>
              <a:rPr lang="sv-SE" sz="1200" b="0" i="1" u="none" strike="noStrike" kern="1200" baseline="0" dirty="0">
                <a:solidFill>
                  <a:schemeClr val="tx1"/>
                </a:solidFill>
                <a:latin typeface="Minion" panose="02040503050201020203" pitchFamily="18" charset="0"/>
                <a:ea typeface="+mn-ea"/>
                <a:cs typeface="+mn-cs"/>
              </a:rPr>
              <a:t>.</a:t>
            </a:r>
          </a:p>
          <a:p>
            <a:r>
              <a:rPr lang="sv-SE" sz="1200" b="0" i="0" u="none" strike="noStrike" kern="1200" baseline="0" dirty="0">
                <a:solidFill>
                  <a:schemeClr val="tx1"/>
                </a:solidFill>
                <a:latin typeface="Minion" panose="02040503050201020203" pitchFamily="18" charset="0"/>
                <a:ea typeface="+mn-ea"/>
                <a:cs typeface="+mn-cs"/>
              </a:rPr>
              <a:t>1. Var och en har rätt till en levnadsstandard tillräcklig för den egna och familjens hälsa och välbefinnande, inklusive mat, kläder, bostad, hälsovård och nödvändiga sociala tjänster samt rätt till trygghet i händelse av arbetslöshet, sjukdom, invaliditet, makas eller makes död, ålderdom eller annan förlust av försörjning under omständigheter utanför hans eller hennes kontroll.</a:t>
            </a:r>
          </a:p>
          <a:p>
            <a:r>
              <a:rPr lang="sv-SE" sz="1200" b="0" i="0" u="none" strike="noStrike" kern="1200" baseline="0" dirty="0">
                <a:solidFill>
                  <a:schemeClr val="tx1"/>
                </a:solidFill>
                <a:latin typeface="Minion" panose="02040503050201020203" pitchFamily="18" charset="0"/>
                <a:ea typeface="+mn-ea"/>
                <a:cs typeface="+mn-cs"/>
              </a:rPr>
              <a:t>2. Mödrar och barn är berättigade till särskild omvårdnad och hjälp. Alla barn skall åtnjuta samma sociala skydd, vare sig de är födda inom eller utom äktenskapet.</a:t>
            </a:r>
          </a:p>
          <a:p>
            <a:endParaRPr lang="sv-SE" sz="1200" b="0" i="1" u="none" strike="noStrike" kern="1200" baseline="0" dirty="0">
              <a:solidFill>
                <a:schemeClr val="tx1"/>
              </a:solidFill>
              <a:latin typeface="Minion" panose="02040503050201020203" pitchFamily="18" charset="0"/>
              <a:ea typeface="+mn-ea"/>
              <a:cs typeface="+mn-cs"/>
            </a:endParaRPr>
          </a:p>
          <a:p>
            <a:r>
              <a:rPr lang="sv-SE" sz="1200" b="1" i="0" u="none" strike="noStrike" kern="1200" baseline="0" dirty="0">
                <a:solidFill>
                  <a:schemeClr val="tx1"/>
                </a:solidFill>
                <a:latin typeface="Minion" panose="02040503050201020203" pitchFamily="18" charset="0"/>
                <a:ea typeface="+mn-ea"/>
                <a:cs typeface="+mn-cs"/>
              </a:rPr>
              <a:t>Artikel 26.</a:t>
            </a:r>
          </a:p>
          <a:p>
            <a:r>
              <a:rPr lang="sv-SE" sz="1200" b="0" i="0" u="none" strike="noStrike" kern="1200" baseline="0" dirty="0">
                <a:solidFill>
                  <a:schemeClr val="tx1"/>
                </a:solidFill>
                <a:latin typeface="Minion" panose="02040503050201020203" pitchFamily="18" charset="0"/>
                <a:ea typeface="+mn-ea"/>
                <a:cs typeface="+mn-cs"/>
              </a:rPr>
              <a:t>1. Var och en har rätt till utbildning. Utbildningen skall vara kostnadsfri, åtminstone på de elementära och grundläggande stadierna. Den elementära utbildningen skall vara obligatorisk. Yrkesutbildning och teknisk utbildning skall vara tillgänglig för alla. Den högre utbildningen skall vara öppen för alla med hänsyn till deras förmåga.</a:t>
            </a:r>
          </a:p>
          <a:p>
            <a:r>
              <a:rPr lang="sv-SE" sz="1200" b="0" i="0" u="none" strike="noStrike" kern="1200" baseline="0" dirty="0">
                <a:solidFill>
                  <a:schemeClr val="tx1"/>
                </a:solidFill>
                <a:latin typeface="Minion" panose="02040503050201020203" pitchFamily="18" charset="0"/>
                <a:ea typeface="+mn-ea"/>
                <a:cs typeface="+mn-cs"/>
              </a:rPr>
              <a:t>2. Utbildningen skall syfta till att utveckla personligheten till fullo och till att stärka respekten för de mänskliga rättigheterna och de grundläggande friheterna. Utbildningen skall också främja förståelse, tolerans och vänskap mellan alla nationer, rasgrupper och religiösa grupper samt främja Förenta Nationernas verksamhet för fredens bevarande.</a:t>
            </a:r>
          </a:p>
          <a:p>
            <a:r>
              <a:rPr lang="sv-SE" sz="1200" b="0" i="0" u="none" strike="noStrike" kern="1200" baseline="0" dirty="0">
                <a:solidFill>
                  <a:schemeClr val="tx1"/>
                </a:solidFill>
                <a:latin typeface="Minion" panose="02040503050201020203" pitchFamily="18" charset="0"/>
                <a:ea typeface="+mn-ea"/>
                <a:cs typeface="+mn-cs"/>
              </a:rPr>
              <a:t>3. Rätten att välja utbildning för barnen tillkommer i första hand deras föräldrar.</a:t>
            </a:r>
          </a:p>
          <a:p>
            <a:endParaRPr lang="sv-SE" sz="1200" b="0" i="1" u="none" strike="noStrike" kern="1200" baseline="0" dirty="0">
              <a:solidFill>
                <a:schemeClr val="tx1"/>
              </a:solidFill>
              <a:latin typeface="Minion" panose="02040503050201020203" pitchFamily="18" charset="0"/>
              <a:ea typeface="+mn-ea"/>
              <a:cs typeface="+mn-cs"/>
            </a:endParaRPr>
          </a:p>
          <a:p>
            <a:r>
              <a:rPr lang="sv-SE" sz="1200" b="1" i="0" u="none" strike="noStrike" kern="1200" baseline="0" dirty="0">
                <a:solidFill>
                  <a:schemeClr val="tx1"/>
                </a:solidFill>
                <a:latin typeface="Minion" panose="02040503050201020203" pitchFamily="18" charset="0"/>
                <a:ea typeface="+mn-ea"/>
                <a:cs typeface="+mn-cs"/>
              </a:rPr>
              <a:t>Artikel 27.</a:t>
            </a:r>
          </a:p>
          <a:p>
            <a:r>
              <a:rPr lang="sv-SE" sz="1200" b="0" i="0" u="none" strike="noStrike" kern="1200" baseline="0" dirty="0">
                <a:solidFill>
                  <a:schemeClr val="tx1"/>
                </a:solidFill>
                <a:latin typeface="Minion" panose="02040503050201020203" pitchFamily="18" charset="0"/>
                <a:ea typeface="+mn-ea"/>
                <a:cs typeface="+mn-cs"/>
              </a:rPr>
              <a:t>1. Var och en har rätt att fritt delta i samhällets kulturella liv, att njuta av konst samt att få ta del av vetenskapens framsteg och dess förmåner.</a:t>
            </a:r>
          </a:p>
          <a:p>
            <a:r>
              <a:rPr lang="sv-SE" sz="1200" b="0" i="0" u="none" strike="noStrike" kern="1200" baseline="0" dirty="0">
                <a:solidFill>
                  <a:schemeClr val="tx1"/>
                </a:solidFill>
                <a:latin typeface="Minion" panose="02040503050201020203" pitchFamily="18" charset="0"/>
                <a:ea typeface="+mn-ea"/>
                <a:cs typeface="+mn-cs"/>
              </a:rPr>
              <a:t>2. Var och en har rätt till skydd för de ideella och materiella intressen som härrör från vetenskapliga, litterära och konstnärliga verk till vilka han eller hon är upphovsman.</a:t>
            </a:r>
          </a:p>
          <a:p>
            <a:endParaRPr lang="sv-SE" sz="1200" b="0" i="1" u="none" strike="noStrike" kern="1200" baseline="0" dirty="0">
              <a:solidFill>
                <a:schemeClr val="tx1"/>
              </a:solidFill>
              <a:latin typeface="Minion" panose="02040503050201020203" pitchFamily="18" charset="0"/>
              <a:ea typeface="+mn-ea"/>
              <a:cs typeface="+mn-cs"/>
            </a:endParaRPr>
          </a:p>
          <a:p>
            <a:r>
              <a:rPr lang="sv-SE" sz="1200" b="1" i="0" u="none" strike="noStrike" kern="1200" baseline="0" dirty="0">
                <a:solidFill>
                  <a:schemeClr val="tx1"/>
                </a:solidFill>
                <a:latin typeface="Minion" panose="02040503050201020203" pitchFamily="18" charset="0"/>
                <a:ea typeface="+mn-ea"/>
                <a:cs typeface="+mn-cs"/>
              </a:rPr>
              <a:t>Artikel 28.</a:t>
            </a:r>
          </a:p>
          <a:p>
            <a:r>
              <a:rPr lang="sv-SE" sz="1200" b="0" i="0" u="none" strike="noStrike" kern="1200" baseline="0" dirty="0">
                <a:solidFill>
                  <a:schemeClr val="tx1"/>
                </a:solidFill>
                <a:latin typeface="Minion" panose="02040503050201020203" pitchFamily="18" charset="0"/>
                <a:ea typeface="+mn-ea"/>
                <a:cs typeface="+mn-cs"/>
              </a:rPr>
              <a:t>Var och en har rätt till ett socialt och internationellt system där de rättigheter och friheter som behandlas i denna förklaring till fullo kan förverkligas.</a:t>
            </a:r>
          </a:p>
          <a:p>
            <a:endParaRPr lang="sv-SE" sz="1200" b="0" i="1" u="none" strike="noStrike" kern="1200" baseline="0" dirty="0">
              <a:solidFill>
                <a:schemeClr val="tx1"/>
              </a:solidFill>
              <a:latin typeface="Minion" panose="02040503050201020203" pitchFamily="18" charset="0"/>
              <a:ea typeface="+mn-ea"/>
              <a:cs typeface="+mn-cs"/>
            </a:endParaRPr>
          </a:p>
          <a:p>
            <a:r>
              <a:rPr lang="sv-SE" sz="1200" b="1" i="0" u="none" strike="noStrike" kern="1200" baseline="0" dirty="0">
                <a:solidFill>
                  <a:schemeClr val="tx1"/>
                </a:solidFill>
                <a:latin typeface="Minion" panose="02040503050201020203" pitchFamily="18" charset="0"/>
                <a:ea typeface="+mn-ea"/>
                <a:cs typeface="+mn-cs"/>
              </a:rPr>
              <a:t>Artikel 29.</a:t>
            </a:r>
          </a:p>
          <a:p>
            <a:r>
              <a:rPr lang="sv-SE" sz="1200" b="0" i="0" u="none" strike="noStrike" kern="1200" baseline="0" dirty="0">
                <a:solidFill>
                  <a:schemeClr val="tx1"/>
                </a:solidFill>
                <a:latin typeface="Minion" panose="02040503050201020203" pitchFamily="18" charset="0"/>
                <a:ea typeface="+mn-ea"/>
                <a:cs typeface="+mn-cs"/>
              </a:rPr>
              <a:t>1. Var och en har plikter mot samhället, i vilket den fria och fullständiga utvecklingen av hans eller hennes personlighet ensamt är möjlig.</a:t>
            </a:r>
          </a:p>
          <a:p>
            <a:r>
              <a:rPr lang="sv-SE" sz="1200" b="0" i="0" u="none" strike="noStrike" kern="1200" baseline="0" dirty="0">
                <a:solidFill>
                  <a:schemeClr val="tx1"/>
                </a:solidFill>
                <a:latin typeface="Minion" panose="02040503050201020203" pitchFamily="18" charset="0"/>
                <a:ea typeface="+mn-ea"/>
                <a:cs typeface="+mn-cs"/>
              </a:rPr>
              <a:t>2. Vid utövandet av sina rättigheter och friheter får en person endast underkastas sådana inskränkningar som har fastställts i lag och enbart i syfte att trygga tillbörlig hänsyn till och respekt för andras rättigheter och friheter samt för att tillgodose ett demokratiskt samhälles berättigade krav på moral, allmän ordning och allmän välfärd.</a:t>
            </a:r>
          </a:p>
          <a:p>
            <a:r>
              <a:rPr lang="sv-SE" sz="1200" b="0" i="0" u="none" strike="noStrike" kern="1200" baseline="0" dirty="0">
                <a:solidFill>
                  <a:schemeClr val="tx1"/>
                </a:solidFill>
                <a:latin typeface="Minion" panose="02040503050201020203" pitchFamily="18" charset="0"/>
                <a:ea typeface="+mn-ea"/>
                <a:cs typeface="+mn-cs"/>
              </a:rPr>
              <a:t>3. Dessa rättigheter och friheter får inte utövas på ett sätt som är oförenligt med Förenta Nationernas ändamål och grundsatser.</a:t>
            </a:r>
          </a:p>
          <a:p>
            <a:endParaRPr lang="sv-SE" sz="1200" b="1" i="0" u="none" strike="noStrike" kern="1200" baseline="0" dirty="0">
              <a:solidFill>
                <a:schemeClr val="tx1"/>
              </a:solidFill>
              <a:latin typeface="Minion" panose="02040503050201020203" pitchFamily="18" charset="0"/>
              <a:ea typeface="+mn-ea"/>
              <a:cs typeface="+mn-cs"/>
            </a:endParaRPr>
          </a:p>
          <a:p>
            <a:r>
              <a:rPr lang="sv-SE" sz="1200" b="1" i="0" u="none" strike="noStrike" kern="1200" baseline="0" dirty="0">
                <a:solidFill>
                  <a:schemeClr val="tx1"/>
                </a:solidFill>
                <a:latin typeface="Minion" panose="02040503050201020203" pitchFamily="18" charset="0"/>
                <a:ea typeface="+mn-ea"/>
                <a:cs typeface="+mn-cs"/>
              </a:rPr>
              <a:t>Artikel 30.</a:t>
            </a:r>
          </a:p>
          <a:p>
            <a:r>
              <a:rPr lang="sv-SE" sz="1200" b="0" i="0" u="none" strike="noStrike" kern="1200" baseline="0" dirty="0">
                <a:solidFill>
                  <a:schemeClr val="tx1"/>
                </a:solidFill>
                <a:latin typeface="Minion" panose="02040503050201020203" pitchFamily="18" charset="0"/>
                <a:ea typeface="+mn-ea"/>
                <a:cs typeface="+mn-cs"/>
              </a:rPr>
              <a:t>Ingenting i denna förklaring får tolkas som att det innebär en rätt för en stat, en grupp eller en enskild person att ägna sig åt en verksamhet eller att utföra en handling som syftar till att omintetgöra någon av de rättigheter eller friheter som anges i förklaringen</a:t>
            </a:r>
            <a:endParaRPr lang="sv-SE" dirty="0">
              <a:latin typeface="Minion" panose="02040503050201020203" pitchFamily="18" charset="0"/>
            </a:endParaRPr>
          </a:p>
        </p:txBody>
      </p:sp>
      <p:sp>
        <p:nvSpPr>
          <p:cNvPr id="4" name="Platshållare för bildnummer 3"/>
          <p:cNvSpPr>
            <a:spLocks noGrp="1"/>
          </p:cNvSpPr>
          <p:nvPr>
            <p:ph type="sldNum" sz="quarter" idx="5"/>
          </p:nvPr>
        </p:nvSpPr>
        <p:spPr/>
        <p:txBody>
          <a:bodyPr/>
          <a:lstStyle/>
          <a:p>
            <a:fld id="{15D4FB1C-B0BE-4F52-B20A-3AC2B8ABF9A8}" type="slidenum">
              <a:rPr lang="sv-SE" altLang="sv-SE" smtClean="0"/>
              <a:pPr/>
              <a:t>2</a:t>
            </a:fld>
            <a:endParaRPr lang="sv-SE" altLang="sv-SE"/>
          </a:p>
        </p:txBody>
      </p:sp>
    </p:spTree>
    <p:extLst>
      <p:ext uri="{BB962C8B-B14F-4D97-AF65-F5344CB8AC3E}">
        <p14:creationId xmlns:p14="http://schemas.microsoft.com/office/powerpoint/2010/main" val="3375470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Platshållare för bildobjekt 1"/>
          <p:cNvSpPr>
            <a:spLocks noGrp="1" noRot="1" noChangeAspect="1" noTextEdit="1"/>
          </p:cNvSpPr>
          <p:nvPr>
            <p:ph type="sldImg"/>
          </p:nvPr>
        </p:nvSpPr>
        <p:spPr bwMode="auto">
          <a:xfrm>
            <a:off x="1958975" y="642938"/>
            <a:ext cx="2879725" cy="2160587"/>
          </a:xfrm>
          <a:noFill/>
          <a:ln>
            <a:solidFill>
              <a:srgbClr val="000000"/>
            </a:solidFill>
            <a:miter lim="800000"/>
            <a:headEnd/>
            <a:tailEnd/>
          </a:ln>
        </p:spPr>
      </p:sp>
      <p:sp>
        <p:nvSpPr>
          <p:cNvPr id="3" name="Platshållare för anteckningar 2"/>
          <p:cNvSpPr>
            <a:spLocks noGrp="1"/>
          </p:cNvSpPr>
          <p:nvPr>
            <p:ph type="body" idx="1"/>
          </p:nvPr>
        </p:nvSpPr>
        <p:spPr>
          <a:xfrm>
            <a:off x="230188" y="3522663"/>
            <a:ext cx="6337300" cy="6192837"/>
          </a:xfrm>
        </p:spPr>
        <p:txBody>
          <a:bodyPr/>
          <a:lstStyle/>
          <a:p>
            <a:r>
              <a:rPr lang="sv-SE" sz="1200" b="1" kern="1200" dirty="0">
                <a:solidFill>
                  <a:schemeClr val="tx1"/>
                </a:solidFill>
                <a:latin typeface="+mn-lt"/>
                <a:ea typeface="+mn-ea"/>
                <a:cs typeface="+mn-cs"/>
              </a:rPr>
              <a:t>Bild 12: Resolution- Deklaration - Konvention</a:t>
            </a:r>
          </a:p>
          <a:p>
            <a:r>
              <a:rPr lang="sv-SE" sz="1200" b="1" kern="1200" dirty="0">
                <a:solidFill>
                  <a:schemeClr val="tx1"/>
                </a:solidFill>
                <a:latin typeface="+mn-lt"/>
                <a:ea typeface="+mn-ea"/>
                <a:cs typeface="+mn-cs"/>
              </a:rPr>
              <a:t>Deklaratione</a:t>
            </a:r>
            <a:r>
              <a:rPr lang="sv-SE" sz="1200" kern="1200" dirty="0">
                <a:solidFill>
                  <a:schemeClr val="tx1"/>
                </a:solidFill>
                <a:latin typeface="+mn-lt"/>
                <a:ea typeface="+mn-ea"/>
                <a:cs typeface="+mn-cs"/>
              </a:rPr>
              <a:t>r är en viljeyttring och ett moraliskt ställningstagande av världssamfundet, som inte är juridiskt bindande för FN:s medlemsstater.</a:t>
            </a:r>
          </a:p>
          <a:p>
            <a:pPr lvl="0"/>
            <a:r>
              <a:rPr lang="sv-SE" sz="1200" kern="1200" dirty="0">
                <a:solidFill>
                  <a:schemeClr val="tx1"/>
                </a:solidFill>
                <a:latin typeface="+mn-lt"/>
                <a:ea typeface="+mn-ea"/>
                <a:cs typeface="+mn-cs"/>
              </a:rPr>
              <a:t>Deklarationer bottnar ofta i </a:t>
            </a:r>
            <a:r>
              <a:rPr lang="sv-SE" sz="1200" b="1" kern="1200" dirty="0">
                <a:solidFill>
                  <a:schemeClr val="tx1"/>
                </a:solidFill>
                <a:latin typeface="+mn-lt"/>
                <a:ea typeface="+mn-ea"/>
                <a:cs typeface="+mn-cs"/>
              </a:rPr>
              <a:t>resolutioner</a:t>
            </a:r>
            <a:r>
              <a:rPr lang="sv-SE" sz="1200" kern="1200" dirty="0">
                <a:solidFill>
                  <a:schemeClr val="tx1"/>
                </a:solidFill>
                <a:latin typeface="+mn-lt"/>
                <a:ea typeface="+mn-ea"/>
                <a:cs typeface="+mn-cs"/>
              </a:rPr>
              <a:t> som antagits av generalförsamlingen. En del deklarationer utvecklas senare till </a:t>
            </a:r>
            <a:r>
              <a:rPr lang="sv-SE" sz="1200" b="1" kern="1200" dirty="0">
                <a:solidFill>
                  <a:schemeClr val="tx1"/>
                </a:solidFill>
                <a:latin typeface="+mn-lt"/>
                <a:ea typeface="+mn-ea"/>
                <a:cs typeface="+mn-cs"/>
              </a:rPr>
              <a:t>konventioner</a:t>
            </a:r>
            <a:r>
              <a:rPr lang="sv-SE" sz="1200" kern="1200" dirty="0">
                <a:solidFill>
                  <a:schemeClr val="tx1"/>
                </a:solidFill>
                <a:latin typeface="+mn-lt"/>
                <a:ea typeface="+mn-ea"/>
                <a:cs typeface="+mn-cs"/>
              </a:rPr>
              <a:t>. </a:t>
            </a:r>
          </a:p>
          <a:p>
            <a:r>
              <a:rPr lang="sv-SE" sz="1200" b="1" kern="1200" dirty="0">
                <a:solidFill>
                  <a:schemeClr val="tx1"/>
                </a:solidFill>
                <a:latin typeface="+mn-lt"/>
                <a:ea typeface="+mn-ea"/>
                <a:cs typeface="+mn-cs"/>
              </a:rPr>
              <a:t> </a:t>
            </a:r>
            <a:endParaRPr lang="sv-SE" sz="1200" kern="1200" dirty="0">
              <a:solidFill>
                <a:schemeClr val="tx1"/>
              </a:solidFill>
              <a:latin typeface="+mn-lt"/>
              <a:ea typeface="+mn-ea"/>
              <a:cs typeface="+mn-cs"/>
            </a:endParaRPr>
          </a:p>
          <a:p>
            <a:r>
              <a:rPr lang="sv-SE" sz="1200" b="1" kern="1200" dirty="0">
                <a:solidFill>
                  <a:schemeClr val="tx1"/>
                </a:solidFill>
                <a:latin typeface="+mn-lt"/>
                <a:ea typeface="+mn-ea"/>
                <a:cs typeface="+mn-cs"/>
              </a:rPr>
              <a:t>Konventioner</a:t>
            </a:r>
            <a:r>
              <a:rPr lang="sv-SE" sz="1200" kern="1200" dirty="0">
                <a:solidFill>
                  <a:schemeClr val="tx1"/>
                </a:solidFill>
                <a:latin typeface="+mn-lt"/>
                <a:ea typeface="+mn-ea"/>
                <a:cs typeface="+mn-cs"/>
              </a:rPr>
              <a:t> är juridiskt bindande för de stater som undertecknat och ratificerat dem.</a:t>
            </a:r>
          </a:p>
          <a:p>
            <a:pPr lvl="0"/>
            <a:r>
              <a:rPr lang="sv-SE" sz="1200" kern="1200" dirty="0">
                <a:solidFill>
                  <a:schemeClr val="tx1"/>
                </a:solidFill>
                <a:latin typeface="+mn-lt"/>
                <a:ea typeface="+mn-ea"/>
                <a:cs typeface="+mn-cs"/>
              </a:rPr>
              <a:t>Att </a:t>
            </a:r>
            <a:r>
              <a:rPr lang="sv-SE" sz="1200" b="1" kern="1200" dirty="0">
                <a:solidFill>
                  <a:schemeClr val="tx1"/>
                </a:solidFill>
                <a:latin typeface="+mn-lt"/>
                <a:ea typeface="+mn-ea"/>
                <a:cs typeface="+mn-cs"/>
              </a:rPr>
              <a:t>underteckna </a:t>
            </a:r>
            <a:r>
              <a:rPr lang="sv-SE" sz="1200" i="1" kern="1200" dirty="0">
                <a:solidFill>
                  <a:schemeClr val="tx1"/>
                </a:solidFill>
                <a:latin typeface="+mn-lt"/>
                <a:ea typeface="+mn-ea"/>
                <a:cs typeface="+mn-cs"/>
              </a:rPr>
              <a:t>(</a:t>
            </a:r>
            <a:r>
              <a:rPr lang="sv-SE" sz="1200" i="1" kern="1200" dirty="0" err="1">
                <a:solidFill>
                  <a:schemeClr val="tx1"/>
                </a:solidFill>
                <a:latin typeface="+mn-lt"/>
                <a:ea typeface="+mn-ea"/>
                <a:cs typeface="+mn-cs"/>
              </a:rPr>
              <a:t>sign</a:t>
            </a:r>
            <a:r>
              <a:rPr lang="sv-SE" sz="1200" i="1" kern="1200" dirty="0">
                <a:solidFill>
                  <a:schemeClr val="tx1"/>
                </a:solidFill>
                <a:latin typeface="+mn-lt"/>
                <a:ea typeface="+mn-ea"/>
                <a:cs typeface="+mn-cs"/>
              </a:rPr>
              <a:t>)</a:t>
            </a:r>
            <a:r>
              <a:rPr lang="sv-SE" sz="1200" kern="1200" dirty="0">
                <a:solidFill>
                  <a:schemeClr val="tx1"/>
                </a:solidFill>
                <a:latin typeface="+mn-lt"/>
                <a:ea typeface="+mn-ea"/>
                <a:cs typeface="+mn-cs"/>
              </a:rPr>
              <a:t> innebär att man förklarat sig beredd att senare ratificera.</a:t>
            </a:r>
          </a:p>
          <a:p>
            <a:pPr lvl="0"/>
            <a:r>
              <a:rPr lang="sv-SE" sz="1200" kern="1200" dirty="0">
                <a:solidFill>
                  <a:schemeClr val="tx1"/>
                </a:solidFill>
                <a:latin typeface="+mn-lt"/>
                <a:ea typeface="+mn-ea"/>
                <a:cs typeface="+mn-cs"/>
              </a:rPr>
              <a:t>Att </a:t>
            </a:r>
            <a:r>
              <a:rPr lang="sv-SE" sz="1200" b="1" kern="1200" dirty="0">
                <a:solidFill>
                  <a:schemeClr val="tx1"/>
                </a:solidFill>
                <a:latin typeface="+mn-lt"/>
                <a:ea typeface="+mn-ea"/>
                <a:cs typeface="+mn-cs"/>
              </a:rPr>
              <a:t>ratificera </a:t>
            </a:r>
            <a:r>
              <a:rPr lang="sv-SE" sz="1200" i="1" kern="1200" dirty="0">
                <a:solidFill>
                  <a:schemeClr val="tx1"/>
                </a:solidFill>
                <a:latin typeface="+mn-lt"/>
                <a:ea typeface="+mn-ea"/>
                <a:cs typeface="+mn-cs"/>
              </a:rPr>
              <a:t>(</a:t>
            </a:r>
            <a:r>
              <a:rPr lang="sv-SE" sz="1200" i="1" kern="1200" dirty="0" err="1">
                <a:solidFill>
                  <a:schemeClr val="tx1"/>
                </a:solidFill>
                <a:latin typeface="+mn-lt"/>
                <a:ea typeface="+mn-ea"/>
                <a:cs typeface="+mn-cs"/>
              </a:rPr>
              <a:t>ratify</a:t>
            </a:r>
            <a:r>
              <a:rPr lang="sv-SE" sz="1200" i="1" kern="1200" dirty="0">
                <a:solidFill>
                  <a:schemeClr val="tx1"/>
                </a:solidFill>
                <a:latin typeface="+mn-lt"/>
                <a:ea typeface="+mn-ea"/>
                <a:cs typeface="+mn-cs"/>
              </a:rPr>
              <a:t>) </a:t>
            </a:r>
            <a:r>
              <a:rPr lang="sv-SE" sz="1200" kern="1200" dirty="0">
                <a:solidFill>
                  <a:schemeClr val="tx1"/>
                </a:solidFill>
                <a:latin typeface="+mn-lt"/>
                <a:ea typeface="+mn-ea"/>
                <a:cs typeface="+mn-cs"/>
              </a:rPr>
              <a:t>innebär att landet har gjort nödvändiga justeringar för att anpassa sin lagstiftning, och att landets parlament har antagit konventionen som gällande lag. Det kan ta flera år mellan undertecknande och ratificering.</a:t>
            </a:r>
          </a:p>
          <a:p>
            <a:pPr eaLnBrk="1" fontAlgn="auto" hangingPunct="1">
              <a:spcBef>
                <a:spcPts val="0"/>
              </a:spcBef>
              <a:spcAft>
                <a:spcPts val="0"/>
              </a:spcAft>
              <a:defRPr/>
            </a:pPr>
            <a:endParaRPr lang="sv-SE" sz="1050" dirty="0"/>
          </a:p>
        </p:txBody>
      </p:sp>
      <p:sp>
        <p:nvSpPr>
          <p:cNvPr id="35844" name="Platshållare för bildnummer 3"/>
          <p:cNvSpPr>
            <a:spLocks noGrp="1"/>
          </p:cNvSpPr>
          <p:nvPr>
            <p:ph type="sldNum" sz="quarter" idx="5"/>
          </p:nvPr>
        </p:nvSpPr>
        <p:spPr bwMode="auto">
          <a:noFill/>
          <a:ln>
            <a:miter lim="800000"/>
            <a:headEnd/>
            <a:tailEnd/>
          </a:ln>
        </p:spPr>
        <p:txBody>
          <a:bodyPr/>
          <a:lstStyle/>
          <a:p>
            <a:fld id="{D9688795-B42D-4877-A442-6B9205201AD9}" type="slidenum">
              <a:rPr lang="sv-SE" altLang="sv-SE" smtClean="0"/>
              <a:pPr/>
              <a:t>3</a:t>
            </a:fld>
            <a:endParaRPr lang="sv-SE" alt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latshållare för bildobjekt 1">
            <a:extLst>
              <a:ext uri="{FF2B5EF4-FFF2-40B4-BE49-F238E27FC236}">
                <a16:creationId xmlns:a16="http://schemas.microsoft.com/office/drawing/2014/main" id="{3E592F90-66FC-4E16-B5E7-C1F17D2107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5E433378-6B8C-4C8E-834F-9C455C81AE45}"/>
              </a:ext>
            </a:extLst>
          </p:cNvPr>
          <p:cNvSpPr>
            <a:spLocks noGrp="1"/>
          </p:cNvSpPr>
          <p:nvPr>
            <p:ph type="body" idx="1"/>
          </p:nvPr>
        </p:nvSpPr>
        <p:spPr/>
        <p:txBody>
          <a:bodyPr>
            <a:normAutofit fontScale="55000" lnSpcReduction="20000"/>
          </a:bodyPr>
          <a:lstStyle/>
          <a:p>
            <a:pPr eaLnBrk="1" hangingPunct="1">
              <a:defRPr/>
            </a:pPr>
            <a:r>
              <a:rPr lang="sv-SE" sz="1200" b="1" dirty="0"/>
              <a:t>Bild 13: 9 kärnkonventioner</a:t>
            </a:r>
          </a:p>
          <a:p>
            <a:pPr eaLnBrk="1" hangingPunct="1">
              <a:defRPr/>
            </a:pPr>
            <a:r>
              <a:rPr lang="sv-SE" sz="1200" dirty="0"/>
              <a:t>FN:s främsta redskap för att skydda de mänskliga rättigheterna är </a:t>
            </a:r>
            <a:r>
              <a:rPr lang="sv-SE" sz="1200" b="1" dirty="0"/>
              <a:t>konventioner.</a:t>
            </a:r>
            <a:r>
              <a:rPr lang="sv-SE" sz="1200" dirty="0"/>
              <a:t> I den allmänna förklaringen säger länderna att det är viktigt med mänskliga rättigheter, men de lovar inte att göra det som står i förklaringen. Nästa steg var därför att göra konventioner. Länder som har ratificerat en konvention har förbundit sig att agera i enlighet med dess innehåll.</a:t>
            </a:r>
          </a:p>
          <a:p>
            <a:pPr eaLnBrk="1" hangingPunct="1">
              <a:defRPr/>
            </a:pPr>
            <a:endParaRPr lang="sv-SE" sz="1200" b="1" dirty="0"/>
          </a:p>
          <a:p>
            <a:pPr eaLnBrk="1" hangingPunct="1">
              <a:defRPr/>
            </a:pPr>
            <a:r>
              <a:rPr lang="sv-SE" sz="1200" b="1" dirty="0"/>
              <a:t>Ett land ansluter sig till en konvention i två steg:</a:t>
            </a:r>
          </a:p>
          <a:p>
            <a:pPr eaLnBrk="1" hangingPunct="1">
              <a:defRPr/>
            </a:pPr>
            <a:r>
              <a:rPr lang="sv-SE" sz="1200" dirty="0"/>
              <a:t>Först sker ett undertecknande som ett viljeuttryck av en regering att verka för en ratificering av konventionen.</a:t>
            </a:r>
          </a:p>
          <a:p>
            <a:pPr eaLnBrk="1" hangingPunct="1">
              <a:defRPr/>
            </a:pPr>
            <a:r>
              <a:rPr lang="sv-SE" sz="1200" dirty="0"/>
              <a:t>Därefter ser landet över och ändrar, om det är nödvändigt, sin nationella lagstiftning så att den överensstämmer med konventionen.</a:t>
            </a:r>
          </a:p>
          <a:p>
            <a:pPr eaLnBrk="1" hangingPunct="1">
              <a:defRPr/>
            </a:pPr>
            <a:r>
              <a:rPr lang="sv-SE" sz="1200" dirty="0"/>
              <a:t>När arbetet med den nationella lagstiftningen är klar kan landets styre godkänna att konventionen ratificeras. Länder som har ratificerat en konvention kallas för konventionsstater.</a:t>
            </a:r>
          </a:p>
          <a:p>
            <a:pPr eaLnBrk="1" hangingPunct="1">
              <a:defRPr/>
            </a:pPr>
            <a:r>
              <a:rPr lang="sv-SE" sz="1200" dirty="0"/>
              <a:t>Det finns möjlighet att reservera sig mot delar i konventionstexten, något som många länder utnyttjar.</a:t>
            </a:r>
          </a:p>
          <a:p>
            <a:pPr eaLnBrk="1" hangingPunct="1">
              <a:defRPr/>
            </a:pPr>
            <a:endParaRPr lang="sv-SE" sz="1200" dirty="0"/>
          </a:p>
          <a:p>
            <a:pPr eaLnBrk="1" hangingPunct="1">
              <a:defRPr/>
            </a:pPr>
            <a:r>
              <a:rPr lang="sv-SE" sz="1200" b="1" dirty="0"/>
              <a:t>Reservationer urholkar konventioner</a:t>
            </a:r>
          </a:p>
          <a:p>
            <a:pPr eaLnBrk="1" hangingPunct="1">
              <a:defRPr/>
            </a:pPr>
            <a:r>
              <a:rPr lang="sv-SE" sz="1200" dirty="0"/>
              <a:t>Ett problem med reservationer är att innehållet i en konvention riskerar att urholkas om ett land reserverar sig mot alltför många eller viktiga bestämmelser.</a:t>
            </a:r>
          </a:p>
          <a:p>
            <a:pPr eaLnBrk="1" hangingPunct="1">
              <a:defRPr/>
            </a:pPr>
            <a:r>
              <a:rPr lang="sv-SE" sz="1200" dirty="0"/>
              <a:t>Wienkonventionen om traktaträtten slår fast att reservationer inte kan tillåtas om de är oförenliga med en konventions ändamål och syfte. Det är emellertid inte alla MR-konventioner som hänvisar till denna bestämmelse. En av de konventioner som har flest reservationer är konventionen om avskaffande av all form av diskriminering av kvinnor. Cirka 60 länder har reserverat sig mot delar av innehållet.</a:t>
            </a:r>
          </a:p>
          <a:p>
            <a:pPr eaLnBrk="1" hangingPunct="1">
              <a:defRPr/>
            </a:pPr>
            <a:endParaRPr lang="sv-SE" sz="1200" dirty="0"/>
          </a:p>
          <a:p>
            <a:pPr eaLnBrk="1" hangingPunct="1">
              <a:defRPr/>
            </a:pPr>
            <a:r>
              <a:rPr lang="sv-SE" sz="1200" dirty="0"/>
              <a:t>Det finns </a:t>
            </a:r>
            <a:r>
              <a:rPr lang="sv-SE" sz="1200" b="1" dirty="0"/>
              <a:t>nio s k kärnkonventioner </a:t>
            </a:r>
            <a:r>
              <a:rPr lang="sv-SE" sz="1200" dirty="0"/>
              <a:t>för mänskliga rättigheter i FN-systemet. Bilden visar dessa nio, när de tillkom och vilka Sverige anslutit sig till. Kärnkonventioner kallas så för att de har en särskild tyngd i FN-systemet då varje sådan konvention har en kommitté som övervakar staternas arbete med konventionen. Varje stat som har ratificerat en konvention är skyldig att kontinuerligt lämna skriftliga rapporter till den aktuella kommittén. </a:t>
            </a:r>
          </a:p>
          <a:p>
            <a:pPr eaLnBrk="1" hangingPunct="1">
              <a:defRPr/>
            </a:pPr>
            <a:r>
              <a:rPr lang="sv-SE" sz="1200" dirty="0"/>
              <a:t>Med jämna mellanrum </a:t>
            </a:r>
            <a:r>
              <a:rPr lang="sv-SE" sz="1200" b="1" dirty="0"/>
              <a:t>rapporterar Sverige </a:t>
            </a:r>
            <a:r>
              <a:rPr lang="sv-SE" sz="1200" dirty="0"/>
              <a:t>om efterlevnaden av sina internationella MR-åtaganden till FN:s övervakningskommittéer.</a:t>
            </a:r>
          </a:p>
          <a:p>
            <a:pPr eaLnBrk="1" hangingPunct="1">
              <a:defRPr/>
            </a:pPr>
            <a:endParaRPr lang="sv-SE" sz="1200" dirty="0"/>
          </a:p>
          <a:p>
            <a:pPr eaLnBrk="1" hangingPunct="1">
              <a:defRPr/>
            </a:pPr>
            <a:r>
              <a:rPr lang="sv-SE" sz="1200" b="1" dirty="0"/>
              <a:t>Kritik mot Sverige</a:t>
            </a:r>
          </a:p>
          <a:p>
            <a:pPr eaLnBrk="1" hangingPunct="1">
              <a:defRPr/>
            </a:pPr>
            <a:r>
              <a:rPr lang="sv-SE" sz="1200" b="1" dirty="0"/>
              <a:t>Barnkommittén</a:t>
            </a:r>
            <a:r>
              <a:rPr lang="sv-SE" sz="1200" dirty="0"/>
              <a:t> har vid flera tillfällen uttryckt kritik för avsaknaden av en åldersgräns för könsmognad, vilket försvagar skyddet mot att barn utnyttjas i pornografi. Dessutom anser barnkommittén att systemet med självstyrande kommuner leder till att barn riskerar att behandlas olika i olika kommuner. </a:t>
            </a:r>
            <a:r>
              <a:rPr lang="sv-SE" sz="1200" b="1" dirty="0"/>
              <a:t>Kvinnokommittén</a:t>
            </a:r>
            <a:r>
              <a:rPr lang="sv-SE" sz="1200" dirty="0"/>
              <a:t> har konstaterat att stora löneskillnader förekommer mellan män och kvinnor och tortyrkommittén har kritiserat Sverige flera gånger för att ha avvisat flyktingar trots att de löper risk att utsättas för tortyr när de återkommer till sitt hemland.</a:t>
            </a:r>
          </a:p>
          <a:p>
            <a:pPr eaLnBrk="1" hangingPunct="1">
              <a:defRPr/>
            </a:pPr>
            <a:endParaRPr lang="sv-SE" sz="1200" dirty="0"/>
          </a:p>
          <a:p>
            <a:pPr eaLnBrk="1" hangingPunct="1">
              <a:defRPr/>
            </a:pPr>
            <a:r>
              <a:rPr lang="sv-SE" sz="1200" b="1" dirty="0"/>
              <a:t>Rasdiskrimineringskommittén</a:t>
            </a:r>
            <a:r>
              <a:rPr lang="sv-SE" sz="1200" dirty="0"/>
              <a:t> har upprepade gånger riktat kritik mot Sverige om att samer, romer och andra minoriteter diskrimineras, att hatbrott för sällan leder till åtal, och att Sverige inte uppfyller kraven i konventionen beträffande rasistiska organisationer.</a:t>
            </a:r>
          </a:p>
          <a:p>
            <a:pPr eaLnBrk="1" hangingPunct="1">
              <a:defRPr/>
            </a:pPr>
            <a:r>
              <a:rPr lang="sv-SE" sz="1200" dirty="0"/>
              <a:t>Utöver kritiken ger också kommittéerna förslag på hur regeringen kan förbättra skyddet av de mänskliga rättigheter som omfattas av konventionen i fråga.</a:t>
            </a:r>
          </a:p>
          <a:p>
            <a:pPr eaLnBrk="1" hangingPunct="1">
              <a:defRPr/>
            </a:pPr>
            <a:endParaRPr lang="sv-SE" sz="1200" dirty="0"/>
          </a:p>
          <a:p>
            <a:pPr eaLnBrk="1" hangingPunct="1">
              <a:defRPr/>
            </a:pPr>
            <a:r>
              <a:rPr lang="sv-SE" sz="1200" b="1" dirty="0"/>
              <a:t>Konventionen för migrantarbetare</a:t>
            </a:r>
            <a:r>
              <a:rPr lang="sv-SE" sz="1200" dirty="0"/>
              <a:t> kommer Sverige inte ansluta sig till då man följer EU:s politik i frågan. </a:t>
            </a:r>
          </a:p>
          <a:p>
            <a:pPr eaLnBrk="1" hangingPunct="1">
              <a:defRPr/>
            </a:pPr>
            <a:r>
              <a:rPr lang="sv-SE" sz="1200" b="1" dirty="0"/>
              <a:t>Konventionen mot ofrivilliga försvinnanden </a:t>
            </a:r>
            <a:r>
              <a:rPr lang="sv-SE" sz="1200" dirty="0"/>
              <a:t>kommer Sverige att ansluta sig till så snart förberedelsearbetet är klart vilket beräknas vara fallet inom kort. </a:t>
            </a:r>
          </a:p>
          <a:p>
            <a:pPr eaLnBrk="1" hangingPunct="1">
              <a:defRPr/>
            </a:pPr>
            <a:endParaRPr lang="sv-SE" dirty="0"/>
          </a:p>
        </p:txBody>
      </p:sp>
      <p:sp>
        <p:nvSpPr>
          <p:cNvPr id="34820" name="Platshållare för bildnummer 3">
            <a:extLst>
              <a:ext uri="{FF2B5EF4-FFF2-40B4-BE49-F238E27FC236}">
                <a16:creationId xmlns:a16="http://schemas.microsoft.com/office/drawing/2014/main" id="{0E270B02-DFAD-4F75-9702-192CB57A90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FED9508-5979-4AF8-8E71-4F51857ED1B2}" type="slidenum">
              <a:rPr lang="sv-SE" altLang="sv-SE">
                <a:latin typeface="Calibri" panose="020F0502020204030204" pitchFamily="34" charset="0"/>
              </a:rPr>
              <a:pPr/>
              <a:t>4</a:t>
            </a:fld>
            <a:endParaRPr lang="sv-SE" altLang="sv-SE">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tshållare för bildobjekt 1">
            <a:extLst>
              <a:ext uri="{FF2B5EF4-FFF2-40B4-BE49-F238E27FC236}">
                <a16:creationId xmlns:a16="http://schemas.microsoft.com/office/drawing/2014/main" id="{BFB0C444-014C-4460-922C-FEC01522B7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9EFC8376-13B7-45A8-8342-DABEC3259B82}"/>
              </a:ext>
            </a:extLst>
          </p:cNvPr>
          <p:cNvSpPr>
            <a:spLocks noGrp="1"/>
          </p:cNvSpPr>
          <p:nvPr>
            <p:ph type="body" idx="1"/>
          </p:nvPr>
        </p:nvSpPr>
        <p:spPr/>
        <p:txBody>
          <a:bodyPr>
            <a:normAutofit fontScale="85000" lnSpcReduction="10000"/>
          </a:bodyPr>
          <a:lstStyle/>
          <a:p>
            <a:pPr eaLnBrk="1" hangingPunct="1"/>
            <a:r>
              <a:rPr lang="sv-SE" altLang="sv-SE" sz="1200" b="1" dirty="0"/>
              <a:t>Bild 14: FN-systemet för MR </a:t>
            </a:r>
          </a:p>
          <a:p>
            <a:pPr eaLnBrk="1" hangingPunct="1"/>
            <a:r>
              <a:rPr lang="sv-SE" altLang="sv-SE" sz="1200" dirty="0"/>
              <a:t>Bilden visar </a:t>
            </a:r>
            <a:r>
              <a:rPr lang="sv-SE" altLang="sv-SE" sz="1200" b="1" dirty="0"/>
              <a:t>FN:s olika organ för mänskliga rättigheter</a:t>
            </a:r>
            <a:r>
              <a:rPr lang="sv-SE" altLang="sv-SE" sz="1200" dirty="0"/>
              <a:t>. </a:t>
            </a:r>
          </a:p>
          <a:p>
            <a:pPr eaLnBrk="1" hangingPunct="1"/>
            <a:r>
              <a:rPr lang="sv-SE" altLang="sv-SE" sz="1200" dirty="0"/>
              <a:t>I rutan till höger nämns de kommittéer, med sakkunniga juridiska experter, som är knutna till de olika kärnkonventionerna (se förra bilden).</a:t>
            </a:r>
          </a:p>
          <a:p>
            <a:pPr eaLnBrk="1" hangingPunct="1"/>
            <a:endParaRPr lang="sv-SE" altLang="sv-SE" sz="1200" dirty="0"/>
          </a:p>
          <a:p>
            <a:pPr eaLnBrk="1" hangingPunct="1"/>
            <a:r>
              <a:rPr lang="sv-SE" altLang="sv-SE" sz="1200" dirty="0"/>
              <a:t>Många frågor om mänskliga rättigheter tas även upp på hösten i New York av </a:t>
            </a:r>
            <a:r>
              <a:rPr lang="sv-SE" altLang="sv-SE" sz="1200" b="1" dirty="0"/>
              <a:t>generalförsamlingens tredje utskott</a:t>
            </a:r>
            <a:r>
              <a:rPr lang="sv-SE" altLang="sv-SE" sz="1200" dirty="0"/>
              <a:t>. Utskottet är ett av FN:s generalförsamlings sex utskott och det behandlar sociala, humanitära och kulturella frågor. Alla FN:s medlemsländer har en röst i generalförsamlingen. </a:t>
            </a:r>
          </a:p>
          <a:p>
            <a:pPr eaLnBrk="1" hangingPunct="1"/>
            <a:endParaRPr lang="sv-SE" altLang="sv-SE" sz="1200" dirty="0"/>
          </a:p>
          <a:p>
            <a:pPr eaLnBrk="1" hangingPunct="1"/>
            <a:r>
              <a:rPr lang="sv-SE" altLang="sv-SE" sz="1200" b="1" dirty="0"/>
              <a:t>FN:s råd för mänskliga rättigheter </a:t>
            </a:r>
            <a:r>
              <a:rPr lang="sv-SE" altLang="sv-SE" sz="1200" dirty="0"/>
              <a:t>ersatte 2006 den tidigare kommissionen för mänskliga rättigheter som fick mycket kritik för att vara ineffektivt och alltför politiserat. För att förbättra övervakandet av de mänskliga rättigheterna och undvika kommissionens misslyckanden förändrades arbetssättet och kriterier för medlemskap skärptes.</a:t>
            </a:r>
          </a:p>
          <a:p>
            <a:pPr eaLnBrk="1" hangingPunct="1"/>
            <a:endParaRPr lang="sv-SE" altLang="sv-SE" sz="1200" dirty="0"/>
          </a:p>
          <a:p>
            <a:pPr eaLnBrk="1" hangingPunct="1"/>
            <a:r>
              <a:rPr lang="sv-SE" altLang="sv-SE" sz="1200" dirty="0"/>
              <a:t>Istället för att utvalda länder skall pekas ut och kritiseras, som var situationen i kommissionen, granskas nu alla länder rutinmässigt under en 4-årsperiod.</a:t>
            </a:r>
          </a:p>
          <a:p>
            <a:pPr eaLnBrk="1" hangingPunct="1"/>
            <a:r>
              <a:rPr lang="sv-SE" altLang="sv-SE" sz="1200" dirty="0"/>
              <a:t>47 länder är medlemmar och möts regelbundet i Genève. Det finns även möjlighet att kalla till specialsessioner då kritiska MR-situationer behandlas separat. </a:t>
            </a:r>
          </a:p>
          <a:p>
            <a:pPr eaLnBrk="1" hangingPunct="1"/>
            <a:endParaRPr lang="sv-SE" altLang="sv-SE" sz="1200" dirty="0"/>
          </a:p>
          <a:p>
            <a:pPr eaLnBrk="1" hangingPunct="1"/>
            <a:r>
              <a:rPr lang="sv-SE" altLang="sv-SE" sz="1200" b="1" dirty="0"/>
              <a:t>Sverige</a:t>
            </a:r>
            <a:r>
              <a:rPr lang="sv-SE" altLang="sv-SE" sz="1200" dirty="0"/>
              <a:t> kandiderade för en ordinarie plats i rådet för perioden 2013-2015 men valdes inte in och kan därmed inte delta i rådets omröstningar om olika frågor. Istället har Sverige s k observatörsstatus vilket ger möjlighet att delta i diskussioner och föreslå frågor till dagordningen. Exempel på en fråga som Sverige drivit och fått gehör för är tillsättandet av en </a:t>
            </a:r>
            <a:r>
              <a:rPr lang="sv-SE" altLang="sv-SE" sz="1200" dirty="0" err="1"/>
              <a:t>specialrapportör</a:t>
            </a:r>
            <a:r>
              <a:rPr lang="sv-SE" altLang="sv-SE" sz="1200" dirty="0"/>
              <a:t> för Iran.</a:t>
            </a:r>
          </a:p>
          <a:p>
            <a:pPr eaLnBrk="1" hangingPunct="1"/>
            <a:endParaRPr lang="sv-SE" altLang="sv-SE" sz="1200" dirty="0"/>
          </a:p>
          <a:p>
            <a:pPr eaLnBrk="1" hangingPunct="1"/>
            <a:r>
              <a:rPr lang="sv-SE" altLang="sv-SE" sz="1200" dirty="0"/>
              <a:t>En </a:t>
            </a:r>
            <a:r>
              <a:rPr lang="sv-SE" altLang="sv-SE" sz="1200" b="1" dirty="0"/>
              <a:t>högkommissarie för de mänskliga rättigheterna </a:t>
            </a:r>
            <a:r>
              <a:rPr lang="sv-SE" altLang="sv-SE" sz="1200" dirty="0"/>
              <a:t>tillsattes för första gången 1993 av FN:s generalförsamling. Högkommissarien ska främja och skydda de mänskliga rättigheterna, vara rådgivare till regeringar och samordna aktiviteter inom FN-systemet som rör mänskliga rättigheter.</a:t>
            </a:r>
          </a:p>
          <a:p>
            <a:pPr eaLnBrk="1" hangingPunct="1">
              <a:defRPr/>
            </a:pPr>
            <a:endParaRPr lang="sv-SE" dirty="0"/>
          </a:p>
        </p:txBody>
      </p:sp>
      <p:sp>
        <p:nvSpPr>
          <p:cNvPr id="36868" name="Platshållare för bildnummer 3">
            <a:extLst>
              <a:ext uri="{FF2B5EF4-FFF2-40B4-BE49-F238E27FC236}">
                <a16:creationId xmlns:a16="http://schemas.microsoft.com/office/drawing/2014/main" id="{F53B6F31-0B59-4607-9CBF-8AD6C5A149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415553D-CFED-44A0-8E54-8FE5CBE8B24C}" type="slidenum">
              <a:rPr lang="sv-SE" altLang="sv-SE">
                <a:latin typeface="Calibri" panose="020F0502020204030204" pitchFamily="34" charset="0"/>
              </a:rPr>
              <a:pPr/>
              <a:t>5</a:t>
            </a:fld>
            <a:endParaRPr lang="sv-SE" altLang="sv-SE">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b="1" i="0" kern="1200" dirty="0">
                <a:solidFill>
                  <a:schemeClr val="tx1"/>
                </a:solidFill>
                <a:latin typeface="+mn-lt"/>
                <a:ea typeface="+mn-ea"/>
                <a:cs typeface="+mn-cs"/>
              </a:rPr>
              <a:t>Bild 15: Grundläggande rättigheterna och friheterna </a:t>
            </a:r>
          </a:p>
          <a:p>
            <a:r>
              <a:rPr lang="sv-SE" sz="1200" b="0" i="0" kern="1200" dirty="0">
                <a:solidFill>
                  <a:schemeClr val="tx1"/>
                </a:solidFill>
                <a:latin typeface="+mn-lt"/>
                <a:ea typeface="+mn-ea"/>
                <a:cs typeface="+mn-cs"/>
              </a:rPr>
              <a:t>FN:s allmänna förklaring och de två FN-konventionerna från 1966 (konventionen om medborgerliga och politiska rättigheter samt konventionen om ekonomiska, sociala och kulturella rättigheter) innehåller tillsammans med de regionala konventionerna en lång rad rättigheter och grundläggande friheter, bl.a. rätten till skydd mot övergrepp och rättigheter för att tillgodose de mest grundläggande behoven.</a:t>
            </a:r>
            <a:endParaRPr lang="sv-SE" dirty="0"/>
          </a:p>
        </p:txBody>
      </p:sp>
      <p:sp>
        <p:nvSpPr>
          <p:cNvPr id="4" name="Platshållare för bildnummer 3"/>
          <p:cNvSpPr>
            <a:spLocks noGrp="1"/>
          </p:cNvSpPr>
          <p:nvPr>
            <p:ph type="sldNum" sz="quarter" idx="10"/>
          </p:nvPr>
        </p:nvSpPr>
        <p:spPr/>
        <p:txBody>
          <a:bodyPr/>
          <a:lstStyle/>
          <a:p>
            <a:fld id="{0B9926B2-536C-4358-B87F-E1ECBB36F249}" type="slidenum">
              <a:rPr lang="sv-SE" smtClean="0"/>
              <a:pPr/>
              <a:t>6</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a:bodyPr>
          <a:lstStyle/>
          <a:p>
            <a:r>
              <a:rPr lang="sv-SE" sz="1200" b="1" kern="1200" dirty="0">
                <a:solidFill>
                  <a:schemeClr val="tx1"/>
                </a:solidFill>
                <a:effectLst/>
                <a:latin typeface="+mn-lt"/>
                <a:ea typeface="ＭＳ Ｐゴシック" pitchFamily="-109" charset="-128"/>
                <a:cs typeface="ＭＳ Ｐゴシック" charset="0"/>
              </a:rPr>
              <a:t>Bild 16: FN-kontoret för mänskliga rättigheter</a:t>
            </a:r>
          </a:p>
          <a:p>
            <a:r>
              <a:rPr lang="sv-SE" sz="1200" kern="1200" dirty="0">
                <a:solidFill>
                  <a:schemeClr val="tx1"/>
                </a:solidFill>
                <a:effectLst/>
                <a:latin typeface="+mn-lt"/>
                <a:ea typeface="ＭＳ Ｐゴシック" pitchFamily="-109" charset="-128"/>
                <a:cs typeface="ＭＳ Ｐゴシック" charset="0"/>
              </a:rPr>
              <a:t>FN-kontoret för mänskliga rättigheter i Genève, Schweiz.</a:t>
            </a:r>
          </a:p>
          <a:p>
            <a:r>
              <a:rPr lang="sv-SE" sz="1200" kern="1200" dirty="0">
                <a:solidFill>
                  <a:schemeClr val="tx1"/>
                </a:solidFill>
                <a:effectLst/>
                <a:latin typeface="+mn-lt"/>
                <a:ea typeface="ＭＳ Ｐゴシック" pitchFamily="-109" charset="-128"/>
                <a:cs typeface="ＭＳ Ｐゴシック" charset="0"/>
              </a:rPr>
              <a:t>Arbetet för stärkta mänskliga rättigheter är en av FN-systemets största framgångar. På bilden ses FN:s kontor för mänskliga rättigheter som ligger i Genève, Schweiz. Där finns den del av FN som fungerar som övervakare av ländernas arbete med mänskliga rättigheter: nio så kallade granskningskommittéer, kontoret för FN:s högkommissarie för mänskliga rättigheter och rådet för mänskliga rättigheter. </a:t>
            </a:r>
          </a:p>
          <a:p>
            <a:endParaRPr lang="sv-SE" sz="1200" kern="1200" dirty="0">
              <a:solidFill>
                <a:schemeClr val="tx1"/>
              </a:solidFill>
              <a:effectLst/>
              <a:latin typeface="+mn-lt"/>
              <a:ea typeface="ＭＳ Ｐゴシック" pitchFamily="-109" charset="-128"/>
              <a:cs typeface="ＭＳ Ｐゴシック" charset="0"/>
            </a:endParaRPr>
          </a:p>
          <a:p>
            <a:r>
              <a:rPr lang="sv-SE" sz="1200" kern="1200" dirty="0">
                <a:solidFill>
                  <a:schemeClr val="tx1"/>
                </a:solidFill>
                <a:effectLst/>
                <a:latin typeface="+mn-lt"/>
                <a:ea typeface="ＭＳ Ｐゴシック" pitchFamily="-109" charset="-128"/>
                <a:cs typeface="ＭＳ Ｐゴシック" charset="0"/>
              </a:rPr>
              <a:t>FN ger också stöd till medlemsländernas MR-arbete på hemmaplan. Nationella institutioner för mänskliga rättigheter finns i en tredjedel av världens länder och i 17 EU-länder inklusive Danmark och Finland. Sverige saknar dock trots politiska löften än så länge en sådan fristående institution.</a:t>
            </a:r>
          </a:p>
          <a:p>
            <a:endParaRPr lang="sv-SE" dirty="0"/>
          </a:p>
        </p:txBody>
      </p:sp>
      <p:sp>
        <p:nvSpPr>
          <p:cNvPr id="4" name="Platshållare för bildnummer 3"/>
          <p:cNvSpPr>
            <a:spLocks noGrp="1"/>
          </p:cNvSpPr>
          <p:nvPr>
            <p:ph type="sldNum" sz="quarter" idx="10"/>
          </p:nvPr>
        </p:nvSpPr>
        <p:spPr/>
        <p:txBody>
          <a:bodyPr/>
          <a:lstStyle/>
          <a:p>
            <a:pPr>
              <a:defRPr/>
            </a:pPr>
            <a:fld id="{DD8DF03A-DA7D-4A36-808F-E87BD115E121}" type="slidenum">
              <a:rPr lang="sv-SE" smtClean="0"/>
              <a:pPr>
                <a:defRPr/>
              </a:pPr>
              <a:t>7</a:t>
            </a:fld>
            <a:endParaRPr lang="sv-SE"/>
          </a:p>
        </p:txBody>
      </p:sp>
    </p:spTree>
    <p:extLst>
      <p:ext uri="{BB962C8B-B14F-4D97-AF65-F5344CB8AC3E}">
        <p14:creationId xmlns:p14="http://schemas.microsoft.com/office/powerpoint/2010/main" val="928773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b="1" dirty="0"/>
              <a:t>Bild 17: Universal </a:t>
            </a:r>
            <a:r>
              <a:rPr lang="sv-SE" b="1" dirty="0" err="1"/>
              <a:t>Periodic</a:t>
            </a:r>
            <a:r>
              <a:rPr lang="sv-SE" b="1" dirty="0"/>
              <a:t> Review</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Universal </a:t>
            </a:r>
            <a:r>
              <a:rPr lang="sv-SE" dirty="0" err="1"/>
              <a:t>Periodic</a:t>
            </a:r>
            <a:r>
              <a:rPr lang="sv-SE" dirty="0"/>
              <a:t> Review (UPR) är FN:s råd för mänskliga rättigheters allmänna granskning av länder och innebär en återkommande granskning av samtliga FN:s medlemsstaters efterlevnad av samtliga konventionsåtaganden om mänskliga rättigheter. Till skillnad från sedvanlig konventionsgranskning i FN:s granskningskommittéer utförs den inte av opolitiska experter utan av andra stater. </a:t>
            </a:r>
          </a:p>
          <a:p>
            <a:endParaRPr lang="sv-S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UPR-granskningen är bred och omfattar i stora drag samtliga centrala konventionsåtaganden om mänskliga rättigheter. Alla frågor om bäring på mänskliga rättigheter kan därmed lyftas under granskningen. I samband med en dialog med medlemsstaten ges ett flertal rekommendationer som den granskade staten kan acceptera eller notera (vilket innebär att de inte accepterar).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a:p>
            <a:r>
              <a:rPr lang="sv-SE" dirty="0"/>
              <a:t>Att UPR är en återkommande granskning av medlemsländernas efterlevnad innebär att medlemsländernas efterlevnad av samtliga konventionsåtagagen inom mänskliga rättigheter granskas ungefär vart femte år. Inför granskningen får medlemslandet möjlighet att presentera i en rapport vilka handlingar de gjort för att förbättra efterlevnaden av de mänskliga rättigheterna i deras land. Rapporten används senare som underlag för granskningen av medlemsstaten. </a:t>
            </a:r>
          </a:p>
          <a:p>
            <a:endParaRPr lang="sv-SE" dirty="0"/>
          </a:p>
          <a:p>
            <a:endParaRPr lang="sv-SE" dirty="0"/>
          </a:p>
        </p:txBody>
      </p:sp>
      <p:sp>
        <p:nvSpPr>
          <p:cNvPr id="4" name="Platshållare för bildnummer 3"/>
          <p:cNvSpPr>
            <a:spLocks noGrp="1"/>
          </p:cNvSpPr>
          <p:nvPr>
            <p:ph type="sldNum" sz="quarter" idx="5"/>
          </p:nvPr>
        </p:nvSpPr>
        <p:spPr/>
        <p:txBody>
          <a:bodyPr/>
          <a:lstStyle/>
          <a:p>
            <a:fld id="{15D4FB1C-B0BE-4F52-B20A-3AC2B8ABF9A8}" type="slidenum">
              <a:rPr lang="sv-SE" altLang="sv-SE" smtClean="0"/>
              <a:pPr/>
              <a:t>8</a:t>
            </a:fld>
            <a:endParaRPr lang="sv-SE" altLang="sv-SE"/>
          </a:p>
        </p:txBody>
      </p:sp>
    </p:spTree>
    <p:extLst>
      <p:ext uri="{BB962C8B-B14F-4D97-AF65-F5344CB8AC3E}">
        <p14:creationId xmlns:p14="http://schemas.microsoft.com/office/powerpoint/2010/main" val="3399919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tshållare för bildobjekt 1">
            <a:extLst>
              <a:ext uri="{FF2B5EF4-FFF2-40B4-BE49-F238E27FC236}">
                <a16:creationId xmlns:a16="http://schemas.microsoft.com/office/drawing/2014/main" id="{73073863-6413-4156-8CCC-82423A51BB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58AB3D66-D109-4C7F-B5A8-C981A098B6D5}"/>
              </a:ext>
            </a:extLst>
          </p:cNvPr>
          <p:cNvSpPr>
            <a:spLocks noGrp="1"/>
          </p:cNvSpPr>
          <p:nvPr>
            <p:ph type="body" idx="1"/>
          </p:nvPr>
        </p:nvSpPr>
        <p:spPr/>
        <p:txBody>
          <a:bodyPr>
            <a:normAutofit fontScale="92500" lnSpcReduction="20000"/>
          </a:bodyPr>
          <a:lstStyle/>
          <a:p>
            <a:pPr eaLnBrk="1" hangingPunct="1">
              <a:defRPr/>
            </a:pPr>
            <a:r>
              <a:rPr lang="sv-SE" b="1" dirty="0"/>
              <a:t>Bild 18: Sverige och UPR</a:t>
            </a:r>
          </a:p>
          <a:p>
            <a:pPr eaLnBrk="1" hangingPunct="1">
              <a:defRPr/>
            </a:pPr>
            <a:r>
              <a:rPr lang="sv-SE" dirty="0"/>
              <a:t>Sveriges generella efterlevnad av de mänskliga rättigheterna granskas regelbundet inom ramen för FN:s Universal </a:t>
            </a:r>
            <a:r>
              <a:rPr lang="sv-SE" dirty="0" err="1"/>
              <a:t>Periodic</a:t>
            </a:r>
            <a:r>
              <a:rPr lang="sv-SE" dirty="0"/>
              <a:t> </a:t>
            </a:r>
            <a:r>
              <a:rPr lang="sv-SE" dirty="0" err="1"/>
              <a:t>Reveiw</a:t>
            </a:r>
            <a:r>
              <a:rPr lang="sv-SE" dirty="0"/>
              <a:t> (UPR). Den senaste granskningen av Sverige som var den andra i ordningen och ägde rum i januari 2015. Sverige fick 208 rekommendationer, varav flera överlappade varandra och Sverige accepterade 154 av dessa. </a:t>
            </a:r>
          </a:p>
          <a:p>
            <a:pPr eaLnBrk="1" hangingPunct="1">
              <a:defRPr/>
            </a:pPr>
            <a:endParaRPr lang="sv-SE" dirty="0"/>
          </a:p>
          <a:p>
            <a:pPr eaLnBrk="1" hangingPunct="1">
              <a:defRPr/>
            </a:pPr>
            <a:r>
              <a:rPr lang="sv-SE" dirty="0"/>
              <a:t>Inom ramen för den tredje cykeln av UPR-processen ska Sverige lämna en rapport till FN senast den 14 oktober 2019 om uppföljningen av de rekommendationer som Sverige fick under granskningen i januari 2015. </a:t>
            </a:r>
          </a:p>
          <a:p>
            <a:pPr eaLnBrk="1" hangingPunct="1">
              <a:defRPr/>
            </a:pPr>
            <a:endParaRPr lang="sv-SE" altLang="sv-SE" sz="1400" dirty="0"/>
          </a:p>
          <a:p>
            <a:pPr eaLnBrk="1" hangingPunct="1">
              <a:defRPr/>
            </a:pPr>
            <a:r>
              <a:rPr lang="sv-SE" altLang="sv-SE" sz="1400" dirty="0"/>
              <a:t>Den 27 januari 2020 är det åter dags för Sverige att granskas i FN:s råd för mänskliga rättigheter i den så kallade universella periodiska granskningen (UPR). Granskningen kommer behandla människorättssituationen i Sverige och följa upp de rekommendationer som Sverige fick i den senaste granskningen. Den rapport som regeringen lämnar in i mitten av oktober tillsammans med uppgifter från FN:s MR-mekanismer, utgör grund för granskningen som sker januari 2020. </a:t>
            </a:r>
          </a:p>
          <a:p>
            <a:pPr eaLnBrk="1" hangingPunct="1">
              <a:defRPr/>
            </a:pPr>
            <a:endParaRPr lang="sv-SE" altLang="sv-SE" sz="1400" dirty="0"/>
          </a:p>
          <a:p>
            <a:pPr eaLnBrk="1" hangingPunct="1">
              <a:defRPr/>
            </a:pPr>
            <a:r>
              <a:rPr lang="sv-SE" altLang="sv-SE" sz="1400" dirty="0"/>
              <a:t>Under senaste </a:t>
            </a:r>
            <a:r>
              <a:rPr lang="sv-SE" altLang="sv-SE" sz="1400" dirty="0">
                <a:highlight>
                  <a:srgbClr val="FFFF00"/>
                </a:highlight>
              </a:rPr>
              <a:t>rapporten </a:t>
            </a:r>
            <a:r>
              <a:rPr lang="sv-SE" altLang="sv-SE" sz="1400" dirty="0"/>
              <a:t>fick Sverige kritik för bland annat att en oberoende MR-institution saknas, att nationella minoriteter diskrimineras, det ökade antalet hatbrott, växande socioekonomiska klyftor och att rasistiska organisationer inte är förbjudna, något som regeringens rapport anser har förbättrats. </a:t>
            </a:r>
          </a:p>
          <a:p>
            <a:pPr eaLnBrk="1" hangingPunct="1">
              <a:defRPr/>
            </a:pPr>
            <a:endParaRPr lang="sv-SE" altLang="sv-SE" sz="1400" dirty="0"/>
          </a:p>
          <a:p>
            <a:pPr eaLnBrk="1" hangingPunct="1">
              <a:defRPr/>
            </a:pPr>
            <a:r>
              <a:rPr lang="sv-SE" altLang="sv-SE" sz="1400" b="1" dirty="0"/>
              <a:t>Källa: </a:t>
            </a:r>
          </a:p>
        </p:txBody>
      </p:sp>
      <p:sp>
        <p:nvSpPr>
          <p:cNvPr id="38916" name="Platshållare för bildnummer 3">
            <a:extLst>
              <a:ext uri="{FF2B5EF4-FFF2-40B4-BE49-F238E27FC236}">
                <a16:creationId xmlns:a16="http://schemas.microsoft.com/office/drawing/2014/main" id="{394380E4-217F-417F-9EFE-507749751E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66C09EC-E3C9-4123-B21F-5E53F806E327}" type="slidenum">
              <a:rPr lang="sv-SE" altLang="sv-SE">
                <a:latin typeface="Calibri" panose="020F0502020204030204" pitchFamily="34" charset="0"/>
              </a:rPr>
              <a:pPr/>
              <a:t>9</a:t>
            </a:fld>
            <a:endParaRPr lang="sv-SE" altLang="sv-SE">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mall för rubrikformat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F3435FDB-D803-46F5-B9E7-0266BE3B9150}"/>
              </a:ext>
            </a:extLst>
          </p:cNvPr>
          <p:cNvSpPr>
            <a:spLocks noGrp="1"/>
          </p:cNvSpPr>
          <p:nvPr>
            <p:ph type="dt" sz="half" idx="10"/>
          </p:nvPr>
        </p:nvSpPr>
        <p:spPr/>
        <p:txBody>
          <a:bodyPr/>
          <a:lstStyle>
            <a:lvl1pPr>
              <a:defRPr/>
            </a:lvl1pPr>
          </a:lstStyle>
          <a:p>
            <a:pPr>
              <a:defRPr/>
            </a:pPr>
            <a:fld id="{1E676C44-86F0-4574-92F0-152AE0F9AB60}" type="datetimeFigureOut">
              <a:rPr lang="sv-SE"/>
              <a:pPr>
                <a:defRPr/>
              </a:pPr>
              <a:t>2019-11-29</a:t>
            </a:fld>
            <a:endParaRPr lang="sv-SE"/>
          </a:p>
        </p:txBody>
      </p:sp>
      <p:sp>
        <p:nvSpPr>
          <p:cNvPr id="5" name="Platshållare för sidfot 4">
            <a:extLst>
              <a:ext uri="{FF2B5EF4-FFF2-40B4-BE49-F238E27FC236}">
                <a16:creationId xmlns:a16="http://schemas.microsoft.com/office/drawing/2014/main" id="{1AE7763C-90D2-4760-8A32-76D4BD1FE04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8A484B27-F72B-4AB8-9CD7-63C1EB99182B}"/>
              </a:ext>
            </a:extLst>
          </p:cNvPr>
          <p:cNvSpPr>
            <a:spLocks noGrp="1"/>
          </p:cNvSpPr>
          <p:nvPr>
            <p:ph type="sldNum" sz="quarter" idx="12"/>
          </p:nvPr>
        </p:nvSpPr>
        <p:spPr/>
        <p:txBody>
          <a:bodyPr/>
          <a:lstStyle>
            <a:lvl1pPr>
              <a:defRPr/>
            </a:lvl1pPr>
          </a:lstStyle>
          <a:p>
            <a:fld id="{62EB7EE4-3B22-41C7-B0D5-29C39982197F}" type="slidenum">
              <a:rPr lang="sv-SE" altLang="sv-SE"/>
              <a:pPr/>
              <a:t>‹#›</a:t>
            </a:fld>
            <a:endParaRPr lang="sv-SE" altLang="sv-SE"/>
          </a:p>
        </p:txBody>
      </p:sp>
    </p:spTree>
    <p:extLst>
      <p:ext uri="{BB962C8B-B14F-4D97-AF65-F5344CB8AC3E}">
        <p14:creationId xmlns:p14="http://schemas.microsoft.com/office/powerpoint/2010/main" val="393132116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124A9DD-E5A3-4C10-937C-85BD44ACF100}"/>
              </a:ext>
            </a:extLst>
          </p:cNvPr>
          <p:cNvSpPr>
            <a:spLocks noGrp="1"/>
          </p:cNvSpPr>
          <p:nvPr>
            <p:ph type="dt" sz="half" idx="10"/>
          </p:nvPr>
        </p:nvSpPr>
        <p:spPr/>
        <p:txBody>
          <a:bodyPr/>
          <a:lstStyle>
            <a:lvl1pPr>
              <a:defRPr/>
            </a:lvl1pPr>
          </a:lstStyle>
          <a:p>
            <a:pPr>
              <a:defRPr/>
            </a:pPr>
            <a:fld id="{27674FC9-55EE-48E4-85D4-C11170C6507B}" type="datetimeFigureOut">
              <a:rPr lang="sv-SE"/>
              <a:pPr>
                <a:defRPr/>
              </a:pPr>
              <a:t>2019-11-29</a:t>
            </a:fld>
            <a:endParaRPr lang="sv-SE"/>
          </a:p>
        </p:txBody>
      </p:sp>
      <p:sp>
        <p:nvSpPr>
          <p:cNvPr id="5" name="Platshållare för sidfot 4">
            <a:extLst>
              <a:ext uri="{FF2B5EF4-FFF2-40B4-BE49-F238E27FC236}">
                <a16:creationId xmlns:a16="http://schemas.microsoft.com/office/drawing/2014/main" id="{B0A1D072-66C8-464B-9A0C-D553286CE3A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8C5AA956-2E60-4DFB-8581-F20087EA95D0}"/>
              </a:ext>
            </a:extLst>
          </p:cNvPr>
          <p:cNvSpPr>
            <a:spLocks noGrp="1"/>
          </p:cNvSpPr>
          <p:nvPr>
            <p:ph type="sldNum" sz="quarter" idx="12"/>
          </p:nvPr>
        </p:nvSpPr>
        <p:spPr/>
        <p:txBody>
          <a:bodyPr/>
          <a:lstStyle>
            <a:lvl1pPr>
              <a:defRPr/>
            </a:lvl1pPr>
          </a:lstStyle>
          <a:p>
            <a:fld id="{5CE694A0-662C-462E-8BE9-9905066140A8}" type="slidenum">
              <a:rPr lang="sv-SE" altLang="sv-SE"/>
              <a:pPr/>
              <a:t>‹#›</a:t>
            </a:fld>
            <a:endParaRPr lang="sv-SE" altLang="sv-SE"/>
          </a:p>
        </p:txBody>
      </p:sp>
    </p:spTree>
    <p:extLst>
      <p:ext uri="{BB962C8B-B14F-4D97-AF65-F5344CB8AC3E}">
        <p14:creationId xmlns:p14="http://schemas.microsoft.com/office/powerpoint/2010/main" val="323916273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C81A9EC-90E3-47D9-ADB4-7A4CFF477232}"/>
              </a:ext>
            </a:extLst>
          </p:cNvPr>
          <p:cNvSpPr>
            <a:spLocks noGrp="1"/>
          </p:cNvSpPr>
          <p:nvPr>
            <p:ph type="dt" sz="half" idx="10"/>
          </p:nvPr>
        </p:nvSpPr>
        <p:spPr/>
        <p:txBody>
          <a:bodyPr/>
          <a:lstStyle>
            <a:lvl1pPr>
              <a:defRPr/>
            </a:lvl1pPr>
          </a:lstStyle>
          <a:p>
            <a:pPr>
              <a:defRPr/>
            </a:pPr>
            <a:fld id="{2701C4A9-3EC8-4765-80D2-EE63469F5024}" type="datetimeFigureOut">
              <a:rPr lang="sv-SE"/>
              <a:pPr>
                <a:defRPr/>
              </a:pPr>
              <a:t>2019-11-29</a:t>
            </a:fld>
            <a:endParaRPr lang="sv-SE"/>
          </a:p>
        </p:txBody>
      </p:sp>
      <p:sp>
        <p:nvSpPr>
          <p:cNvPr id="5" name="Platshållare för sidfot 4">
            <a:extLst>
              <a:ext uri="{FF2B5EF4-FFF2-40B4-BE49-F238E27FC236}">
                <a16:creationId xmlns:a16="http://schemas.microsoft.com/office/drawing/2014/main" id="{57184EA0-9B55-4853-95B4-CA69CA8F896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C37C6EB-721B-4744-A242-AA6362C27B24}"/>
              </a:ext>
            </a:extLst>
          </p:cNvPr>
          <p:cNvSpPr>
            <a:spLocks noGrp="1"/>
          </p:cNvSpPr>
          <p:nvPr>
            <p:ph type="sldNum" sz="quarter" idx="12"/>
          </p:nvPr>
        </p:nvSpPr>
        <p:spPr/>
        <p:txBody>
          <a:bodyPr/>
          <a:lstStyle>
            <a:lvl1pPr>
              <a:defRPr/>
            </a:lvl1pPr>
          </a:lstStyle>
          <a:p>
            <a:fld id="{8523E4C3-7F17-4E37-8B76-29018E20F3A6}" type="slidenum">
              <a:rPr lang="sv-SE" altLang="sv-SE"/>
              <a:pPr/>
              <a:t>‹#›</a:t>
            </a:fld>
            <a:endParaRPr lang="sv-SE" altLang="sv-SE"/>
          </a:p>
        </p:txBody>
      </p:sp>
    </p:spTree>
    <p:extLst>
      <p:ext uri="{BB962C8B-B14F-4D97-AF65-F5344CB8AC3E}">
        <p14:creationId xmlns:p14="http://schemas.microsoft.com/office/powerpoint/2010/main" val="333755435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A423B4D-6397-4E5B-B9A9-C11A54B2E145}"/>
              </a:ext>
            </a:extLst>
          </p:cNvPr>
          <p:cNvSpPr>
            <a:spLocks noGrp="1"/>
          </p:cNvSpPr>
          <p:nvPr>
            <p:ph type="dt" sz="half" idx="10"/>
          </p:nvPr>
        </p:nvSpPr>
        <p:spPr/>
        <p:txBody>
          <a:bodyPr/>
          <a:lstStyle>
            <a:lvl1pPr>
              <a:defRPr/>
            </a:lvl1pPr>
          </a:lstStyle>
          <a:p>
            <a:pPr>
              <a:defRPr/>
            </a:pPr>
            <a:fld id="{9DE14BEF-42F9-4CD3-8B4F-2E304F9644B5}" type="datetimeFigureOut">
              <a:rPr lang="sv-SE"/>
              <a:pPr>
                <a:defRPr/>
              </a:pPr>
              <a:t>2019-11-29</a:t>
            </a:fld>
            <a:endParaRPr lang="sv-SE"/>
          </a:p>
        </p:txBody>
      </p:sp>
      <p:sp>
        <p:nvSpPr>
          <p:cNvPr id="5" name="Platshållare för sidfot 4">
            <a:extLst>
              <a:ext uri="{FF2B5EF4-FFF2-40B4-BE49-F238E27FC236}">
                <a16:creationId xmlns:a16="http://schemas.microsoft.com/office/drawing/2014/main" id="{D439EE29-BC69-43C1-BD63-C328CC99033C}"/>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CBB27C8-5237-4183-BC4C-BCC5C42CB849}"/>
              </a:ext>
            </a:extLst>
          </p:cNvPr>
          <p:cNvSpPr>
            <a:spLocks noGrp="1"/>
          </p:cNvSpPr>
          <p:nvPr>
            <p:ph type="sldNum" sz="quarter" idx="12"/>
          </p:nvPr>
        </p:nvSpPr>
        <p:spPr/>
        <p:txBody>
          <a:bodyPr/>
          <a:lstStyle>
            <a:lvl1pPr>
              <a:defRPr/>
            </a:lvl1pPr>
          </a:lstStyle>
          <a:p>
            <a:fld id="{84D15F96-C9F2-40C1-A24F-1EE721981537}" type="slidenum">
              <a:rPr lang="sv-SE" altLang="sv-SE"/>
              <a:pPr/>
              <a:t>‹#›</a:t>
            </a:fld>
            <a:endParaRPr lang="sv-SE" altLang="sv-SE"/>
          </a:p>
        </p:txBody>
      </p:sp>
    </p:spTree>
    <p:extLst>
      <p:ext uri="{BB962C8B-B14F-4D97-AF65-F5344CB8AC3E}">
        <p14:creationId xmlns:p14="http://schemas.microsoft.com/office/powerpoint/2010/main" val="321885990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mall för rubrikformat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9EB4E78D-F2E2-4856-BFBD-EBC65AD3255F}"/>
              </a:ext>
            </a:extLst>
          </p:cNvPr>
          <p:cNvSpPr>
            <a:spLocks noGrp="1"/>
          </p:cNvSpPr>
          <p:nvPr>
            <p:ph type="dt" sz="half" idx="10"/>
          </p:nvPr>
        </p:nvSpPr>
        <p:spPr/>
        <p:txBody>
          <a:bodyPr/>
          <a:lstStyle>
            <a:lvl1pPr>
              <a:defRPr/>
            </a:lvl1pPr>
          </a:lstStyle>
          <a:p>
            <a:pPr>
              <a:defRPr/>
            </a:pPr>
            <a:fld id="{7F91E139-DB40-48E4-B411-8E1EDE172765}" type="datetimeFigureOut">
              <a:rPr lang="sv-SE"/>
              <a:pPr>
                <a:defRPr/>
              </a:pPr>
              <a:t>2019-11-29</a:t>
            </a:fld>
            <a:endParaRPr lang="sv-SE"/>
          </a:p>
        </p:txBody>
      </p:sp>
      <p:sp>
        <p:nvSpPr>
          <p:cNvPr id="5" name="Platshållare för sidfot 4">
            <a:extLst>
              <a:ext uri="{FF2B5EF4-FFF2-40B4-BE49-F238E27FC236}">
                <a16:creationId xmlns:a16="http://schemas.microsoft.com/office/drawing/2014/main" id="{057C5A7B-DA47-49AB-AA94-E35CD6AD96BC}"/>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CA51C6E9-FA47-4E1B-BC3B-958761257D2B}"/>
              </a:ext>
            </a:extLst>
          </p:cNvPr>
          <p:cNvSpPr>
            <a:spLocks noGrp="1"/>
          </p:cNvSpPr>
          <p:nvPr>
            <p:ph type="sldNum" sz="quarter" idx="12"/>
          </p:nvPr>
        </p:nvSpPr>
        <p:spPr/>
        <p:txBody>
          <a:bodyPr/>
          <a:lstStyle>
            <a:lvl1pPr>
              <a:defRPr/>
            </a:lvl1pPr>
          </a:lstStyle>
          <a:p>
            <a:fld id="{5071B7EF-BE04-49D1-92BB-6CE27E400DB5}" type="slidenum">
              <a:rPr lang="sv-SE" altLang="sv-SE"/>
              <a:pPr/>
              <a:t>‹#›</a:t>
            </a:fld>
            <a:endParaRPr lang="sv-SE" altLang="sv-SE"/>
          </a:p>
        </p:txBody>
      </p:sp>
    </p:spTree>
    <p:extLst>
      <p:ext uri="{BB962C8B-B14F-4D97-AF65-F5344CB8AC3E}">
        <p14:creationId xmlns:p14="http://schemas.microsoft.com/office/powerpoint/2010/main" val="374528047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4AC13F04-6CF3-4481-B4CE-617495910027}"/>
              </a:ext>
            </a:extLst>
          </p:cNvPr>
          <p:cNvSpPr>
            <a:spLocks noGrp="1"/>
          </p:cNvSpPr>
          <p:nvPr>
            <p:ph type="dt" sz="half" idx="10"/>
          </p:nvPr>
        </p:nvSpPr>
        <p:spPr/>
        <p:txBody>
          <a:bodyPr/>
          <a:lstStyle>
            <a:lvl1pPr>
              <a:defRPr/>
            </a:lvl1pPr>
          </a:lstStyle>
          <a:p>
            <a:pPr>
              <a:defRPr/>
            </a:pPr>
            <a:fld id="{DA10B966-E66D-4BA5-99C9-E387E8F8045A}" type="datetimeFigureOut">
              <a:rPr lang="sv-SE"/>
              <a:pPr>
                <a:defRPr/>
              </a:pPr>
              <a:t>2019-11-29</a:t>
            </a:fld>
            <a:endParaRPr lang="sv-SE"/>
          </a:p>
        </p:txBody>
      </p:sp>
      <p:sp>
        <p:nvSpPr>
          <p:cNvPr id="6" name="Platshållare för sidfot 4">
            <a:extLst>
              <a:ext uri="{FF2B5EF4-FFF2-40B4-BE49-F238E27FC236}">
                <a16:creationId xmlns:a16="http://schemas.microsoft.com/office/drawing/2014/main" id="{CC45DEC0-38AE-439D-B741-2DD345B2183C}"/>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BC7396D5-8E41-48CD-B4F2-02D1AD3A7113}"/>
              </a:ext>
            </a:extLst>
          </p:cNvPr>
          <p:cNvSpPr>
            <a:spLocks noGrp="1"/>
          </p:cNvSpPr>
          <p:nvPr>
            <p:ph type="sldNum" sz="quarter" idx="12"/>
          </p:nvPr>
        </p:nvSpPr>
        <p:spPr/>
        <p:txBody>
          <a:bodyPr/>
          <a:lstStyle>
            <a:lvl1pPr>
              <a:defRPr/>
            </a:lvl1pPr>
          </a:lstStyle>
          <a:p>
            <a:fld id="{8E231450-E366-450A-BAB5-542CE81E8460}" type="slidenum">
              <a:rPr lang="sv-SE" altLang="sv-SE"/>
              <a:pPr/>
              <a:t>‹#›</a:t>
            </a:fld>
            <a:endParaRPr lang="sv-SE" altLang="sv-SE"/>
          </a:p>
        </p:txBody>
      </p:sp>
    </p:spTree>
    <p:extLst>
      <p:ext uri="{BB962C8B-B14F-4D97-AF65-F5344CB8AC3E}">
        <p14:creationId xmlns:p14="http://schemas.microsoft.com/office/powerpoint/2010/main" val="127615573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mall för rubrikformat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BEBA0D60-6A2E-4BD5-89C8-384AB57D70E0}"/>
              </a:ext>
            </a:extLst>
          </p:cNvPr>
          <p:cNvSpPr>
            <a:spLocks noGrp="1"/>
          </p:cNvSpPr>
          <p:nvPr>
            <p:ph type="dt" sz="half" idx="10"/>
          </p:nvPr>
        </p:nvSpPr>
        <p:spPr/>
        <p:txBody>
          <a:bodyPr/>
          <a:lstStyle>
            <a:lvl1pPr>
              <a:defRPr/>
            </a:lvl1pPr>
          </a:lstStyle>
          <a:p>
            <a:pPr>
              <a:defRPr/>
            </a:pPr>
            <a:fld id="{007BFA62-9EC5-46E4-B404-03901DE55723}" type="datetimeFigureOut">
              <a:rPr lang="sv-SE"/>
              <a:pPr>
                <a:defRPr/>
              </a:pPr>
              <a:t>2019-11-29</a:t>
            </a:fld>
            <a:endParaRPr lang="sv-SE"/>
          </a:p>
        </p:txBody>
      </p:sp>
      <p:sp>
        <p:nvSpPr>
          <p:cNvPr id="8" name="Platshållare för sidfot 4">
            <a:extLst>
              <a:ext uri="{FF2B5EF4-FFF2-40B4-BE49-F238E27FC236}">
                <a16:creationId xmlns:a16="http://schemas.microsoft.com/office/drawing/2014/main" id="{9842C547-525F-4893-959B-3BAFDF22946F}"/>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E2D71B52-917A-41EB-A112-6EB643A480D8}"/>
              </a:ext>
            </a:extLst>
          </p:cNvPr>
          <p:cNvSpPr>
            <a:spLocks noGrp="1"/>
          </p:cNvSpPr>
          <p:nvPr>
            <p:ph type="sldNum" sz="quarter" idx="12"/>
          </p:nvPr>
        </p:nvSpPr>
        <p:spPr/>
        <p:txBody>
          <a:bodyPr/>
          <a:lstStyle>
            <a:lvl1pPr>
              <a:defRPr/>
            </a:lvl1pPr>
          </a:lstStyle>
          <a:p>
            <a:fld id="{A0096A50-5C98-4028-9413-8AE7CBE1E3B3}" type="slidenum">
              <a:rPr lang="sv-SE" altLang="sv-SE"/>
              <a:pPr/>
              <a:t>‹#›</a:t>
            </a:fld>
            <a:endParaRPr lang="sv-SE" altLang="sv-SE"/>
          </a:p>
        </p:txBody>
      </p:sp>
    </p:spTree>
    <p:extLst>
      <p:ext uri="{BB962C8B-B14F-4D97-AF65-F5344CB8AC3E}">
        <p14:creationId xmlns:p14="http://schemas.microsoft.com/office/powerpoint/2010/main" val="416262719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D30716BC-0150-4EC3-A19D-261A0188D612}"/>
              </a:ext>
            </a:extLst>
          </p:cNvPr>
          <p:cNvSpPr>
            <a:spLocks noGrp="1"/>
          </p:cNvSpPr>
          <p:nvPr>
            <p:ph type="dt" sz="half" idx="10"/>
          </p:nvPr>
        </p:nvSpPr>
        <p:spPr/>
        <p:txBody>
          <a:bodyPr/>
          <a:lstStyle>
            <a:lvl1pPr>
              <a:defRPr/>
            </a:lvl1pPr>
          </a:lstStyle>
          <a:p>
            <a:pPr>
              <a:defRPr/>
            </a:pPr>
            <a:fld id="{492E1C14-342F-48FA-B903-DDAD3EFFCA84}" type="datetimeFigureOut">
              <a:rPr lang="sv-SE"/>
              <a:pPr>
                <a:defRPr/>
              </a:pPr>
              <a:t>2019-11-29</a:t>
            </a:fld>
            <a:endParaRPr lang="sv-SE"/>
          </a:p>
        </p:txBody>
      </p:sp>
      <p:sp>
        <p:nvSpPr>
          <p:cNvPr id="4" name="Platshållare för sidfot 4">
            <a:extLst>
              <a:ext uri="{FF2B5EF4-FFF2-40B4-BE49-F238E27FC236}">
                <a16:creationId xmlns:a16="http://schemas.microsoft.com/office/drawing/2014/main" id="{28D81BDA-9FF2-40E2-B66F-64A15FDEE470}"/>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B6E9F47B-064C-4D3A-AA03-ADCB1D984D9D}"/>
              </a:ext>
            </a:extLst>
          </p:cNvPr>
          <p:cNvSpPr>
            <a:spLocks noGrp="1"/>
          </p:cNvSpPr>
          <p:nvPr>
            <p:ph type="sldNum" sz="quarter" idx="12"/>
          </p:nvPr>
        </p:nvSpPr>
        <p:spPr/>
        <p:txBody>
          <a:bodyPr/>
          <a:lstStyle>
            <a:lvl1pPr>
              <a:defRPr/>
            </a:lvl1pPr>
          </a:lstStyle>
          <a:p>
            <a:fld id="{01845F0B-63DC-44F6-805B-C3183ABF72DD}" type="slidenum">
              <a:rPr lang="sv-SE" altLang="sv-SE"/>
              <a:pPr/>
              <a:t>‹#›</a:t>
            </a:fld>
            <a:endParaRPr lang="sv-SE" altLang="sv-SE"/>
          </a:p>
        </p:txBody>
      </p:sp>
    </p:spTree>
    <p:extLst>
      <p:ext uri="{BB962C8B-B14F-4D97-AF65-F5344CB8AC3E}">
        <p14:creationId xmlns:p14="http://schemas.microsoft.com/office/powerpoint/2010/main" val="313339987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5D19BA09-EDDB-4DC9-8737-4B6085E4871B}"/>
              </a:ext>
            </a:extLst>
          </p:cNvPr>
          <p:cNvSpPr>
            <a:spLocks noGrp="1"/>
          </p:cNvSpPr>
          <p:nvPr>
            <p:ph type="dt" sz="half" idx="10"/>
          </p:nvPr>
        </p:nvSpPr>
        <p:spPr/>
        <p:txBody>
          <a:bodyPr/>
          <a:lstStyle>
            <a:lvl1pPr>
              <a:defRPr/>
            </a:lvl1pPr>
          </a:lstStyle>
          <a:p>
            <a:pPr>
              <a:defRPr/>
            </a:pPr>
            <a:fld id="{606DD874-C1D3-4FF1-B781-AC85C1634D34}" type="datetimeFigureOut">
              <a:rPr lang="sv-SE"/>
              <a:pPr>
                <a:defRPr/>
              </a:pPr>
              <a:t>2019-11-29</a:t>
            </a:fld>
            <a:endParaRPr lang="sv-SE"/>
          </a:p>
        </p:txBody>
      </p:sp>
      <p:sp>
        <p:nvSpPr>
          <p:cNvPr id="3" name="Platshållare för sidfot 4">
            <a:extLst>
              <a:ext uri="{FF2B5EF4-FFF2-40B4-BE49-F238E27FC236}">
                <a16:creationId xmlns:a16="http://schemas.microsoft.com/office/drawing/2014/main" id="{FE120855-5140-4C1D-979B-BA3B443221BE}"/>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8A74A806-09D1-45A3-92A1-7C208A2FCB70}"/>
              </a:ext>
            </a:extLst>
          </p:cNvPr>
          <p:cNvSpPr>
            <a:spLocks noGrp="1"/>
          </p:cNvSpPr>
          <p:nvPr>
            <p:ph type="sldNum" sz="quarter" idx="12"/>
          </p:nvPr>
        </p:nvSpPr>
        <p:spPr/>
        <p:txBody>
          <a:bodyPr/>
          <a:lstStyle>
            <a:lvl1pPr>
              <a:defRPr/>
            </a:lvl1pPr>
          </a:lstStyle>
          <a:p>
            <a:fld id="{E12A26CD-599D-4AE7-8A5D-C094C856DACE}" type="slidenum">
              <a:rPr lang="sv-SE" altLang="sv-SE"/>
              <a:pPr/>
              <a:t>‹#›</a:t>
            </a:fld>
            <a:endParaRPr lang="sv-SE" altLang="sv-SE"/>
          </a:p>
        </p:txBody>
      </p:sp>
    </p:spTree>
    <p:extLst>
      <p:ext uri="{BB962C8B-B14F-4D97-AF65-F5344CB8AC3E}">
        <p14:creationId xmlns:p14="http://schemas.microsoft.com/office/powerpoint/2010/main" val="129826731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mall för rubrikformat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Platshållare för datum 3">
            <a:extLst>
              <a:ext uri="{FF2B5EF4-FFF2-40B4-BE49-F238E27FC236}">
                <a16:creationId xmlns:a16="http://schemas.microsoft.com/office/drawing/2014/main" id="{0D572FAE-3C34-4435-A442-EBECE190183A}"/>
              </a:ext>
            </a:extLst>
          </p:cNvPr>
          <p:cNvSpPr>
            <a:spLocks noGrp="1"/>
          </p:cNvSpPr>
          <p:nvPr>
            <p:ph type="dt" sz="half" idx="10"/>
          </p:nvPr>
        </p:nvSpPr>
        <p:spPr/>
        <p:txBody>
          <a:bodyPr/>
          <a:lstStyle>
            <a:lvl1pPr>
              <a:defRPr/>
            </a:lvl1pPr>
          </a:lstStyle>
          <a:p>
            <a:pPr>
              <a:defRPr/>
            </a:pPr>
            <a:fld id="{626D6F74-03C5-4ED4-8864-CD4787AFED68}" type="datetimeFigureOut">
              <a:rPr lang="sv-SE"/>
              <a:pPr>
                <a:defRPr/>
              </a:pPr>
              <a:t>2019-11-29</a:t>
            </a:fld>
            <a:endParaRPr lang="sv-SE"/>
          </a:p>
        </p:txBody>
      </p:sp>
      <p:sp>
        <p:nvSpPr>
          <p:cNvPr id="6" name="Platshållare för sidfot 4">
            <a:extLst>
              <a:ext uri="{FF2B5EF4-FFF2-40B4-BE49-F238E27FC236}">
                <a16:creationId xmlns:a16="http://schemas.microsoft.com/office/drawing/2014/main" id="{71613ABF-008A-431A-9837-523030339DBF}"/>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3D48E0DB-EB3D-426D-B620-AE15FD5EB943}"/>
              </a:ext>
            </a:extLst>
          </p:cNvPr>
          <p:cNvSpPr>
            <a:spLocks noGrp="1"/>
          </p:cNvSpPr>
          <p:nvPr>
            <p:ph type="sldNum" sz="quarter" idx="12"/>
          </p:nvPr>
        </p:nvSpPr>
        <p:spPr/>
        <p:txBody>
          <a:bodyPr/>
          <a:lstStyle>
            <a:lvl1pPr>
              <a:defRPr/>
            </a:lvl1pPr>
          </a:lstStyle>
          <a:p>
            <a:fld id="{B412F43E-C818-42A6-B51C-0235D158FB07}" type="slidenum">
              <a:rPr lang="sv-SE" altLang="sv-SE"/>
              <a:pPr/>
              <a:t>‹#›</a:t>
            </a:fld>
            <a:endParaRPr lang="sv-SE" altLang="sv-SE"/>
          </a:p>
        </p:txBody>
      </p:sp>
    </p:spTree>
    <p:extLst>
      <p:ext uri="{BB962C8B-B14F-4D97-AF65-F5344CB8AC3E}">
        <p14:creationId xmlns:p14="http://schemas.microsoft.com/office/powerpoint/2010/main" val="336400231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mall för rubrikformat</a:t>
            </a:r>
          </a:p>
        </p:txBody>
      </p:sp>
      <p:sp>
        <p:nvSpPr>
          <p:cNvPr id="3" name="Platshållare för bild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Platshållare för datum 3">
            <a:extLst>
              <a:ext uri="{FF2B5EF4-FFF2-40B4-BE49-F238E27FC236}">
                <a16:creationId xmlns:a16="http://schemas.microsoft.com/office/drawing/2014/main" id="{FDFA5490-D584-4644-86AC-0AFA6F71F7E0}"/>
              </a:ext>
            </a:extLst>
          </p:cNvPr>
          <p:cNvSpPr>
            <a:spLocks noGrp="1"/>
          </p:cNvSpPr>
          <p:nvPr>
            <p:ph type="dt" sz="half" idx="10"/>
          </p:nvPr>
        </p:nvSpPr>
        <p:spPr/>
        <p:txBody>
          <a:bodyPr/>
          <a:lstStyle>
            <a:lvl1pPr>
              <a:defRPr/>
            </a:lvl1pPr>
          </a:lstStyle>
          <a:p>
            <a:pPr>
              <a:defRPr/>
            </a:pPr>
            <a:fld id="{0FEBBFA1-9105-4B71-ACA0-0EF303B33495}" type="datetimeFigureOut">
              <a:rPr lang="sv-SE"/>
              <a:pPr>
                <a:defRPr/>
              </a:pPr>
              <a:t>2019-11-29</a:t>
            </a:fld>
            <a:endParaRPr lang="sv-SE"/>
          </a:p>
        </p:txBody>
      </p:sp>
      <p:sp>
        <p:nvSpPr>
          <p:cNvPr id="6" name="Platshållare för sidfot 4">
            <a:extLst>
              <a:ext uri="{FF2B5EF4-FFF2-40B4-BE49-F238E27FC236}">
                <a16:creationId xmlns:a16="http://schemas.microsoft.com/office/drawing/2014/main" id="{5A3F2CD6-B03A-4754-A844-2CE5AE51159D}"/>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70E3EE86-060F-4A77-990B-FF206401DE75}"/>
              </a:ext>
            </a:extLst>
          </p:cNvPr>
          <p:cNvSpPr>
            <a:spLocks noGrp="1"/>
          </p:cNvSpPr>
          <p:nvPr>
            <p:ph type="sldNum" sz="quarter" idx="12"/>
          </p:nvPr>
        </p:nvSpPr>
        <p:spPr/>
        <p:txBody>
          <a:bodyPr/>
          <a:lstStyle>
            <a:lvl1pPr>
              <a:defRPr/>
            </a:lvl1pPr>
          </a:lstStyle>
          <a:p>
            <a:fld id="{5FBBB3CD-54AF-499D-A899-53558D2010CD}" type="slidenum">
              <a:rPr lang="sv-SE" altLang="sv-SE"/>
              <a:pPr/>
              <a:t>‹#›</a:t>
            </a:fld>
            <a:endParaRPr lang="sv-SE" altLang="sv-SE"/>
          </a:p>
        </p:txBody>
      </p:sp>
    </p:spTree>
    <p:extLst>
      <p:ext uri="{BB962C8B-B14F-4D97-AF65-F5344CB8AC3E}">
        <p14:creationId xmlns:p14="http://schemas.microsoft.com/office/powerpoint/2010/main" val="147652681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Platshållare för rubrik 1">
            <a:extLst>
              <a:ext uri="{FF2B5EF4-FFF2-40B4-BE49-F238E27FC236}">
                <a16:creationId xmlns:a16="http://schemas.microsoft.com/office/drawing/2014/main" id="{E2BEAF5F-4FFD-40DF-BAF9-5A03E7BC8A4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format</a:t>
            </a:r>
          </a:p>
        </p:txBody>
      </p:sp>
      <p:sp>
        <p:nvSpPr>
          <p:cNvPr id="1027" name="Platshållare för text 2">
            <a:extLst>
              <a:ext uri="{FF2B5EF4-FFF2-40B4-BE49-F238E27FC236}">
                <a16:creationId xmlns:a16="http://schemas.microsoft.com/office/drawing/2014/main" id="{1C2F322E-E3F0-4AA7-874B-FF117EDCC6A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6D5444A7-E878-4D5F-85B1-3BFB10CDB4F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B981748-B445-41B3-B3A3-62E570009B0C}" type="datetimeFigureOut">
              <a:rPr lang="sv-SE"/>
              <a:pPr>
                <a:defRPr/>
              </a:pPr>
              <a:t>2019-11-29</a:t>
            </a:fld>
            <a:endParaRPr lang="sv-SE"/>
          </a:p>
        </p:txBody>
      </p:sp>
      <p:sp>
        <p:nvSpPr>
          <p:cNvPr id="5" name="Platshållare för sidfot 4">
            <a:extLst>
              <a:ext uri="{FF2B5EF4-FFF2-40B4-BE49-F238E27FC236}">
                <a16:creationId xmlns:a16="http://schemas.microsoft.com/office/drawing/2014/main" id="{C71517E1-00E7-4335-B22C-C4B2D1DE643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sv-SE"/>
          </a:p>
        </p:txBody>
      </p:sp>
      <p:sp>
        <p:nvSpPr>
          <p:cNvPr id="6" name="Platshållare för bildnummer 5">
            <a:extLst>
              <a:ext uri="{FF2B5EF4-FFF2-40B4-BE49-F238E27FC236}">
                <a16:creationId xmlns:a16="http://schemas.microsoft.com/office/drawing/2014/main" id="{B6750D66-16A5-4A1B-BAAC-F1E33B03A6A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1611ECC7-9714-4FE6-9059-E906AF02DC40}" type="slidenum">
              <a:rPr lang="sv-SE" altLang="sv-SE"/>
              <a:pPr/>
              <a:t>‹#›</a:t>
            </a:fld>
            <a:endParaRPr lang="sv-SE" altLang="sv-SE"/>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ubrik 1">
            <a:extLst>
              <a:ext uri="{FF2B5EF4-FFF2-40B4-BE49-F238E27FC236}">
                <a16:creationId xmlns:a16="http://schemas.microsoft.com/office/drawing/2014/main" id="{CDD24C3D-FF2C-4DB0-B458-45DFDC8B368F}"/>
              </a:ext>
            </a:extLst>
          </p:cNvPr>
          <p:cNvSpPr>
            <a:spLocks noGrp="1"/>
          </p:cNvSpPr>
          <p:nvPr>
            <p:ph type="title"/>
          </p:nvPr>
        </p:nvSpPr>
        <p:spPr>
          <a:xfrm>
            <a:off x="250825" y="274638"/>
            <a:ext cx="8229600" cy="1143000"/>
          </a:xfrm>
        </p:spPr>
        <p:txBody>
          <a:bodyPr/>
          <a:lstStyle/>
          <a:p>
            <a:pPr eaLnBrk="1" hangingPunct="1"/>
            <a:r>
              <a:rPr lang="sv-SE" altLang="sv-SE" sz="4000" dirty="0">
                <a:solidFill>
                  <a:schemeClr val="bg1"/>
                </a:solidFill>
                <a:latin typeface="TradeGothic Condensed"/>
              </a:rPr>
              <a:t>FN:s allmänna förklaring om de mänskliga rättigheterna </a:t>
            </a:r>
          </a:p>
        </p:txBody>
      </p:sp>
      <p:sp>
        <p:nvSpPr>
          <p:cNvPr id="2" name="Rektangel 1">
            <a:extLst>
              <a:ext uri="{FF2B5EF4-FFF2-40B4-BE49-F238E27FC236}">
                <a16:creationId xmlns:a16="http://schemas.microsoft.com/office/drawing/2014/main" id="{0D55D1D2-0D68-40B1-B4D1-9B795306EA68}"/>
              </a:ext>
            </a:extLst>
          </p:cNvPr>
          <p:cNvSpPr/>
          <p:nvPr/>
        </p:nvSpPr>
        <p:spPr>
          <a:xfrm>
            <a:off x="6732240" y="6398696"/>
            <a:ext cx="1748185" cy="307777"/>
          </a:xfrm>
          <a:prstGeom prst="rect">
            <a:avLst/>
          </a:prstGeom>
        </p:spPr>
        <p:txBody>
          <a:bodyPr wrap="square">
            <a:spAutoFit/>
          </a:bodyPr>
          <a:lstStyle/>
          <a:p>
            <a:r>
              <a:rPr lang="sv-SE" sz="1400" dirty="0">
                <a:latin typeface="Minion" panose="02040503050201020203" pitchFamily="18" charset="0"/>
              </a:rPr>
              <a:t>Foto: </a:t>
            </a:r>
            <a:r>
              <a:rPr lang="sv-SE" sz="1400" dirty="0"/>
              <a:t>UN Photo </a:t>
            </a:r>
          </a:p>
        </p:txBody>
      </p:sp>
      <p:pic>
        <p:nvPicPr>
          <p:cNvPr id="5" name="Platshållare för innehåll 4">
            <a:extLst>
              <a:ext uri="{FF2B5EF4-FFF2-40B4-BE49-F238E27FC236}">
                <a16:creationId xmlns:a16="http://schemas.microsoft.com/office/drawing/2014/main" id="{D655FC7B-99F9-415B-B7D3-2A721568CE7A}"/>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000250" y="1862930"/>
            <a:ext cx="5716786" cy="4446389"/>
          </a:xfr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ubrik 1">
            <a:extLst>
              <a:ext uri="{FF2B5EF4-FFF2-40B4-BE49-F238E27FC236}">
                <a16:creationId xmlns:a16="http://schemas.microsoft.com/office/drawing/2014/main" id="{C71C81A7-9DE0-426B-81EF-AC8ECF558A24}"/>
              </a:ext>
            </a:extLst>
          </p:cNvPr>
          <p:cNvSpPr>
            <a:spLocks noGrp="1"/>
          </p:cNvSpPr>
          <p:nvPr>
            <p:ph type="title"/>
          </p:nvPr>
        </p:nvSpPr>
        <p:spPr>
          <a:xfrm>
            <a:off x="457200" y="274638"/>
            <a:ext cx="7859712" cy="1210146"/>
          </a:xfrm>
        </p:spPr>
        <p:txBody>
          <a:bodyPr/>
          <a:lstStyle/>
          <a:p>
            <a:pPr eaLnBrk="1" hangingPunct="1"/>
            <a:r>
              <a:rPr lang="sv-SE" altLang="sv-SE" dirty="0">
                <a:solidFill>
                  <a:schemeClr val="bg1"/>
                </a:solidFill>
                <a:latin typeface="TradeGothic Condensed"/>
              </a:rPr>
              <a:t>Joint Submission for </a:t>
            </a:r>
            <a:r>
              <a:rPr lang="sv-SE" altLang="sv-SE" dirty="0" err="1">
                <a:solidFill>
                  <a:schemeClr val="bg1"/>
                </a:solidFill>
                <a:latin typeface="TradeGothic Condensed"/>
              </a:rPr>
              <a:t>Swedens</a:t>
            </a:r>
            <a:r>
              <a:rPr lang="sv-SE" altLang="sv-SE" dirty="0">
                <a:solidFill>
                  <a:schemeClr val="bg1"/>
                </a:solidFill>
                <a:latin typeface="TradeGothic Condensed"/>
              </a:rPr>
              <a:t> </a:t>
            </a:r>
            <a:r>
              <a:rPr lang="sv-SE" altLang="sv-SE" dirty="0" err="1">
                <a:solidFill>
                  <a:schemeClr val="bg1"/>
                </a:solidFill>
                <a:latin typeface="TradeGothic Condensed"/>
              </a:rPr>
              <a:t>third</a:t>
            </a:r>
            <a:r>
              <a:rPr lang="sv-SE" altLang="sv-SE" dirty="0">
                <a:solidFill>
                  <a:schemeClr val="bg1"/>
                </a:solidFill>
                <a:latin typeface="TradeGothic Condensed"/>
              </a:rPr>
              <a:t> UPR in 2020</a:t>
            </a:r>
          </a:p>
        </p:txBody>
      </p:sp>
      <p:sp>
        <p:nvSpPr>
          <p:cNvPr id="16387" name="Platshållare för innehåll 2">
            <a:extLst>
              <a:ext uri="{FF2B5EF4-FFF2-40B4-BE49-F238E27FC236}">
                <a16:creationId xmlns:a16="http://schemas.microsoft.com/office/drawing/2014/main" id="{D8DD3D3D-FE9D-4911-9386-0CCDC0815BC8}"/>
              </a:ext>
            </a:extLst>
          </p:cNvPr>
          <p:cNvSpPr>
            <a:spLocks noGrp="1"/>
          </p:cNvSpPr>
          <p:nvPr>
            <p:ph idx="1"/>
          </p:nvPr>
        </p:nvSpPr>
        <p:spPr>
          <a:xfrm>
            <a:off x="457200" y="1988840"/>
            <a:ext cx="4753024" cy="4392612"/>
          </a:xfrm>
        </p:spPr>
        <p:txBody>
          <a:bodyPr/>
          <a:lstStyle/>
          <a:p>
            <a:r>
              <a:rPr lang="sv-SE" altLang="sv-SE" sz="2800" dirty="0">
                <a:latin typeface="Minion Pro" panose="02040503050201020203" pitchFamily="18" charset="0"/>
              </a:rPr>
              <a:t>Joint Submission for </a:t>
            </a:r>
            <a:r>
              <a:rPr lang="sv-SE" altLang="sv-SE" sz="2800" dirty="0" err="1">
                <a:latin typeface="Minion Pro" panose="02040503050201020203" pitchFamily="18" charset="0"/>
              </a:rPr>
              <a:t>Swedens</a:t>
            </a:r>
            <a:r>
              <a:rPr lang="sv-SE" altLang="sv-SE" sz="2800" dirty="0">
                <a:latin typeface="Minion Pro" panose="02040503050201020203" pitchFamily="18" charset="0"/>
              </a:rPr>
              <a:t> </a:t>
            </a:r>
            <a:r>
              <a:rPr lang="sv-SE" altLang="sv-SE" sz="2800" dirty="0" err="1">
                <a:latin typeface="Minion Pro" panose="02040503050201020203" pitchFamily="18" charset="0"/>
              </a:rPr>
              <a:t>third</a:t>
            </a:r>
            <a:r>
              <a:rPr lang="sv-SE" altLang="sv-SE" sz="2800" dirty="0">
                <a:latin typeface="Minion Pro" panose="02040503050201020203" pitchFamily="18" charset="0"/>
              </a:rPr>
              <a:t> UPR 2020</a:t>
            </a:r>
          </a:p>
          <a:p>
            <a:r>
              <a:rPr lang="sv-SE" altLang="sv-SE" sz="2800" dirty="0">
                <a:latin typeface="Minion Pro" panose="02040503050201020203" pitchFamily="18" charset="0"/>
              </a:rPr>
              <a:t>Rekommendationer till svenska regeringen </a:t>
            </a:r>
          </a:p>
          <a:p>
            <a:r>
              <a:rPr lang="sv-SE" altLang="sv-SE" sz="2800" dirty="0">
                <a:latin typeface="Minion Pro" panose="02040503050201020203" pitchFamily="18" charset="0"/>
              </a:rPr>
              <a:t>Alternativrapporten identifierar de problemområden där Sverige inte uppfyller sina åtaganden </a:t>
            </a:r>
          </a:p>
          <a:p>
            <a:endParaRPr lang="sv-SE" altLang="sv-SE" sz="2800" dirty="0">
              <a:latin typeface="Minion" panose="02040503050201020203" pitchFamily="18" charset="0"/>
            </a:endParaRPr>
          </a:p>
          <a:p>
            <a:pPr eaLnBrk="1" hangingPunct="1"/>
            <a:endParaRPr lang="sv-SE" altLang="sv-SE" sz="2800" dirty="0"/>
          </a:p>
        </p:txBody>
      </p:sp>
      <p:pic>
        <p:nvPicPr>
          <p:cNvPr id="2" name="Bildobjekt 1">
            <a:extLst>
              <a:ext uri="{FF2B5EF4-FFF2-40B4-BE49-F238E27FC236}">
                <a16:creationId xmlns:a16="http://schemas.microsoft.com/office/drawing/2014/main" id="{747C4413-F321-4921-8B50-B4BEBD65D7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80112" y="1972796"/>
            <a:ext cx="2904244" cy="4248357"/>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028D6B-1671-4680-9F4B-CDB06C3E30B0}"/>
              </a:ext>
            </a:extLst>
          </p:cNvPr>
          <p:cNvSpPr>
            <a:spLocks noGrp="1"/>
          </p:cNvSpPr>
          <p:nvPr>
            <p:ph type="title"/>
          </p:nvPr>
        </p:nvSpPr>
        <p:spPr>
          <a:xfrm>
            <a:off x="457200" y="476672"/>
            <a:ext cx="8229600" cy="940966"/>
          </a:xfrm>
        </p:spPr>
        <p:txBody>
          <a:bodyPr/>
          <a:lstStyle/>
          <a:p>
            <a:r>
              <a:rPr lang="sv-SE" dirty="0">
                <a:solidFill>
                  <a:schemeClr val="bg1"/>
                </a:solidFill>
                <a:latin typeface="TradeGothic Condensed"/>
              </a:rPr>
              <a:t>Hatbrott</a:t>
            </a:r>
            <a:br>
              <a:rPr lang="sv-SE" dirty="0">
                <a:solidFill>
                  <a:schemeClr val="bg1"/>
                </a:solidFill>
              </a:rPr>
            </a:br>
            <a:endParaRPr lang="sv-SE" sz="2800" dirty="0">
              <a:solidFill>
                <a:schemeClr val="bg1"/>
              </a:solidFill>
            </a:endParaRPr>
          </a:p>
        </p:txBody>
      </p:sp>
      <p:sp>
        <p:nvSpPr>
          <p:cNvPr id="6" name="textruta 5">
            <a:extLst>
              <a:ext uri="{FF2B5EF4-FFF2-40B4-BE49-F238E27FC236}">
                <a16:creationId xmlns:a16="http://schemas.microsoft.com/office/drawing/2014/main" id="{D0540862-C4DF-458A-84F3-4112FA1CB0E5}"/>
              </a:ext>
            </a:extLst>
          </p:cNvPr>
          <p:cNvSpPr txBox="1"/>
          <p:nvPr/>
        </p:nvSpPr>
        <p:spPr>
          <a:xfrm>
            <a:off x="389964" y="2132856"/>
            <a:ext cx="8574523" cy="4524315"/>
          </a:xfrm>
          <a:prstGeom prst="rect">
            <a:avLst/>
          </a:prstGeom>
          <a:noFill/>
        </p:spPr>
        <p:txBody>
          <a:bodyPr wrap="square" rtlCol="0">
            <a:spAutoFit/>
          </a:bodyPr>
          <a:lstStyle/>
          <a:p>
            <a:pPr marL="285750" indent="-285750">
              <a:buFont typeface="Arial" panose="020B0604020202020204" pitchFamily="34" charset="0"/>
              <a:buChar char="•"/>
            </a:pPr>
            <a:r>
              <a:rPr lang="sv-SE" sz="2800" dirty="0">
                <a:latin typeface="Minion Pro" panose="02040503050201020203" pitchFamily="18" charset="0"/>
              </a:rPr>
              <a:t>Sverige accepterade flera rekommendationer för att minska rasdiskriminering och relaterad intolerans </a:t>
            </a:r>
          </a:p>
          <a:p>
            <a:endParaRPr lang="sv-SE" sz="2800" dirty="0">
              <a:latin typeface="Minion Pro" panose="02040503050201020203" pitchFamily="18" charset="0"/>
            </a:endParaRPr>
          </a:p>
          <a:p>
            <a:pPr marL="285750" indent="-285750">
              <a:buFont typeface="Arial" panose="020B0604020202020204" pitchFamily="34" charset="0"/>
              <a:buChar char="•"/>
            </a:pPr>
            <a:r>
              <a:rPr lang="sv-SE" sz="2800" dirty="0">
                <a:latin typeface="Minion Pro" panose="02040503050201020203" pitchFamily="18" charset="0"/>
              </a:rPr>
              <a:t>Hatbrott: angriper en person/grupp p.g.a. deras ras, hudfärg, etniska bakgrund, trosbekännelse, sexuella läggning eller könsöverskridande identitet eller uttryck </a:t>
            </a:r>
          </a:p>
          <a:p>
            <a:endParaRPr lang="sv-SE" sz="2800" dirty="0">
              <a:latin typeface="Minion Pro" panose="02040503050201020203" pitchFamily="18" charset="0"/>
            </a:endParaRPr>
          </a:p>
          <a:p>
            <a:pPr marL="285750" indent="-285750">
              <a:buFont typeface="Arial" panose="020B0604020202020204" pitchFamily="34" charset="0"/>
              <a:buChar char="•"/>
            </a:pPr>
            <a:r>
              <a:rPr lang="sv-SE" sz="2800" dirty="0">
                <a:latin typeface="Minion Pro" panose="02040503050201020203" pitchFamily="18" charset="0"/>
              </a:rPr>
              <a:t>Hatbrott har fortsatt att öka</a:t>
            </a:r>
          </a:p>
          <a:p>
            <a:pPr marL="800100" lvl="1" indent="-342900">
              <a:buFontTx/>
              <a:buChar char="-"/>
            </a:pPr>
            <a:r>
              <a:rPr lang="sv-SE" sz="2000" dirty="0">
                <a:latin typeface="Minion Pro" panose="02040503050201020203" pitchFamily="18" charset="0"/>
              </a:rPr>
              <a:t>Rasistiskt eller främlingsfientligt motiv störst</a:t>
            </a:r>
          </a:p>
          <a:p>
            <a:pPr marL="800100" lvl="1" indent="-342900">
              <a:buFontTx/>
              <a:buChar char="-"/>
            </a:pPr>
            <a:r>
              <a:rPr lang="sv-SE" sz="2000" dirty="0">
                <a:latin typeface="Minion Pro" panose="02040503050201020203" pitchFamily="18" charset="0"/>
              </a:rPr>
              <a:t>Motiv om sexuell läggning därefter</a:t>
            </a:r>
          </a:p>
          <a:p>
            <a:pPr lvl="1"/>
            <a:endParaRPr lang="sv-SE" sz="2400" dirty="0">
              <a:latin typeface="Minion" panose="02040503050201020203" pitchFamily="18" charset="0"/>
            </a:endParaRPr>
          </a:p>
        </p:txBody>
      </p:sp>
    </p:spTree>
    <p:extLst>
      <p:ext uri="{BB962C8B-B14F-4D97-AF65-F5344CB8AC3E}">
        <p14:creationId xmlns:p14="http://schemas.microsoft.com/office/powerpoint/2010/main" val="54703864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657529-A2B2-4C23-B6E7-5E17080972A5}"/>
              </a:ext>
            </a:extLst>
          </p:cNvPr>
          <p:cNvSpPr>
            <a:spLocks noGrp="1"/>
          </p:cNvSpPr>
          <p:nvPr>
            <p:ph type="title"/>
          </p:nvPr>
        </p:nvSpPr>
        <p:spPr/>
        <p:txBody>
          <a:bodyPr/>
          <a:lstStyle/>
          <a:p>
            <a:r>
              <a:rPr lang="sv-SE" dirty="0">
                <a:solidFill>
                  <a:schemeClr val="bg1"/>
                </a:solidFill>
                <a:latin typeface="TradeGothic Condensed"/>
              </a:rPr>
              <a:t>Statistik hatbrott </a:t>
            </a:r>
          </a:p>
        </p:txBody>
      </p:sp>
      <p:pic>
        <p:nvPicPr>
          <p:cNvPr id="4" name="Bildobjekt 3">
            <a:extLst>
              <a:ext uri="{FF2B5EF4-FFF2-40B4-BE49-F238E27FC236}">
                <a16:creationId xmlns:a16="http://schemas.microsoft.com/office/drawing/2014/main" id="{DB713CE0-1EAE-45AD-B12E-F0793A7229F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37742" y="1916832"/>
            <a:ext cx="6045944" cy="4666530"/>
          </a:xfrm>
          <a:prstGeom prst="rect">
            <a:avLst/>
          </a:prstGeom>
        </p:spPr>
      </p:pic>
    </p:spTree>
    <p:extLst>
      <p:ext uri="{BB962C8B-B14F-4D97-AF65-F5344CB8AC3E}">
        <p14:creationId xmlns:p14="http://schemas.microsoft.com/office/powerpoint/2010/main" val="79395124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ruta 6"/>
          <p:cNvSpPr txBox="1">
            <a:spLocks noChangeArrowheads="1"/>
          </p:cNvSpPr>
          <p:nvPr/>
        </p:nvSpPr>
        <p:spPr bwMode="auto">
          <a:xfrm>
            <a:off x="10731500" y="3860801"/>
            <a:ext cx="261610" cy="461665"/>
          </a:xfrm>
          <a:prstGeom prst="rect">
            <a:avLst/>
          </a:prstGeom>
          <a:noFill/>
          <a:ln w="9525">
            <a:noFill/>
            <a:miter lim="800000"/>
            <a:headEnd/>
            <a:tailEnd/>
          </a:ln>
        </p:spPr>
        <p:txBody>
          <a:bodyPr wrap="none">
            <a:spAutoFit/>
          </a:bodyPr>
          <a:lstStyle/>
          <a:p>
            <a:r>
              <a:rPr lang="sv-SE">
                <a:solidFill>
                  <a:srgbClr val="000000"/>
                </a:solidFill>
              </a:rPr>
              <a:t> </a:t>
            </a:r>
          </a:p>
        </p:txBody>
      </p:sp>
      <p:sp>
        <p:nvSpPr>
          <p:cNvPr id="10243" name="Rectangle 2"/>
          <p:cNvSpPr>
            <a:spLocks noGrp="1" noChangeArrowheads="1"/>
          </p:cNvSpPr>
          <p:nvPr>
            <p:ph type="title"/>
          </p:nvPr>
        </p:nvSpPr>
        <p:spPr>
          <a:xfrm>
            <a:off x="0" y="0"/>
            <a:ext cx="9144000" cy="1619250"/>
          </a:xfrm>
        </p:spPr>
        <p:txBody>
          <a:bodyPr/>
          <a:lstStyle/>
          <a:p>
            <a:pPr eaLnBrk="1" hangingPunct="1"/>
            <a:r>
              <a:rPr lang="en-US" dirty="0" err="1">
                <a:solidFill>
                  <a:schemeClr val="bg1"/>
                </a:solidFill>
                <a:latin typeface="TradeGothic Condensed"/>
                <a:ea typeface="ＭＳ Ｐゴシック" pitchFamily="34" charset="-128"/>
              </a:rPr>
              <a:t>Ovärderliga</a:t>
            </a:r>
            <a:r>
              <a:rPr lang="en-US" dirty="0">
                <a:solidFill>
                  <a:schemeClr val="bg1"/>
                </a:solidFill>
                <a:latin typeface="TradeGothic Condensed"/>
                <a:ea typeface="ＭＳ Ｐゴシック" pitchFamily="34" charset="-128"/>
              </a:rPr>
              <a:t> </a:t>
            </a:r>
            <a:r>
              <a:rPr lang="en-US" dirty="0" err="1">
                <a:solidFill>
                  <a:schemeClr val="bg1"/>
                </a:solidFill>
                <a:latin typeface="TradeGothic Condensed"/>
                <a:ea typeface="ＭＳ Ｐゴシック" pitchFamily="34" charset="-128"/>
              </a:rPr>
              <a:t>rättigheter</a:t>
            </a:r>
            <a:endParaRPr lang="en-US" dirty="0">
              <a:solidFill>
                <a:schemeClr val="bg1"/>
              </a:solidFill>
              <a:latin typeface="TradeGothic Condensed"/>
              <a:ea typeface="ＭＳ Ｐゴシック" pitchFamily="34" charset="-128"/>
            </a:endParaRPr>
          </a:p>
        </p:txBody>
      </p:sp>
      <p:sp>
        <p:nvSpPr>
          <p:cNvPr id="2" name="textruta 1">
            <a:extLst>
              <a:ext uri="{FF2B5EF4-FFF2-40B4-BE49-F238E27FC236}">
                <a16:creationId xmlns:a16="http://schemas.microsoft.com/office/drawing/2014/main" id="{04B1DD49-76E2-43A7-8E05-3F2D6EE3CDE7}"/>
              </a:ext>
            </a:extLst>
          </p:cNvPr>
          <p:cNvSpPr txBox="1"/>
          <p:nvPr/>
        </p:nvSpPr>
        <p:spPr>
          <a:xfrm>
            <a:off x="179512" y="2968248"/>
            <a:ext cx="8784976" cy="2246769"/>
          </a:xfrm>
          <a:prstGeom prst="rect">
            <a:avLst/>
          </a:prstGeom>
          <a:noFill/>
        </p:spPr>
        <p:txBody>
          <a:bodyPr wrap="square" rtlCol="0">
            <a:spAutoFit/>
          </a:bodyPr>
          <a:lstStyle/>
          <a:p>
            <a:pPr algn="ctr"/>
            <a:r>
              <a:rPr lang="sv-SE" sz="2800" i="1" dirty="0">
                <a:latin typeface="TradeGothic Condensed"/>
              </a:rPr>
              <a:t>”Ingenting i denna förklaring får tolkas som att det innebär en rätt för en stat, en grupp eller en enskild person att ägna sig åt en verksamhet eller att utföra en handling som syftar till att omintetgöra någon av de rättigheter eller friheter som anges i förklaringen”</a:t>
            </a:r>
          </a:p>
        </p:txBody>
      </p:sp>
    </p:spTree>
    <p:extLst>
      <p:ext uri="{BB962C8B-B14F-4D97-AF65-F5344CB8AC3E}">
        <p14:creationId xmlns:p14="http://schemas.microsoft.com/office/powerpoint/2010/main" val="98320547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FF478E-0774-4D51-B918-8EC6C302E045}"/>
              </a:ext>
            </a:extLst>
          </p:cNvPr>
          <p:cNvSpPr>
            <a:spLocks noGrp="1"/>
          </p:cNvSpPr>
          <p:nvPr>
            <p:ph type="title"/>
          </p:nvPr>
        </p:nvSpPr>
        <p:spPr/>
        <p:txBody>
          <a:bodyPr/>
          <a:lstStyle/>
          <a:p>
            <a:r>
              <a:rPr lang="sv-SE" dirty="0">
                <a:solidFill>
                  <a:schemeClr val="bg1"/>
                </a:solidFill>
                <a:latin typeface="TradeGothic Condensed"/>
              </a:rPr>
              <a:t>Diskussionsfrågor</a:t>
            </a:r>
          </a:p>
        </p:txBody>
      </p:sp>
      <p:sp>
        <p:nvSpPr>
          <p:cNvPr id="3" name="Platshållare för innehåll 2">
            <a:extLst>
              <a:ext uri="{FF2B5EF4-FFF2-40B4-BE49-F238E27FC236}">
                <a16:creationId xmlns:a16="http://schemas.microsoft.com/office/drawing/2014/main" id="{F2EE3879-F74A-48E2-A5A8-5BBBF2328020}"/>
              </a:ext>
            </a:extLst>
          </p:cNvPr>
          <p:cNvSpPr>
            <a:spLocks noGrp="1"/>
          </p:cNvSpPr>
          <p:nvPr>
            <p:ph idx="1"/>
          </p:nvPr>
        </p:nvSpPr>
        <p:spPr/>
        <p:txBody>
          <a:bodyPr/>
          <a:lstStyle/>
          <a:p>
            <a:pPr marL="0" indent="0">
              <a:buNone/>
            </a:pPr>
            <a:r>
              <a:rPr lang="sv-SE" sz="2800" dirty="0">
                <a:solidFill>
                  <a:schemeClr val="accent6"/>
                </a:solidFill>
                <a:latin typeface="Minion Pro" panose="02040503050201020203" pitchFamily="18" charset="0"/>
              </a:rPr>
              <a:t>1. Ge exempel på hur vi i Sverige kan arbeta för att uppnå de mänskliga rättigheterna och behålla demokratin? Vem/vilka kan göra vad? </a:t>
            </a:r>
          </a:p>
          <a:p>
            <a:pPr marL="0" indent="0">
              <a:buNone/>
            </a:pPr>
            <a:r>
              <a:rPr lang="sv-SE" sz="2800" dirty="0">
                <a:solidFill>
                  <a:srgbClr val="FF0000"/>
                </a:solidFill>
                <a:latin typeface="Minion Pro" panose="02040503050201020203" pitchFamily="18" charset="0"/>
              </a:rPr>
              <a:t>2. Rättigheter på papper är dessvärre inte alltid samma sak som att människor har tillgång till sina rättigheter, vad betyder det? Kan du komma på några egna exempel?</a:t>
            </a:r>
          </a:p>
          <a:p>
            <a:pPr marL="0" indent="0">
              <a:buNone/>
            </a:pPr>
            <a:r>
              <a:rPr lang="sv-SE" sz="2800" dirty="0">
                <a:solidFill>
                  <a:srgbClr val="7030A0"/>
                </a:solidFill>
                <a:latin typeface="Minion Pro" panose="02040503050201020203" pitchFamily="18" charset="0"/>
              </a:rPr>
              <a:t>3. Stater har skyldighet att skydda våra rättigheter och se till att vi inte kränker varandras rättigheter. Försök komma på exempel när detta skydd från staten är viktigt.</a:t>
            </a:r>
          </a:p>
          <a:p>
            <a:pPr marL="0" indent="0">
              <a:buNone/>
            </a:pPr>
            <a:endParaRPr lang="sv-SE" sz="2800" dirty="0">
              <a:latin typeface="Minion" panose="02040503050201020203" pitchFamily="18" charset="0"/>
            </a:endParaRPr>
          </a:p>
        </p:txBody>
      </p:sp>
    </p:spTree>
    <p:extLst>
      <p:ext uri="{BB962C8B-B14F-4D97-AF65-F5344CB8AC3E}">
        <p14:creationId xmlns:p14="http://schemas.microsoft.com/office/powerpoint/2010/main" val="150607903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02ED94-3ED0-40E5-839C-AC6DEDD4F2ED}"/>
              </a:ext>
            </a:extLst>
          </p:cNvPr>
          <p:cNvSpPr>
            <a:spLocks noGrp="1"/>
          </p:cNvSpPr>
          <p:nvPr>
            <p:ph type="title"/>
          </p:nvPr>
        </p:nvSpPr>
        <p:spPr/>
        <p:txBody>
          <a:bodyPr/>
          <a:lstStyle/>
          <a:p>
            <a:r>
              <a:rPr lang="sv-SE" dirty="0">
                <a:solidFill>
                  <a:schemeClr val="bg1"/>
                </a:solidFill>
                <a:latin typeface="TradeGothic Condensed"/>
              </a:rPr>
              <a:t>En bättre värld</a:t>
            </a:r>
          </a:p>
        </p:txBody>
      </p:sp>
      <p:pic>
        <p:nvPicPr>
          <p:cNvPr id="4" name="Bildobjekt 3">
            <a:extLst>
              <a:ext uri="{FF2B5EF4-FFF2-40B4-BE49-F238E27FC236}">
                <a16:creationId xmlns:a16="http://schemas.microsoft.com/office/drawing/2014/main" id="{0724E362-17D4-4472-B2F6-AFDAA4B0A6C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4161" y="1599608"/>
            <a:ext cx="4555752" cy="3037169"/>
          </a:xfrm>
          <a:prstGeom prst="rect">
            <a:avLst/>
          </a:prstGeom>
        </p:spPr>
      </p:pic>
      <p:pic>
        <p:nvPicPr>
          <p:cNvPr id="5" name="Platshållare för innehåll 7" descr="589543.jpg">
            <a:extLst>
              <a:ext uri="{FF2B5EF4-FFF2-40B4-BE49-F238E27FC236}">
                <a16:creationId xmlns:a16="http://schemas.microsoft.com/office/drawing/2014/main" id="{CE8189CF-44BA-48AB-90AE-092F36943752}"/>
              </a:ext>
            </a:extLst>
          </p:cNvPr>
          <p:cNvPicPr>
            <a:picLocks noChangeAspect="1"/>
          </p:cNvPicPr>
          <p:nvPr/>
        </p:nvPicPr>
        <p:blipFill>
          <a:blip r:embed="rId4" cstate="screen">
            <a:extLst>
              <a:ext uri="{28A0092B-C50C-407E-A947-70E740481C1C}">
                <a14:useLocalDpi xmlns:a14="http://schemas.microsoft.com/office/drawing/2010/main"/>
              </a:ext>
            </a:extLst>
          </a:blip>
          <a:srcRect t="8976"/>
          <a:stretch>
            <a:fillRect/>
          </a:stretch>
        </p:blipFill>
        <p:spPr>
          <a:xfrm>
            <a:off x="4067944" y="1598314"/>
            <a:ext cx="5942384" cy="3605888"/>
          </a:xfrm>
          <a:prstGeom prst="rect">
            <a:avLst/>
          </a:prstGeom>
        </p:spPr>
      </p:pic>
      <p:pic>
        <p:nvPicPr>
          <p:cNvPr id="6" name="Picture 2" descr="G:\Bilder och foton\Bildarkiv FN-foton\FN GLOBALT 2005\cn0049 sid 7.jpg">
            <a:extLst>
              <a:ext uri="{FF2B5EF4-FFF2-40B4-BE49-F238E27FC236}">
                <a16:creationId xmlns:a16="http://schemas.microsoft.com/office/drawing/2014/main" id="{A26605CB-AAD5-4C8A-A032-BAF4E7490B9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t="4671" r="1110" b="10343"/>
          <a:stretch>
            <a:fillRect/>
          </a:stretch>
        </p:blipFill>
        <p:spPr bwMode="auto">
          <a:xfrm>
            <a:off x="-344162" y="4293096"/>
            <a:ext cx="5256584" cy="3005945"/>
          </a:xfrm>
          <a:prstGeom prst="rect">
            <a:avLst/>
          </a:prstGeom>
          <a:noFill/>
        </p:spPr>
      </p:pic>
      <p:pic>
        <p:nvPicPr>
          <p:cNvPr id="7" name="Platshållare för innehåll 5" descr="537246.jpg">
            <a:extLst>
              <a:ext uri="{FF2B5EF4-FFF2-40B4-BE49-F238E27FC236}">
                <a16:creationId xmlns:a16="http://schemas.microsoft.com/office/drawing/2014/main" id="{E27900CE-99C6-4963-B9FC-001F52FCB2D1}"/>
              </a:ext>
            </a:extLst>
          </p:cNvPr>
          <p:cNvPicPr>
            <a:picLocks noChangeAspect="1"/>
          </p:cNvPicPr>
          <p:nvPr/>
        </p:nvPicPr>
        <p:blipFill>
          <a:blip r:embed="rId6" cstate="screen">
            <a:extLst>
              <a:ext uri="{28A0092B-C50C-407E-A947-70E740481C1C}">
                <a14:useLocalDpi xmlns:a14="http://schemas.microsoft.com/office/drawing/2010/main"/>
              </a:ext>
            </a:extLst>
          </a:blip>
          <a:srcRect t="8436" b="5624"/>
          <a:stretch>
            <a:fillRect/>
          </a:stretch>
        </p:blipFill>
        <p:spPr>
          <a:xfrm>
            <a:off x="4797079" y="4293048"/>
            <a:ext cx="5328592" cy="3052609"/>
          </a:xfrm>
          <a:prstGeom prst="rect">
            <a:avLst/>
          </a:prstGeom>
        </p:spPr>
      </p:pic>
    </p:spTree>
    <p:extLst>
      <p:ext uri="{BB962C8B-B14F-4D97-AF65-F5344CB8AC3E}">
        <p14:creationId xmlns:p14="http://schemas.microsoft.com/office/powerpoint/2010/main" val="139995239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D942DF-12BB-42C1-B5BB-FF7E0808B8DF}"/>
              </a:ext>
            </a:extLst>
          </p:cNvPr>
          <p:cNvSpPr>
            <a:spLocks noGrp="1"/>
          </p:cNvSpPr>
          <p:nvPr>
            <p:ph type="title"/>
          </p:nvPr>
        </p:nvSpPr>
        <p:spPr/>
        <p:txBody>
          <a:bodyPr/>
          <a:lstStyle/>
          <a:p>
            <a:r>
              <a:rPr lang="sv-SE" altLang="sv-SE" dirty="0">
                <a:solidFill>
                  <a:schemeClr val="bg1"/>
                </a:solidFill>
                <a:latin typeface="TradeGothic Condensed"/>
              </a:rPr>
              <a:t>FN:s allmänna förklaring om de mänskliga rättigheterna </a:t>
            </a:r>
            <a:endParaRPr lang="sv-SE" dirty="0">
              <a:solidFill>
                <a:schemeClr val="bg1"/>
              </a:solidFill>
              <a:latin typeface="TradeGothic Condensed"/>
            </a:endParaRPr>
          </a:p>
        </p:txBody>
      </p:sp>
      <p:pic>
        <p:nvPicPr>
          <p:cNvPr id="5" name="Platshållare för innehåll 4">
            <a:extLst>
              <a:ext uri="{FF2B5EF4-FFF2-40B4-BE49-F238E27FC236}">
                <a16:creationId xmlns:a16="http://schemas.microsoft.com/office/drawing/2014/main" id="{5FDBDE57-F610-4A8D-ACFB-66CC3770D9F6}"/>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501770" y="1670017"/>
            <a:ext cx="4140460" cy="4990734"/>
          </a:xfrm>
        </p:spPr>
      </p:pic>
      <p:sp>
        <p:nvSpPr>
          <p:cNvPr id="8" name="textruta 7">
            <a:extLst>
              <a:ext uri="{FF2B5EF4-FFF2-40B4-BE49-F238E27FC236}">
                <a16:creationId xmlns:a16="http://schemas.microsoft.com/office/drawing/2014/main" id="{322C1FF4-3DA2-4C09-A579-396EB6F68DDD}"/>
              </a:ext>
            </a:extLst>
          </p:cNvPr>
          <p:cNvSpPr txBox="1"/>
          <p:nvPr/>
        </p:nvSpPr>
        <p:spPr>
          <a:xfrm>
            <a:off x="7236296" y="6434193"/>
            <a:ext cx="1728192" cy="307777"/>
          </a:xfrm>
          <a:prstGeom prst="rect">
            <a:avLst/>
          </a:prstGeom>
          <a:noFill/>
        </p:spPr>
        <p:txBody>
          <a:bodyPr wrap="square" rtlCol="0">
            <a:spAutoFit/>
          </a:bodyPr>
          <a:lstStyle/>
          <a:p>
            <a:r>
              <a:rPr lang="sv-SE" sz="1400" dirty="0">
                <a:latin typeface="Minion" panose="02040503050201020203" pitchFamily="18" charset="0"/>
              </a:rPr>
              <a:t>Foto: UN Photo</a:t>
            </a:r>
          </a:p>
        </p:txBody>
      </p:sp>
    </p:spTree>
    <p:extLst>
      <p:ext uri="{BB962C8B-B14F-4D97-AF65-F5344CB8AC3E}">
        <p14:creationId xmlns:p14="http://schemas.microsoft.com/office/powerpoint/2010/main" val="329542440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p 3"/>
          <p:cNvSpPr/>
          <p:nvPr/>
        </p:nvSpPr>
        <p:spPr>
          <a:xfrm>
            <a:off x="1403648" y="3429000"/>
            <a:ext cx="360040" cy="5040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290" name="Rubrik 1"/>
          <p:cNvSpPr>
            <a:spLocks noGrp="1"/>
          </p:cNvSpPr>
          <p:nvPr>
            <p:ph type="title"/>
          </p:nvPr>
        </p:nvSpPr>
        <p:spPr>
          <a:xfrm>
            <a:off x="457200" y="274638"/>
            <a:ext cx="7859216" cy="1325562"/>
          </a:xfrm>
        </p:spPr>
        <p:txBody>
          <a:bodyPr>
            <a:normAutofit fontScale="90000"/>
          </a:bodyPr>
          <a:lstStyle/>
          <a:p>
            <a:pPr eaLnBrk="1" hangingPunct="1"/>
            <a:r>
              <a:rPr lang="sv-SE" altLang="sv-SE" dirty="0">
                <a:solidFill>
                  <a:schemeClr val="bg1"/>
                </a:solidFill>
                <a:latin typeface="TradeGothic Condensed"/>
              </a:rPr>
              <a:t>Resolution - Deklaration - Konvention</a:t>
            </a:r>
          </a:p>
        </p:txBody>
      </p:sp>
      <p:sp>
        <p:nvSpPr>
          <p:cNvPr id="12291" name="Platshållare för innehåll 2"/>
          <p:cNvSpPr>
            <a:spLocks noGrp="1"/>
          </p:cNvSpPr>
          <p:nvPr>
            <p:ph idx="1"/>
          </p:nvPr>
        </p:nvSpPr>
        <p:spPr>
          <a:xfrm>
            <a:off x="827088" y="2060575"/>
            <a:ext cx="7859712" cy="4392613"/>
          </a:xfrm>
        </p:spPr>
        <p:txBody>
          <a:bodyPr>
            <a:noAutofit/>
          </a:bodyPr>
          <a:lstStyle/>
          <a:p>
            <a:endParaRPr lang="sv-SE" sz="2400" b="1" dirty="0">
              <a:latin typeface="Minion Pro" panose="02040503050201020203" pitchFamily="18" charset="0"/>
            </a:endParaRPr>
          </a:p>
          <a:p>
            <a:r>
              <a:rPr lang="sv-SE" sz="2400" b="1" dirty="0">
                <a:latin typeface="Minion Pro" panose="02040503050201020203" pitchFamily="18" charset="0"/>
              </a:rPr>
              <a:t>Deklaration</a:t>
            </a:r>
            <a:r>
              <a:rPr lang="sv-SE" sz="2400" dirty="0">
                <a:latin typeface="Minion Pro" panose="02040503050201020203" pitchFamily="18" charset="0"/>
              </a:rPr>
              <a:t> – en viljeyttring och ett moraliskt ställningstagande av världssamfundet.</a:t>
            </a:r>
          </a:p>
          <a:p>
            <a:pPr>
              <a:buNone/>
            </a:pPr>
            <a:r>
              <a:rPr lang="sv-SE" sz="2400" b="1" dirty="0">
                <a:latin typeface="Minion Pro" panose="02040503050201020203" pitchFamily="18" charset="0"/>
              </a:rPr>
              <a:t>		</a:t>
            </a:r>
            <a:r>
              <a:rPr lang="sv-SE" sz="2400" b="1" dirty="0">
                <a:latin typeface="Minion Pro" panose="02040503050201020203" pitchFamily="18" charset="0"/>
                <a:sym typeface="Wingdings" pitchFamily="2" charset="2"/>
              </a:rPr>
              <a:t>  </a:t>
            </a:r>
            <a:r>
              <a:rPr lang="sv-SE" sz="2400" b="1" dirty="0">
                <a:latin typeface="Minion Pro" panose="02040503050201020203" pitchFamily="18" charset="0"/>
              </a:rPr>
              <a:t>resolution</a:t>
            </a:r>
            <a:br>
              <a:rPr lang="sv-SE" sz="2400" b="1" dirty="0">
                <a:latin typeface="Minion Pro" panose="02040503050201020203" pitchFamily="18" charset="0"/>
              </a:rPr>
            </a:br>
            <a:endParaRPr lang="sv-SE" sz="2400" b="1" dirty="0">
              <a:latin typeface="Minion Pro" panose="02040503050201020203" pitchFamily="18" charset="0"/>
            </a:endParaRPr>
          </a:p>
          <a:p>
            <a:r>
              <a:rPr lang="sv-SE" sz="2400" b="1" dirty="0">
                <a:latin typeface="Minion Pro" panose="02040503050201020203" pitchFamily="18" charset="0"/>
              </a:rPr>
              <a:t>Konvention</a:t>
            </a:r>
            <a:r>
              <a:rPr lang="sv-SE" sz="2400" dirty="0">
                <a:latin typeface="Minion Pro" panose="02040503050201020203" pitchFamily="18" charset="0"/>
              </a:rPr>
              <a:t> – juridiskt  bindande för de stater som undertecknar och ratificerar dem.</a:t>
            </a:r>
          </a:p>
          <a:p>
            <a:pPr lvl="1">
              <a:buNone/>
            </a:pPr>
            <a:r>
              <a:rPr lang="sv-SE" sz="2400" dirty="0">
                <a:latin typeface="Minion Pro" panose="02040503050201020203" pitchFamily="18" charset="0"/>
              </a:rPr>
              <a:t>1. Att </a:t>
            </a:r>
            <a:r>
              <a:rPr lang="sv-SE" sz="2400" u="sng" dirty="0">
                <a:latin typeface="Minion Pro" panose="02040503050201020203" pitchFamily="18" charset="0"/>
              </a:rPr>
              <a:t>underteckna</a:t>
            </a:r>
            <a:r>
              <a:rPr lang="sv-SE" sz="2400" b="1" dirty="0">
                <a:latin typeface="Minion Pro" panose="02040503050201020203" pitchFamily="18" charset="0"/>
              </a:rPr>
              <a:t> </a:t>
            </a:r>
            <a:r>
              <a:rPr lang="sv-SE" sz="2400" i="1" dirty="0">
                <a:latin typeface="Minion Pro" panose="02040503050201020203" pitchFamily="18" charset="0"/>
              </a:rPr>
              <a:t>(</a:t>
            </a:r>
            <a:r>
              <a:rPr lang="sv-SE" sz="2400" i="1" dirty="0" err="1">
                <a:latin typeface="Minion Pro" panose="02040503050201020203" pitchFamily="18" charset="0"/>
              </a:rPr>
              <a:t>sign</a:t>
            </a:r>
            <a:r>
              <a:rPr lang="sv-SE" sz="2400" i="1" dirty="0">
                <a:latin typeface="Minion Pro" panose="02040503050201020203" pitchFamily="18" charset="0"/>
              </a:rPr>
              <a:t>) </a:t>
            </a:r>
            <a:endParaRPr lang="sv-SE" sz="2400" dirty="0">
              <a:latin typeface="Minion Pro" panose="02040503050201020203" pitchFamily="18" charset="0"/>
            </a:endParaRPr>
          </a:p>
          <a:p>
            <a:pPr lvl="1">
              <a:buNone/>
            </a:pPr>
            <a:r>
              <a:rPr lang="sv-SE" sz="2400" dirty="0">
                <a:latin typeface="Minion Pro" panose="02040503050201020203" pitchFamily="18" charset="0"/>
              </a:rPr>
              <a:t>2. Att</a:t>
            </a:r>
            <a:r>
              <a:rPr lang="sv-SE" sz="2400" u="sng" dirty="0">
                <a:latin typeface="Minion Pro" panose="02040503050201020203" pitchFamily="18" charset="0"/>
              </a:rPr>
              <a:t> ratificera </a:t>
            </a:r>
            <a:r>
              <a:rPr lang="sv-SE" sz="2400" i="1" dirty="0">
                <a:latin typeface="Minion Pro" panose="02040503050201020203" pitchFamily="18" charset="0"/>
              </a:rPr>
              <a:t>(</a:t>
            </a:r>
            <a:r>
              <a:rPr lang="sv-SE" sz="2400" i="1" dirty="0" err="1">
                <a:latin typeface="Minion Pro" panose="02040503050201020203" pitchFamily="18" charset="0"/>
              </a:rPr>
              <a:t>ratify</a:t>
            </a:r>
            <a:r>
              <a:rPr lang="sv-SE" sz="2400" i="1" dirty="0">
                <a:latin typeface="Minion Pro" panose="02040503050201020203" pitchFamily="18" charset="0"/>
              </a:rPr>
              <a:t>)</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ubrik 1">
            <a:extLst>
              <a:ext uri="{FF2B5EF4-FFF2-40B4-BE49-F238E27FC236}">
                <a16:creationId xmlns:a16="http://schemas.microsoft.com/office/drawing/2014/main" id="{AD208DE3-5C1F-48C2-AA83-C719F9782D74}"/>
              </a:ext>
            </a:extLst>
          </p:cNvPr>
          <p:cNvSpPr>
            <a:spLocks noGrp="1"/>
          </p:cNvSpPr>
          <p:nvPr>
            <p:ph type="title"/>
          </p:nvPr>
        </p:nvSpPr>
        <p:spPr/>
        <p:txBody>
          <a:bodyPr/>
          <a:lstStyle/>
          <a:p>
            <a:pPr eaLnBrk="1" hangingPunct="1"/>
            <a:r>
              <a:rPr lang="sv-SE" altLang="sv-SE" dirty="0">
                <a:solidFill>
                  <a:schemeClr val="bg1"/>
                </a:solidFill>
                <a:latin typeface="TradeGothic Condensed"/>
              </a:rPr>
              <a:t>9 kärnkonventioner</a:t>
            </a:r>
          </a:p>
        </p:txBody>
      </p:sp>
      <p:sp>
        <p:nvSpPr>
          <p:cNvPr id="11267" name="Platshållare för innehåll 2">
            <a:extLst>
              <a:ext uri="{FF2B5EF4-FFF2-40B4-BE49-F238E27FC236}">
                <a16:creationId xmlns:a16="http://schemas.microsoft.com/office/drawing/2014/main" id="{80AB9F73-6C60-4158-AB99-E17A512E369A}"/>
              </a:ext>
            </a:extLst>
          </p:cNvPr>
          <p:cNvSpPr>
            <a:spLocks noGrp="1"/>
          </p:cNvSpPr>
          <p:nvPr>
            <p:ph idx="1"/>
          </p:nvPr>
        </p:nvSpPr>
        <p:spPr>
          <a:xfrm>
            <a:off x="323850" y="1772816"/>
            <a:ext cx="8507413" cy="4751809"/>
          </a:xfrm>
        </p:spPr>
        <p:txBody>
          <a:bodyPr/>
          <a:lstStyle/>
          <a:p>
            <a:r>
              <a:rPr lang="sv-SE" altLang="sv-SE" sz="2200" dirty="0">
                <a:latin typeface="Minion Pro" panose="02040503050201020203" pitchFamily="18" charset="0"/>
              </a:rPr>
              <a:t>Konventionen om avskaffande alla former av rasdiskriminering</a:t>
            </a:r>
          </a:p>
          <a:p>
            <a:r>
              <a:rPr lang="sv-SE" altLang="sv-SE" sz="2200" dirty="0">
                <a:latin typeface="Minion Pro" panose="02040503050201020203" pitchFamily="18" charset="0"/>
              </a:rPr>
              <a:t>Konventionen om medborgerliga och politiska rättigheter</a:t>
            </a:r>
          </a:p>
          <a:p>
            <a:r>
              <a:rPr lang="sv-SE" altLang="sv-SE" sz="2200" dirty="0">
                <a:latin typeface="Minion Pro" panose="02040503050201020203" pitchFamily="18" charset="0"/>
              </a:rPr>
              <a:t>Konventionen om ekonomiska, sociala och kulturella rättigheter</a:t>
            </a:r>
          </a:p>
          <a:p>
            <a:pPr eaLnBrk="1" hangingPunct="1"/>
            <a:r>
              <a:rPr lang="sv-SE" altLang="sv-SE" sz="2200" dirty="0">
                <a:latin typeface="Minion Pro" panose="02040503050201020203" pitchFamily="18" charset="0"/>
              </a:rPr>
              <a:t>Konventionen om avskaffande av all form av diskriminering av kvinnor</a:t>
            </a:r>
          </a:p>
          <a:p>
            <a:pPr eaLnBrk="1" hangingPunct="1"/>
            <a:r>
              <a:rPr lang="sv-SE" altLang="sv-SE" sz="2200" dirty="0">
                <a:latin typeface="Minion Pro" panose="02040503050201020203" pitchFamily="18" charset="0"/>
              </a:rPr>
              <a:t>Konventionen mot tortyr och annan grym, omänsklig eller förnedrande behandling eller bestraffning </a:t>
            </a:r>
          </a:p>
          <a:p>
            <a:pPr eaLnBrk="1" hangingPunct="1"/>
            <a:r>
              <a:rPr lang="sv-SE" altLang="sv-SE" sz="2200" dirty="0">
                <a:latin typeface="Minion Pro" panose="02040503050201020203" pitchFamily="18" charset="0"/>
              </a:rPr>
              <a:t>Konventionen om barns rättigheter </a:t>
            </a:r>
          </a:p>
          <a:p>
            <a:pPr eaLnBrk="1" hangingPunct="1"/>
            <a:r>
              <a:rPr lang="sv-SE" altLang="sv-SE" sz="2200" i="1" dirty="0">
                <a:latin typeface="Minion Pro" panose="02040503050201020203" pitchFamily="18" charset="0"/>
              </a:rPr>
              <a:t>Konventionen om skyddet av alla migrantarbetares och deras familjers rättigheter (Sverige ej signerat el. ratificerat)</a:t>
            </a:r>
          </a:p>
          <a:p>
            <a:pPr eaLnBrk="1" hangingPunct="1"/>
            <a:r>
              <a:rPr lang="sv-SE" altLang="sv-SE" sz="2200" dirty="0">
                <a:latin typeface="Minion Pro" panose="02040503050201020203" pitchFamily="18" charset="0"/>
              </a:rPr>
              <a:t>Konventionen om skydd av personer funktionsnedsättning</a:t>
            </a:r>
          </a:p>
          <a:p>
            <a:pPr eaLnBrk="1" hangingPunct="1"/>
            <a:r>
              <a:rPr lang="sv-SE" altLang="sv-SE" sz="2200" i="1" dirty="0">
                <a:latin typeface="Minion Pro" panose="02040503050201020203" pitchFamily="18" charset="0"/>
              </a:rPr>
              <a:t>Konventionen till skydd för alla människor mot påtvingade försvinnanden (Sverige signerat, ej ratificerat)</a:t>
            </a:r>
            <a:endParaRPr lang="sv-SE" altLang="sv-SE" sz="2200" dirty="0">
              <a:latin typeface="Minion Pro" panose="02040503050201020203" pitchFamily="18"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ubrik 1">
            <a:extLst>
              <a:ext uri="{FF2B5EF4-FFF2-40B4-BE49-F238E27FC236}">
                <a16:creationId xmlns:a16="http://schemas.microsoft.com/office/drawing/2014/main" id="{45E54B4F-47A7-462C-9611-7ED758CC2103}"/>
              </a:ext>
            </a:extLst>
          </p:cNvPr>
          <p:cNvSpPr>
            <a:spLocks noGrp="1"/>
          </p:cNvSpPr>
          <p:nvPr>
            <p:ph type="title"/>
          </p:nvPr>
        </p:nvSpPr>
        <p:spPr/>
        <p:txBody>
          <a:bodyPr/>
          <a:lstStyle/>
          <a:p>
            <a:pPr eaLnBrk="1" hangingPunct="1"/>
            <a:r>
              <a:rPr lang="sv-SE" altLang="sv-SE" dirty="0">
                <a:solidFill>
                  <a:schemeClr val="bg1"/>
                </a:solidFill>
                <a:latin typeface="TradeGothic" panose="020B0500000000000000" pitchFamily="34" charset="0"/>
              </a:rPr>
              <a:t>FN-systemet för MR</a:t>
            </a:r>
          </a:p>
        </p:txBody>
      </p:sp>
      <p:sp>
        <p:nvSpPr>
          <p:cNvPr id="13316" name="Rectangle 2">
            <a:extLst>
              <a:ext uri="{FF2B5EF4-FFF2-40B4-BE49-F238E27FC236}">
                <a16:creationId xmlns:a16="http://schemas.microsoft.com/office/drawing/2014/main" id="{5B90CA17-37E0-4323-8256-47A5730A2918}"/>
              </a:ext>
            </a:extLst>
          </p:cNvPr>
          <p:cNvSpPr>
            <a:spLocks noChangeArrowheads="1"/>
          </p:cNvSpPr>
          <p:nvPr/>
        </p:nvSpPr>
        <p:spPr bwMode="auto">
          <a:xfrm>
            <a:off x="457200" y="4270375"/>
            <a:ext cx="3225800" cy="812800"/>
          </a:xfrm>
          <a:prstGeom prst="rect">
            <a:avLst/>
          </a:prstGeom>
          <a:solidFill>
            <a:srgbClr val="DDDDDD"/>
          </a:solidFill>
          <a:ln w="38100">
            <a:solidFill>
              <a:srgbClr val="DDDDDD"/>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90000"/>
              </a:lnSpc>
              <a:spcBef>
                <a:spcPct val="20000"/>
              </a:spcBef>
            </a:pPr>
            <a:endParaRPr lang="fr-FR" altLang="sv-SE" sz="2000">
              <a:latin typeface="Arial Black" panose="020B0A04020102020204" pitchFamily="34" charset="0"/>
            </a:endParaRPr>
          </a:p>
        </p:txBody>
      </p:sp>
      <p:sp>
        <p:nvSpPr>
          <p:cNvPr id="13317" name="Rectangle 3">
            <a:extLst>
              <a:ext uri="{FF2B5EF4-FFF2-40B4-BE49-F238E27FC236}">
                <a16:creationId xmlns:a16="http://schemas.microsoft.com/office/drawing/2014/main" id="{CA0FFD56-89F0-40B0-A49A-FD9DB1DB0613}"/>
              </a:ext>
            </a:extLst>
          </p:cNvPr>
          <p:cNvSpPr>
            <a:spLocks noChangeArrowheads="1"/>
          </p:cNvSpPr>
          <p:nvPr/>
        </p:nvSpPr>
        <p:spPr bwMode="auto">
          <a:xfrm>
            <a:off x="457200" y="3082925"/>
            <a:ext cx="3225800" cy="812800"/>
          </a:xfrm>
          <a:prstGeom prst="rect">
            <a:avLst/>
          </a:prstGeom>
          <a:solidFill>
            <a:srgbClr val="DDDDDD"/>
          </a:solidFill>
          <a:ln w="38100">
            <a:solidFill>
              <a:srgbClr val="DDDDDD"/>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90000"/>
              </a:lnSpc>
              <a:spcBef>
                <a:spcPct val="20000"/>
              </a:spcBef>
            </a:pPr>
            <a:endParaRPr lang="fr-FR" altLang="sv-SE" sz="2000">
              <a:latin typeface="Arial Black" panose="020B0A04020102020204" pitchFamily="34" charset="0"/>
            </a:endParaRPr>
          </a:p>
        </p:txBody>
      </p:sp>
      <p:sp>
        <p:nvSpPr>
          <p:cNvPr id="13318" name="Rectangle 4">
            <a:extLst>
              <a:ext uri="{FF2B5EF4-FFF2-40B4-BE49-F238E27FC236}">
                <a16:creationId xmlns:a16="http://schemas.microsoft.com/office/drawing/2014/main" id="{7CF900BE-7C36-4356-8297-BF73179C5838}"/>
              </a:ext>
            </a:extLst>
          </p:cNvPr>
          <p:cNvSpPr>
            <a:spLocks noChangeArrowheads="1"/>
          </p:cNvSpPr>
          <p:nvPr/>
        </p:nvSpPr>
        <p:spPr bwMode="auto">
          <a:xfrm>
            <a:off x="428625" y="1905000"/>
            <a:ext cx="3225800" cy="812800"/>
          </a:xfrm>
          <a:prstGeom prst="rect">
            <a:avLst/>
          </a:prstGeom>
          <a:solidFill>
            <a:srgbClr val="DDDDDD"/>
          </a:solidFill>
          <a:ln w="38100">
            <a:solidFill>
              <a:srgbClr val="DDDDDD"/>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90000"/>
              </a:lnSpc>
              <a:spcBef>
                <a:spcPct val="20000"/>
              </a:spcBef>
            </a:pPr>
            <a:endParaRPr lang="fr-FR" altLang="sv-SE" sz="2000">
              <a:latin typeface="Arial Black" panose="020B0A04020102020204" pitchFamily="34" charset="0"/>
            </a:endParaRPr>
          </a:p>
        </p:txBody>
      </p:sp>
      <p:sp>
        <p:nvSpPr>
          <p:cNvPr id="13319" name="Rectangle 7">
            <a:extLst>
              <a:ext uri="{FF2B5EF4-FFF2-40B4-BE49-F238E27FC236}">
                <a16:creationId xmlns:a16="http://schemas.microsoft.com/office/drawing/2014/main" id="{B1B237F2-9D96-456E-931D-0198CF84B522}"/>
              </a:ext>
            </a:extLst>
          </p:cNvPr>
          <p:cNvSpPr>
            <a:spLocks noChangeArrowheads="1"/>
          </p:cNvSpPr>
          <p:nvPr/>
        </p:nvSpPr>
        <p:spPr bwMode="auto">
          <a:xfrm>
            <a:off x="4533900" y="1901825"/>
            <a:ext cx="4210050" cy="4692650"/>
          </a:xfrm>
          <a:prstGeom prst="rect">
            <a:avLst/>
          </a:prstGeom>
          <a:solidFill>
            <a:srgbClr val="DDDDDD"/>
          </a:solidFill>
          <a:ln w="38100">
            <a:solidFill>
              <a:srgbClr val="DDDDDD"/>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90000"/>
              </a:lnSpc>
              <a:spcBef>
                <a:spcPct val="20000"/>
              </a:spcBef>
            </a:pPr>
            <a:endParaRPr lang="fr-FR" altLang="sv-SE" sz="2000">
              <a:latin typeface="Arial Black" panose="020B0A04020102020204" pitchFamily="34" charset="0"/>
            </a:endParaRPr>
          </a:p>
        </p:txBody>
      </p:sp>
      <p:sp>
        <p:nvSpPr>
          <p:cNvPr id="13320" name="Rectangle 8">
            <a:extLst>
              <a:ext uri="{FF2B5EF4-FFF2-40B4-BE49-F238E27FC236}">
                <a16:creationId xmlns:a16="http://schemas.microsoft.com/office/drawing/2014/main" id="{616E47B4-4481-4BA2-80FB-8C81CCBEC0CC}"/>
              </a:ext>
            </a:extLst>
          </p:cNvPr>
          <p:cNvSpPr>
            <a:spLocks noChangeArrowheads="1"/>
          </p:cNvSpPr>
          <p:nvPr/>
        </p:nvSpPr>
        <p:spPr bwMode="auto">
          <a:xfrm>
            <a:off x="428625" y="1905000"/>
            <a:ext cx="3286125" cy="857250"/>
          </a:xfrm>
          <a:prstGeom prst="rect">
            <a:avLst/>
          </a:prstGeom>
          <a:solidFill>
            <a:schemeClr val="bg1"/>
          </a:solidFill>
          <a:ln w="38100">
            <a:solidFill>
              <a:srgbClr val="FF251B"/>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90000"/>
              </a:lnSpc>
              <a:spcBef>
                <a:spcPct val="20000"/>
              </a:spcBef>
            </a:pPr>
            <a:endParaRPr lang="fr-FR" altLang="sv-SE" sz="2000">
              <a:latin typeface="Arial Black" panose="020B0A04020102020204" pitchFamily="34" charset="0"/>
            </a:endParaRPr>
          </a:p>
        </p:txBody>
      </p:sp>
      <p:sp>
        <p:nvSpPr>
          <p:cNvPr id="13321" name="Text Box 10">
            <a:extLst>
              <a:ext uri="{FF2B5EF4-FFF2-40B4-BE49-F238E27FC236}">
                <a16:creationId xmlns:a16="http://schemas.microsoft.com/office/drawing/2014/main" id="{7FE6B5B8-C5EE-4210-8F1C-846A3E9F1110}"/>
              </a:ext>
            </a:extLst>
          </p:cNvPr>
          <p:cNvSpPr txBox="1">
            <a:spLocks noChangeArrowheads="1"/>
          </p:cNvSpPr>
          <p:nvPr/>
        </p:nvSpPr>
        <p:spPr bwMode="auto">
          <a:xfrm>
            <a:off x="254000" y="1716113"/>
            <a:ext cx="3429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br>
              <a:rPr lang="sv-SE" altLang="sv-SE" dirty="0">
                <a:latin typeface="Arial Black" panose="020B0A04020102020204" pitchFamily="34" charset="0"/>
              </a:rPr>
            </a:br>
            <a:r>
              <a:rPr lang="sv-SE" altLang="sv-SE" dirty="0">
                <a:latin typeface="Minion Pro" panose="02040503050201020203" pitchFamily="18" charset="0"/>
              </a:rPr>
              <a:t>FN:s general-</a:t>
            </a:r>
            <a:br>
              <a:rPr lang="sv-SE" altLang="sv-SE" dirty="0">
                <a:latin typeface="Minion Pro" panose="02040503050201020203" pitchFamily="18" charset="0"/>
              </a:rPr>
            </a:br>
            <a:r>
              <a:rPr lang="sv-SE" altLang="sv-SE" dirty="0">
                <a:latin typeface="Minion Pro" panose="02040503050201020203" pitchFamily="18" charset="0"/>
              </a:rPr>
              <a:t>församling 1945</a:t>
            </a:r>
          </a:p>
        </p:txBody>
      </p:sp>
      <p:sp>
        <p:nvSpPr>
          <p:cNvPr id="13322" name="Rectangle 11">
            <a:extLst>
              <a:ext uri="{FF2B5EF4-FFF2-40B4-BE49-F238E27FC236}">
                <a16:creationId xmlns:a16="http://schemas.microsoft.com/office/drawing/2014/main" id="{2018C88B-8BFB-4615-B620-9435BE916278}"/>
              </a:ext>
            </a:extLst>
          </p:cNvPr>
          <p:cNvSpPr>
            <a:spLocks noChangeArrowheads="1"/>
          </p:cNvSpPr>
          <p:nvPr/>
        </p:nvSpPr>
        <p:spPr bwMode="auto">
          <a:xfrm>
            <a:off x="4502150" y="1870075"/>
            <a:ext cx="4210050" cy="4692650"/>
          </a:xfrm>
          <a:prstGeom prst="rect">
            <a:avLst/>
          </a:prstGeom>
          <a:solidFill>
            <a:schemeClr val="bg1"/>
          </a:solidFill>
          <a:ln w="38100">
            <a:solidFill>
              <a:srgbClr val="FF251B"/>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90000"/>
              </a:lnSpc>
              <a:spcBef>
                <a:spcPct val="20000"/>
              </a:spcBef>
            </a:pPr>
            <a:endParaRPr lang="fr-FR" altLang="sv-SE" sz="2000">
              <a:latin typeface="Arial Black" panose="020B0A04020102020204" pitchFamily="34" charset="0"/>
            </a:endParaRPr>
          </a:p>
        </p:txBody>
      </p:sp>
      <p:sp>
        <p:nvSpPr>
          <p:cNvPr id="13323" name="Rectangle 12">
            <a:extLst>
              <a:ext uri="{FF2B5EF4-FFF2-40B4-BE49-F238E27FC236}">
                <a16:creationId xmlns:a16="http://schemas.microsoft.com/office/drawing/2014/main" id="{B86F0CC5-CD61-48DE-AF00-535A4928BEB9}"/>
              </a:ext>
            </a:extLst>
          </p:cNvPr>
          <p:cNvSpPr>
            <a:spLocks noChangeArrowheads="1"/>
          </p:cNvSpPr>
          <p:nvPr/>
        </p:nvSpPr>
        <p:spPr bwMode="auto">
          <a:xfrm>
            <a:off x="428625" y="2905125"/>
            <a:ext cx="3286125" cy="1071563"/>
          </a:xfrm>
          <a:prstGeom prst="rect">
            <a:avLst/>
          </a:prstGeom>
          <a:solidFill>
            <a:schemeClr val="bg1"/>
          </a:solidFill>
          <a:ln w="38100">
            <a:solidFill>
              <a:srgbClr val="FF251B"/>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90000"/>
              </a:lnSpc>
              <a:spcBef>
                <a:spcPct val="20000"/>
              </a:spcBef>
            </a:pPr>
            <a:endParaRPr lang="fr-FR" altLang="sv-SE" sz="2000">
              <a:latin typeface="Arial Black" panose="020B0A04020102020204" pitchFamily="34" charset="0"/>
            </a:endParaRPr>
          </a:p>
          <a:p>
            <a:pPr algn="r" eaLnBrk="1" hangingPunct="1">
              <a:lnSpc>
                <a:spcPct val="90000"/>
              </a:lnSpc>
              <a:spcBef>
                <a:spcPct val="20000"/>
              </a:spcBef>
            </a:pPr>
            <a:endParaRPr lang="fr-FR" altLang="sv-SE" sz="2000">
              <a:latin typeface="Arial Black" panose="020B0A04020102020204" pitchFamily="34" charset="0"/>
            </a:endParaRPr>
          </a:p>
        </p:txBody>
      </p:sp>
      <p:sp>
        <p:nvSpPr>
          <p:cNvPr id="13324" name="Rectangle 13">
            <a:extLst>
              <a:ext uri="{FF2B5EF4-FFF2-40B4-BE49-F238E27FC236}">
                <a16:creationId xmlns:a16="http://schemas.microsoft.com/office/drawing/2014/main" id="{3F196DE0-00C0-4A6E-93CE-ACD9D06E5C0E}"/>
              </a:ext>
            </a:extLst>
          </p:cNvPr>
          <p:cNvSpPr>
            <a:spLocks noChangeArrowheads="1"/>
          </p:cNvSpPr>
          <p:nvPr/>
        </p:nvSpPr>
        <p:spPr bwMode="auto">
          <a:xfrm>
            <a:off x="395288" y="4149725"/>
            <a:ext cx="3313112" cy="1079500"/>
          </a:xfrm>
          <a:prstGeom prst="rect">
            <a:avLst/>
          </a:prstGeom>
          <a:solidFill>
            <a:schemeClr val="bg1"/>
          </a:solidFill>
          <a:ln w="38100">
            <a:solidFill>
              <a:srgbClr val="FF251B"/>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20000"/>
              </a:spcBef>
            </a:pPr>
            <a:endParaRPr lang="fr-FR" altLang="sv-SE" sz="2000" dirty="0">
              <a:latin typeface="Arial Black" panose="020B0A04020102020204" pitchFamily="34" charset="0"/>
            </a:endParaRPr>
          </a:p>
          <a:p>
            <a:pPr algn="ctr" eaLnBrk="1" hangingPunct="1">
              <a:lnSpc>
                <a:spcPct val="90000"/>
              </a:lnSpc>
              <a:spcBef>
                <a:spcPct val="20000"/>
              </a:spcBef>
            </a:pPr>
            <a:endParaRPr lang="fr-FR" altLang="sv-SE" sz="2000" dirty="0">
              <a:latin typeface="Arial Black" panose="020B0A04020102020204" pitchFamily="34" charset="0"/>
            </a:endParaRPr>
          </a:p>
          <a:p>
            <a:pPr algn="ctr" eaLnBrk="1" hangingPunct="1">
              <a:lnSpc>
                <a:spcPct val="90000"/>
              </a:lnSpc>
              <a:spcBef>
                <a:spcPct val="20000"/>
              </a:spcBef>
            </a:pPr>
            <a:r>
              <a:rPr lang="fr-FR" altLang="sv-SE" dirty="0">
                <a:latin typeface="Minion Pro" panose="02040503050201020203" pitchFamily="18" charset="0"/>
              </a:rPr>
              <a:t>1993</a:t>
            </a:r>
          </a:p>
        </p:txBody>
      </p:sp>
      <p:sp>
        <p:nvSpPr>
          <p:cNvPr id="13325" name="Text Box 14">
            <a:extLst>
              <a:ext uri="{FF2B5EF4-FFF2-40B4-BE49-F238E27FC236}">
                <a16:creationId xmlns:a16="http://schemas.microsoft.com/office/drawing/2014/main" id="{10FA2AF9-6983-4709-B955-35691AF2B3F1}"/>
              </a:ext>
            </a:extLst>
          </p:cNvPr>
          <p:cNvSpPr txBox="1">
            <a:spLocks noChangeArrowheads="1"/>
          </p:cNvSpPr>
          <p:nvPr/>
        </p:nvSpPr>
        <p:spPr bwMode="auto">
          <a:xfrm>
            <a:off x="4562475" y="2676525"/>
            <a:ext cx="4200525" cy="445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90500" algn="l"/>
              </a:tabLst>
              <a:defRPr>
                <a:solidFill>
                  <a:schemeClr val="tx1"/>
                </a:solidFill>
                <a:latin typeface="Arial" panose="020B0604020202020204" pitchFamily="34" charset="0"/>
                <a:cs typeface="Arial" panose="020B0604020202020204" pitchFamily="34" charset="0"/>
              </a:defRPr>
            </a:lvl1pPr>
            <a:lvl2pPr marL="742950" indent="-285750">
              <a:tabLst>
                <a:tab pos="190500" algn="l"/>
              </a:tabLst>
              <a:defRPr>
                <a:solidFill>
                  <a:schemeClr val="tx1"/>
                </a:solidFill>
                <a:latin typeface="Arial" panose="020B0604020202020204" pitchFamily="34" charset="0"/>
                <a:cs typeface="Arial" panose="020B0604020202020204" pitchFamily="34" charset="0"/>
              </a:defRPr>
            </a:lvl2pPr>
            <a:lvl3pPr marL="1143000" indent="-228600">
              <a:tabLst>
                <a:tab pos="190500" algn="l"/>
              </a:tabLst>
              <a:defRPr>
                <a:solidFill>
                  <a:schemeClr val="tx1"/>
                </a:solidFill>
                <a:latin typeface="Arial" panose="020B0604020202020204" pitchFamily="34" charset="0"/>
                <a:cs typeface="Arial" panose="020B0604020202020204" pitchFamily="34" charset="0"/>
              </a:defRPr>
            </a:lvl3pPr>
            <a:lvl4pPr marL="1600200" indent="-228600">
              <a:tabLst>
                <a:tab pos="190500" algn="l"/>
              </a:tabLst>
              <a:defRPr>
                <a:solidFill>
                  <a:schemeClr val="tx1"/>
                </a:solidFill>
                <a:latin typeface="Arial" panose="020B0604020202020204" pitchFamily="34" charset="0"/>
                <a:cs typeface="Arial" panose="020B0604020202020204" pitchFamily="34" charset="0"/>
              </a:defRPr>
            </a:lvl4pPr>
            <a:lvl5pPr marL="2057400" indent="-228600">
              <a:tabLst>
                <a:tab pos="1905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905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905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905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905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77000"/>
              </a:lnSpc>
              <a:spcBef>
                <a:spcPct val="50000"/>
              </a:spcBef>
              <a:spcAft>
                <a:spcPct val="33000"/>
              </a:spcAft>
              <a:buFont typeface="Wingdings" panose="05000000000000000000" pitchFamily="2" charset="2"/>
              <a:buChar char="§"/>
            </a:pPr>
            <a:r>
              <a:rPr lang="sv-SE" altLang="sv-SE" sz="1300" dirty="0">
                <a:latin typeface="TradeGothic" panose="020B0500000000000000" pitchFamily="34" charset="0"/>
              </a:rPr>
              <a:t> </a:t>
            </a:r>
            <a:r>
              <a:rPr lang="sv-SE" altLang="sv-SE" sz="1300" dirty="0">
                <a:latin typeface="Minion Pro" panose="02040503050201020203" pitchFamily="18" charset="0"/>
              </a:rPr>
              <a:t>Konventionen om medborgerliga och politiska rättigheter</a:t>
            </a:r>
          </a:p>
          <a:p>
            <a:pPr eaLnBrk="1" hangingPunct="1">
              <a:lnSpc>
                <a:spcPct val="77000"/>
              </a:lnSpc>
              <a:spcBef>
                <a:spcPct val="50000"/>
              </a:spcBef>
              <a:spcAft>
                <a:spcPct val="33000"/>
              </a:spcAft>
              <a:buFont typeface="Wingdings" panose="05000000000000000000" pitchFamily="2" charset="2"/>
              <a:buChar char="§"/>
            </a:pPr>
            <a:r>
              <a:rPr lang="sv-SE" altLang="sv-SE" sz="1300" dirty="0">
                <a:latin typeface="Minion Pro" panose="02040503050201020203" pitchFamily="18" charset="0"/>
              </a:rPr>
              <a:t> Konventionen om ekonomiska, sociala och kulturella rättigheter</a:t>
            </a:r>
          </a:p>
          <a:p>
            <a:pPr eaLnBrk="1" hangingPunct="1">
              <a:lnSpc>
                <a:spcPct val="77000"/>
              </a:lnSpc>
              <a:spcBef>
                <a:spcPct val="50000"/>
              </a:spcBef>
              <a:spcAft>
                <a:spcPct val="33000"/>
              </a:spcAft>
              <a:buFont typeface="Wingdings" panose="05000000000000000000" pitchFamily="2" charset="2"/>
              <a:buChar char="§"/>
            </a:pPr>
            <a:r>
              <a:rPr lang="sv-SE" altLang="sv-SE" sz="1300" dirty="0">
                <a:latin typeface="Minion Pro" panose="02040503050201020203" pitchFamily="18" charset="0"/>
              </a:rPr>
              <a:t> Konventionen om avskaffande av alla former av rasdiskriminering</a:t>
            </a:r>
          </a:p>
          <a:p>
            <a:pPr eaLnBrk="1" hangingPunct="1">
              <a:lnSpc>
                <a:spcPct val="77000"/>
              </a:lnSpc>
              <a:spcBef>
                <a:spcPct val="50000"/>
              </a:spcBef>
              <a:spcAft>
                <a:spcPct val="33000"/>
              </a:spcAft>
              <a:buFont typeface="Wingdings" panose="05000000000000000000" pitchFamily="2" charset="2"/>
              <a:buChar char="§"/>
            </a:pPr>
            <a:r>
              <a:rPr lang="sv-SE" altLang="sv-SE" sz="1300" dirty="0">
                <a:latin typeface="Minion Pro" panose="02040503050201020203" pitchFamily="18" charset="0"/>
              </a:rPr>
              <a:t> Konventionen om avskaffande av all form av diskriminering av kvinnor </a:t>
            </a:r>
          </a:p>
          <a:p>
            <a:pPr eaLnBrk="1" hangingPunct="1">
              <a:lnSpc>
                <a:spcPct val="77000"/>
              </a:lnSpc>
              <a:spcBef>
                <a:spcPct val="50000"/>
              </a:spcBef>
              <a:spcAft>
                <a:spcPct val="33000"/>
              </a:spcAft>
              <a:buFont typeface="Wingdings" panose="05000000000000000000" pitchFamily="2" charset="2"/>
              <a:buChar char="§"/>
            </a:pPr>
            <a:r>
              <a:rPr lang="sv-SE" altLang="sv-SE" sz="1300" dirty="0">
                <a:latin typeface="Minion Pro" panose="02040503050201020203" pitchFamily="18" charset="0"/>
              </a:rPr>
              <a:t> Konventionen om barns rättigheter</a:t>
            </a:r>
          </a:p>
          <a:p>
            <a:pPr eaLnBrk="1" hangingPunct="1">
              <a:lnSpc>
                <a:spcPct val="77000"/>
              </a:lnSpc>
              <a:spcBef>
                <a:spcPct val="50000"/>
              </a:spcBef>
              <a:spcAft>
                <a:spcPct val="33000"/>
              </a:spcAft>
              <a:buFont typeface="Wingdings" panose="05000000000000000000" pitchFamily="2" charset="2"/>
              <a:buChar char="§"/>
            </a:pPr>
            <a:r>
              <a:rPr lang="sv-SE" altLang="sv-SE" sz="1300" dirty="0">
                <a:latin typeface="Minion Pro" panose="02040503050201020203" pitchFamily="18" charset="0"/>
              </a:rPr>
              <a:t> Konventionen mot tortyr och annan grym, omänsklig eller förnedrande behandling eller bestraffning</a:t>
            </a:r>
          </a:p>
          <a:p>
            <a:pPr eaLnBrk="1" hangingPunct="1">
              <a:lnSpc>
                <a:spcPct val="77000"/>
              </a:lnSpc>
              <a:spcBef>
                <a:spcPct val="50000"/>
              </a:spcBef>
              <a:spcAft>
                <a:spcPct val="33000"/>
              </a:spcAft>
              <a:buFont typeface="Wingdings" panose="05000000000000000000" pitchFamily="2" charset="2"/>
              <a:buChar char="§"/>
            </a:pPr>
            <a:r>
              <a:rPr lang="sv-SE" altLang="sv-SE" sz="1300" dirty="0">
                <a:latin typeface="Minion Pro" panose="02040503050201020203" pitchFamily="18" charset="0"/>
              </a:rPr>
              <a:t> Konventionen om skyddet av alla migrantarbetares och deras familjers rättigheter </a:t>
            </a:r>
          </a:p>
          <a:p>
            <a:pPr eaLnBrk="1" hangingPunct="1">
              <a:lnSpc>
                <a:spcPct val="77000"/>
              </a:lnSpc>
              <a:spcBef>
                <a:spcPct val="50000"/>
              </a:spcBef>
              <a:spcAft>
                <a:spcPct val="33000"/>
              </a:spcAft>
              <a:buFont typeface="Wingdings" panose="05000000000000000000" pitchFamily="2" charset="2"/>
              <a:buChar char="§"/>
            </a:pPr>
            <a:r>
              <a:rPr lang="sv-SE" altLang="sv-SE" sz="1300" dirty="0">
                <a:latin typeface="Minion Pro" panose="02040503050201020203" pitchFamily="18" charset="0"/>
              </a:rPr>
              <a:t> Konventionen om skydd av personer med funktionsnedsättning</a:t>
            </a:r>
          </a:p>
          <a:p>
            <a:pPr eaLnBrk="1" hangingPunct="1">
              <a:lnSpc>
                <a:spcPct val="77000"/>
              </a:lnSpc>
              <a:spcBef>
                <a:spcPct val="50000"/>
              </a:spcBef>
              <a:spcAft>
                <a:spcPct val="33000"/>
              </a:spcAft>
              <a:buFont typeface="Wingdings" panose="05000000000000000000" pitchFamily="2" charset="2"/>
              <a:buChar char="§"/>
            </a:pPr>
            <a:r>
              <a:rPr lang="sv-SE" altLang="sv-SE" sz="1300" dirty="0">
                <a:latin typeface="Minion Pro" panose="02040503050201020203" pitchFamily="18" charset="0"/>
              </a:rPr>
              <a:t> Konventionen till skydd för alla människor mot påtvingade försvinnanden </a:t>
            </a:r>
            <a:br>
              <a:rPr lang="sv-SE" altLang="sv-SE" sz="1300" dirty="0">
                <a:latin typeface="TradeGothic" panose="020B0500000000000000" pitchFamily="34" charset="0"/>
              </a:rPr>
            </a:br>
            <a:endParaRPr lang="sv-SE" altLang="sv-SE" sz="1300" dirty="0">
              <a:latin typeface="TradeGothic" panose="020B0500000000000000" pitchFamily="34" charset="0"/>
            </a:endParaRPr>
          </a:p>
          <a:p>
            <a:pPr eaLnBrk="1" hangingPunct="1">
              <a:lnSpc>
                <a:spcPct val="77000"/>
              </a:lnSpc>
              <a:spcBef>
                <a:spcPct val="50000"/>
              </a:spcBef>
              <a:spcAft>
                <a:spcPct val="33000"/>
              </a:spcAft>
              <a:buFont typeface="Wingdings" panose="05000000000000000000" pitchFamily="2" charset="2"/>
              <a:buChar char="§"/>
            </a:pPr>
            <a:endParaRPr lang="sv-SE" altLang="sv-SE" dirty="0">
              <a:latin typeface="TradeGothic" panose="020B0500000000000000" pitchFamily="34" charset="0"/>
            </a:endParaRPr>
          </a:p>
        </p:txBody>
      </p:sp>
      <p:sp>
        <p:nvSpPr>
          <p:cNvPr id="13326" name="Text Box 15">
            <a:extLst>
              <a:ext uri="{FF2B5EF4-FFF2-40B4-BE49-F238E27FC236}">
                <a16:creationId xmlns:a16="http://schemas.microsoft.com/office/drawing/2014/main" id="{D88BEB7B-DAA1-4735-9DCD-180562CF4711}"/>
              </a:ext>
            </a:extLst>
          </p:cNvPr>
          <p:cNvSpPr txBox="1">
            <a:spLocks noChangeArrowheads="1"/>
          </p:cNvSpPr>
          <p:nvPr/>
        </p:nvSpPr>
        <p:spPr bwMode="auto">
          <a:xfrm>
            <a:off x="4578350" y="1914525"/>
            <a:ext cx="4200525" cy="65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17000"/>
              </a:lnSpc>
              <a:spcBef>
                <a:spcPct val="50000"/>
              </a:spcBef>
            </a:pPr>
            <a:r>
              <a:rPr lang="sv-SE" altLang="sv-SE" sz="1600" b="1" dirty="0">
                <a:latin typeface="TradeGothic Condensed"/>
              </a:rPr>
              <a:t>FN-kommittéer som granskar efterlevnaden av konventioner:</a:t>
            </a:r>
          </a:p>
        </p:txBody>
      </p:sp>
      <p:sp>
        <p:nvSpPr>
          <p:cNvPr id="13327" name="Text Box 16">
            <a:extLst>
              <a:ext uri="{FF2B5EF4-FFF2-40B4-BE49-F238E27FC236}">
                <a16:creationId xmlns:a16="http://schemas.microsoft.com/office/drawing/2014/main" id="{895CF8DF-C99C-4B48-BB45-2FD276B1CE46}"/>
              </a:ext>
            </a:extLst>
          </p:cNvPr>
          <p:cNvSpPr txBox="1">
            <a:spLocks noChangeArrowheads="1"/>
          </p:cNvSpPr>
          <p:nvPr/>
        </p:nvSpPr>
        <p:spPr bwMode="auto">
          <a:xfrm>
            <a:off x="409575" y="3057525"/>
            <a:ext cx="3267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sv-SE" altLang="sv-SE" dirty="0">
                <a:latin typeface="Minion Pro" panose="02040503050201020203" pitchFamily="18" charset="0"/>
              </a:rPr>
              <a:t>FN:s råd för mänskliga rättigheter 2006 </a:t>
            </a:r>
          </a:p>
        </p:txBody>
      </p:sp>
      <p:sp>
        <p:nvSpPr>
          <p:cNvPr id="13328" name="Text Box 17">
            <a:extLst>
              <a:ext uri="{FF2B5EF4-FFF2-40B4-BE49-F238E27FC236}">
                <a16:creationId xmlns:a16="http://schemas.microsoft.com/office/drawing/2014/main" id="{9792B87B-EE4D-4890-92E2-1C6C9C2B9E5B}"/>
              </a:ext>
            </a:extLst>
          </p:cNvPr>
          <p:cNvSpPr txBox="1">
            <a:spLocks noChangeArrowheads="1"/>
          </p:cNvSpPr>
          <p:nvPr/>
        </p:nvSpPr>
        <p:spPr bwMode="auto">
          <a:xfrm>
            <a:off x="304800" y="4276725"/>
            <a:ext cx="3419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sv-SE" altLang="sv-SE" dirty="0">
                <a:latin typeface="Minion Pro" panose="02040503050201020203" pitchFamily="18" charset="0"/>
              </a:rPr>
              <a:t>FN:s högkommissarie</a:t>
            </a:r>
            <a:br>
              <a:rPr lang="sv-SE" altLang="sv-SE" dirty="0">
                <a:latin typeface="Minion Pro" panose="02040503050201020203" pitchFamily="18" charset="0"/>
              </a:rPr>
            </a:br>
            <a:r>
              <a:rPr lang="sv-SE" altLang="sv-SE" dirty="0">
                <a:latin typeface="Minion Pro" panose="02040503050201020203" pitchFamily="18" charset="0"/>
              </a:rPr>
              <a:t>för mänskliga rättigheter</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899592" y="188640"/>
            <a:ext cx="7092280" cy="1446550"/>
          </a:xfrm>
          <a:prstGeom prst="rect">
            <a:avLst/>
          </a:prstGeom>
          <a:noFill/>
          <a:ln w="9525">
            <a:noFill/>
            <a:miter lim="800000"/>
            <a:headEnd/>
            <a:tailEnd/>
          </a:ln>
        </p:spPr>
        <p:txBody>
          <a:bodyPr wrap="square">
            <a:spAutoFit/>
          </a:bodyPr>
          <a:lstStyle/>
          <a:p>
            <a:pPr algn="ctr">
              <a:spcBef>
                <a:spcPct val="50000"/>
              </a:spcBef>
            </a:pPr>
            <a:r>
              <a:rPr lang="sv-SE" sz="4400" dirty="0">
                <a:solidFill>
                  <a:schemeClr val="bg1"/>
                </a:solidFill>
                <a:latin typeface="TradeGothic Condensed"/>
              </a:rPr>
              <a:t>Grundläggande rättigheterna och friheterna </a:t>
            </a:r>
          </a:p>
        </p:txBody>
      </p:sp>
      <p:sp>
        <p:nvSpPr>
          <p:cNvPr id="5" name="AutoShape 9"/>
          <p:cNvSpPr>
            <a:spLocks noChangeArrowheads="1"/>
          </p:cNvSpPr>
          <p:nvPr/>
        </p:nvSpPr>
        <p:spPr bwMode="auto">
          <a:xfrm>
            <a:off x="2876550" y="2877790"/>
            <a:ext cx="3371850" cy="2711450"/>
          </a:xfrm>
          <a:prstGeom prst="triangle">
            <a:avLst>
              <a:gd name="adj" fmla="val 50000"/>
            </a:avLst>
          </a:prstGeom>
          <a:solidFill>
            <a:schemeClr val="bg1"/>
          </a:solidFill>
          <a:ln w="38100">
            <a:solidFill>
              <a:srgbClr val="FF251B"/>
            </a:solidFill>
            <a:miter lim="800000"/>
            <a:headEnd/>
            <a:tailEnd/>
          </a:ln>
          <a:effectLst>
            <a:outerShdw dist="35921" dir="2700000" algn="ctr" rotWithShape="0">
              <a:srgbClr val="DDDDDD"/>
            </a:outerShdw>
          </a:effectLst>
        </p:spPr>
        <p:txBody>
          <a:bodyPr wrap="none" anchor="ctr"/>
          <a:lstStyle/>
          <a:p>
            <a:pPr algn="r">
              <a:lnSpc>
                <a:spcPct val="90000"/>
              </a:lnSpc>
              <a:spcBef>
                <a:spcPct val="20000"/>
              </a:spcBef>
              <a:defRPr/>
            </a:pPr>
            <a:endParaRPr lang="sv-SE" sz="2000">
              <a:latin typeface="Arial Black" pitchFamily="34" charset="0"/>
              <a:ea typeface="+mn-ea"/>
            </a:endParaRPr>
          </a:p>
        </p:txBody>
      </p:sp>
      <p:sp>
        <p:nvSpPr>
          <p:cNvPr id="6" name="Text Box 4"/>
          <p:cNvSpPr txBox="1">
            <a:spLocks noChangeArrowheads="1"/>
          </p:cNvSpPr>
          <p:nvPr/>
        </p:nvSpPr>
        <p:spPr bwMode="auto">
          <a:xfrm>
            <a:off x="4143375" y="3336032"/>
            <a:ext cx="885825" cy="381000"/>
          </a:xfrm>
          <a:prstGeom prst="rect">
            <a:avLst/>
          </a:prstGeom>
          <a:noFill/>
          <a:ln w="9525">
            <a:noFill/>
            <a:miter lim="800000"/>
            <a:headEnd/>
            <a:tailEnd/>
          </a:ln>
        </p:spPr>
        <p:txBody>
          <a:bodyPr>
            <a:spAutoFit/>
          </a:bodyPr>
          <a:lstStyle/>
          <a:p>
            <a:pPr>
              <a:spcBef>
                <a:spcPct val="50000"/>
              </a:spcBef>
            </a:pPr>
            <a:r>
              <a:rPr lang="sv-SE" sz="1900" dirty="0">
                <a:latin typeface="Arial Black" pitchFamily="34" charset="0"/>
              </a:rPr>
              <a:t>1948</a:t>
            </a:r>
          </a:p>
        </p:txBody>
      </p:sp>
      <p:sp>
        <p:nvSpPr>
          <p:cNvPr id="7" name="Text Box 10"/>
          <p:cNvSpPr txBox="1">
            <a:spLocks noChangeArrowheads="1"/>
          </p:cNvSpPr>
          <p:nvPr/>
        </p:nvSpPr>
        <p:spPr bwMode="auto">
          <a:xfrm>
            <a:off x="2971800" y="5208240"/>
            <a:ext cx="885825" cy="381000"/>
          </a:xfrm>
          <a:prstGeom prst="rect">
            <a:avLst/>
          </a:prstGeom>
          <a:noFill/>
          <a:ln w="9525">
            <a:noFill/>
            <a:miter lim="800000"/>
            <a:headEnd/>
            <a:tailEnd/>
          </a:ln>
        </p:spPr>
        <p:txBody>
          <a:bodyPr>
            <a:spAutoFit/>
          </a:bodyPr>
          <a:lstStyle/>
          <a:p>
            <a:pPr>
              <a:spcBef>
                <a:spcPct val="50000"/>
              </a:spcBef>
            </a:pPr>
            <a:r>
              <a:rPr lang="sv-SE" sz="1900" dirty="0">
                <a:latin typeface="Arial Black" pitchFamily="34" charset="0"/>
              </a:rPr>
              <a:t>1966</a:t>
            </a:r>
          </a:p>
        </p:txBody>
      </p:sp>
      <p:sp>
        <p:nvSpPr>
          <p:cNvPr id="8" name="Text Box 11"/>
          <p:cNvSpPr txBox="1">
            <a:spLocks noChangeArrowheads="1"/>
          </p:cNvSpPr>
          <p:nvPr/>
        </p:nvSpPr>
        <p:spPr bwMode="auto">
          <a:xfrm>
            <a:off x="5286375" y="5208240"/>
            <a:ext cx="885825" cy="381000"/>
          </a:xfrm>
          <a:prstGeom prst="rect">
            <a:avLst/>
          </a:prstGeom>
          <a:noFill/>
          <a:ln w="9525">
            <a:noFill/>
            <a:miter lim="800000"/>
            <a:headEnd/>
            <a:tailEnd/>
          </a:ln>
        </p:spPr>
        <p:txBody>
          <a:bodyPr>
            <a:spAutoFit/>
          </a:bodyPr>
          <a:lstStyle/>
          <a:p>
            <a:pPr>
              <a:spcBef>
                <a:spcPct val="50000"/>
              </a:spcBef>
            </a:pPr>
            <a:r>
              <a:rPr lang="sv-SE" sz="1900" dirty="0">
                <a:latin typeface="Arial Black" pitchFamily="34" charset="0"/>
              </a:rPr>
              <a:t>1966</a:t>
            </a:r>
          </a:p>
        </p:txBody>
      </p:sp>
      <p:sp>
        <p:nvSpPr>
          <p:cNvPr id="9" name="Text Box 7"/>
          <p:cNvSpPr txBox="1">
            <a:spLocks noChangeArrowheads="1"/>
          </p:cNvSpPr>
          <p:nvPr/>
        </p:nvSpPr>
        <p:spPr bwMode="auto">
          <a:xfrm>
            <a:off x="251520" y="5085184"/>
            <a:ext cx="2880320" cy="1323439"/>
          </a:xfrm>
          <a:prstGeom prst="rect">
            <a:avLst/>
          </a:prstGeom>
          <a:noFill/>
          <a:ln w="9525">
            <a:noFill/>
            <a:miter lim="800000"/>
            <a:headEnd/>
            <a:tailEnd/>
          </a:ln>
        </p:spPr>
        <p:txBody>
          <a:bodyPr wrap="square">
            <a:spAutoFit/>
          </a:bodyPr>
          <a:lstStyle/>
          <a:p>
            <a:pPr algn="ctr">
              <a:spcBef>
                <a:spcPct val="50000"/>
              </a:spcBef>
            </a:pPr>
            <a:r>
              <a:rPr lang="sv-SE" sz="2000" b="1" dirty="0">
                <a:latin typeface="Minion Pro" panose="02040503050201020203" pitchFamily="18" charset="0"/>
              </a:rPr>
              <a:t>Konventionen om ekonomiska, sociala</a:t>
            </a:r>
            <a:br>
              <a:rPr lang="sv-SE" sz="2000" b="1" dirty="0">
                <a:latin typeface="Minion Pro" panose="02040503050201020203" pitchFamily="18" charset="0"/>
              </a:rPr>
            </a:br>
            <a:r>
              <a:rPr lang="sv-SE" sz="2000" b="1" dirty="0">
                <a:latin typeface="Minion Pro" panose="02040503050201020203" pitchFamily="18" charset="0"/>
              </a:rPr>
              <a:t>och kulturella rättigheter</a:t>
            </a:r>
          </a:p>
        </p:txBody>
      </p:sp>
      <p:sp>
        <p:nvSpPr>
          <p:cNvPr id="10" name="Text Box 12"/>
          <p:cNvSpPr txBox="1">
            <a:spLocks noChangeArrowheads="1"/>
          </p:cNvSpPr>
          <p:nvPr/>
        </p:nvSpPr>
        <p:spPr bwMode="auto">
          <a:xfrm>
            <a:off x="6228184" y="5085184"/>
            <a:ext cx="2482850" cy="1015663"/>
          </a:xfrm>
          <a:prstGeom prst="rect">
            <a:avLst/>
          </a:prstGeom>
          <a:noFill/>
          <a:ln w="9525">
            <a:noFill/>
            <a:miter lim="800000"/>
            <a:headEnd/>
            <a:tailEnd/>
          </a:ln>
        </p:spPr>
        <p:txBody>
          <a:bodyPr>
            <a:spAutoFit/>
          </a:bodyPr>
          <a:lstStyle/>
          <a:p>
            <a:pPr algn="ctr">
              <a:spcBef>
                <a:spcPct val="50000"/>
              </a:spcBef>
            </a:pPr>
            <a:r>
              <a:rPr lang="sv-SE" sz="2000" b="1" dirty="0">
                <a:latin typeface="Minion Pro" panose="02040503050201020203" pitchFamily="18" charset="0"/>
              </a:rPr>
              <a:t>Konventionen om medborgerliga och politiska rättigheter</a:t>
            </a:r>
          </a:p>
        </p:txBody>
      </p:sp>
      <p:sp>
        <p:nvSpPr>
          <p:cNvPr id="11" name="Text Box 14"/>
          <p:cNvSpPr txBox="1">
            <a:spLocks noChangeArrowheads="1"/>
          </p:cNvSpPr>
          <p:nvPr/>
        </p:nvSpPr>
        <p:spPr bwMode="auto">
          <a:xfrm>
            <a:off x="3565525" y="1990268"/>
            <a:ext cx="1720850" cy="707886"/>
          </a:xfrm>
          <a:prstGeom prst="rect">
            <a:avLst/>
          </a:prstGeom>
          <a:noFill/>
          <a:ln w="9525">
            <a:noFill/>
            <a:miter lim="800000"/>
            <a:headEnd/>
            <a:tailEnd/>
          </a:ln>
        </p:spPr>
        <p:txBody>
          <a:bodyPr>
            <a:spAutoFit/>
          </a:bodyPr>
          <a:lstStyle/>
          <a:p>
            <a:pPr algn="ctr">
              <a:spcBef>
                <a:spcPct val="50000"/>
              </a:spcBef>
            </a:pPr>
            <a:r>
              <a:rPr lang="sv-SE" sz="2000" b="1" dirty="0">
                <a:latin typeface="Minion Pro" panose="02040503050201020203" pitchFamily="18" charset="0"/>
              </a:rPr>
              <a:t>Allmänna</a:t>
            </a:r>
            <a:br>
              <a:rPr lang="sv-SE" sz="2000" b="1" dirty="0">
                <a:latin typeface="Minion Pro" panose="02040503050201020203" pitchFamily="18" charset="0"/>
              </a:rPr>
            </a:br>
            <a:r>
              <a:rPr lang="sv-SE" sz="2000" b="1" dirty="0">
                <a:latin typeface="Minion Pro" panose="02040503050201020203" pitchFamily="18" charset="0"/>
              </a:rPr>
              <a:t>förklaringen</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ubrik 1"/>
          <p:cNvSpPr>
            <a:spLocks noGrp="1"/>
          </p:cNvSpPr>
          <p:nvPr>
            <p:ph type="title"/>
          </p:nvPr>
        </p:nvSpPr>
        <p:spPr>
          <a:xfrm>
            <a:off x="251520" y="191243"/>
            <a:ext cx="8712968" cy="1143000"/>
          </a:xfrm>
        </p:spPr>
        <p:txBody>
          <a:bodyPr/>
          <a:lstStyle/>
          <a:p>
            <a:r>
              <a:rPr lang="sv-SE" dirty="0">
                <a:solidFill>
                  <a:schemeClr val="bg1"/>
                </a:solidFill>
                <a:latin typeface="TradeGothic Condensed"/>
                <a:ea typeface="ＭＳ Ｐゴシック" pitchFamily="34" charset="-128"/>
              </a:rPr>
              <a:t>FN-kontoret för mänskliga </a:t>
            </a:r>
            <a:br>
              <a:rPr lang="sv-SE" dirty="0">
                <a:solidFill>
                  <a:schemeClr val="bg1"/>
                </a:solidFill>
                <a:latin typeface="TradeGothic Condensed"/>
                <a:ea typeface="ＭＳ Ｐゴシック" pitchFamily="34" charset="-128"/>
              </a:rPr>
            </a:br>
            <a:r>
              <a:rPr lang="sv-SE" dirty="0">
                <a:solidFill>
                  <a:schemeClr val="bg1"/>
                </a:solidFill>
                <a:latin typeface="TradeGothic Condensed"/>
                <a:ea typeface="ＭＳ Ｐゴシック" pitchFamily="34" charset="-128"/>
              </a:rPr>
              <a:t>rättigheter</a:t>
            </a:r>
          </a:p>
        </p:txBody>
      </p:sp>
      <p:sp>
        <p:nvSpPr>
          <p:cNvPr id="3" name="Platshållare för innehåll 2"/>
          <p:cNvSpPr>
            <a:spLocks noGrp="1"/>
          </p:cNvSpPr>
          <p:nvPr>
            <p:ph idx="1"/>
          </p:nvPr>
        </p:nvSpPr>
        <p:spPr>
          <a:xfrm>
            <a:off x="2915816" y="2420889"/>
            <a:ext cx="3384376" cy="3674368"/>
          </a:xfrm>
        </p:spPr>
        <p:txBody>
          <a:bodyPr/>
          <a:lstStyle/>
          <a:p>
            <a:pPr marL="361950" indent="84138">
              <a:lnSpc>
                <a:spcPct val="80000"/>
              </a:lnSpc>
              <a:buFontTx/>
              <a:buNone/>
              <a:defRPr/>
            </a:pPr>
            <a:endParaRPr lang="sv-SE" sz="2400" kern="1200" dirty="0">
              <a:solidFill>
                <a:srgbClr val="000000"/>
              </a:solidFill>
              <a:ea typeface="MS PGothic" pitchFamily="34" charset="-128"/>
            </a:endParaRPr>
          </a:p>
          <a:p>
            <a:pPr marL="361950" indent="84138">
              <a:lnSpc>
                <a:spcPct val="80000"/>
              </a:lnSpc>
              <a:buFontTx/>
              <a:buNone/>
              <a:defRPr/>
            </a:pPr>
            <a:r>
              <a:rPr lang="sv-SE" sz="2400" kern="1200" dirty="0">
                <a:solidFill>
                  <a:srgbClr val="000000"/>
                </a:solidFill>
                <a:ea typeface="MS PGothic" pitchFamily="34" charset="-128"/>
              </a:rPr>
              <a:t>							 		</a:t>
            </a:r>
          </a:p>
          <a:p>
            <a:pPr marL="361950" indent="84138">
              <a:lnSpc>
                <a:spcPct val="80000"/>
              </a:lnSpc>
              <a:buFontTx/>
              <a:buNone/>
              <a:defRPr/>
            </a:pPr>
            <a:endParaRPr lang="sv-SE" sz="2400" kern="1200" dirty="0">
              <a:solidFill>
                <a:srgbClr val="000000"/>
              </a:solidFill>
              <a:ea typeface="MS PGothic" pitchFamily="34" charset="-128"/>
            </a:endParaRPr>
          </a:p>
          <a:p>
            <a:pPr marL="361950" indent="84138">
              <a:lnSpc>
                <a:spcPct val="80000"/>
              </a:lnSpc>
              <a:buFontTx/>
              <a:buNone/>
              <a:defRPr/>
            </a:pPr>
            <a:endParaRPr lang="sv-SE" sz="2400" kern="1200" dirty="0">
              <a:solidFill>
                <a:srgbClr val="000000"/>
              </a:solidFill>
              <a:ea typeface="MS PGothic" pitchFamily="34" charset="-128"/>
            </a:endParaRPr>
          </a:p>
          <a:p>
            <a:pPr marL="361950" indent="84138">
              <a:lnSpc>
                <a:spcPct val="80000"/>
              </a:lnSpc>
              <a:buFontTx/>
              <a:buNone/>
              <a:defRPr/>
            </a:pPr>
            <a:endParaRPr lang="sv-SE" sz="2400" kern="1200" dirty="0">
              <a:solidFill>
                <a:srgbClr val="000000"/>
              </a:solidFill>
              <a:ea typeface="MS PGothic" pitchFamily="34" charset="-128"/>
            </a:endParaRPr>
          </a:p>
          <a:p>
            <a:pPr marL="361950" indent="84138">
              <a:lnSpc>
                <a:spcPct val="80000"/>
              </a:lnSpc>
              <a:buFontTx/>
              <a:buNone/>
              <a:defRPr/>
            </a:pPr>
            <a:endParaRPr lang="sv-SE" sz="2400" kern="1200" dirty="0">
              <a:solidFill>
                <a:srgbClr val="000000"/>
              </a:solidFill>
              <a:ea typeface="MS PGothic" pitchFamily="34" charset="-128"/>
            </a:endParaRPr>
          </a:p>
          <a:p>
            <a:pPr marL="361950" indent="84138">
              <a:lnSpc>
                <a:spcPct val="80000"/>
              </a:lnSpc>
              <a:buFontTx/>
              <a:buNone/>
              <a:defRPr/>
            </a:pPr>
            <a:endParaRPr lang="sv-SE" sz="2400" kern="1200" dirty="0">
              <a:solidFill>
                <a:srgbClr val="000000"/>
              </a:solidFill>
              <a:ea typeface="MS PGothic" pitchFamily="34" charset="-128"/>
            </a:endParaRPr>
          </a:p>
          <a:p>
            <a:pPr marL="361950" indent="84138">
              <a:lnSpc>
                <a:spcPct val="80000"/>
              </a:lnSpc>
              <a:buFontTx/>
              <a:buNone/>
              <a:defRPr/>
            </a:pPr>
            <a:r>
              <a:rPr lang="sv-SE" sz="2400" kern="1200" dirty="0">
                <a:solidFill>
                  <a:srgbClr val="000000"/>
                </a:solidFill>
                <a:ea typeface="MS PGothic" pitchFamily="34" charset="-128"/>
              </a:rPr>
              <a:t>			</a:t>
            </a:r>
          </a:p>
          <a:p>
            <a:pPr marL="361950" indent="84138">
              <a:lnSpc>
                <a:spcPct val="80000"/>
              </a:lnSpc>
              <a:buFontTx/>
              <a:buNone/>
              <a:tabLst>
                <a:tab pos="2600325" algn="l"/>
              </a:tabLst>
              <a:defRPr/>
            </a:pPr>
            <a:r>
              <a:rPr lang="sv-SE" sz="2400" kern="1200" dirty="0">
                <a:solidFill>
                  <a:srgbClr val="000000"/>
                </a:solidFill>
                <a:ea typeface="MS PGothic" pitchFamily="34" charset="-128"/>
              </a:rPr>
              <a:t>	</a:t>
            </a:r>
          </a:p>
        </p:txBody>
      </p:sp>
      <p:pic>
        <p:nvPicPr>
          <p:cNvPr id="5" name="Picture 4" descr="C:\Users\pekka\Pictures\Palais Wilson.jpg">
            <a:extLst>
              <a:ext uri="{FF2B5EF4-FFF2-40B4-BE49-F238E27FC236}">
                <a16:creationId xmlns:a16="http://schemas.microsoft.com/office/drawing/2014/main" id="{C0BEE94B-8B87-4D99-90DA-5D47028259B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60972" y="2243150"/>
            <a:ext cx="6094063" cy="402984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01547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1E1CA4-0666-4306-B6DB-9ABCB72D2CE1}"/>
              </a:ext>
            </a:extLst>
          </p:cNvPr>
          <p:cNvSpPr>
            <a:spLocks noGrp="1"/>
          </p:cNvSpPr>
          <p:nvPr>
            <p:ph type="title"/>
          </p:nvPr>
        </p:nvSpPr>
        <p:spPr/>
        <p:txBody>
          <a:bodyPr/>
          <a:lstStyle/>
          <a:p>
            <a:r>
              <a:rPr lang="sv-SE" dirty="0">
                <a:solidFill>
                  <a:schemeClr val="bg1"/>
                </a:solidFill>
                <a:latin typeface="TradeGothic Condensed"/>
              </a:rPr>
              <a:t>Universal </a:t>
            </a:r>
            <a:r>
              <a:rPr lang="sv-SE" dirty="0" err="1">
                <a:solidFill>
                  <a:schemeClr val="bg1"/>
                </a:solidFill>
                <a:latin typeface="TradeGothic Condensed"/>
              </a:rPr>
              <a:t>Periodic</a:t>
            </a:r>
            <a:r>
              <a:rPr lang="sv-SE" dirty="0">
                <a:solidFill>
                  <a:schemeClr val="bg1"/>
                </a:solidFill>
                <a:latin typeface="TradeGothic Condensed"/>
              </a:rPr>
              <a:t> Review</a:t>
            </a:r>
          </a:p>
        </p:txBody>
      </p:sp>
      <p:sp>
        <p:nvSpPr>
          <p:cNvPr id="3" name="Platshållare för innehåll 2">
            <a:extLst>
              <a:ext uri="{FF2B5EF4-FFF2-40B4-BE49-F238E27FC236}">
                <a16:creationId xmlns:a16="http://schemas.microsoft.com/office/drawing/2014/main" id="{69D40D1F-CF4D-46D3-BEDB-9A2983C404A0}"/>
              </a:ext>
            </a:extLst>
          </p:cNvPr>
          <p:cNvSpPr>
            <a:spLocks noGrp="1"/>
          </p:cNvSpPr>
          <p:nvPr>
            <p:ph idx="1"/>
          </p:nvPr>
        </p:nvSpPr>
        <p:spPr>
          <a:xfrm>
            <a:off x="4572000" y="1823460"/>
            <a:ext cx="4327472" cy="4759902"/>
          </a:xfrm>
        </p:spPr>
        <p:txBody>
          <a:bodyPr/>
          <a:lstStyle/>
          <a:p>
            <a:r>
              <a:rPr lang="sv-SE" sz="2400" dirty="0">
                <a:latin typeface="Minion Pro" panose="02040503050201020203" pitchFamily="18" charset="0"/>
              </a:rPr>
              <a:t>Universal </a:t>
            </a:r>
            <a:r>
              <a:rPr lang="sv-SE" sz="2400" dirty="0" err="1">
                <a:latin typeface="Minion Pro" panose="02040503050201020203" pitchFamily="18" charset="0"/>
              </a:rPr>
              <a:t>Periodic</a:t>
            </a:r>
            <a:r>
              <a:rPr lang="sv-SE" sz="2400" dirty="0">
                <a:latin typeface="Minion Pro" panose="02040503050201020203" pitchFamily="18" charset="0"/>
              </a:rPr>
              <a:t> Review (UPR)</a:t>
            </a:r>
          </a:p>
          <a:p>
            <a:r>
              <a:rPr lang="sv-SE" sz="2400" dirty="0">
                <a:latin typeface="Minion Pro" panose="02040503050201020203" pitchFamily="18" charset="0"/>
              </a:rPr>
              <a:t>Granskar medlemsländers samtliga konventionsåtaganden om mänskliga rättigheter</a:t>
            </a:r>
            <a:endParaRPr lang="sv-SE" sz="2400" strike="sngStrike" dirty="0">
              <a:latin typeface="Minion Pro" panose="02040503050201020203" pitchFamily="18" charset="0"/>
            </a:endParaRPr>
          </a:p>
          <a:p>
            <a:r>
              <a:rPr lang="sv-SE" sz="2400" dirty="0">
                <a:latin typeface="Minion Pro" panose="02040503050201020203" pitchFamily="18" charset="0"/>
              </a:rPr>
              <a:t>Granskning görs av andra stater </a:t>
            </a:r>
          </a:p>
          <a:p>
            <a:r>
              <a:rPr lang="sv-SE" sz="2400" dirty="0">
                <a:latin typeface="Minion Pro" panose="02040503050201020203" pitchFamily="18" charset="0"/>
              </a:rPr>
              <a:t>Rekommendationer på åtgärder</a:t>
            </a:r>
          </a:p>
          <a:p>
            <a:r>
              <a:rPr lang="sv-SE" sz="2400" dirty="0">
                <a:latin typeface="Minion Pro" panose="02040503050201020203" pitchFamily="18" charset="0"/>
              </a:rPr>
              <a:t>Återkommande ungefär vart 5:e år</a:t>
            </a:r>
            <a:endParaRPr lang="sv-SE" sz="2400" strike="sngStrike" dirty="0">
              <a:latin typeface="Minion Pro" panose="02040503050201020203" pitchFamily="18" charset="0"/>
            </a:endParaRPr>
          </a:p>
        </p:txBody>
      </p:sp>
      <p:pic>
        <p:nvPicPr>
          <p:cNvPr id="6" name="Bildobjekt 5">
            <a:extLst>
              <a:ext uri="{FF2B5EF4-FFF2-40B4-BE49-F238E27FC236}">
                <a16:creationId xmlns:a16="http://schemas.microsoft.com/office/drawing/2014/main" id="{DB4D878C-EA3C-45B6-90DE-7AD7D68362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4528" y="1988840"/>
            <a:ext cx="4156471" cy="4104456"/>
          </a:xfrm>
          <a:prstGeom prst="rect">
            <a:avLst/>
          </a:prstGeom>
        </p:spPr>
      </p:pic>
      <p:sp>
        <p:nvSpPr>
          <p:cNvPr id="4" name="textruta 3">
            <a:extLst>
              <a:ext uri="{FF2B5EF4-FFF2-40B4-BE49-F238E27FC236}">
                <a16:creationId xmlns:a16="http://schemas.microsoft.com/office/drawing/2014/main" id="{60661283-01E0-4D09-B461-73B615D3DFB5}"/>
              </a:ext>
            </a:extLst>
          </p:cNvPr>
          <p:cNvSpPr txBox="1"/>
          <p:nvPr/>
        </p:nvSpPr>
        <p:spPr>
          <a:xfrm>
            <a:off x="491861" y="6214030"/>
            <a:ext cx="2023216" cy="307777"/>
          </a:xfrm>
          <a:prstGeom prst="rect">
            <a:avLst/>
          </a:prstGeom>
          <a:noFill/>
        </p:spPr>
        <p:txBody>
          <a:bodyPr wrap="square" rtlCol="0">
            <a:spAutoFit/>
          </a:bodyPr>
          <a:lstStyle/>
          <a:p>
            <a:r>
              <a:rPr lang="sv-SE" sz="1400" dirty="0">
                <a:latin typeface="Minion Pro" panose="02040503050201020203" pitchFamily="18" charset="0"/>
              </a:rPr>
              <a:t>Foto: ohchr.org</a:t>
            </a:r>
          </a:p>
        </p:txBody>
      </p:sp>
    </p:spTree>
    <p:extLst>
      <p:ext uri="{BB962C8B-B14F-4D97-AF65-F5344CB8AC3E}">
        <p14:creationId xmlns:p14="http://schemas.microsoft.com/office/powerpoint/2010/main" val="168651955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ubrik 1">
            <a:extLst>
              <a:ext uri="{FF2B5EF4-FFF2-40B4-BE49-F238E27FC236}">
                <a16:creationId xmlns:a16="http://schemas.microsoft.com/office/drawing/2014/main" id="{67E6BF4D-C553-4193-A714-1AE4E2F35295}"/>
              </a:ext>
            </a:extLst>
          </p:cNvPr>
          <p:cNvSpPr>
            <a:spLocks noGrp="1"/>
          </p:cNvSpPr>
          <p:nvPr>
            <p:ph type="title"/>
          </p:nvPr>
        </p:nvSpPr>
        <p:spPr>
          <a:xfrm>
            <a:off x="-396552" y="260350"/>
            <a:ext cx="9310365" cy="1143000"/>
          </a:xfrm>
        </p:spPr>
        <p:txBody>
          <a:bodyPr/>
          <a:lstStyle/>
          <a:p>
            <a:pPr eaLnBrk="1" hangingPunct="1"/>
            <a:br>
              <a:rPr lang="sv-SE" altLang="sv-SE" dirty="0">
                <a:solidFill>
                  <a:schemeClr val="bg1"/>
                </a:solidFill>
                <a:latin typeface="TradeGothic Condensed"/>
              </a:rPr>
            </a:br>
            <a:r>
              <a:rPr lang="sv-SE" altLang="sv-SE" dirty="0">
                <a:solidFill>
                  <a:schemeClr val="bg1"/>
                </a:solidFill>
                <a:latin typeface="TradeGothic Condensed"/>
              </a:rPr>
              <a:t>Sverige och UPR</a:t>
            </a:r>
            <a:br>
              <a:rPr lang="sv-SE" altLang="sv-SE" b="1" dirty="0">
                <a:latin typeface="TradeGothic" panose="020B0500000000000000" pitchFamily="34" charset="0"/>
              </a:rPr>
            </a:br>
            <a:endParaRPr lang="sv-SE" altLang="sv-SE" dirty="0">
              <a:latin typeface="TradeGothic" panose="020B0500000000000000" pitchFamily="34" charset="0"/>
            </a:endParaRPr>
          </a:p>
        </p:txBody>
      </p:sp>
      <p:sp>
        <p:nvSpPr>
          <p:cNvPr id="15363" name="Platshållare för innehåll 2">
            <a:extLst>
              <a:ext uri="{FF2B5EF4-FFF2-40B4-BE49-F238E27FC236}">
                <a16:creationId xmlns:a16="http://schemas.microsoft.com/office/drawing/2014/main" id="{9160CBF2-4650-4BEE-B4D9-A217F081FB4B}"/>
              </a:ext>
            </a:extLst>
          </p:cNvPr>
          <p:cNvSpPr>
            <a:spLocks noGrp="1"/>
          </p:cNvSpPr>
          <p:nvPr>
            <p:ph idx="1"/>
          </p:nvPr>
        </p:nvSpPr>
        <p:spPr/>
        <p:txBody>
          <a:bodyPr/>
          <a:lstStyle/>
          <a:p>
            <a:pPr algn="ctr" eaLnBrk="1" hangingPunct="1"/>
            <a:endParaRPr lang="sv-SE" altLang="sv-SE" sz="4000" b="1" dirty="0">
              <a:latin typeface="Minion Pro" panose="02040503050201020203" pitchFamily="18" charset="0"/>
            </a:endParaRPr>
          </a:p>
          <a:p>
            <a:r>
              <a:rPr lang="sv-SE" sz="2800" dirty="0">
                <a:latin typeface="Minion Pro" panose="02040503050201020203" pitchFamily="18" charset="0"/>
              </a:rPr>
              <a:t>Sverige granskas enligt sina samtliga konventionsåtaganden om mänskliga rättigheter</a:t>
            </a:r>
            <a:endParaRPr lang="sv-SE" sz="2800" strike="sngStrike" dirty="0">
              <a:latin typeface="Minion Pro" panose="02040503050201020203" pitchFamily="18" charset="0"/>
            </a:endParaRPr>
          </a:p>
          <a:p>
            <a:pPr eaLnBrk="1" hangingPunct="1"/>
            <a:r>
              <a:rPr lang="sv-SE" altLang="sv-SE" sz="2800" dirty="0">
                <a:latin typeface="Minion Pro" panose="02040503050201020203" pitchFamily="18" charset="0"/>
              </a:rPr>
              <a:t>Ny granskning den 27 januari 2020</a:t>
            </a:r>
          </a:p>
          <a:p>
            <a:pPr eaLnBrk="1" hangingPunct="1"/>
            <a:r>
              <a:rPr lang="sv-SE" altLang="sv-SE" sz="2800" dirty="0">
                <a:latin typeface="Minion Pro" panose="02040503050201020203" pitchFamily="18" charset="0"/>
              </a:rPr>
              <a:t>FN gav i granskningen 2015 kritik till Sverige inom:</a:t>
            </a:r>
          </a:p>
          <a:p>
            <a:pPr lvl="1"/>
            <a:r>
              <a:rPr lang="sv-SE" altLang="sv-SE" sz="2400" dirty="0">
                <a:latin typeface="Minion Pro" panose="02040503050201020203" pitchFamily="18" charset="0"/>
              </a:rPr>
              <a:t>Oberoende MR-institution saknas </a:t>
            </a:r>
          </a:p>
          <a:p>
            <a:pPr lvl="1"/>
            <a:r>
              <a:rPr lang="sv-SE" altLang="sv-SE" sz="2400" dirty="0">
                <a:latin typeface="Minion Pro" panose="02040503050201020203" pitchFamily="18" charset="0"/>
              </a:rPr>
              <a:t>Nationella minoriteter diskrimineras </a:t>
            </a:r>
          </a:p>
          <a:p>
            <a:pPr lvl="1"/>
            <a:r>
              <a:rPr lang="sv-SE" altLang="sv-SE" sz="2400" dirty="0">
                <a:latin typeface="Minion Pro" panose="02040503050201020203" pitchFamily="18" charset="0"/>
              </a:rPr>
              <a:t>Växande antal hatbrott </a:t>
            </a:r>
          </a:p>
          <a:p>
            <a:pPr lvl="1"/>
            <a:r>
              <a:rPr lang="sv-SE" altLang="sv-SE" sz="2400" dirty="0">
                <a:latin typeface="Minion Pro" panose="02040503050201020203" pitchFamily="18" charset="0"/>
              </a:rPr>
              <a:t>Socioekonomisk marginalisering och ökande klyftor </a:t>
            </a:r>
          </a:p>
          <a:p>
            <a:pPr lvl="1"/>
            <a:r>
              <a:rPr lang="sv-SE" altLang="sv-SE" sz="2400" dirty="0">
                <a:latin typeface="Minion Pro" panose="02040503050201020203" pitchFamily="18" charset="0"/>
              </a:rPr>
              <a:t>Rasistiska &amp; extremistiska organisationer inte förbjudna </a:t>
            </a:r>
          </a:p>
          <a:p>
            <a:pPr lvl="1"/>
            <a:endParaRPr lang="sv-SE" altLang="sv-SE" sz="2400" dirty="0">
              <a:latin typeface="Minion" panose="02040503050201020203" pitchFamily="18" charset="0"/>
            </a:endParaRPr>
          </a:p>
          <a:p>
            <a:pPr marL="0" indent="0" eaLnBrk="1" hangingPunct="1">
              <a:buNone/>
            </a:pPr>
            <a:endParaRPr lang="sv-SE" altLang="sv-SE" sz="2800" dirty="0">
              <a:latin typeface="Minion" panose="02040503050201020203" pitchFamily="18" charset="0"/>
            </a:endParaRPr>
          </a:p>
          <a:p>
            <a:pPr eaLnBrk="1" hangingPunct="1"/>
            <a:endParaRPr lang="sv-SE" altLang="sv-SE" sz="1600" dirty="0"/>
          </a:p>
          <a:p>
            <a:pPr eaLnBrk="1" hangingPunct="1"/>
            <a:endParaRPr lang="sv-SE" altLang="sv-SE" dirty="0"/>
          </a:p>
        </p:txBody>
      </p:sp>
    </p:spTree>
  </p:cSld>
  <p:clrMapOvr>
    <a:masterClrMapping/>
  </p:clrMapOvr>
  <p:transition/>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om mänskliga rättigheter, Aktion FN dec 2016 [Kompatibilitetsläge]" id="{22941C8E-6DED-4223-9857-487A30463B9D}" vid="{5F6C2F40-18EB-4428-B361-76556AF7A4E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om mänskliga rättigheter, Aktion FN2 2018 mall</Template>
  <TotalTime>5427</TotalTime>
  <Words>5140</Words>
  <Application>Microsoft Office PowerPoint</Application>
  <PresentationFormat>Bildspel på skärmen (4:3)</PresentationFormat>
  <Paragraphs>361</Paragraphs>
  <Slides>15</Slides>
  <Notes>15</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15</vt:i4>
      </vt:variant>
    </vt:vector>
  </HeadingPairs>
  <TitlesOfParts>
    <vt:vector size="24" baseType="lpstr">
      <vt:lpstr>Arial</vt:lpstr>
      <vt:lpstr>Arial Black</vt:lpstr>
      <vt:lpstr>Calibri</vt:lpstr>
      <vt:lpstr>Minion</vt:lpstr>
      <vt:lpstr>Minion Pro</vt:lpstr>
      <vt:lpstr>TradeGothic</vt:lpstr>
      <vt:lpstr>TradeGothic Condensed</vt:lpstr>
      <vt:lpstr>Wingdings</vt:lpstr>
      <vt:lpstr>Office-tema</vt:lpstr>
      <vt:lpstr>FN:s allmänna förklaring om de mänskliga rättigheterna </vt:lpstr>
      <vt:lpstr>FN:s allmänna förklaring om de mänskliga rättigheterna </vt:lpstr>
      <vt:lpstr>Resolution - Deklaration - Konvention</vt:lpstr>
      <vt:lpstr>9 kärnkonventioner</vt:lpstr>
      <vt:lpstr>FN-systemet för MR</vt:lpstr>
      <vt:lpstr>PowerPoint-presentation</vt:lpstr>
      <vt:lpstr>FN-kontoret för mänskliga  rättigheter</vt:lpstr>
      <vt:lpstr>Universal Periodic Review</vt:lpstr>
      <vt:lpstr> Sverige och UPR </vt:lpstr>
      <vt:lpstr>Joint Submission for Swedens third UPR in 2020</vt:lpstr>
      <vt:lpstr>Hatbrott </vt:lpstr>
      <vt:lpstr>Statistik hatbrott </vt:lpstr>
      <vt:lpstr>Ovärderliga rättigheter</vt:lpstr>
      <vt:lpstr>Diskussionsfrågor</vt:lpstr>
      <vt:lpstr>En bättre värld</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om FN:s arbete med  mänskliga rättigheter med  exempel på FN-kritik om diskriminering och rasism i Sverige  av Svenska FN-förbundet</dc:title>
  <dc:creator>Kajsa Uhrenius;emma.cornbert@fn.se</dc:creator>
  <cp:lastModifiedBy>Hanna Svanberg</cp:lastModifiedBy>
  <cp:revision>200</cp:revision>
  <dcterms:created xsi:type="dcterms:W3CDTF">2018-11-13T09:54:15Z</dcterms:created>
  <dcterms:modified xsi:type="dcterms:W3CDTF">2019-11-29T11:47:13Z</dcterms:modified>
</cp:coreProperties>
</file>