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84" r:id="rId3"/>
    <p:sldId id="372" r:id="rId4"/>
    <p:sldId id="373" r:id="rId5"/>
    <p:sldId id="336" r:id="rId6"/>
    <p:sldId id="581" r:id="rId7"/>
    <p:sldId id="332" r:id="rId8"/>
    <p:sldId id="573" r:id="rId9"/>
    <p:sldId id="589" r:id="rId10"/>
  </p:sldIdLst>
  <p:sldSz cx="9144000" cy="6858000" type="screen4x3"/>
  <p:notesSz cx="6797675" cy="9926638"/>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Cornbert" initials="EC" lastIdx="0" clrIdx="0">
    <p:extLst>
      <p:ext uri="{19B8F6BF-5375-455C-9EA6-DF929625EA0E}">
        <p15:presenceInfo xmlns:p15="http://schemas.microsoft.com/office/powerpoint/2012/main" userId="S::emma.cornbert@fn.se::c844042d-84f7-45c2-9a6c-baf2153f6814" providerId="AD"/>
      </p:ext>
    </p:extLst>
  </p:cmAuthor>
  <p:cmAuthor id="2" name="Hanna Svanberg" initials="HS" lastIdx="7" clrIdx="1">
    <p:extLst>
      <p:ext uri="{19B8F6BF-5375-455C-9EA6-DF929625EA0E}">
        <p15:presenceInfo xmlns:p15="http://schemas.microsoft.com/office/powerpoint/2012/main" userId="S::Hanna.Svanberg@fn.se::b12282d0-e841-42df-b17a-5a79a8aa445b" providerId="AD"/>
      </p:ext>
    </p:extLst>
  </p:cmAuthor>
  <p:cmAuthor id="3" name="Ellie Al-Kahwati" initials="EA" lastIdx="11" clrIdx="2">
    <p:extLst>
      <p:ext uri="{19B8F6BF-5375-455C-9EA6-DF929625EA0E}">
        <p15:presenceInfo xmlns:p15="http://schemas.microsoft.com/office/powerpoint/2012/main" userId="S::Ellie.Al-Kahwati@fn.se::9718ad71-d9a5-43fc-8b41-8af802adf4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29" autoAdjust="0"/>
    <p:restoredTop sz="62564" autoAdjust="0"/>
  </p:normalViewPr>
  <p:slideViewPr>
    <p:cSldViewPr>
      <p:cViewPr varScale="1">
        <p:scale>
          <a:sx n="71" d="100"/>
          <a:sy n="71" d="100"/>
        </p:scale>
        <p:origin x="2352" y="54"/>
      </p:cViewPr>
      <p:guideLst>
        <p:guide orient="horz" pos="2160"/>
        <p:guide pos="2880"/>
      </p:guideLst>
    </p:cSldViewPr>
  </p:slideViewPr>
  <p:outlineViewPr>
    <p:cViewPr>
      <p:scale>
        <a:sx n="33" d="100"/>
        <a:sy n="33" d="100"/>
      </p:scale>
      <p:origin x="0" y="16656"/>
    </p:cViewPr>
  </p:outlineViewPr>
  <p:notesTextViewPr>
    <p:cViewPr>
      <p:scale>
        <a:sx n="100" d="100"/>
        <a:sy n="100" d="100"/>
      </p:scale>
      <p:origin x="0" y="0"/>
    </p:cViewPr>
  </p:notesTextViewPr>
  <p:sorterViewPr>
    <p:cViewPr>
      <p:scale>
        <a:sx n="100" d="100"/>
        <a:sy n="100" d="100"/>
      </p:scale>
      <p:origin x="0" y="7236"/>
    </p:cViewPr>
  </p:sorterViewPr>
  <p:notesViewPr>
    <p:cSldViewPr>
      <p:cViewPr>
        <p:scale>
          <a:sx n="100" d="100"/>
          <a:sy n="100" d="100"/>
        </p:scale>
        <p:origin x="-1596" y="139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CED4B54A-8544-493B-8CF4-90F75F19629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sv-SE"/>
          </a:p>
        </p:txBody>
      </p:sp>
      <p:sp>
        <p:nvSpPr>
          <p:cNvPr id="3" name="Platshållare för datum 2">
            <a:extLst>
              <a:ext uri="{FF2B5EF4-FFF2-40B4-BE49-F238E27FC236}">
                <a16:creationId xmlns:a16="http://schemas.microsoft.com/office/drawing/2014/main" id="{363ABA25-21FA-49BB-8844-CE462516992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2A9DD00-E107-424C-93C9-C8315290DA11}" type="datetimeFigureOut">
              <a:rPr lang="sv-SE"/>
              <a:pPr>
                <a:defRPr/>
              </a:pPr>
              <a:t>2019-11-21</a:t>
            </a:fld>
            <a:endParaRPr lang="sv-SE"/>
          </a:p>
        </p:txBody>
      </p:sp>
      <p:sp>
        <p:nvSpPr>
          <p:cNvPr id="4" name="Platshållare för sidfot 3">
            <a:extLst>
              <a:ext uri="{FF2B5EF4-FFF2-40B4-BE49-F238E27FC236}">
                <a16:creationId xmlns:a16="http://schemas.microsoft.com/office/drawing/2014/main" id="{47F9CBBE-E7C8-43E5-9A25-16C43A1FD883}"/>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sv-SE"/>
          </a:p>
        </p:txBody>
      </p:sp>
      <p:sp>
        <p:nvSpPr>
          <p:cNvPr id="5" name="Platshållare för bildnummer 4">
            <a:extLst>
              <a:ext uri="{FF2B5EF4-FFF2-40B4-BE49-F238E27FC236}">
                <a16:creationId xmlns:a16="http://schemas.microsoft.com/office/drawing/2014/main" id="{1AA63AC4-AAFD-41C1-B559-E858731DBED1}"/>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FC69643-982F-4A5D-9570-206E6DE98722}" type="slidenum">
              <a:rPr lang="sv-SE" altLang="sv-SE"/>
              <a:pPr/>
              <a:t>‹#›</a:t>
            </a:fld>
            <a:endParaRPr lang="sv-SE" alt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0F78133-A74B-4DEA-9351-9161E8191FF4}"/>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sv-SE"/>
          </a:p>
        </p:txBody>
      </p:sp>
      <p:sp>
        <p:nvSpPr>
          <p:cNvPr id="3" name="Platshållare för datum 2">
            <a:extLst>
              <a:ext uri="{FF2B5EF4-FFF2-40B4-BE49-F238E27FC236}">
                <a16:creationId xmlns:a16="http://schemas.microsoft.com/office/drawing/2014/main" id="{FDCB9EF9-710F-433F-A40C-CA5D6734C49A}"/>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F160C32-E2A1-4B61-96AC-2B2F8706BFB2}" type="datetimeFigureOut">
              <a:rPr lang="sv-SE"/>
              <a:pPr>
                <a:defRPr/>
              </a:pPr>
              <a:t>2019-11-21</a:t>
            </a:fld>
            <a:endParaRPr lang="sv-SE"/>
          </a:p>
        </p:txBody>
      </p:sp>
      <p:sp>
        <p:nvSpPr>
          <p:cNvPr id="4" name="Platshållare för bildobjekt 3">
            <a:extLst>
              <a:ext uri="{FF2B5EF4-FFF2-40B4-BE49-F238E27FC236}">
                <a16:creationId xmlns:a16="http://schemas.microsoft.com/office/drawing/2014/main" id="{85719562-6EDB-40C3-89B9-962869AB7E7B}"/>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a:extLst>
              <a:ext uri="{FF2B5EF4-FFF2-40B4-BE49-F238E27FC236}">
                <a16:creationId xmlns:a16="http://schemas.microsoft.com/office/drawing/2014/main" id="{F6408505-0FA8-4A93-8EBD-696A72E5B5FC}"/>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a:extLst>
              <a:ext uri="{FF2B5EF4-FFF2-40B4-BE49-F238E27FC236}">
                <a16:creationId xmlns:a16="http://schemas.microsoft.com/office/drawing/2014/main" id="{6E908CC2-ABF9-48C9-B95B-FDE7FC0B4C6D}"/>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sv-SE"/>
          </a:p>
        </p:txBody>
      </p:sp>
      <p:sp>
        <p:nvSpPr>
          <p:cNvPr id="7" name="Platshållare för bildnummer 6">
            <a:extLst>
              <a:ext uri="{FF2B5EF4-FFF2-40B4-BE49-F238E27FC236}">
                <a16:creationId xmlns:a16="http://schemas.microsoft.com/office/drawing/2014/main" id="{588BB505-8BDC-4F1C-9EF5-2A8D69441B63}"/>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5D4FB1C-B0BE-4F52-B20A-3AC2B8ABF9A8}"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a:extLst>
              <a:ext uri="{FF2B5EF4-FFF2-40B4-BE49-F238E27FC236}">
                <a16:creationId xmlns:a16="http://schemas.microsoft.com/office/drawing/2014/main" id="{BD45E169-6B55-4CDE-A804-EBF1631480E6}"/>
              </a:ext>
            </a:extLst>
          </p:cNvPr>
          <p:cNvSpPr>
            <a:spLocks noGrp="1" noRot="1" noChangeAspect="1" noTextEdit="1"/>
          </p:cNvSpPr>
          <p:nvPr>
            <p:ph type="sldImg"/>
          </p:nvPr>
        </p:nvSpPr>
        <p:spPr bwMode="auto">
          <a:xfrm>
            <a:off x="1958975" y="642938"/>
            <a:ext cx="2879725" cy="21605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9EF403E9-9493-4602-BD35-62AF24733744}"/>
              </a:ext>
            </a:extLst>
          </p:cNvPr>
          <p:cNvSpPr>
            <a:spLocks noGrp="1"/>
          </p:cNvSpPr>
          <p:nvPr>
            <p:ph type="body" idx="1"/>
          </p:nvPr>
        </p:nvSpPr>
        <p:spPr>
          <a:xfrm>
            <a:off x="303213" y="3522663"/>
            <a:ext cx="6191250" cy="6265862"/>
          </a:xfrm>
        </p:spPr>
        <p:txBody>
          <a:bodyPr>
            <a:noAutofit/>
          </a:bodyPr>
          <a:lstStyle/>
          <a:p>
            <a:pPr eaLnBrk="1" fontAlgn="auto" hangingPunct="1">
              <a:spcBef>
                <a:spcPts val="0"/>
              </a:spcBef>
              <a:spcAft>
                <a:spcPts val="0"/>
              </a:spcAft>
              <a:defRPr/>
            </a:pPr>
            <a:endParaRPr lang="sv-SE" sz="1050" b="1" dirty="0"/>
          </a:p>
          <a:p>
            <a:pPr eaLnBrk="1" fontAlgn="auto" hangingPunct="1">
              <a:spcBef>
                <a:spcPts val="0"/>
              </a:spcBef>
              <a:spcAft>
                <a:spcPts val="0"/>
              </a:spcAft>
              <a:defRPr/>
            </a:pPr>
            <a:r>
              <a:rPr lang="sv-SE" sz="1050" b="1" dirty="0"/>
              <a:t>Bild 1: </a:t>
            </a:r>
          </a:p>
          <a:p>
            <a:pPr eaLnBrk="1" fontAlgn="auto" hangingPunct="1">
              <a:spcBef>
                <a:spcPts val="0"/>
              </a:spcBef>
              <a:spcAft>
                <a:spcPts val="0"/>
              </a:spcAft>
              <a:defRPr/>
            </a:pPr>
            <a:r>
              <a:rPr lang="sv-SE" sz="1050" dirty="0"/>
              <a:t>Intro</a:t>
            </a:r>
          </a:p>
        </p:txBody>
      </p:sp>
      <p:sp>
        <p:nvSpPr>
          <p:cNvPr id="26628" name="Platshållare för bildnummer 3">
            <a:extLst>
              <a:ext uri="{FF2B5EF4-FFF2-40B4-BE49-F238E27FC236}">
                <a16:creationId xmlns:a16="http://schemas.microsoft.com/office/drawing/2014/main" id="{78C1A406-5AB1-42BF-88E1-EC71D858CC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C929A1F-CBE2-4862-9AD0-1FB9E6C61780}" type="slidenum">
              <a:rPr lang="sv-SE" altLang="sv-SE">
                <a:latin typeface="Calibri" panose="020F0502020204030204" pitchFamily="34" charset="0"/>
              </a:rPr>
              <a:pPr/>
              <a:t>1</a:t>
            </a:fld>
            <a:endParaRPr lang="sv-SE" altLang="sv-SE">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latshållare för bildobjekt 1"/>
          <p:cNvSpPr>
            <a:spLocks noGrp="1" noRot="1" noChangeAspect="1" noTextEdit="1"/>
          </p:cNvSpPr>
          <p:nvPr>
            <p:ph type="sldImg"/>
          </p:nvPr>
        </p:nvSpPr>
        <p:spPr bwMode="auto">
          <a:xfrm>
            <a:off x="1598613" y="642938"/>
            <a:ext cx="3560762" cy="2671762"/>
          </a:xfrm>
          <a:noFill/>
          <a:ln>
            <a:solidFill>
              <a:srgbClr val="000000"/>
            </a:solidFill>
            <a:miter lim="800000"/>
            <a:headEnd/>
            <a:tailEnd/>
          </a:ln>
        </p:spPr>
      </p:sp>
      <p:sp>
        <p:nvSpPr>
          <p:cNvPr id="35843" name="Platshållare för anteckningar 2"/>
          <p:cNvSpPr>
            <a:spLocks noGrp="1"/>
          </p:cNvSpPr>
          <p:nvPr>
            <p:ph type="body" idx="1"/>
          </p:nvPr>
        </p:nvSpPr>
        <p:spPr bwMode="auto">
          <a:xfrm>
            <a:off x="679450" y="3522663"/>
            <a:ext cx="5438775" cy="5659437"/>
          </a:xfrm>
        </p:spPr>
        <p:txBody>
          <a:bodyPr>
            <a:normAutofit fontScale="92500" lnSpcReduction="20000"/>
          </a:bodyPr>
          <a:lstStyle/>
          <a:p>
            <a:r>
              <a:rPr lang="sv-SE" sz="1200" b="1" i="0" kern="1200" dirty="0">
                <a:solidFill>
                  <a:schemeClr val="tx1"/>
                </a:solidFill>
                <a:latin typeface="+mn-lt"/>
                <a:ea typeface="+mn-ea"/>
                <a:cs typeface="+mn-cs"/>
              </a:rPr>
              <a:t>Bild 2: Mänskliga rättigheter</a:t>
            </a:r>
          </a:p>
          <a:p>
            <a:r>
              <a:rPr lang="sv-SE" sz="1200" b="0" i="0" kern="1200" dirty="0">
                <a:solidFill>
                  <a:schemeClr val="tx1"/>
                </a:solidFill>
                <a:latin typeface="+mn-lt"/>
                <a:ea typeface="+mn-ea"/>
                <a:cs typeface="+mn-cs"/>
              </a:rPr>
              <a:t>Mänskliga rättigheter grundar sig på idén om att alla människor har universella rättigheter som är lika för alla, oavsett könstillhörighet, sexuell läggning, kultur, etnicitet eller andra saker som kan göra att man skiljer sig från andra människor. Med det kommer grundtanken om att alla människor är födda fria och har ett lika värde, alla ska därför ha samma rättigheter och skyldigheter. </a:t>
            </a:r>
          </a:p>
          <a:p>
            <a:endParaRPr lang="sv-SE" sz="1200" b="0" i="0" kern="1200" dirty="0">
              <a:solidFill>
                <a:schemeClr val="tx1"/>
              </a:solidFill>
              <a:latin typeface="+mn-lt"/>
              <a:ea typeface="+mn-ea"/>
              <a:cs typeface="+mn-cs"/>
            </a:endParaRPr>
          </a:p>
          <a:p>
            <a:r>
              <a:rPr lang="sv-SE" sz="1200" b="1" i="0" kern="1200" dirty="0">
                <a:solidFill>
                  <a:schemeClr val="tx1"/>
                </a:solidFill>
                <a:latin typeface="+mn-lt"/>
                <a:ea typeface="+mn-ea"/>
                <a:cs typeface="+mn-cs"/>
              </a:rPr>
              <a:t>Rör förhållandet mellan staten och individen</a:t>
            </a:r>
          </a:p>
          <a:p>
            <a:r>
              <a:rPr lang="sv-SE" sz="1200" b="0" i="0" kern="1200" dirty="0">
                <a:solidFill>
                  <a:schemeClr val="tx1"/>
                </a:solidFill>
                <a:latin typeface="+mn-lt"/>
                <a:ea typeface="+mn-ea"/>
                <a:cs typeface="+mn-cs"/>
              </a:rPr>
              <a:t>De mänskliga rättigheterna reglerar i grunden förhållandet mellan staten och individen.</a:t>
            </a:r>
          </a:p>
          <a:p>
            <a:r>
              <a:rPr lang="sv-SE" sz="1200" b="0" i="0" kern="1200" dirty="0">
                <a:solidFill>
                  <a:schemeClr val="tx1"/>
                </a:solidFill>
                <a:latin typeface="+mn-lt"/>
                <a:ea typeface="+mn-ea"/>
                <a:cs typeface="+mn-cs"/>
              </a:rPr>
              <a:t>De utgör en begränsning av statens makt över individen och slår samtidigt fast vissa skyldigheter för staten. Ett exempel är att staten är skyldig att skydda individens rättigheter från att kränkas av andra enskilda. Ett annat är att staten ska se till att varje människa kan förverkliga och utkräva sina rättigheter enligt konventionen.</a:t>
            </a:r>
          </a:p>
          <a:p>
            <a:pPr marL="228600" indent="-228600">
              <a:buFont typeface="+mj-lt"/>
              <a:buNone/>
              <a:defRPr/>
            </a:pPr>
            <a:endParaRPr lang="sv-SE" sz="1100" dirty="0"/>
          </a:p>
          <a:p>
            <a:r>
              <a:rPr lang="sv-SE" sz="1200" b="1" i="0" kern="1200" dirty="0">
                <a:solidFill>
                  <a:schemeClr val="tx1"/>
                </a:solidFill>
                <a:latin typeface="+mn-lt"/>
                <a:ea typeface="+mn-ea"/>
                <a:cs typeface="+mn-cs"/>
              </a:rPr>
              <a:t>Statens skyldighet och individens rättigheter</a:t>
            </a:r>
          </a:p>
          <a:p>
            <a:r>
              <a:rPr lang="sv-SE" sz="1200" b="0" i="0" kern="1200" dirty="0">
                <a:solidFill>
                  <a:schemeClr val="tx1"/>
                </a:solidFill>
                <a:latin typeface="+mn-lt"/>
                <a:ea typeface="+mn-ea"/>
                <a:cs typeface="+mn-cs"/>
              </a:rPr>
              <a:t>Staterna är skyldiga att respektera folkrättens regler. Varje land har ett ansvar för att åtaganden vad gäller de mänskliga rättigheterna omsätts i nationell lagstiftning.</a:t>
            </a:r>
          </a:p>
          <a:p>
            <a:r>
              <a:rPr lang="sv-SE" sz="1200" b="0" i="0" kern="1200" dirty="0">
                <a:solidFill>
                  <a:schemeClr val="tx1"/>
                </a:solidFill>
                <a:latin typeface="+mn-lt"/>
                <a:ea typeface="+mn-ea"/>
                <a:cs typeface="+mn-cs"/>
              </a:rPr>
              <a:t>En del rättigheter får under vissa omständigheter inskränkas i lag, medan andra är absoluta och alltid ska gälla.</a:t>
            </a:r>
          </a:p>
          <a:p>
            <a:r>
              <a:rPr lang="sv-SE" sz="1200" b="0" i="0" kern="1200" dirty="0">
                <a:solidFill>
                  <a:schemeClr val="tx1"/>
                </a:solidFill>
                <a:latin typeface="+mn-lt"/>
                <a:ea typeface="+mn-ea"/>
                <a:cs typeface="+mn-cs"/>
              </a:rPr>
              <a:t>Det räcker dock inte med lagar som klargör statens skyldigheter eller förbjuder vissa handlingar. Det krävs också ett fungerande rättssystem (poliser, advokater och åklagare, opartiska och rättvisa domstolar) som förverkligar lagarna. Därutöver behövs kompletterande åtgärder som information och kunskap för att göra människor medvetna om sina rättigheter.</a:t>
            </a:r>
          </a:p>
          <a:p>
            <a:pPr marL="228600" indent="-228600">
              <a:buFont typeface="+mj-lt"/>
              <a:buNone/>
              <a:defRPr/>
            </a:pPr>
            <a:endParaRPr lang="sv-SE" sz="1100" dirty="0"/>
          </a:p>
          <a:p>
            <a:r>
              <a:rPr lang="sv-SE" sz="1200" b="1" i="0" kern="1200" dirty="0">
                <a:solidFill>
                  <a:schemeClr val="tx1"/>
                </a:solidFill>
                <a:latin typeface="+mn-lt"/>
                <a:ea typeface="+mn-ea"/>
                <a:cs typeface="+mn-cs"/>
              </a:rPr>
              <a:t>En internationell angelägenhet</a:t>
            </a:r>
          </a:p>
          <a:p>
            <a:r>
              <a:rPr lang="sv-SE" sz="1200" b="0" i="0" kern="1200" dirty="0">
                <a:solidFill>
                  <a:schemeClr val="tx1"/>
                </a:solidFill>
                <a:latin typeface="+mn-lt"/>
                <a:ea typeface="+mn-ea"/>
                <a:cs typeface="+mn-cs"/>
              </a:rPr>
              <a:t>Om en kränkning sker av de mänskliga rättigheterna är det i första hand den aktuella statens ansvar att se till att den enskilde får upprättelse.</a:t>
            </a:r>
          </a:p>
          <a:p>
            <a:r>
              <a:rPr lang="sv-SE" sz="1200" b="0" i="0" kern="1200" dirty="0">
                <a:solidFill>
                  <a:schemeClr val="tx1"/>
                </a:solidFill>
                <a:latin typeface="+mn-lt"/>
                <a:ea typeface="+mn-ea"/>
                <a:cs typeface="+mn-cs"/>
              </a:rPr>
              <a:t>Men de mänskliga rättigheterna är en internationell angelägenhet och det är därför fullt legitimt för andra stater att framföra åsikter om och försöka påverka situationen i olika länder där rättigheterna kränks. Det finns olika internationella mekanismer dit den enskilde kan vända sig för att ställa ett land till svars för kränkningar av den enskildes mänskliga rättigheterna, exempelvis Europadomstolen och de olika kommittéer som är</a:t>
            </a:r>
            <a:r>
              <a:rPr lang="sv-SE" sz="1200" b="0" i="0" kern="1200" baseline="0" dirty="0">
                <a:solidFill>
                  <a:schemeClr val="tx1"/>
                </a:solidFill>
                <a:latin typeface="+mn-lt"/>
                <a:ea typeface="+mn-ea"/>
                <a:cs typeface="+mn-cs"/>
              </a:rPr>
              <a:t> </a:t>
            </a:r>
            <a:r>
              <a:rPr lang="sv-SE" sz="1200" b="0" i="0" kern="1200" dirty="0">
                <a:solidFill>
                  <a:schemeClr val="tx1"/>
                </a:solidFill>
                <a:latin typeface="+mn-lt"/>
                <a:ea typeface="+mn-ea"/>
                <a:cs typeface="+mn-cs"/>
              </a:rPr>
              <a:t>kopplade till FN:s konventioner.</a:t>
            </a:r>
          </a:p>
          <a:p>
            <a:pPr marL="228600" indent="-228600">
              <a:buFont typeface="+mj-lt"/>
              <a:buNone/>
              <a:defRPr/>
            </a:pPr>
            <a:endParaRPr lang="sv-SE" sz="1100" dirty="0"/>
          </a:p>
        </p:txBody>
      </p:sp>
      <p:sp>
        <p:nvSpPr>
          <p:cNvPr id="6148" name="Platshållare för bildnummer 3"/>
          <p:cNvSpPr>
            <a:spLocks noGrp="1"/>
          </p:cNvSpPr>
          <p:nvPr>
            <p:ph type="sldNum" sz="quarter" idx="5"/>
          </p:nvPr>
        </p:nvSpPr>
        <p:spPr bwMode="auto">
          <a:noFill/>
          <a:ln>
            <a:miter lim="800000"/>
            <a:headEnd/>
            <a:tailEnd/>
          </a:ln>
        </p:spPr>
        <p:txBody>
          <a:bodyPr/>
          <a:lstStyle/>
          <a:p>
            <a:fld id="{707E0285-EE74-4D0E-9210-D8ED6E245BF6}"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3" name="Platshållare för anteckningar 2"/>
          <p:cNvSpPr>
            <a:spLocks noGrp="1"/>
          </p:cNvSpPr>
          <p:nvPr>
            <p:ph type="body" idx="1"/>
          </p:nvPr>
        </p:nvSpPr>
        <p:spPr/>
        <p:txBody>
          <a:bodyPr>
            <a:normAutofit fontScale="85000" lnSpcReduction="20000"/>
          </a:bodyPr>
          <a:lstStyle/>
          <a:p>
            <a:r>
              <a:rPr lang="sv-SE" sz="1200" b="1" i="0" u="none" strike="noStrike" kern="1200" baseline="0" dirty="0">
                <a:solidFill>
                  <a:schemeClr val="tx1"/>
                </a:solidFill>
                <a:latin typeface="+mn-lt"/>
                <a:ea typeface="+mn-ea"/>
                <a:cs typeface="+mn-cs"/>
              </a:rPr>
              <a:t>Bild 3: Mänskliga rättigheter är </a:t>
            </a:r>
          </a:p>
          <a:p>
            <a:r>
              <a:rPr lang="sv-SE" sz="1200" b="1" i="0" u="none" strike="noStrike" kern="1200" baseline="0" dirty="0">
                <a:solidFill>
                  <a:schemeClr val="tx1"/>
                </a:solidFill>
                <a:latin typeface="+mn-lt"/>
                <a:ea typeface="+mn-ea"/>
                <a:cs typeface="+mn-cs"/>
              </a:rPr>
              <a:t>Folkrätten </a:t>
            </a:r>
            <a:r>
              <a:rPr lang="sv-SE" sz="1200" b="0" i="0" u="none" strike="noStrike" kern="1200" baseline="0" dirty="0">
                <a:solidFill>
                  <a:schemeClr val="tx1"/>
                </a:solidFill>
                <a:latin typeface="+mn-lt"/>
                <a:ea typeface="+mn-ea"/>
                <a:cs typeface="+mn-cs"/>
              </a:rPr>
              <a:t>skiljer sig från nationell rätt på så vis att makten inte delas, utan det är samma aktör, suveräna stater, som såväl lagstiftar, verkställer och dömer. </a:t>
            </a:r>
          </a:p>
          <a:p>
            <a:r>
              <a:rPr lang="sv-SE" sz="1200" b="0" i="0" u="none" strike="noStrike" kern="1200" baseline="0" dirty="0">
                <a:solidFill>
                  <a:schemeClr val="tx1"/>
                </a:solidFill>
                <a:latin typeface="+mn-lt"/>
                <a:ea typeface="+mn-ea"/>
                <a:cs typeface="+mn-cs"/>
              </a:rPr>
              <a:t>Mänskliga rättigheter ska skydda individer mot staters övergrepp. För att alla ska få sina mänskliga rättigheter tillgodosedda måste </a:t>
            </a:r>
            <a:r>
              <a:rPr lang="sv-SE" sz="1200" b="1" i="0" u="none" strike="noStrike" kern="1200" baseline="0" dirty="0">
                <a:solidFill>
                  <a:schemeClr val="tx1"/>
                </a:solidFill>
                <a:latin typeface="+mn-lt"/>
                <a:ea typeface="+mn-ea"/>
                <a:cs typeface="+mn-cs"/>
              </a:rPr>
              <a:t>staten </a:t>
            </a:r>
            <a:r>
              <a:rPr lang="sv-SE" sz="1200" b="0" i="0" u="none" strike="noStrike" kern="1200" baseline="0" dirty="0">
                <a:solidFill>
                  <a:schemeClr val="tx1"/>
                </a:solidFill>
                <a:latin typeface="+mn-lt"/>
                <a:ea typeface="+mn-ea"/>
                <a:cs typeface="+mn-cs"/>
              </a:rPr>
              <a:t>på olika sätt leva upp till sina skyldigheter enligt konventionerna. Staten är bl.a. skyldig att: </a:t>
            </a:r>
          </a:p>
          <a:p>
            <a:pPr marL="171450" indent="-171450">
              <a:buFontTx/>
              <a:buChar char="-"/>
            </a:pPr>
            <a:r>
              <a:rPr lang="sv-SE" sz="1200" b="0" i="0" u="none" strike="noStrike" kern="1200" baseline="0" dirty="0">
                <a:solidFill>
                  <a:schemeClr val="tx1"/>
                </a:solidFill>
                <a:latin typeface="+mn-lt"/>
                <a:ea typeface="+mn-ea"/>
                <a:cs typeface="+mn-cs"/>
              </a:rPr>
              <a:t>Följa och respektera rättigheterna. </a:t>
            </a:r>
          </a:p>
          <a:p>
            <a:pPr marL="171450" indent="-171450">
              <a:buFontTx/>
              <a:buChar char="-"/>
            </a:pPr>
            <a:r>
              <a:rPr lang="sv-SE" sz="1200" b="0" i="0" u="none" strike="noStrike" kern="1200" baseline="0" dirty="0">
                <a:solidFill>
                  <a:schemeClr val="tx1"/>
                </a:solidFill>
                <a:latin typeface="+mn-lt"/>
                <a:ea typeface="+mn-ea"/>
                <a:cs typeface="+mn-cs"/>
              </a:rPr>
              <a:t>Skydda medborgarna. </a:t>
            </a:r>
          </a:p>
          <a:p>
            <a:pPr marL="171450" indent="-171450">
              <a:buFontTx/>
              <a:buChar char="-"/>
            </a:pPr>
            <a:r>
              <a:rPr lang="sv-SE" sz="1200" b="0" i="0" u="none" strike="noStrike" kern="1200" baseline="0" dirty="0">
                <a:solidFill>
                  <a:schemeClr val="tx1"/>
                </a:solidFill>
                <a:latin typeface="+mn-lt"/>
                <a:ea typeface="+mn-ea"/>
                <a:cs typeface="+mn-cs"/>
              </a:rPr>
              <a:t>Uppfylla rättigheterna, exempelvis stifta lagar och avsätta budget som gör att rättigheterna kan uppfyllas </a:t>
            </a:r>
          </a:p>
          <a:p>
            <a:pPr marL="171450" indent="-171450">
              <a:buFontTx/>
              <a:buChar char="-"/>
            </a:pPr>
            <a:endParaRPr lang="sv-SE" sz="1200" b="0" i="0" u="none" strike="noStrike" kern="1200" baseline="0" dirty="0">
              <a:solidFill>
                <a:schemeClr val="tx1"/>
              </a:solidFill>
              <a:latin typeface="+mn-lt"/>
              <a:ea typeface="+mn-ea"/>
              <a:cs typeface="+mn-cs"/>
            </a:endParaRPr>
          </a:p>
          <a:p>
            <a:pPr marL="0" indent="0">
              <a:buFontTx/>
              <a:buNone/>
            </a:pPr>
            <a:r>
              <a:rPr lang="sv-SE" sz="1200" b="1" i="0" u="none" strike="noStrike" kern="1200" baseline="0" dirty="0">
                <a:solidFill>
                  <a:schemeClr val="tx1"/>
                </a:solidFill>
                <a:latin typeface="+mn-lt"/>
                <a:ea typeface="+mn-ea"/>
                <a:cs typeface="+mn-cs"/>
              </a:rPr>
              <a:t>Sedvana</a:t>
            </a:r>
            <a:r>
              <a:rPr lang="sv-SE" sz="1200" b="0" i="0" u="none" strike="noStrike" kern="1200" baseline="0" dirty="0">
                <a:solidFill>
                  <a:schemeClr val="tx1"/>
                </a:solidFill>
                <a:latin typeface="+mn-lt"/>
                <a:ea typeface="+mn-ea"/>
                <a:cs typeface="+mn-cs"/>
              </a:rPr>
              <a:t> är regler som kommer till utan att det står nedskrivet i exempelvis lagtext eller dokument. T. ex om stater återkommande uttrycker en vilja eller tanke eller handlar på ett visst sätt om en fråga som inte står nedskrivet, eller genom praxis. </a:t>
            </a:r>
          </a:p>
          <a:p>
            <a:pPr marL="0" indent="0">
              <a:buFontTx/>
              <a:buNone/>
            </a:pPr>
            <a:endParaRPr lang="sv-SE" sz="1200" b="0" i="0" u="none" strike="noStrike" kern="1200" baseline="0" dirty="0">
              <a:solidFill>
                <a:schemeClr val="tx1"/>
              </a:solidFill>
              <a:latin typeface="+mn-lt"/>
              <a:ea typeface="+mn-ea"/>
              <a:cs typeface="+mn-cs"/>
            </a:endParaRPr>
          </a:p>
          <a:p>
            <a:pPr marL="0" indent="0">
              <a:buFontTx/>
              <a:buNone/>
            </a:pPr>
            <a:r>
              <a:rPr lang="sv-SE" sz="1200" b="1" i="0" u="none" strike="noStrike" kern="1200" baseline="0" dirty="0">
                <a:solidFill>
                  <a:schemeClr val="tx1"/>
                </a:solidFill>
                <a:latin typeface="+mn-lt"/>
                <a:ea typeface="+mn-ea"/>
                <a:cs typeface="+mn-cs"/>
              </a:rPr>
              <a:t>Traktaträtt </a:t>
            </a:r>
            <a:r>
              <a:rPr lang="sv-SE" sz="1200" b="0" i="0" u="none" strike="noStrike" kern="1200" baseline="0" dirty="0">
                <a:solidFill>
                  <a:schemeClr val="tx1"/>
                </a:solidFill>
                <a:latin typeface="+mn-lt"/>
                <a:ea typeface="+mn-ea"/>
                <a:cs typeface="+mn-cs"/>
              </a:rPr>
              <a:t>är internationella överenskommelser i skriftlig form mellan stater. Ex. konventioner, stadgar etc. Blir juridiskt bindande när en stat signerat och ratificerat. </a:t>
            </a:r>
          </a:p>
          <a:p>
            <a:endParaRPr lang="sv-SE" sz="1200" b="0" i="0" u="none" strike="noStrike" kern="1200" baseline="0" dirty="0">
              <a:solidFill>
                <a:schemeClr val="tx1"/>
              </a:solidFill>
              <a:latin typeface="+mn-lt"/>
              <a:ea typeface="+mn-ea"/>
              <a:cs typeface="+mn-cs"/>
            </a:endParaRPr>
          </a:p>
          <a:p>
            <a:r>
              <a:rPr lang="sv-SE" sz="1200" b="0" i="0" u="none" strike="noStrike" kern="1200" baseline="0" dirty="0">
                <a:solidFill>
                  <a:schemeClr val="tx1"/>
                </a:solidFill>
                <a:latin typeface="+mn-lt"/>
                <a:ea typeface="+mn-ea"/>
                <a:cs typeface="+mn-cs"/>
              </a:rPr>
              <a:t>På en </a:t>
            </a:r>
            <a:r>
              <a:rPr lang="sv-SE" sz="1200" b="1" i="0" u="none" strike="noStrike" kern="1200" baseline="0" dirty="0">
                <a:solidFill>
                  <a:schemeClr val="tx1"/>
                </a:solidFill>
                <a:latin typeface="+mn-lt"/>
                <a:ea typeface="+mn-ea"/>
                <a:cs typeface="+mn-cs"/>
              </a:rPr>
              <a:t>världskonferens om mänskliga rättigheter i Wien i juni 1993 </a:t>
            </a:r>
            <a:r>
              <a:rPr lang="sv-SE" sz="1200" b="0" i="0" u="none" strike="noStrike" kern="1200" baseline="0" dirty="0">
                <a:solidFill>
                  <a:schemeClr val="tx1"/>
                </a:solidFill>
                <a:latin typeface="+mn-lt"/>
                <a:ea typeface="+mn-ea"/>
                <a:cs typeface="+mn-cs"/>
              </a:rPr>
              <a:t>som ofta refereras antogs en deklaration och ett handlingsprogram som på nytt slog fast att det är det internationella samfundets uppgift att skydda rättigheterna. Ett viktigt resultat av konferensen var även att den slog fast att rättigheterna är ömsesidigt samverkande, odelbara och delar av samma enhet. Samt att de mänskliga rättigheterna är universella – de gäller för alla människor, utan åtskillnad, över hela världen, oavsett land, kultur eller specifik situation. Wien-deklarationen tog också upp massiva kränkningar av mänskliga rättigheter, särskilt folkmord, etnisk rensning och systematiska våldtäkter, vidare självbestämmande, nuvarande och framtida generationers behov av en god miljö, särskilt sårbara gruppers situation som gästarbetares, flyktingars och </a:t>
            </a:r>
            <a:r>
              <a:rPr lang="sv-SE" sz="1200" b="0" i="0" u="none" strike="noStrike" kern="1200" baseline="0" dirty="0">
                <a:solidFill>
                  <a:srgbClr val="FF0000"/>
                </a:solidFill>
                <a:latin typeface="+mn-lt"/>
                <a:ea typeface="+mn-ea"/>
                <a:cs typeface="+mn-cs"/>
              </a:rPr>
              <a:t>fu</a:t>
            </a:r>
            <a:r>
              <a:rPr lang="sv-SE" sz="1200" b="0" i="0" u="none" strike="noStrike" kern="1200" baseline="0" dirty="0">
                <a:solidFill>
                  <a:srgbClr val="FF0000"/>
                </a:solidFill>
                <a:highlight>
                  <a:srgbClr val="FFFF00"/>
                </a:highlight>
                <a:latin typeface="+mn-lt"/>
                <a:ea typeface="+mn-ea"/>
                <a:cs typeface="+mn-cs"/>
              </a:rPr>
              <a:t>nktionshin</a:t>
            </a:r>
            <a:r>
              <a:rPr lang="sv-SE" sz="1200" b="0" i="0" u="none" strike="noStrike" kern="1200" baseline="0" dirty="0">
                <a:solidFill>
                  <a:srgbClr val="FF0000"/>
                </a:solidFill>
                <a:latin typeface="+mn-lt"/>
                <a:ea typeface="+mn-ea"/>
                <a:cs typeface="+mn-cs"/>
              </a:rPr>
              <a:t>drade</a:t>
            </a:r>
            <a:r>
              <a:rPr lang="sv-SE" sz="1200" b="0" i="0" u="none" strike="noStrike" kern="1200" baseline="0" dirty="0">
                <a:solidFill>
                  <a:schemeClr val="tx1"/>
                </a:solidFill>
                <a:latin typeface="+mn-lt"/>
                <a:ea typeface="+mn-ea"/>
                <a:cs typeface="+mn-cs"/>
              </a:rPr>
              <a:t> samt kvinnors och flickors mänskliga rättigheter, där konferensen kräver att kvinnors rättigheter sätts i fokus för FN:s arbete för att skydda mänskliga rättigheter. </a:t>
            </a:r>
            <a:endParaRPr lang="sv-SE" sz="1200" b="0" i="0" kern="1200" dirty="0">
              <a:solidFill>
                <a:schemeClr val="tx1"/>
              </a:solidFill>
              <a:latin typeface="+mn-lt"/>
              <a:ea typeface="+mn-ea"/>
              <a:cs typeface="+mn-cs"/>
            </a:endParaRPr>
          </a:p>
        </p:txBody>
      </p:sp>
      <p:sp>
        <p:nvSpPr>
          <p:cNvPr id="27652" name="Platshållare för bildnummer 3"/>
          <p:cNvSpPr>
            <a:spLocks noGrp="1"/>
          </p:cNvSpPr>
          <p:nvPr>
            <p:ph type="sldNum" sz="quarter" idx="5"/>
          </p:nvPr>
        </p:nvSpPr>
        <p:spPr bwMode="auto">
          <a:noFill/>
          <a:ln>
            <a:miter lim="800000"/>
            <a:headEnd/>
            <a:tailEnd/>
          </a:ln>
        </p:spPr>
        <p:txBody>
          <a:bodyPr/>
          <a:lstStyle/>
          <a:p>
            <a:fld id="{52B6B2E3-7B0A-456A-B105-B46EF43DF1D1}" type="slidenum">
              <a:rPr lang="sv-SE" altLang="sv-SE" smtClean="0"/>
              <a:pPr/>
              <a:t>3</a:t>
            </a:fld>
            <a:endParaRPr lang="sv-SE" alt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tshållare för bildobjekt 1">
            <a:extLst>
              <a:ext uri="{FF2B5EF4-FFF2-40B4-BE49-F238E27FC236}">
                <a16:creationId xmlns:a16="http://schemas.microsoft.com/office/drawing/2014/main" id="{889856DE-50E9-4DBC-83AA-D9E6EC2049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897AD080-2F22-4A4B-9B42-68D544645451}"/>
              </a:ext>
            </a:extLst>
          </p:cNvPr>
          <p:cNvSpPr>
            <a:spLocks noGrp="1"/>
          </p:cNvSpPr>
          <p:nvPr>
            <p:ph type="body" idx="1"/>
          </p:nvPr>
        </p:nvSpPr>
        <p:spPr/>
        <p:txBody>
          <a:bodyPr>
            <a:normAutofit/>
          </a:bodyPr>
          <a:lstStyle/>
          <a:p>
            <a:pPr eaLnBrk="1" hangingPunct="1">
              <a:spcBef>
                <a:spcPct val="0"/>
              </a:spcBef>
            </a:pPr>
            <a:r>
              <a:rPr lang="sv-SE" altLang="sv-SE" sz="1200" b="1" dirty="0"/>
              <a:t>Bild 4: Folkrätt</a:t>
            </a:r>
          </a:p>
          <a:p>
            <a:pPr eaLnBrk="1" hangingPunct="1">
              <a:spcBef>
                <a:spcPct val="0"/>
              </a:spcBef>
            </a:pPr>
            <a:r>
              <a:rPr lang="sv-SE" altLang="sv-SE" sz="1200" b="1" dirty="0"/>
              <a:t>De</a:t>
            </a:r>
            <a:r>
              <a:rPr lang="sv-SE" altLang="sv-SE" sz="1200" dirty="0"/>
              <a:t> </a:t>
            </a:r>
            <a:r>
              <a:rPr lang="sv-SE" altLang="sv-SE" sz="1200" b="1" dirty="0"/>
              <a:t>mänskliga rättigheterna ska gälla i fredstid till skillnad från den humanitära rätten som är krigets lagar.</a:t>
            </a:r>
            <a:r>
              <a:rPr lang="sv-SE" altLang="sv-SE" sz="1200" dirty="0"/>
              <a:t> Både de mänskliga rättigheterna och den humanitära rätten reglerar statens skyldighet att skydda sina medborgare. De ska skydda individer mot staters makt- och våldsanvändning, i fred respektive i väpnad konflikt.</a:t>
            </a:r>
          </a:p>
          <a:p>
            <a:pPr eaLnBrk="1" hangingPunct="1">
              <a:spcBef>
                <a:spcPct val="0"/>
              </a:spcBef>
            </a:pPr>
            <a:endParaRPr lang="sv-SE" altLang="sv-SE" sz="1200" dirty="0"/>
          </a:p>
          <a:p>
            <a:pPr eaLnBrk="1" hangingPunct="1">
              <a:spcBef>
                <a:spcPct val="0"/>
              </a:spcBef>
            </a:pPr>
            <a:r>
              <a:rPr lang="sv-SE" altLang="sv-SE" sz="1200" dirty="0"/>
              <a:t>I dag överlappar och kompletterar de mänskliga rättigheterna och den humanitära rätten varandra. Ibland reglerar de samma rättigheter och skydd, t. ex. förbud mot tortyr, slaveri och diskriminering samt rätten till liv, frihet och personlig säkerhet som alltid gäller, även i tider för konflikt och krig. </a:t>
            </a:r>
          </a:p>
          <a:p>
            <a:pPr eaLnBrk="1" hangingPunct="1">
              <a:spcBef>
                <a:spcPct val="0"/>
              </a:spcBef>
            </a:pPr>
            <a:endParaRPr lang="sv-SE" altLang="sv-SE" sz="1200" i="1" dirty="0"/>
          </a:p>
          <a:p>
            <a:pPr eaLnBrk="1" hangingPunct="1">
              <a:spcBef>
                <a:spcPct val="0"/>
              </a:spcBef>
            </a:pPr>
            <a:r>
              <a:rPr lang="sv-SE" altLang="sv-SE" sz="1200" b="1" dirty="0"/>
              <a:t>Vissa mänskliga rättigheter kan tillfälligt inskränkas </a:t>
            </a:r>
            <a:r>
              <a:rPr lang="sv-SE" altLang="sv-SE" sz="1200" dirty="0"/>
              <a:t>av staten i nödlägen (som t. ex. under en väpnad konflikt). Det kan till exempel handla om begränsningar i rätten till rörelsefrihet, mötesfrihet eller yttrandefrihet. Men vissa grundläggande rättigheter, som rätten till liv, skydd mot tortyr eller omänsklig behandling, förbud mot slaveri, förbud mot retroaktiv strafflagstiftning, kan aldrig begränsas och ska gälla i alla situationer, även under en väpnad konflikt.</a:t>
            </a:r>
          </a:p>
          <a:p>
            <a:pPr eaLnBrk="1" hangingPunct="1">
              <a:spcBef>
                <a:spcPct val="0"/>
              </a:spcBef>
            </a:pPr>
            <a:endParaRPr lang="sv-SE" altLang="sv-SE" sz="1200" dirty="0"/>
          </a:p>
          <a:p>
            <a:pPr eaLnBrk="1" hangingPunct="1">
              <a:spcBef>
                <a:spcPct val="0"/>
              </a:spcBef>
            </a:pPr>
            <a:r>
              <a:rPr lang="sv-SE" altLang="sv-SE" sz="1200" dirty="0"/>
              <a:t>Brott mot de mänskliga rättigheterna förekommer ofta under väpnade konflikter och  kränkningar av de mänskliga rättigheterna bidrar till att konflikter uppstår. Omvänt gäller att respekt för de mänskliga rättigheterna kan förebygga väpnade konflikter.</a:t>
            </a:r>
          </a:p>
          <a:p>
            <a:pPr eaLnBrk="1" fontAlgn="auto" hangingPunct="1">
              <a:spcBef>
                <a:spcPts val="0"/>
              </a:spcBef>
              <a:spcAft>
                <a:spcPts val="0"/>
              </a:spcAft>
              <a:defRPr/>
            </a:pPr>
            <a:endParaRPr lang="sv-SE" dirty="0"/>
          </a:p>
        </p:txBody>
      </p:sp>
      <p:sp>
        <p:nvSpPr>
          <p:cNvPr id="28676" name="Platshållare för bildnummer 3">
            <a:extLst>
              <a:ext uri="{FF2B5EF4-FFF2-40B4-BE49-F238E27FC236}">
                <a16:creationId xmlns:a16="http://schemas.microsoft.com/office/drawing/2014/main" id="{03A8D815-B15B-4E08-AC38-006B83B7A7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D3961D-BE72-4F24-9F42-77DBA87C3AF5}" type="slidenum">
              <a:rPr lang="sv-SE" altLang="sv-SE">
                <a:latin typeface="Calibri" panose="020F0502020204030204" pitchFamily="34" charset="0"/>
              </a:rPr>
              <a:pPr/>
              <a:t>4</a:t>
            </a:fld>
            <a:endParaRPr lang="sv-SE" altLang="sv-SE">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bildobjekt 1">
            <a:extLst>
              <a:ext uri="{FF2B5EF4-FFF2-40B4-BE49-F238E27FC236}">
                <a16:creationId xmlns:a16="http://schemas.microsoft.com/office/drawing/2014/main" id="{6E530275-ECE2-4B7E-8A5B-89D7D3895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2DD3BB47-199B-4196-A9F3-9CD5F55DAC5C}"/>
              </a:ext>
            </a:extLst>
          </p:cNvPr>
          <p:cNvSpPr>
            <a:spLocks noGrp="1"/>
          </p:cNvSpPr>
          <p:nvPr>
            <p:ph type="body" idx="1"/>
          </p:nvPr>
        </p:nvSpPr>
        <p:spPr/>
        <p:txBody>
          <a:bodyPr>
            <a:normAutofit fontScale="85000" lnSpcReduction="20000"/>
          </a:bodyPr>
          <a:lstStyle/>
          <a:p>
            <a:pPr eaLnBrk="1" fontAlgn="auto" hangingPunct="1">
              <a:spcBef>
                <a:spcPts val="0"/>
              </a:spcBef>
              <a:spcAft>
                <a:spcPts val="0"/>
              </a:spcAft>
              <a:defRPr/>
            </a:pPr>
            <a:r>
              <a:rPr lang="sv-SE" sz="1400" b="1" dirty="0"/>
              <a:t>Bild 5: Läget i världen</a:t>
            </a:r>
          </a:p>
          <a:p>
            <a:pPr eaLnBrk="1" fontAlgn="auto" hangingPunct="1">
              <a:spcBef>
                <a:spcPts val="0"/>
              </a:spcBef>
              <a:spcAft>
                <a:spcPts val="0"/>
              </a:spcAft>
              <a:defRPr/>
            </a:pPr>
            <a:r>
              <a:rPr lang="sv-SE" sz="1400" b="1" dirty="0"/>
              <a:t>Fakta om nuläget vad gäller krig och flyktingar i världen:</a:t>
            </a:r>
          </a:p>
          <a:p>
            <a:pPr eaLnBrk="1" fontAlgn="auto" hangingPunct="1">
              <a:spcBef>
                <a:spcPts val="0"/>
              </a:spcBef>
              <a:spcAft>
                <a:spcPts val="0"/>
              </a:spcAft>
              <a:defRPr/>
            </a:pPr>
            <a:r>
              <a:rPr lang="sv-SE" dirty="0"/>
              <a:t>I den värld vi lever i pågår nu situationer som direkt och indirekt hotar individers rätt till mänskliga rättigheterna i form av  krig, klimatförändringar och växande högerextremistiska krafter. Världen har svårt att efterleva de åtagande de tagit på sig  i och med den allmänna förklaringen av mänskliga rättigheter.</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Här är ett urval av aktuella händelser: </a:t>
            </a:r>
          </a:p>
          <a:p>
            <a:pPr eaLnBrk="1" fontAlgn="auto" hangingPunct="1">
              <a:spcBef>
                <a:spcPts val="0"/>
              </a:spcBef>
              <a:spcAft>
                <a:spcPts val="0"/>
              </a:spcAft>
              <a:defRPr/>
            </a:pPr>
            <a:r>
              <a:rPr lang="sv-SE" dirty="0"/>
              <a:t>- Ca 40 </a:t>
            </a:r>
            <a:r>
              <a:rPr lang="sv-SE" b="1" dirty="0"/>
              <a:t>krig</a:t>
            </a:r>
            <a:r>
              <a:rPr lang="sv-SE" dirty="0"/>
              <a:t> med över 100 000 döda 2014, i Syrien, Kongo-Kinshasa, Ukraina, Irak, Afghanistan, Nigeria, </a:t>
            </a:r>
            <a:r>
              <a:rPr lang="sv-SE" dirty="0" err="1"/>
              <a:t>Sydsudan</a:t>
            </a:r>
            <a:r>
              <a:rPr lang="sv-SE" dirty="0"/>
              <a:t>, Somalia. (11 större)</a:t>
            </a:r>
          </a:p>
          <a:p>
            <a:pPr eaLnBrk="1" fontAlgn="auto" hangingPunct="1">
              <a:spcBef>
                <a:spcPts val="0"/>
              </a:spcBef>
              <a:spcAft>
                <a:spcPts val="0"/>
              </a:spcAft>
              <a:defRPr/>
            </a:pPr>
            <a:r>
              <a:rPr lang="sv-SE" dirty="0"/>
              <a:t>- Konflikter mellan icke-statliga aktörer ökar. </a:t>
            </a:r>
          </a:p>
          <a:p>
            <a:pPr eaLnBrk="1" fontAlgn="auto" hangingPunct="1">
              <a:spcBef>
                <a:spcPts val="0"/>
              </a:spcBef>
              <a:spcAft>
                <a:spcPts val="0"/>
              </a:spcAft>
              <a:defRPr/>
            </a:pPr>
            <a:r>
              <a:rPr lang="sv-SE" dirty="0"/>
              <a:t>- Över 1000 döda i 11 konflikter</a:t>
            </a:r>
          </a:p>
          <a:p>
            <a:pPr eaLnBrk="1" fontAlgn="auto" hangingPunct="1">
              <a:spcBef>
                <a:spcPts val="0"/>
              </a:spcBef>
              <a:spcAft>
                <a:spcPts val="0"/>
              </a:spcAft>
              <a:defRPr/>
            </a:pPr>
            <a:r>
              <a:rPr lang="sv-SE" dirty="0"/>
              <a:t>- Väpnad konflikt innebär över 25 döda/år</a:t>
            </a:r>
          </a:p>
          <a:p>
            <a:pPr eaLnBrk="1" fontAlgn="auto" hangingPunct="1">
              <a:spcBef>
                <a:spcPts val="0"/>
              </a:spcBef>
              <a:spcAft>
                <a:spcPts val="0"/>
              </a:spcAft>
              <a:defRPr/>
            </a:pPr>
            <a:r>
              <a:rPr lang="sv-SE" dirty="0"/>
              <a:t>OBS: Fortfarande ligger talen dock en bra bit under de dödligaste åren på 1970- och 1980-talen.</a:t>
            </a:r>
          </a:p>
          <a:p>
            <a:pPr eaLnBrk="1" fontAlgn="auto" hangingPunct="1">
              <a:spcBef>
                <a:spcPts val="0"/>
              </a:spcBef>
              <a:spcAft>
                <a:spcPts val="0"/>
              </a:spcAft>
              <a:defRPr/>
            </a:pPr>
            <a:endParaRPr lang="sv-SE" dirty="0"/>
          </a:p>
          <a:p>
            <a:pPr eaLnBrk="1" fontAlgn="auto" hangingPunct="1">
              <a:spcBef>
                <a:spcPts val="0"/>
              </a:spcBef>
              <a:spcAft>
                <a:spcPts val="0"/>
              </a:spcAft>
              <a:defRPr/>
            </a:pPr>
            <a:r>
              <a:rPr lang="sv-SE" dirty="0"/>
              <a:t>Hotas du av krig eller förföljelse har du rätt att fly från ditt land, detta styrker de mänskliga rättigheterna. </a:t>
            </a:r>
          </a:p>
          <a:p>
            <a:pPr eaLnBrk="1" fontAlgn="auto" hangingPunct="1">
              <a:spcBef>
                <a:spcPts val="0"/>
              </a:spcBef>
              <a:spcAft>
                <a:spcPts val="0"/>
              </a:spcAft>
              <a:defRPr/>
            </a:pPr>
            <a:r>
              <a:rPr lang="sv-SE" dirty="0"/>
              <a:t>Enligt FN:s flyktingorgan UNHCR får varje dag i genomsnitt </a:t>
            </a:r>
            <a:r>
              <a:rPr lang="sv-SE" b="1" dirty="0"/>
              <a:t>44 400 människor </a:t>
            </a:r>
            <a:r>
              <a:rPr lang="sv-SE" dirty="0"/>
              <a:t>lämna sina hem till följd av krig eller förföljelse. Antalet människor på flykt uppgår enligt UNHCR till </a:t>
            </a:r>
            <a:r>
              <a:rPr lang="sv-SE" b="1" dirty="0"/>
              <a:t>70,8 miljoner människor</a:t>
            </a:r>
            <a:r>
              <a:rPr lang="sv-SE" dirty="0"/>
              <a:t>, den högsta siffran sedan andra världskriget. De allra flesta , </a:t>
            </a:r>
            <a:r>
              <a:rPr lang="sv-SE" b="1" dirty="0"/>
              <a:t>41,3 miljoner </a:t>
            </a:r>
            <a:r>
              <a:rPr lang="sv-SE" dirty="0"/>
              <a:t>är på flykt inom sina egna länder.  Av världen 70,8 miljoner människor på flykt beräknas 25,9 miljoner tvingats fly från sitt hemland. De flesta av dessa flyktingar flydde till grannländer eller någon annanstans i deras omedelbara region. 2018 väntade 3,5 miljoner människor på sin asylansökan. </a:t>
            </a:r>
          </a:p>
          <a:p>
            <a:pPr eaLnBrk="1" fontAlgn="auto" hangingPunct="1">
              <a:spcBef>
                <a:spcPts val="0"/>
              </a:spcBef>
              <a:spcAft>
                <a:spcPts val="0"/>
              </a:spcAft>
              <a:defRPr/>
            </a:pPr>
            <a:endParaRPr lang="sv-SE" u="sng" dirty="0"/>
          </a:p>
          <a:p>
            <a:pPr algn="l" rtl="0" eaLnBrk="1" fontAlgn="auto" hangingPunct="1">
              <a:spcBef>
                <a:spcPts val="0"/>
              </a:spcBef>
              <a:spcAft>
                <a:spcPts val="0"/>
              </a:spcAft>
              <a:defRPr/>
            </a:pPr>
            <a:r>
              <a:rPr lang="sv-SE" sz="1200" kern="1200" dirty="0">
                <a:solidFill>
                  <a:schemeClr val="tx1"/>
                </a:solidFill>
                <a:latin typeface="+mn-lt"/>
                <a:ea typeface="+mn-ea"/>
                <a:cs typeface="+mn-cs"/>
              </a:rPr>
              <a:t>År 2015 var </a:t>
            </a:r>
            <a:r>
              <a:rPr lang="sv-SE" sz="1200" b="1" kern="1200" dirty="0">
                <a:solidFill>
                  <a:schemeClr val="tx1"/>
                </a:solidFill>
                <a:latin typeface="+mn-lt"/>
                <a:ea typeface="+mn-ea"/>
                <a:cs typeface="+mn-cs"/>
              </a:rPr>
              <a:t>1,6 miljoner personer av Sveriges befolkning födda utomlands</a:t>
            </a:r>
            <a:r>
              <a:rPr lang="sv-SE" sz="1200" kern="1200" dirty="0">
                <a:solidFill>
                  <a:schemeClr val="tx1"/>
                </a:solidFill>
                <a:latin typeface="+mn-lt"/>
                <a:ea typeface="+mn-ea"/>
                <a:cs typeface="+mn-cs"/>
              </a:rPr>
              <a:t>, vilket motsvarade drygt 16%. De vanligaste medborgarskapsländerna, för personer som invandrade samma år, var Syrien följt av återinvandrande svenska medborgare. De vanligaste utvandringsländerna var Norge, Danmark och Storbritannien.</a:t>
            </a:r>
          </a:p>
          <a:p>
            <a:pPr algn="l" rtl="0" eaLnBrk="1" fontAlgn="auto" hangingPunct="1">
              <a:spcBef>
                <a:spcPts val="0"/>
              </a:spcBef>
              <a:spcAft>
                <a:spcPts val="0"/>
              </a:spcAft>
              <a:defRPr/>
            </a:pPr>
            <a:r>
              <a:rPr lang="sv-SE" sz="1200" kern="1200" dirty="0">
                <a:solidFill>
                  <a:schemeClr val="tx1"/>
                </a:solidFill>
                <a:latin typeface="+mn-lt"/>
                <a:ea typeface="+mn-ea"/>
                <a:cs typeface="+mn-cs"/>
              </a:rPr>
              <a:t>Flyktingkrisen i Syrien har gjort att antalet personer som sökt asyl i Sverige var på historiskt höga nivåer under 2014 och 2015. Under 2015 ansökte </a:t>
            </a:r>
            <a:r>
              <a:rPr lang="sv-SE" sz="1200" b="1" kern="1200" dirty="0">
                <a:solidFill>
                  <a:schemeClr val="tx1"/>
                </a:solidFill>
                <a:latin typeface="+mn-lt"/>
                <a:ea typeface="+mn-ea"/>
                <a:cs typeface="+mn-cs"/>
              </a:rPr>
              <a:t>162 877 personer om asyl i Sverige</a:t>
            </a:r>
            <a:r>
              <a:rPr lang="sv-SE" sz="1200" kern="1200" dirty="0">
                <a:solidFill>
                  <a:schemeClr val="tx1"/>
                </a:solidFill>
                <a:latin typeface="+mn-lt"/>
                <a:ea typeface="+mn-ea"/>
                <a:cs typeface="+mn-cs"/>
              </a:rPr>
              <a:t>, vilket är dubbel så många som under 2014 och betydligt mycket fler än de 21 502 personer som sökte asyl 2018 i Sverige. </a:t>
            </a:r>
          </a:p>
          <a:p>
            <a:pPr algn="l" rtl="0" eaLnBrk="1" fontAlgn="auto" hangingPunct="1">
              <a:spcBef>
                <a:spcPts val="0"/>
              </a:spcBef>
              <a:spcAft>
                <a:spcPts val="0"/>
              </a:spcAft>
              <a:defRPr/>
            </a:pPr>
            <a:r>
              <a:rPr lang="sv-SE" sz="1200" kern="1200" dirty="0">
                <a:solidFill>
                  <a:schemeClr val="tx1"/>
                </a:solidFill>
                <a:latin typeface="+mn-lt"/>
                <a:ea typeface="+mn-ea"/>
                <a:cs typeface="+mn-cs"/>
              </a:rPr>
              <a:t>År 2015  &gt; 30 000 Syrienfödda invandrat till Sverige. </a:t>
            </a:r>
          </a:p>
          <a:p>
            <a:pPr eaLnBrk="1" fontAlgn="auto" hangingPunct="1">
              <a:spcBef>
                <a:spcPts val="0"/>
              </a:spcBef>
              <a:spcAft>
                <a:spcPts val="0"/>
              </a:spcAft>
              <a:defRPr/>
            </a:pPr>
            <a:endParaRPr lang="sv-SE" dirty="0"/>
          </a:p>
        </p:txBody>
      </p:sp>
      <p:sp>
        <p:nvSpPr>
          <p:cNvPr id="29700" name="Platshållare för bildnummer 3">
            <a:extLst>
              <a:ext uri="{FF2B5EF4-FFF2-40B4-BE49-F238E27FC236}">
                <a16:creationId xmlns:a16="http://schemas.microsoft.com/office/drawing/2014/main" id="{EBD996EF-1F33-4D29-98AC-131D59F26A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A195778-3137-4A2F-89F5-FD912F31202A}" type="slidenum">
              <a:rPr lang="sv-SE" altLang="sv-SE">
                <a:latin typeface="Calibri" panose="020F0502020204030204" pitchFamily="34" charset="0"/>
              </a:rPr>
              <a:pPr/>
              <a:t>5</a:t>
            </a:fld>
            <a:endParaRPr lang="sv-SE" altLang="sv-SE">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7500" lnSpcReduction="20000"/>
          </a:bodyPr>
          <a:lstStyle/>
          <a:p>
            <a:r>
              <a:rPr lang="sv-SE" sz="1200" b="1" kern="1200" dirty="0">
                <a:solidFill>
                  <a:schemeClr val="tx1"/>
                </a:solidFill>
                <a:latin typeface="+mn-lt"/>
                <a:ea typeface="+mn-ea"/>
                <a:cs typeface="+mn-cs"/>
              </a:rPr>
              <a:t>Bild 6 – Blir världen bättre</a:t>
            </a:r>
          </a:p>
          <a:p>
            <a:r>
              <a:rPr lang="sv-SE" sz="1200" kern="1200" dirty="0">
                <a:solidFill>
                  <a:schemeClr val="tx1"/>
                </a:solidFill>
                <a:latin typeface="+mn-lt"/>
                <a:ea typeface="+mn-ea"/>
                <a:cs typeface="+mn-cs"/>
              </a:rPr>
              <a:t>Bildkälla: </a:t>
            </a:r>
            <a:r>
              <a:rPr lang="sv-SE" sz="1200" i="1" kern="1200" dirty="0">
                <a:solidFill>
                  <a:schemeClr val="tx1"/>
                </a:solidFill>
                <a:latin typeface="+mn-lt"/>
                <a:ea typeface="+mn-ea"/>
                <a:cs typeface="+mn-cs"/>
              </a:rPr>
              <a:t>UNDP, Blir världen bättre?</a:t>
            </a:r>
            <a:r>
              <a:rPr lang="sv-SE" sz="1200" kern="1200" dirty="0">
                <a:solidFill>
                  <a:schemeClr val="tx1"/>
                </a:solidFill>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latin typeface="+mn-lt"/>
                <a:ea typeface="+mn-ea"/>
                <a:cs typeface="+mn-cs"/>
              </a:rPr>
              <a:t>Trots att människor på flera olika platser i världen har svårt att efterleva de mänskliga rättigheterna. Finns det bevis på att världen blir bättre. Ett sätt att mäta hur utvecklingen ser ut och om världen blir bättre är genom </a:t>
            </a:r>
            <a:r>
              <a:rPr lang="sv-SE" sz="1200" kern="1200" dirty="0" err="1">
                <a:solidFill>
                  <a:schemeClr val="tx1"/>
                </a:solidFill>
                <a:latin typeface="+mn-lt"/>
                <a:ea typeface="+mn-ea"/>
                <a:cs typeface="+mn-cs"/>
              </a:rPr>
              <a:t>millenniemålen</a:t>
            </a:r>
            <a:r>
              <a:rPr lang="sv-SE" sz="1200" kern="1200" dirty="0">
                <a:solidFill>
                  <a:schemeClr val="tx1"/>
                </a:solidFill>
                <a:latin typeface="+mn-lt"/>
                <a:ea typeface="+mn-ea"/>
                <a:cs typeface="+mn-cs"/>
              </a:rPr>
              <a:t>. Inför millennieskiftet fanns en vilja bland världens ledare att utveckla de globala utvecklingsfrågorna. År 2000 tog Kofi Annan, FN:s dåvarande generalsekreterare, initiativ till millennietoppmötet, ett toppmöte med världens ledare i New York. Vid mötet deltog 147 stats- och regeringschefer från FN:s medlemsländer. Ett resultat av mötet blev att man enades om att det fanns ett kollektivt ansvar för en positiv utveckling i världen.</a:t>
            </a:r>
          </a:p>
          <a:p>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De åtta </a:t>
            </a:r>
            <a:r>
              <a:rPr lang="sv-SE" sz="1200" kern="1200" dirty="0" err="1">
                <a:solidFill>
                  <a:schemeClr val="tx1"/>
                </a:solidFill>
                <a:latin typeface="+mn-lt"/>
                <a:ea typeface="+mn-ea"/>
                <a:cs typeface="+mn-cs"/>
              </a:rPr>
              <a:t>millenniemålen</a:t>
            </a:r>
            <a:r>
              <a:rPr lang="sv-SE" sz="1200" kern="1200" dirty="0">
                <a:solidFill>
                  <a:schemeClr val="tx1"/>
                </a:solidFill>
                <a:latin typeface="+mn-lt"/>
                <a:ea typeface="+mn-ea"/>
                <a:cs typeface="+mn-cs"/>
              </a:rPr>
              <a:t> skulle nås på femton år, alltså till 2015. Genom dem har kunnat mäta utvecklingen i världen. Där stora framsteg har gjorts, som till exempel:</a:t>
            </a:r>
          </a:p>
          <a:p>
            <a:r>
              <a:rPr lang="sv-SE" sz="1200" kern="1200" dirty="0">
                <a:solidFill>
                  <a:schemeClr val="tx1"/>
                </a:solidFill>
                <a:latin typeface="+mn-lt"/>
                <a:ea typeface="+mn-ea"/>
                <a:cs typeface="+mn-cs"/>
              </a:rPr>
              <a:t>- Andelen extremt fattiga i utvecklingsländerna har minskat från 47 procent 1990 till 14 procent 2015 (gränsen för extrem fattigdom är sedan 2015 en person som lever på mindre än 1.9 amerikanska dollar om dagen. Innan var gränsen 1.25).</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Antalet barn i världen som inte går i grundskolan har nästan halverats mellan 2000 och 2015, från 100 miljoner till 57 miljoner barn.</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I Sydasien var bara 74 flickor på 100 pojkar inskrivna i grundskolan 1990. 2015 var antalet 103 flickor på 100 pojkar.</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Antalet barn i världen som dör före sin 5-årsdag har mer än halverats, från 90 till 43 dödsfall per 1 000 levande födda barn mellan 1990 och 2015.</a:t>
            </a:r>
            <a:br>
              <a:rPr lang="sv-SE" sz="1200" kern="1200" dirty="0">
                <a:solidFill>
                  <a:schemeClr val="tx1"/>
                </a:solidFill>
                <a:latin typeface="+mn-lt"/>
                <a:ea typeface="+mn-ea"/>
                <a:cs typeface="+mn-cs"/>
              </a:rPr>
            </a:br>
            <a:r>
              <a:rPr lang="sv-SE" sz="1200" kern="1200" dirty="0">
                <a:solidFill>
                  <a:schemeClr val="tx1"/>
                </a:solidFill>
                <a:latin typeface="+mn-lt"/>
                <a:ea typeface="+mn-ea"/>
                <a:cs typeface="+mn-cs"/>
              </a:rPr>
              <a:t>- Sedan 1990 har mödradödligheten i världen minskat med 45 procent. Den största minskningen har skett sedan 2000.</a:t>
            </a:r>
          </a:p>
          <a:p>
            <a:r>
              <a:rPr lang="sv-SE" sz="1200" i="1" kern="1200" dirty="0">
                <a:solidFill>
                  <a:schemeClr val="tx1"/>
                </a:solidFill>
                <a:latin typeface="+mn-lt"/>
                <a:ea typeface="+mn-ea"/>
                <a:cs typeface="+mn-cs"/>
              </a:rPr>
              <a:t>- </a:t>
            </a:r>
            <a:r>
              <a:rPr lang="sv-SE" sz="1200" kern="1200" dirty="0">
                <a:solidFill>
                  <a:schemeClr val="tx1"/>
                </a:solidFill>
                <a:latin typeface="+mn-lt"/>
                <a:ea typeface="+mn-ea"/>
                <a:cs typeface="+mn-cs"/>
              </a:rPr>
              <a:t>Antalet nya fall av HIV-infektioner i världen minskade med omkring 40 procent mellan 2000 och 2013, från uppskattningsvis 3,5 miljoner fall till 2,1 miljoner.</a:t>
            </a:r>
          </a:p>
          <a:p>
            <a:r>
              <a:rPr lang="en-US" sz="1200" i="1" kern="1200" dirty="0">
                <a:solidFill>
                  <a:schemeClr val="tx1"/>
                </a:solidFill>
                <a:latin typeface="+mn-lt"/>
                <a:ea typeface="+mn-ea"/>
                <a:cs typeface="+mn-cs"/>
              </a:rPr>
              <a:t> </a:t>
            </a:r>
            <a:endParaRPr lang="sv-SE" sz="1200" kern="120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dirty="0">
                <a:solidFill>
                  <a:schemeClr val="tx1"/>
                </a:solidFill>
                <a:latin typeface="+mn-lt"/>
                <a:ea typeface="+mn-ea"/>
                <a:cs typeface="+mn-cs"/>
              </a:rPr>
              <a:t>Så vad ska man säga, blir världen bättre? Det beror såklart på vem man frågar. Vi måste hålla flera saker i huvudet samtidigt. Vi ser fantastiska resultat när vi tittar på siffrorna. Titta t. ex. på de röda pilarna, bakom dem finns förstås människor som inte känner av förbättringarna. Det samma gäller också för de 57 miljoner barn som inte börjar skolan, och de 700 miljoner människor som lever i extrem fattigdom. Millenniemålen gällde till 2015. De har varit bra verktyg för utvecklingen i världen. </a:t>
            </a:r>
            <a:r>
              <a:rPr lang="sv-SE" altLang="sv-SE" dirty="0"/>
              <a:t>Faktum är att världen på många sätt aldrig varit bättre än nu och att det är en accelererande trend. </a:t>
            </a:r>
            <a:r>
              <a:rPr lang="sv-SE" sz="1200" kern="1200" dirty="0">
                <a:solidFill>
                  <a:schemeClr val="tx1"/>
                </a:solidFill>
                <a:latin typeface="+mn-lt"/>
                <a:ea typeface="+mn-ea"/>
                <a:cs typeface="+mn-cs"/>
              </a:rPr>
              <a:t>Men även om framsteg gjordes med millenniemålen – så var det långt från tillräckligt. Världen har därmed långt kvar att gå.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err="1">
                <a:solidFill>
                  <a:schemeClr val="tx1"/>
                </a:solidFill>
                <a:latin typeface="+mn-lt"/>
                <a:ea typeface="+mn-ea"/>
                <a:cs typeface="+mn-cs"/>
              </a:rPr>
              <a:t>Källa</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The Millennium Development Goals Report 2015, UN. </a:t>
            </a:r>
            <a:endParaRPr lang="sv-SE" sz="1200" kern="120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baseline="0" dirty="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baseline="0" dirty="0"/>
          </a:p>
        </p:txBody>
      </p:sp>
      <p:sp>
        <p:nvSpPr>
          <p:cNvPr id="4" name="Platshållare för bildnummer 3"/>
          <p:cNvSpPr>
            <a:spLocks noGrp="1"/>
          </p:cNvSpPr>
          <p:nvPr>
            <p:ph type="sldNum" sz="quarter" idx="10"/>
          </p:nvPr>
        </p:nvSpPr>
        <p:spPr/>
        <p:txBody>
          <a:bodyPr/>
          <a:lstStyle/>
          <a:p>
            <a:pPr>
              <a:defRPr/>
            </a:pPr>
            <a:fld id="{7B9B3E49-C35A-4B1D-9C6F-307EACB246C3}" type="slidenum">
              <a:rPr lang="sv-SE" smtClean="0"/>
              <a:pPr>
                <a:defRPr/>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tshållare för bildobjekt 1">
            <a:extLst>
              <a:ext uri="{FF2B5EF4-FFF2-40B4-BE49-F238E27FC236}">
                <a16:creationId xmlns:a16="http://schemas.microsoft.com/office/drawing/2014/main" id="{4D92AE78-68E7-4E95-8AEC-14A462AA44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Platshållare för anteckningar 2">
            <a:extLst>
              <a:ext uri="{FF2B5EF4-FFF2-40B4-BE49-F238E27FC236}">
                <a16:creationId xmlns:a16="http://schemas.microsoft.com/office/drawing/2014/main" id="{AB282A35-BF11-4314-A3B2-260CEFC51571}"/>
              </a:ext>
            </a:extLst>
          </p:cNvPr>
          <p:cNvSpPr>
            <a:spLocks noGrp="1"/>
          </p:cNvSpPr>
          <p:nvPr>
            <p:ph type="body" idx="1"/>
          </p:nvPr>
        </p:nvSpPr>
        <p:spPr/>
        <p:txBody>
          <a:bodyPr>
            <a:normAutofit fontScale="92500" lnSpcReduction="10000"/>
          </a:bodyPr>
          <a:lstStyle/>
          <a:p>
            <a:pPr eaLnBrk="1" hangingPunct="1">
              <a:spcBef>
                <a:spcPct val="0"/>
              </a:spcBef>
            </a:pPr>
            <a:r>
              <a:rPr lang="sv-SE" altLang="sv-SE" sz="1200" b="1" dirty="0"/>
              <a:t>Bild 7: Vägen till mänskliga rättigheter 1</a:t>
            </a:r>
          </a:p>
          <a:p>
            <a:pPr eaLnBrk="1" hangingPunct="1">
              <a:spcBef>
                <a:spcPct val="0"/>
              </a:spcBef>
            </a:pPr>
            <a:r>
              <a:rPr lang="sv-SE" altLang="sv-SE" sz="1200" b="1" dirty="0"/>
              <a:t>Mänskliga rättigheter har rötter i mycket gamla värderingar och religioner i vårt kulturarv </a:t>
            </a:r>
            <a:r>
              <a:rPr lang="sv-SE" altLang="sv-SE" sz="1200" dirty="0"/>
              <a:t>och de ingår i de mest alla utbredda filosofiska och politiska doktriner vi har i världen. Den så kallade </a:t>
            </a:r>
            <a:r>
              <a:rPr lang="sv-SE" altLang="sv-SE" sz="1200" b="1" dirty="0"/>
              <a:t>gyllene regeln </a:t>
            </a:r>
            <a:r>
              <a:rPr lang="sv-SE" altLang="sv-SE" sz="1200" dirty="0"/>
              <a:t>är ett exempel på detta, som kan ses i alla världsreligioner.</a:t>
            </a:r>
          </a:p>
          <a:p>
            <a:pPr eaLnBrk="1" hangingPunct="1">
              <a:spcBef>
                <a:spcPct val="0"/>
              </a:spcBef>
            </a:pPr>
            <a:endParaRPr lang="sv-SE" altLang="sv-SE" sz="1200" dirty="0"/>
          </a:p>
          <a:p>
            <a:pPr eaLnBrk="1" hangingPunct="1">
              <a:spcBef>
                <a:spcPct val="0"/>
              </a:spcBef>
            </a:pPr>
            <a:r>
              <a:rPr lang="sv-SE" altLang="sv-SE" sz="1200" dirty="0"/>
              <a:t>Tydligt arv från del av </a:t>
            </a:r>
            <a:r>
              <a:rPr lang="sv-SE" altLang="sv-SE" sz="1200" b="1" dirty="0"/>
              <a:t>upplysningsfilosofin </a:t>
            </a:r>
            <a:r>
              <a:rPr lang="sv-SE" altLang="sv-SE" sz="1200" dirty="0"/>
              <a:t>som menar att maktstrukturen i samhället är ett fördrag mellan människorna och en stat, som i gengäld binder sig att respektera vissa rättigheter för medborgarna, som rätt till liv, frihet och egendom. </a:t>
            </a:r>
          </a:p>
          <a:p>
            <a:pPr eaLnBrk="1" hangingPunct="1">
              <a:spcBef>
                <a:spcPct val="0"/>
              </a:spcBef>
            </a:pPr>
            <a:endParaRPr lang="sv-SE" altLang="sv-SE" sz="1200" dirty="0"/>
          </a:p>
          <a:p>
            <a:pPr eaLnBrk="1" hangingPunct="1">
              <a:spcBef>
                <a:spcPct val="0"/>
              </a:spcBef>
            </a:pPr>
            <a:r>
              <a:rPr lang="sv-SE" altLang="sv-SE" sz="1200" b="1" dirty="0"/>
              <a:t>Koppling till amerikanska och den franska revolutionen</a:t>
            </a:r>
            <a:r>
              <a:rPr lang="sv-SE" altLang="sv-SE" sz="1200" dirty="0"/>
              <a:t>:</a:t>
            </a:r>
          </a:p>
          <a:p>
            <a:pPr eaLnBrk="1" hangingPunct="1">
              <a:lnSpc>
                <a:spcPct val="90000"/>
              </a:lnSpc>
            </a:pPr>
            <a:r>
              <a:rPr lang="sv-SE" altLang="sv-SE" sz="1200" i="1" dirty="0">
                <a:solidFill>
                  <a:srgbClr val="001132"/>
                </a:solidFill>
              </a:rPr>
              <a:t>Alla människor är skapade lika, och har rättigheter som ingen kan ta ifrån dem, såsom rätten till liv, frihet och att få sträva efter lycka.</a:t>
            </a:r>
            <a:r>
              <a:rPr lang="sv-SE" altLang="sv-SE" sz="1200" i="1" dirty="0">
                <a:solidFill>
                  <a:srgbClr val="002060"/>
                </a:solidFill>
              </a:rPr>
              <a:t> </a:t>
            </a:r>
          </a:p>
          <a:p>
            <a:pPr eaLnBrk="1" hangingPunct="1">
              <a:lnSpc>
                <a:spcPct val="90000"/>
              </a:lnSpc>
            </a:pPr>
            <a:r>
              <a:rPr lang="sv-SE" altLang="sv-SE" sz="1200" i="1" dirty="0"/>
              <a:t>Amerikanska oavhängighetsförklaringen 1776</a:t>
            </a:r>
          </a:p>
          <a:p>
            <a:pPr eaLnBrk="1" hangingPunct="1">
              <a:lnSpc>
                <a:spcPct val="90000"/>
              </a:lnSpc>
            </a:pPr>
            <a:r>
              <a:rPr lang="sv-SE" altLang="sv-SE" sz="1200" i="1" dirty="0"/>
              <a:t>Det franska folket har beslutat att fastställa människans naturliga, oförytterliga och heliga rättigheter och skyldigheter. Franska deklarationen om de mänskliga rättigheterna 1789</a:t>
            </a:r>
            <a:br>
              <a:rPr lang="sv-SE" altLang="sv-SE" sz="1200" i="1" dirty="0"/>
            </a:br>
            <a:endParaRPr lang="sv-SE" altLang="sv-SE" sz="1200" i="1" dirty="0"/>
          </a:p>
          <a:p>
            <a:pPr eaLnBrk="1" hangingPunct="1">
              <a:lnSpc>
                <a:spcPct val="90000"/>
              </a:lnSpc>
            </a:pPr>
            <a:r>
              <a:rPr lang="sv-SE" altLang="sv-SE" sz="1200" b="1" dirty="0"/>
              <a:t>Humanitär rätt: </a:t>
            </a:r>
            <a:r>
              <a:rPr lang="sv-SE" altLang="sv-SE" sz="1200" dirty="0"/>
              <a:t>(Krigets lagar) initierades av Henri </a:t>
            </a:r>
            <a:r>
              <a:rPr lang="sv-SE" altLang="sv-SE" sz="1200" dirty="0" err="1"/>
              <a:t>Dunant</a:t>
            </a:r>
            <a:r>
              <a:rPr lang="sv-SE" altLang="sv-SE" sz="1200" dirty="0"/>
              <a:t>, (1828-1910), som i </a:t>
            </a:r>
            <a:r>
              <a:rPr lang="sv-SE" altLang="sv-SE" sz="1200" dirty="0" err="1"/>
              <a:t>Solferino</a:t>
            </a:r>
            <a:r>
              <a:rPr lang="sv-SE" altLang="sv-SE" sz="1200" dirty="0"/>
              <a:t> 1859 organiserade en räddningsinsats efter ett stort slag med över 38 000 sårade, döende och döda. </a:t>
            </a:r>
            <a:r>
              <a:rPr lang="sv-SE" altLang="sv-SE" sz="1200" dirty="0" err="1"/>
              <a:t>Dunant</a:t>
            </a:r>
            <a:r>
              <a:rPr lang="sv-SE" altLang="sv-SE" sz="1200" dirty="0"/>
              <a:t> grundade Röda Korset 1863. Första </a:t>
            </a:r>
            <a:r>
              <a:rPr lang="sv-SE" altLang="sv-SE" sz="1200" b="1" dirty="0"/>
              <a:t>Genèvekonventionen</a:t>
            </a:r>
            <a:r>
              <a:rPr lang="sv-SE" altLang="sv-SE" sz="1200" dirty="0"/>
              <a:t> antogs 1864. Det finns 4 Genèvekonventioner: om skydd för sårade till lands och till sjöss, krigsfångar, civila i krig</a:t>
            </a:r>
          </a:p>
          <a:p>
            <a:pPr eaLnBrk="1" hangingPunct="1">
              <a:spcBef>
                <a:spcPct val="0"/>
              </a:spcBef>
            </a:pPr>
            <a:r>
              <a:rPr lang="sv-SE" altLang="sv-SE" sz="1200" b="1" dirty="0"/>
              <a:t>Haagkonventioner</a:t>
            </a:r>
            <a:r>
              <a:rPr lang="sv-SE" altLang="sv-SE" sz="1200" dirty="0"/>
              <a:t> 1899 - 1907: flera konventioner som </a:t>
            </a:r>
            <a:r>
              <a:rPr lang="sv-SE" altLang="sv-SE" sz="1200" dirty="0" err="1"/>
              <a:t>bl</a:t>
            </a:r>
            <a:r>
              <a:rPr lang="sv-SE" altLang="sv-SE" sz="1200" dirty="0"/>
              <a:t> a definierar vem som är soldat, krigsfånge, hur krig får startas och skall skötas. Haagkonventionerna utgör grunden för </a:t>
            </a:r>
            <a:r>
              <a:rPr lang="sv-SE" altLang="sv-SE" sz="1200" dirty="0" err="1"/>
              <a:t>Haagtribunalen</a:t>
            </a:r>
            <a:r>
              <a:rPr lang="sv-SE" altLang="sv-SE" sz="1200" dirty="0"/>
              <a:t>, den permanenta skiljedomstolen, verksam från 1899.</a:t>
            </a:r>
          </a:p>
          <a:p>
            <a:pPr eaLnBrk="1" hangingPunct="1"/>
            <a:br>
              <a:rPr lang="sv-SE" altLang="sv-SE" sz="1200" dirty="0"/>
            </a:br>
            <a:endParaRPr lang="sv-SE" dirty="0"/>
          </a:p>
        </p:txBody>
      </p:sp>
      <p:sp>
        <p:nvSpPr>
          <p:cNvPr id="32772" name="Platshållare för bildnummer 3">
            <a:extLst>
              <a:ext uri="{FF2B5EF4-FFF2-40B4-BE49-F238E27FC236}">
                <a16:creationId xmlns:a16="http://schemas.microsoft.com/office/drawing/2014/main" id="{41C09078-A074-462F-8554-FF25B2E129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7438C0-34BC-4466-8BA5-8E5668C7EB4F}" type="slidenum">
              <a:rPr lang="sv-SE" altLang="sv-SE">
                <a:latin typeface="Calibri" panose="020F0502020204030204" pitchFamily="34" charset="0"/>
              </a:rPr>
              <a:pPr/>
              <a:t>7</a:t>
            </a:fld>
            <a:endParaRPr lang="sv-SE" altLang="sv-SE">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85000" lnSpcReduction="10000"/>
          </a:bodyPr>
          <a:lstStyle/>
          <a:p>
            <a:pPr eaLnBrk="1" hangingPunct="1"/>
            <a:r>
              <a:rPr lang="sv-SE" altLang="sv-SE" sz="1200" b="1" dirty="0"/>
              <a:t>Bild 8: Vägen till mänskliga rättigheter 2</a:t>
            </a:r>
          </a:p>
          <a:p>
            <a:pPr eaLnBrk="1" hangingPunct="1"/>
            <a:r>
              <a:rPr lang="sv-SE" altLang="sv-SE" sz="1200" dirty="0"/>
              <a:t>Internationellt samarbete kring </a:t>
            </a:r>
            <a:r>
              <a:rPr lang="sv-SE" altLang="sv-SE" sz="1200" b="1" dirty="0"/>
              <a:t>de mänskliga rättigheterna </a:t>
            </a:r>
            <a:r>
              <a:rPr lang="sv-SE" altLang="sv-SE" sz="1200" dirty="0"/>
              <a:t>har </a:t>
            </a:r>
            <a:r>
              <a:rPr lang="sv-SE" altLang="sv-SE" sz="1200" b="1" dirty="0"/>
              <a:t>främst utvecklats efter andra världskriget</a:t>
            </a:r>
            <a:r>
              <a:rPr lang="sv-SE" altLang="sv-SE" sz="1200" dirty="0"/>
              <a:t>. Flera stater hade före 1945 egna liknande lagar om medborgarnas rättigheter men det fanns få internationella regler på området.</a:t>
            </a:r>
          </a:p>
          <a:p>
            <a:pPr eaLnBrk="1" hangingPunct="1"/>
            <a:endParaRPr lang="sv-SE" altLang="sv-SE" sz="1200" dirty="0"/>
          </a:p>
          <a:p>
            <a:pPr eaLnBrk="1" hangingPunct="1">
              <a:spcBef>
                <a:spcPct val="0"/>
              </a:spcBef>
            </a:pPr>
            <a:r>
              <a:rPr lang="sv-SE" altLang="sv-SE" sz="1200" dirty="0"/>
              <a:t>Främjandet av de mänskliga rättigheterna som ett av FN:s mål, slås fast direkt i inledningen i </a:t>
            </a:r>
            <a:r>
              <a:rPr lang="sv-SE" altLang="sv-SE" sz="1200" b="1" dirty="0"/>
              <a:t>FN-stadgan</a:t>
            </a:r>
            <a:r>
              <a:rPr lang="sv-SE" altLang="sv-SE" sz="1200" dirty="0"/>
              <a:t> från 1945, där Förenta Nationernas folk förklarar att de är beslutna: </a:t>
            </a:r>
            <a:br>
              <a:rPr lang="sv-SE" altLang="sv-SE" sz="1200" dirty="0"/>
            </a:br>
            <a:r>
              <a:rPr lang="sv-SE" altLang="sv-SE" sz="1200" i="1" dirty="0"/>
              <a:t>"att ånyo betyga vår tro på de grundläggande mänskliga rättigheterna, på den enskilda människans värdighet och värde, på lika rättigheter för män och kvinnor samt för stora och små nationer.”</a:t>
            </a:r>
            <a:br>
              <a:rPr lang="sv-SE" altLang="sv-SE" sz="1200" i="1" dirty="0"/>
            </a:br>
            <a:r>
              <a:rPr lang="sv-SE" altLang="sv-SE" sz="1200" dirty="0"/>
              <a:t>Tre år därefter, </a:t>
            </a:r>
            <a:r>
              <a:rPr lang="sv-SE" altLang="sv-SE" sz="1200" b="1" dirty="0"/>
              <a:t>den 10 december 1948, antogs den allmänna förklaringen om de mänskliga rättigheterna. </a:t>
            </a:r>
          </a:p>
          <a:p>
            <a:pPr eaLnBrk="1" hangingPunct="1">
              <a:spcBef>
                <a:spcPct val="0"/>
              </a:spcBef>
            </a:pPr>
            <a:endParaRPr lang="sv-SE" altLang="sv-SE" sz="1200" dirty="0"/>
          </a:p>
          <a:p>
            <a:pPr eaLnBrk="1" hangingPunct="1">
              <a:spcBef>
                <a:spcPct val="0"/>
              </a:spcBef>
            </a:pPr>
            <a:r>
              <a:rPr lang="sv-SE" altLang="sv-SE" sz="1200" dirty="0"/>
              <a:t>Samtidigt har under efterkrigstiden </a:t>
            </a:r>
            <a:r>
              <a:rPr lang="sv-SE" altLang="sv-SE" sz="1200" b="1" dirty="0"/>
              <a:t>regionala system</a:t>
            </a:r>
            <a:r>
              <a:rPr lang="sv-SE" altLang="sv-SE" sz="1200" dirty="0"/>
              <a:t> för att stärka mänskliga rättigheter vuxit fram:</a:t>
            </a:r>
          </a:p>
          <a:p>
            <a:pPr eaLnBrk="1" hangingPunct="1">
              <a:spcBef>
                <a:spcPct val="0"/>
              </a:spcBef>
            </a:pPr>
            <a:r>
              <a:rPr lang="sv-SE" altLang="sv-SE" sz="1200" b="1" dirty="0"/>
              <a:t>Den europeiska konventionen </a:t>
            </a:r>
            <a:r>
              <a:rPr lang="sv-SE" altLang="sv-SE" sz="1200" dirty="0"/>
              <a:t>med skydd för de mänskliga rättigheterna och grundläggande friheterna från 1950 med tillhörande protokoll har även tillhörande domstol som kan pröva om stater kränkt sina medborgares rättigheter. Europakonventionen är svensk lag sedan 1995.</a:t>
            </a:r>
          </a:p>
          <a:p>
            <a:pPr eaLnBrk="1" hangingPunct="1"/>
            <a:r>
              <a:rPr lang="sv-SE" altLang="sv-SE" sz="1200" b="1" dirty="0"/>
              <a:t>Den amerikanska konventionen för mänskliga rättigheter </a:t>
            </a:r>
            <a:r>
              <a:rPr lang="sv-SE" altLang="sv-SE" sz="1200" dirty="0"/>
              <a:t>för länder i Nord-, Syd- och Mellanamerika, trädde i kraft 1978. </a:t>
            </a:r>
          </a:p>
          <a:p>
            <a:pPr eaLnBrk="1" hangingPunct="1"/>
            <a:r>
              <a:rPr lang="sv-SE" altLang="sv-SE" sz="1200" b="1" dirty="0"/>
              <a:t>Afrikanska stadgan om mänskliga och folkens rättigheter</a:t>
            </a:r>
            <a:r>
              <a:rPr lang="sv-SE" altLang="sv-SE" sz="1200" dirty="0"/>
              <a:t> (</a:t>
            </a:r>
            <a:r>
              <a:rPr lang="sv-SE" altLang="sv-SE" sz="1200" dirty="0" err="1"/>
              <a:t>African</a:t>
            </a:r>
            <a:r>
              <a:rPr lang="sv-SE" altLang="sv-SE" sz="1200" dirty="0"/>
              <a:t> Charter on Human and </a:t>
            </a:r>
            <a:r>
              <a:rPr lang="sv-SE" altLang="sv-SE" sz="1200" dirty="0" err="1"/>
              <a:t>Peoples</a:t>
            </a:r>
            <a:r>
              <a:rPr lang="sv-SE" altLang="sv-SE" sz="1200" dirty="0"/>
              <a:t>' </a:t>
            </a:r>
            <a:r>
              <a:rPr lang="sv-SE" altLang="sv-SE" sz="1200" dirty="0" err="1"/>
              <a:t>Rights</a:t>
            </a:r>
            <a:r>
              <a:rPr lang="sv-SE" altLang="sv-SE" sz="1200" dirty="0"/>
              <a:t>) el. Banjulstadgan, undertecknades 1981 i Nairobi av Afrikanska enhetsorganisationen (OAU) sedermera Afrikanska Unionen. Stadgan trädde i kraft 21 oktober 1986, varför den 21 oktober firas som Afrikanska mänskliga rättigheters dag. Alla 53 medlemsländer i AU har ratificerat stadgan.</a:t>
            </a:r>
          </a:p>
          <a:p>
            <a:pPr eaLnBrk="1" hangingPunct="1"/>
            <a:r>
              <a:rPr lang="sv-SE" altLang="sv-SE" sz="1200" b="1" dirty="0"/>
              <a:t>Asiens deklaration för mänskliga rättigheter </a:t>
            </a:r>
            <a:r>
              <a:rPr lang="sv-SE" altLang="sv-SE" sz="1200" dirty="0"/>
              <a:t>(1986) skapades av Asiens kommission för mänskliga rättigheter, som grundades av en grupp jurister och människorättsaktivister i Hongkong. Dokumentet beskrivs som ett ”folkets frihetsbrev”, för inget regeringsdokument har hittills getts ut.</a:t>
            </a:r>
            <a:br>
              <a:rPr lang="sv-SE" altLang="sv-SE" sz="1200" dirty="0"/>
            </a:br>
            <a:r>
              <a:rPr lang="sv-SE" altLang="sv-SE" sz="1200" b="1" dirty="0"/>
              <a:t>Kairodeklarationen om de mänskliga rättigheterna i Islam</a:t>
            </a:r>
            <a:r>
              <a:rPr lang="sv-SE" altLang="sv-SE" sz="1200" dirty="0"/>
              <a:t> antogs av 57 stater i OIC, Islamiska konferensorganisationen i Kairo 1990. Deklarationen förmedlar en muslimsk syn på mänskliga rättigheter och utgår från Sharia. Deklarationen kom till då Flera muslimska länder ansåg att FN:s deklaration om de mänskliga rättigheterna inte tog hänsyn till kulturella och religiösa förhållanden. </a:t>
            </a:r>
          </a:p>
          <a:p>
            <a:endParaRPr lang="sv-SE" dirty="0"/>
          </a:p>
        </p:txBody>
      </p:sp>
      <p:sp>
        <p:nvSpPr>
          <p:cNvPr id="4" name="Platshållare för bildnummer 3"/>
          <p:cNvSpPr>
            <a:spLocks noGrp="1"/>
          </p:cNvSpPr>
          <p:nvPr>
            <p:ph type="sldNum" sz="quarter" idx="10"/>
          </p:nvPr>
        </p:nvSpPr>
        <p:spPr/>
        <p:txBody>
          <a:bodyPr/>
          <a:lstStyle/>
          <a:p>
            <a:fld id="{15D4FB1C-B0BE-4F52-B20A-3AC2B8ABF9A8}" type="slidenum">
              <a:rPr lang="sv-SE" altLang="sv-SE" smtClean="0"/>
              <a:pPr/>
              <a:t>8</a:t>
            </a:fld>
            <a:endParaRPr lang="sv-SE" altLang="sv-SE"/>
          </a:p>
        </p:txBody>
      </p:sp>
    </p:spTree>
    <p:extLst>
      <p:ext uri="{BB962C8B-B14F-4D97-AF65-F5344CB8AC3E}">
        <p14:creationId xmlns:p14="http://schemas.microsoft.com/office/powerpoint/2010/main" val="1201592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Bild 9: Tillkomsten av de mänskliga rättigheterna </a:t>
            </a:r>
          </a:p>
          <a:p>
            <a:r>
              <a:rPr lang="sv-SE" dirty="0"/>
              <a:t>Visa filmen om den allmänna förklaringen för mänskliga rättigheters tillkomst. </a:t>
            </a:r>
          </a:p>
          <a:p>
            <a:r>
              <a:rPr lang="sv-SE" dirty="0"/>
              <a:t>URL: https://www.youtube.com/watch?v=eYmWy2keILs&amp;feature=youtu.be </a:t>
            </a:r>
          </a:p>
        </p:txBody>
      </p:sp>
      <p:sp>
        <p:nvSpPr>
          <p:cNvPr id="4" name="Platshållare för bildnummer 3"/>
          <p:cNvSpPr>
            <a:spLocks noGrp="1"/>
          </p:cNvSpPr>
          <p:nvPr>
            <p:ph type="sldNum" sz="quarter" idx="5"/>
          </p:nvPr>
        </p:nvSpPr>
        <p:spPr/>
        <p:txBody>
          <a:bodyPr/>
          <a:lstStyle/>
          <a:p>
            <a:fld id="{15D4FB1C-B0BE-4F52-B20A-3AC2B8ABF9A8}" type="slidenum">
              <a:rPr lang="sv-SE" altLang="sv-SE" smtClean="0"/>
              <a:pPr/>
              <a:t>9</a:t>
            </a:fld>
            <a:endParaRPr lang="sv-SE" altLang="sv-SE"/>
          </a:p>
        </p:txBody>
      </p:sp>
    </p:spTree>
    <p:extLst>
      <p:ext uri="{BB962C8B-B14F-4D97-AF65-F5344CB8AC3E}">
        <p14:creationId xmlns:p14="http://schemas.microsoft.com/office/powerpoint/2010/main" val="22646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3435FDB-D803-46F5-B9E7-0266BE3B9150}"/>
              </a:ext>
            </a:extLst>
          </p:cNvPr>
          <p:cNvSpPr>
            <a:spLocks noGrp="1"/>
          </p:cNvSpPr>
          <p:nvPr>
            <p:ph type="dt" sz="half" idx="10"/>
          </p:nvPr>
        </p:nvSpPr>
        <p:spPr/>
        <p:txBody>
          <a:bodyPr/>
          <a:lstStyle>
            <a:lvl1pPr>
              <a:defRPr/>
            </a:lvl1pPr>
          </a:lstStyle>
          <a:p>
            <a:pPr>
              <a:defRPr/>
            </a:pPr>
            <a:fld id="{1E676C44-86F0-4574-92F0-152AE0F9AB60}" type="datetimeFigureOut">
              <a:rPr lang="sv-SE"/>
              <a:pPr>
                <a:defRPr/>
              </a:pPr>
              <a:t>2019-11-21</a:t>
            </a:fld>
            <a:endParaRPr lang="sv-SE"/>
          </a:p>
        </p:txBody>
      </p:sp>
      <p:sp>
        <p:nvSpPr>
          <p:cNvPr id="5" name="Platshållare för sidfot 4">
            <a:extLst>
              <a:ext uri="{FF2B5EF4-FFF2-40B4-BE49-F238E27FC236}">
                <a16:creationId xmlns:a16="http://schemas.microsoft.com/office/drawing/2014/main" id="{1AE7763C-90D2-4760-8A32-76D4BD1FE04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8A484B27-F72B-4AB8-9CD7-63C1EB99182B}"/>
              </a:ext>
            </a:extLst>
          </p:cNvPr>
          <p:cNvSpPr>
            <a:spLocks noGrp="1"/>
          </p:cNvSpPr>
          <p:nvPr>
            <p:ph type="sldNum" sz="quarter" idx="12"/>
          </p:nvPr>
        </p:nvSpPr>
        <p:spPr/>
        <p:txBody>
          <a:bodyPr/>
          <a:lstStyle>
            <a:lvl1pPr>
              <a:defRPr/>
            </a:lvl1pPr>
          </a:lstStyle>
          <a:p>
            <a:fld id="{62EB7EE4-3B22-41C7-B0D5-29C39982197F}" type="slidenum">
              <a:rPr lang="sv-SE" altLang="sv-SE"/>
              <a:pPr/>
              <a:t>‹#›</a:t>
            </a:fld>
            <a:endParaRPr lang="sv-SE" altLang="sv-SE"/>
          </a:p>
        </p:txBody>
      </p:sp>
    </p:spTree>
    <p:extLst>
      <p:ext uri="{BB962C8B-B14F-4D97-AF65-F5344CB8AC3E}">
        <p14:creationId xmlns:p14="http://schemas.microsoft.com/office/powerpoint/2010/main" val="393132116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124A9DD-E5A3-4C10-937C-85BD44ACF100}"/>
              </a:ext>
            </a:extLst>
          </p:cNvPr>
          <p:cNvSpPr>
            <a:spLocks noGrp="1"/>
          </p:cNvSpPr>
          <p:nvPr>
            <p:ph type="dt" sz="half" idx="10"/>
          </p:nvPr>
        </p:nvSpPr>
        <p:spPr/>
        <p:txBody>
          <a:bodyPr/>
          <a:lstStyle>
            <a:lvl1pPr>
              <a:defRPr/>
            </a:lvl1pPr>
          </a:lstStyle>
          <a:p>
            <a:pPr>
              <a:defRPr/>
            </a:pPr>
            <a:fld id="{27674FC9-55EE-48E4-85D4-C11170C6507B}" type="datetimeFigureOut">
              <a:rPr lang="sv-SE"/>
              <a:pPr>
                <a:defRPr/>
              </a:pPr>
              <a:t>2019-11-21</a:t>
            </a:fld>
            <a:endParaRPr lang="sv-SE"/>
          </a:p>
        </p:txBody>
      </p:sp>
      <p:sp>
        <p:nvSpPr>
          <p:cNvPr id="5" name="Platshållare för sidfot 4">
            <a:extLst>
              <a:ext uri="{FF2B5EF4-FFF2-40B4-BE49-F238E27FC236}">
                <a16:creationId xmlns:a16="http://schemas.microsoft.com/office/drawing/2014/main" id="{B0A1D072-66C8-464B-9A0C-D553286CE3A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8C5AA956-2E60-4DFB-8581-F20087EA95D0}"/>
              </a:ext>
            </a:extLst>
          </p:cNvPr>
          <p:cNvSpPr>
            <a:spLocks noGrp="1"/>
          </p:cNvSpPr>
          <p:nvPr>
            <p:ph type="sldNum" sz="quarter" idx="12"/>
          </p:nvPr>
        </p:nvSpPr>
        <p:spPr/>
        <p:txBody>
          <a:bodyPr/>
          <a:lstStyle>
            <a:lvl1pPr>
              <a:defRPr/>
            </a:lvl1pPr>
          </a:lstStyle>
          <a:p>
            <a:fld id="{5CE694A0-662C-462E-8BE9-9905066140A8}" type="slidenum">
              <a:rPr lang="sv-SE" altLang="sv-SE"/>
              <a:pPr/>
              <a:t>‹#›</a:t>
            </a:fld>
            <a:endParaRPr lang="sv-SE" altLang="sv-SE"/>
          </a:p>
        </p:txBody>
      </p:sp>
    </p:spTree>
    <p:extLst>
      <p:ext uri="{BB962C8B-B14F-4D97-AF65-F5344CB8AC3E}">
        <p14:creationId xmlns:p14="http://schemas.microsoft.com/office/powerpoint/2010/main" val="32391627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C81A9EC-90E3-47D9-ADB4-7A4CFF477232}"/>
              </a:ext>
            </a:extLst>
          </p:cNvPr>
          <p:cNvSpPr>
            <a:spLocks noGrp="1"/>
          </p:cNvSpPr>
          <p:nvPr>
            <p:ph type="dt" sz="half" idx="10"/>
          </p:nvPr>
        </p:nvSpPr>
        <p:spPr/>
        <p:txBody>
          <a:bodyPr/>
          <a:lstStyle>
            <a:lvl1pPr>
              <a:defRPr/>
            </a:lvl1pPr>
          </a:lstStyle>
          <a:p>
            <a:pPr>
              <a:defRPr/>
            </a:pPr>
            <a:fld id="{2701C4A9-3EC8-4765-80D2-EE63469F5024}" type="datetimeFigureOut">
              <a:rPr lang="sv-SE"/>
              <a:pPr>
                <a:defRPr/>
              </a:pPr>
              <a:t>2019-11-21</a:t>
            </a:fld>
            <a:endParaRPr lang="sv-SE"/>
          </a:p>
        </p:txBody>
      </p:sp>
      <p:sp>
        <p:nvSpPr>
          <p:cNvPr id="5" name="Platshållare för sidfot 4">
            <a:extLst>
              <a:ext uri="{FF2B5EF4-FFF2-40B4-BE49-F238E27FC236}">
                <a16:creationId xmlns:a16="http://schemas.microsoft.com/office/drawing/2014/main" id="{57184EA0-9B55-4853-95B4-CA69CA8F896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9C37C6EB-721B-4744-A242-AA6362C27B24}"/>
              </a:ext>
            </a:extLst>
          </p:cNvPr>
          <p:cNvSpPr>
            <a:spLocks noGrp="1"/>
          </p:cNvSpPr>
          <p:nvPr>
            <p:ph type="sldNum" sz="quarter" idx="12"/>
          </p:nvPr>
        </p:nvSpPr>
        <p:spPr/>
        <p:txBody>
          <a:bodyPr/>
          <a:lstStyle>
            <a:lvl1pPr>
              <a:defRPr/>
            </a:lvl1pPr>
          </a:lstStyle>
          <a:p>
            <a:fld id="{8523E4C3-7F17-4E37-8B76-29018E20F3A6}" type="slidenum">
              <a:rPr lang="sv-SE" altLang="sv-SE"/>
              <a:pPr/>
              <a:t>‹#›</a:t>
            </a:fld>
            <a:endParaRPr lang="sv-SE" altLang="sv-SE"/>
          </a:p>
        </p:txBody>
      </p:sp>
    </p:spTree>
    <p:extLst>
      <p:ext uri="{BB962C8B-B14F-4D97-AF65-F5344CB8AC3E}">
        <p14:creationId xmlns:p14="http://schemas.microsoft.com/office/powerpoint/2010/main" val="333755435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8_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7"/>
            <a:ext cx="7772400" cy="1470025"/>
          </a:xfrm>
        </p:spPr>
        <p:txBody>
          <a:bodyPr/>
          <a:lstStyle/>
          <a:p>
            <a:r>
              <a:rPr lang="sv-SE"/>
              <a:t>Klicka här för att ändra mall för rubrikformat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
        <p:nvSpPr>
          <p:cNvPr id="5" name="Platshållare för innehåll 4"/>
          <p:cNvSpPr>
            <a:spLocks noGrp="1"/>
          </p:cNvSpPr>
          <p:nvPr>
            <p:ph sz="quarter" idx="10"/>
          </p:nvPr>
        </p:nvSpPr>
        <p:spPr>
          <a:xfrm>
            <a:off x="2700338" y="5373688"/>
            <a:ext cx="44450" cy="4603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62328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A423B4D-6397-4E5B-B9A9-C11A54B2E145}"/>
              </a:ext>
            </a:extLst>
          </p:cNvPr>
          <p:cNvSpPr>
            <a:spLocks noGrp="1"/>
          </p:cNvSpPr>
          <p:nvPr>
            <p:ph type="dt" sz="half" idx="10"/>
          </p:nvPr>
        </p:nvSpPr>
        <p:spPr/>
        <p:txBody>
          <a:bodyPr/>
          <a:lstStyle>
            <a:lvl1pPr>
              <a:defRPr/>
            </a:lvl1pPr>
          </a:lstStyle>
          <a:p>
            <a:pPr>
              <a:defRPr/>
            </a:pPr>
            <a:fld id="{9DE14BEF-42F9-4CD3-8B4F-2E304F9644B5}" type="datetimeFigureOut">
              <a:rPr lang="sv-SE"/>
              <a:pPr>
                <a:defRPr/>
              </a:pPr>
              <a:t>2019-11-21</a:t>
            </a:fld>
            <a:endParaRPr lang="sv-SE"/>
          </a:p>
        </p:txBody>
      </p:sp>
      <p:sp>
        <p:nvSpPr>
          <p:cNvPr id="5" name="Platshållare för sidfot 4">
            <a:extLst>
              <a:ext uri="{FF2B5EF4-FFF2-40B4-BE49-F238E27FC236}">
                <a16:creationId xmlns:a16="http://schemas.microsoft.com/office/drawing/2014/main" id="{D439EE29-BC69-43C1-BD63-C328CC99033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DCBB27C8-5237-4183-BC4C-BCC5C42CB849}"/>
              </a:ext>
            </a:extLst>
          </p:cNvPr>
          <p:cNvSpPr>
            <a:spLocks noGrp="1"/>
          </p:cNvSpPr>
          <p:nvPr>
            <p:ph type="sldNum" sz="quarter" idx="12"/>
          </p:nvPr>
        </p:nvSpPr>
        <p:spPr/>
        <p:txBody>
          <a:bodyPr/>
          <a:lstStyle>
            <a:lvl1pPr>
              <a:defRPr/>
            </a:lvl1pPr>
          </a:lstStyle>
          <a:p>
            <a:fld id="{84D15F96-C9F2-40C1-A24F-1EE721981537}" type="slidenum">
              <a:rPr lang="sv-SE" altLang="sv-SE"/>
              <a:pPr/>
              <a:t>‹#›</a:t>
            </a:fld>
            <a:endParaRPr lang="sv-SE" altLang="sv-SE"/>
          </a:p>
        </p:txBody>
      </p:sp>
    </p:spTree>
    <p:extLst>
      <p:ext uri="{BB962C8B-B14F-4D97-AF65-F5344CB8AC3E}">
        <p14:creationId xmlns:p14="http://schemas.microsoft.com/office/powerpoint/2010/main" val="32188599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mall för rubrikformat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9EB4E78D-F2E2-4856-BFBD-EBC65AD3255F}"/>
              </a:ext>
            </a:extLst>
          </p:cNvPr>
          <p:cNvSpPr>
            <a:spLocks noGrp="1"/>
          </p:cNvSpPr>
          <p:nvPr>
            <p:ph type="dt" sz="half" idx="10"/>
          </p:nvPr>
        </p:nvSpPr>
        <p:spPr/>
        <p:txBody>
          <a:bodyPr/>
          <a:lstStyle>
            <a:lvl1pPr>
              <a:defRPr/>
            </a:lvl1pPr>
          </a:lstStyle>
          <a:p>
            <a:pPr>
              <a:defRPr/>
            </a:pPr>
            <a:fld id="{7F91E139-DB40-48E4-B411-8E1EDE172765}" type="datetimeFigureOut">
              <a:rPr lang="sv-SE"/>
              <a:pPr>
                <a:defRPr/>
              </a:pPr>
              <a:t>2019-11-21</a:t>
            </a:fld>
            <a:endParaRPr lang="sv-SE"/>
          </a:p>
        </p:txBody>
      </p:sp>
      <p:sp>
        <p:nvSpPr>
          <p:cNvPr id="5" name="Platshållare för sidfot 4">
            <a:extLst>
              <a:ext uri="{FF2B5EF4-FFF2-40B4-BE49-F238E27FC236}">
                <a16:creationId xmlns:a16="http://schemas.microsoft.com/office/drawing/2014/main" id="{057C5A7B-DA47-49AB-AA94-E35CD6AD96B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CA51C6E9-FA47-4E1B-BC3B-958761257D2B}"/>
              </a:ext>
            </a:extLst>
          </p:cNvPr>
          <p:cNvSpPr>
            <a:spLocks noGrp="1"/>
          </p:cNvSpPr>
          <p:nvPr>
            <p:ph type="sldNum" sz="quarter" idx="12"/>
          </p:nvPr>
        </p:nvSpPr>
        <p:spPr/>
        <p:txBody>
          <a:bodyPr/>
          <a:lstStyle>
            <a:lvl1pPr>
              <a:defRPr/>
            </a:lvl1pPr>
          </a:lstStyle>
          <a:p>
            <a:fld id="{5071B7EF-BE04-49D1-92BB-6CE27E400DB5}" type="slidenum">
              <a:rPr lang="sv-SE" altLang="sv-SE"/>
              <a:pPr/>
              <a:t>‹#›</a:t>
            </a:fld>
            <a:endParaRPr lang="sv-SE" altLang="sv-SE"/>
          </a:p>
        </p:txBody>
      </p:sp>
    </p:spTree>
    <p:extLst>
      <p:ext uri="{BB962C8B-B14F-4D97-AF65-F5344CB8AC3E}">
        <p14:creationId xmlns:p14="http://schemas.microsoft.com/office/powerpoint/2010/main" val="374528047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4AC13F04-6CF3-4481-B4CE-617495910027}"/>
              </a:ext>
            </a:extLst>
          </p:cNvPr>
          <p:cNvSpPr>
            <a:spLocks noGrp="1"/>
          </p:cNvSpPr>
          <p:nvPr>
            <p:ph type="dt" sz="half" idx="10"/>
          </p:nvPr>
        </p:nvSpPr>
        <p:spPr/>
        <p:txBody>
          <a:bodyPr/>
          <a:lstStyle>
            <a:lvl1pPr>
              <a:defRPr/>
            </a:lvl1pPr>
          </a:lstStyle>
          <a:p>
            <a:pPr>
              <a:defRPr/>
            </a:pPr>
            <a:fld id="{DA10B966-E66D-4BA5-99C9-E387E8F8045A}" type="datetimeFigureOut">
              <a:rPr lang="sv-SE"/>
              <a:pPr>
                <a:defRPr/>
              </a:pPr>
              <a:t>2019-11-21</a:t>
            </a:fld>
            <a:endParaRPr lang="sv-SE"/>
          </a:p>
        </p:txBody>
      </p:sp>
      <p:sp>
        <p:nvSpPr>
          <p:cNvPr id="6" name="Platshållare för sidfot 4">
            <a:extLst>
              <a:ext uri="{FF2B5EF4-FFF2-40B4-BE49-F238E27FC236}">
                <a16:creationId xmlns:a16="http://schemas.microsoft.com/office/drawing/2014/main" id="{CC45DEC0-38AE-439D-B741-2DD345B2183C}"/>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BC7396D5-8E41-48CD-B4F2-02D1AD3A7113}"/>
              </a:ext>
            </a:extLst>
          </p:cNvPr>
          <p:cNvSpPr>
            <a:spLocks noGrp="1"/>
          </p:cNvSpPr>
          <p:nvPr>
            <p:ph type="sldNum" sz="quarter" idx="12"/>
          </p:nvPr>
        </p:nvSpPr>
        <p:spPr/>
        <p:txBody>
          <a:bodyPr/>
          <a:lstStyle>
            <a:lvl1pPr>
              <a:defRPr/>
            </a:lvl1pPr>
          </a:lstStyle>
          <a:p>
            <a:fld id="{8E231450-E366-450A-BAB5-542CE81E8460}" type="slidenum">
              <a:rPr lang="sv-SE" altLang="sv-SE"/>
              <a:pPr/>
              <a:t>‹#›</a:t>
            </a:fld>
            <a:endParaRPr lang="sv-SE" altLang="sv-SE"/>
          </a:p>
        </p:txBody>
      </p:sp>
    </p:spTree>
    <p:extLst>
      <p:ext uri="{BB962C8B-B14F-4D97-AF65-F5344CB8AC3E}">
        <p14:creationId xmlns:p14="http://schemas.microsoft.com/office/powerpoint/2010/main" val="12761557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BEBA0D60-6A2E-4BD5-89C8-384AB57D70E0}"/>
              </a:ext>
            </a:extLst>
          </p:cNvPr>
          <p:cNvSpPr>
            <a:spLocks noGrp="1"/>
          </p:cNvSpPr>
          <p:nvPr>
            <p:ph type="dt" sz="half" idx="10"/>
          </p:nvPr>
        </p:nvSpPr>
        <p:spPr/>
        <p:txBody>
          <a:bodyPr/>
          <a:lstStyle>
            <a:lvl1pPr>
              <a:defRPr/>
            </a:lvl1pPr>
          </a:lstStyle>
          <a:p>
            <a:pPr>
              <a:defRPr/>
            </a:pPr>
            <a:fld id="{007BFA62-9EC5-46E4-B404-03901DE55723}" type="datetimeFigureOut">
              <a:rPr lang="sv-SE"/>
              <a:pPr>
                <a:defRPr/>
              </a:pPr>
              <a:t>2019-11-21</a:t>
            </a:fld>
            <a:endParaRPr lang="sv-SE"/>
          </a:p>
        </p:txBody>
      </p:sp>
      <p:sp>
        <p:nvSpPr>
          <p:cNvPr id="8" name="Platshållare för sidfot 4">
            <a:extLst>
              <a:ext uri="{FF2B5EF4-FFF2-40B4-BE49-F238E27FC236}">
                <a16:creationId xmlns:a16="http://schemas.microsoft.com/office/drawing/2014/main" id="{9842C547-525F-4893-959B-3BAFDF22946F}"/>
              </a:ext>
            </a:extLst>
          </p:cNvPr>
          <p:cNvSpPr>
            <a:spLocks noGrp="1"/>
          </p:cNvSpPr>
          <p:nvPr>
            <p:ph type="ftr" sz="quarter" idx="11"/>
          </p:nvPr>
        </p:nvSpPr>
        <p:spPr/>
        <p:txBody>
          <a:bodyPr/>
          <a:lstStyle>
            <a:lvl1pPr>
              <a:defRPr/>
            </a:lvl1pPr>
          </a:lstStyle>
          <a:p>
            <a:pPr>
              <a:defRPr/>
            </a:pPr>
            <a:endParaRPr lang="sv-SE"/>
          </a:p>
        </p:txBody>
      </p:sp>
      <p:sp>
        <p:nvSpPr>
          <p:cNvPr id="9" name="Platshållare för bildnummer 5">
            <a:extLst>
              <a:ext uri="{FF2B5EF4-FFF2-40B4-BE49-F238E27FC236}">
                <a16:creationId xmlns:a16="http://schemas.microsoft.com/office/drawing/2014/main" id="{E2D71B52-917A-41EB-A112-6EB643A480D8}"/>
              </a:ext>
            </a:extLst>
          </p:cNvPr>
          <p:cNvSpPr>
            <a:spLocks noGrp="1"/>
          </p:cNvSpPr>
          <p:nvPr>
            <p:ph type="sldNum" sz="quarter" idx="12"/>
          </p:nvPr>
        </p:nvSpPr>
        <p:spPr/>
        <p:txBody>
          <a:bodyPr/>
          <a:lstStyle>
            <a:lvl1pPr>
              <a:defRPr/>
            </a:lvl1pPr>
          </a:lstStyle>
          <a:p>
            <a:fld id="{A0096A50-5C98-4028-9413-8AE7CBE1E3B3}" type="slidenum">
              <a:rPr lang="sv-SE" altLang="sv-SE"/>
              <a:pPr/>
              <a:t>‹#›</a:t>
            </a:fld>
            <a:endParaRPr lang="sv-SE" altLang="sv-SE"/>
          </a:p>
        </p:txBody>
      </p:sp>
    </p:spTree>
    <p:extLst>
      <p:ext uri="{BB962C8B-B14F-4D97-AF65-F5344CB8AC3E}">
        <p14:creationId xmlns:p14="http://schemas.microsoft.com/office/powerpoint/2010/main" val="416262719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3">
            <a:extLst>
              <a:ext uri="{FF2B5EF4-FFF2-40B4-BE49-F238E27FC236}">
                <a16:creationId xmlns:a16="http://schemas.microsoft.com/office/drawing/2014/main" id="{D30716BC-0150-4EC3-A19D-261A0188D612}"/>
              </a:ext>
            </a:extLst>
          </p:cNvPr>
          <p:cNvSpPr>
            <a:spLocks noGrp="1"/>
          </p:cNvSpPr>
          <p:nvPr>
            <p:ph type="dt" sz="half" idx="10"/>
          </p:nvPr>
        </p:nvSpPr>
        <p:spPr/>
        <p:txBody>
          <a:bodyPr/>
          <a:lstStyle>
            <a:lvl1pPr>
              <a:defRPr/>
            </a:lvl1pPr>
          </a:lstStyle>
          <a:p>
            <a:pPr>
              <a:defRPr/>
            </a:pPr>
            <a:fld id="{492E1C14-342F-48FA-B903-DDAD3EFFCA84}" type="datetimeFigureOut">
              <a:rPr lang="sv-SE"/>
              <a:pPr>
                <a:defRPr/>
              </a:pPr>
              <a:t>2019-11-21</a:t>
            </a:fld>
            <a:endParaRPr lang="sv-SE"/>
          </a:p>
        </p:txBody>
      </p:sp>
      <p:sp>
        <p:nvSpPr>
          <p:cNvPr id="4" name="Platshållare för sidfot 4">
            <a:extLst>
              <a:ext uri="{FF2B5EF4-FFF2-40B4-BE49-F238E27FC236}">
                <a16:creationId xmlns:a16="http://schemas.microsoft.com/office/drawing/2014/main" id="{28D81BDA-9FF2-40E2-B66F-64A15FDEE470}"/>
              </a:ext>
            </a:extLst>
          </p:cNvPr>
          <p:cNvSpPr>
            <a:spLocks noGrp="1"/>
          </p:cNvSpPr>
          <p:nvPr>
            <p:ph type="ftr" sz="quarter" idx="11"/>
          </p:nvPr>
        </p:nvSpPr>
        <p:spPr/>
        <p:txBody>
          <a:bodyPr/>
          <a:lstStyle>
            <a:lvl1pPr>
              <a:defRPr/>
            </a:lvl1pPr>
          </a:lstStyle>
          <a:p>
            <a:pPr>
              <a:defRPr/>
            </a:pPr>
            <a:endParaRPr lang="sv-SE"/>
          </a:p>
        </p:txBody>
      </p:sp>
      <p:sp>
        <p:nvSpPr>
          <p:cNvPr id="5" name="Platshållare för bildnummer 5">
            <a:extLst>
              <a:ext uri="{FF2B5EF4-FFF2-40B4-BE49-F238E27FC236}">
                <a16:creationId xmlns:a16="http://schemas.microsoft.com/office/drawing/2014/main" id="{B6E9F47B-064C-4D3A-AA03-ADCB1D984D9D}"/>
              </a:ext>
            </a:extLst>
          </p:cNvPr>
          <p:cNvSpPr>
            <a:spLocks noGrp="1"/>
          </p:cNvSpPr>
          <p:nvPr>
            <p:ph type="sldNum" sz="quarter" idx="12"/>
          </p:nvPr>
        </p:nvSpPr>
        <p:spPr/>
        <p:txBody>
          <a:bodyPr/>
          <a:lstStyle>
            <a:lvl1pPr>
              <a:defRPr/>
            </a:lvl1pPr>
          </a:lstStyle>
          <a:p>
            <a:fld id="{01845F0B-63DC-44F6-805B-C3183ABF72DD}" type="slidenum">
              <a:rPr lang="sv-SE" altLang="sv-SE"/>
              <a:pPr/>
              <a:t>‹#›</a:t>
            </a:fld>
            <a:endParaRPr lang="sv-SE" altLang="sv-SE"/>
          </a:p>
        </p:txBody>
      </p:sp>
    </p:spTree>
    <p:extLst>
      <p:ext uri="{BB962C8B-B14F-4D97-AF65-F5344CB8AC3E}">
        <p14:creationId xmlns:p14="http://schemas.microsoft.com/office/powerpoint/2010/main" val="313339987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5D19BA09-EDDB-4DC9-8737-4B6085E4871B}"/>
              </a:ext>
            </a:extLst>
          </p:cNvPr>
          <p:cNvSpPr>
            <a:spLocks noGrp="1"/>
          </p:cNvSpPr>
          <p:nvPr>
            <p:ph type="dt" sz="half" idx="10"/>
          </p:nvPr>
        </p:nvSpPr>
        <p:spPr/>
        <p:txBody>
          <a:bodyPr/>
          <a:lstStyle>
            <a:lvl1pPr>
              <a:defRPr/>
            </a:lvl1pPr>
          </a:lstStyle>
          <a:p>
            <a:pPr>
              <a:defRPr/>
            </a:pPr>
            <a:fld id="{606DD874-C1D3-4FF1-B781-AC85C1634D34}" type="datetimeFigureOut">
              <a:rPr lang="sv-SE"/>
              <a:pPr>
                <a:defRPr/>
              </a:pPr>
              <a:t>2019-11-21</a:t>
            </a:fld>
            <a:endParaRPr lang="sv-SE"/>
          </a:p>
        </p:txBody>
      </p:sp>
      <p:sp>
        <p:nvSpPr>
          <p:cNvPr id="3" name="Platshållare för sidfot 4">
            <a:extLst>
              <a:ext uri="{FF2B5EF4-FFF2-40B4-BE49-F238E27FC236}">
                <a16:creationId xmlns:a16="http://schemas.microsoft.com/office/drawing/2014/main" id="{FE120855-5140-4C1D-979B-BA3B443221BE}"/>
              </a:ext>
            </a:extLst>
          </p:cNvPr>
          <p:cNvSpPr>
            <a:spLocks noGrp="1"/>
          </p:cNvSpPr>
          <p:nvPr>
            <p:ph type="ftr" sz="quarter" idx="11"/>
          </p:nvPr>
        </p:nvSpPr>
        <p:spPr/>
        <p:txBody>
          <a:bodyPr/>
          <a:lstStyle>
            <a:lvl1pPr>
              <a:defRPr/>
            </a:lvl1pPr>
          </a:lstStyle>
          <a:p>
            <a:pPr>
              <a:defRPr/>
            </a:pPr>
            <a:endParaRPr lang="sv-SE"/>
          </a:p>
        </p:txBody>
      </p:sp>
      <p:sp>
        <p:nvSpPr>
          <p:cNvPr id="4" name="Platshållare för bildnummer 5">
            <a:extLst>
              <a:ext uri="{FF2B5EF4-FFF2-40B4-BE49-F238E27FC236}">
                <a16:creationId xmlns:a16="http://schemas.microsoft.com/office/drawing/2014/main" id="{8A74A806-09D1-45A3-92A1-7C208A2FCB70}"/>
              </a:ext>
            </a:extLst>
          </p:cNvPr>
          <p:cNvSpPr>
            <a:spLocks noGrp="1"/>
          </p:cNvSpPr>
          <p:nvPr>
            <p:ph type="sldNum" sz="quarter" idx="12"/>
          </p:nvPr>
        </p:nvSpPr>
        <p:spPr/>
        <p:txBody>
          <a:bodyPr/>
          <a:lstStyle>
            <a:lvl1pPr>
              <a:defRPr/>
            </a:lvl1pPr>
          </a:lstStyle>
          <a:p>
            <a:fld id="{E12A26CD-599D-4AE7-8A5D-C094C856DACE}" type="slidenum">
              <a:rPr lang="sv-SE" altLang="sv-SE"/>
              <a:pPr/>
              <a:t>‹#›</a:t>
            </a:fld>
            <a:endParaRPr lang="sv-SE" altLang="sv-SE"/>
          </a:p>
        </p:txBody>
      </p:sp>
    </p:spTree>
    <p:extLst>
      <p:ext uri="{BB962C8B-B14F-4D97-AF65-F5344CB8AC3E}">
        <p14:creationId xmlns:p14="http://schemas.microsoft.com/office/powerpoint/2010/main" val="12982673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3">
            <a:extLst>
              <a:ext uri="{FF2B5EF4-FFF2-40B4-BE49-F238E27FC236}">
                <a16:creationId xmlns:a16="http://schemas.microsoft.com/office/drawing/2014/main" id="{0D572FAE-3C34-4435-A442-EBECE190183A}"/>
              </a:ext>
            </a:extLst>
          </p:cNvPr>
          <p:cNvSpPr>
            <a:spLocks noGrp="1"/>
          </p:cNvSpPr>
          <p:nvPr>
            <p:ph type="dt" sz="half" idx="10"/>
          </p:nvPr>
        </p:nvSpPr>
        <p:spPr/>
        <p:txBody>
          <a:bodyPr/>
          <a:lstStyle>
            <a:lvl1pPr>
              <a:defRPr/>
            </a:lvl1pPr>
          </a:lstStyle>
          <a:p>
            <a:pPr>
              <a:defRPr/>
            </a:pPr>
            <a:fld id="{626D6F74-03C5-4ED4-8864-CD4787AFED68}" type="datetimeFigureOut">
              <a:rPr lang="sv-SE"/>
              <a:pPr>
                <a:defRPr/>
              </a:pPr>
              <a:t>2019-11-21</a:t>
            </a:fld>
            <a:endParaRPr lang="sv-SE"/>
          </a:p>
        </p:txBody>
      </p:sp>
      <p:sp>
        <p:nvSpPr>
          <p:cNvPr id="6" name="Platshållare för sidfot 4">
            <a:extLst>
              <a:ext uri="{FF2B5EF4-FFF2-40B4-BE49-F238E27FC236}">
                <a16:creationId xmlns:a16="http://schemas.microsoft.com/office/drawing/2014/main" id="{71613ABF-008A-431A-9837-523030339DBF}"/>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3D48E0DB-EB3D-426D-B620-AE15FD5EB943}"/>
              </a:ext>
            </a:extLst>
          </p:cNvPr>
          <p:cNvSpPr>
            <a:spLocks noGrp="1"/>
          </p:cNvSpPr>
          <p:nvPr>
            <p:ph type="sldNum" sz="quarter" idx="12"/>
          </p:nvPr>
        </p:nvSpPr>
        <p:spPr/>
        <p:txBody>
          <a:bodyPr/>
          <a:lstStyle>
            <a:lvl1pPr>
              <a:defRPr/>
            </a:lvl1pPr>
          </a:lstStyle>
          <a:p>
            <a:fld id="{B412F43E-C818-42A6-B51C-0235D158FB07}" type="slidenum">
              <a:rPr lang="sv-SE" altLang="sv-SE"/>
              <a:pPr/>
              <a:t>‹#›</a:t>
            </a:fld>
            <a:endParaRPr lang="sv-SE" altLang="sv-SE"/>
          </a:p>
        </p:txBody>
      </p:sp>
    </p:spTree>
    <p:extLst>
      <p:ext uri="{BB962C8B-B14F-4D97-AF65-F5344CB8AC3E}">
        <p14:creationId xmlns:p14="http://schemas.microsoft.com/office/powerpoint/2010/main" val="3364002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Platshållare för datum 3">
            <a:extLst>
              <a:ext uri="{FF2B5EF4-FFF2-40B4-BE49-F238E27FC236}">
                <a16:creationId xmlns:a16="http://schemas.microsoft.com/office/drawing/2014/main" id="{FDFA5490-D584-4644-86AC-0AFA6F71F7E0}"/>
              </a:ext>
            </a:extLst>
          </p:cNvPr>
          <p:cNvSpPr>
            <a:spLocks noGrp="1"/>
          </p:cNvSpPr>
          <p:nvPr>
            <p:ph type="dt" sz="half" idx="10"/>
          </p:nvPr>
        </p:nvSpPr>
        <p:spPr/>
        <p:txBody>
          <a:bodyPr/>
          <a:lstStyle>
            <a:lvl1pPr>
              <a:defRPr/>
            </a:lvl1pPr>
          </a:lstStyle>
          <a:p>
            <a:pPr>
              <a:defRPr/>
            </a:pPr>
            <a:fld id="{0FEBBFA1-9105-4B71-ACA0-0EF303B33495}" type="datetimeFigureOut">
              <a:rPr lang="sv-SE"/>
              <a:pPr>
                <a:defRPr/>
              </a:pPr>
              <a:t>2019-11-21</a:t>
            </a:fld>
            <a:endParaRPr lang="sv-SE"/>
          </a:p>
        </p:txBody>
      </p:sp>
      <p:sp>
        <p:nvSpPr>
          <p:cNvPr id="6" name="Platshållare för sidfot 4">
            <a:extLst>
              <a:ext uri="{FF2B5EF4-FFF2-40B4-BE49-F238E27FC236}">
                <a16:creationId xmlns:a16="http://schemas.microsoft.com/office/drawing/2014/main" id="{5A3F2CD6-B03A-4754-A844-2CE5AE51159D}"/>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70E3EE86-060F-4A77-990B-FF206401DE75}"/>
              </a:ext>
            </a:extLst>
          </p:cNvPr>
          <p:cNvSpPr>
            <a:spLocks noGrp="1"/>
          </p:cNvSpPr>
          <p:nvPr>
            <p:ph type="sldNum" sz="quarter" idx="12"/>
          </p:nvPr>
        </p:nvSpPr>
        <p:spPr/>
        <p:txBody>
          <a:bodyPr/>
          <a:lstStyle>
            <a:lvl1pPr>
              <a:defRPr/>
            </a:lvl1pPr>
          </a:lstStyle>
          <a:p>
            <a:fld id="{5FBBB3CD-54AF-499D-A899-53558D2010CD}" type="slidenum">
              <a:rPr lang="sv-SE" altLang="sv-SE"/>
              <a:pPr/>
              <a:t>‹#›</a:t>
            </a:fld>
            <a:endParaRPr lang="sv-SE" altLang="sv-SE"/>
          </a:p>
        </p:txBody>
      </p:sp>
    </p:spTree>
    <p:extLst>
      <p:ext uri="{BB962C8B-B14F-4D97-AF65-F5344CB8AC3E}">
        <p14:creationId xmlns:p14="http://schemas.microsoft.com/office/powerpoint/2010/main" val="14765268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Platshållare för rubrik 1">
            <a:extLst>
              <a:ext uri="{FF2B5EF4-FFF2-40B4-BE49-F238E27FC236}">
                <a16:creationId xmlns:a16="http://schemas.microsoft.com/office/drawing/2014/main" id="{E2BEAF5F-4FFD-40DF-BAF9-5A03E7BC8A4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a:extLst>
              <a:ext uri="{FF2B5EF4-FFF2-40B4-BE49-F238E27FC236}">
                <a16:creationId xmlns:a16="http://schemas.microsoft.com/office/drawing/2014/main" id="{1C2F322E-E3F0-4AA7-874B-FF117EDCC6A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6D5444A7-E878-4D5F-85B1-3BFB10CDB4F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B981748-B445-41B3-B3A3-62E570009B0C}" type="datetimeFigureOut">
              <a:rPr lang="sv-SE"/>
              <a:pPr>
                <a:defRPr/>
              </a:pPr>
              <a:t>2019-11-21</a:t>
            </a:fld>
            <a:endParaRPr lang="sv-SE"/>
          </a:p>
        </p:txBody>
      </p:sp>
      <p:sp>
        <p:nvSpPr>
          <p:cNvPr id="5" name="Platshållare för sidfot 4">
            <a:extLst>
              <a:ext uri="{FF2B5EF4-FFF2-40B4-BE49-F238E27FC236}">
                <a16:creationId xmlns:a16="http://schemas.microsoft.com/office/drawing/2014/main" id="{C71517E1-00E7-4335-B22C-C4B2D1DE643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sv-SE"/>
          </a:p>
        </p:txBody>
      </p:sp>
      <p:sp>
        <p:nvSpPr>
          <p:cNvPr id="6" name="Platshållare för bildnummer 5">
            <a:extLst>
              <a:ext uri="{FF2B5EF4-FFF2-40B4-BE49-F238E27FC236}">
                <a16:creationId xmlns:a16="http://schemas.microsoft.com/office/drawing/2014/main" id="{B6750D66-16A5-4A1B-BAAC-F1E33B03A6A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611ECC7-9714-4FE6-9059-E906AF02DC40}"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eYmWy2keILs&amp;feature=youtu.b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tshållare för innehåll 4" descr="FN (PMS 279)">
            <a:extLst>
              <a:ext uri="{FF2B5EF4-FFF2-40B4-BE49-F238E27FC236}">
                <a16:creationId xmlns:a16="http://schemas.microsoft.com/office/drawing/2014/main" id="{BD676184-F886-4BA8-9D91-83B7E84FACD2}"/>
              </a:ext>
            </a:extLst>
          </p:cNvPr>
          <p:cNvPicPr>
            <a:picLocks/>
          </p:cNvPicPr>
          <p:nvPr/>
        </p:nvPicPr>
        <p:blipFill>
          <a:blip r:embed="rId3" cstate="print">
            <a:lum bright="36000" contrast="-30000"/>
          </a:blip>
          <a:srcRect/>
          <a:stretch>
            <a:fillRect/>
          </a:stretch>
        </p:blipFill>
        <p:spPr bwMode="auto">
          <a:xfrm>
            <a:off x="3923928" y="2780928"/>
            <a:ext cx="5624161" cy="5616624"/>
          </a:xfrm>
          <a:prstGeom prst="rect">
            <a:avLst/>
          </a:prstGeom>
          <a:noFill/>
          <a:ln w="9525">
            <a:noFill/>
            <a:miter lim="800000"/>
            <a:headEnd/>
            <a:tailEnd/>
          </a:ln>
        </p:spPr>
      </p:pic>
      <p:sp>
        <p:nvSpPr>
          <p:cNvPr id="2" name="Rubrik 1">
            <a:extLst>
              <a:ext uri="{FF2B5EF4-FFF2-40B4-BE49-F238E27FC236}">
                <a16:creationId xmlns:a16="http://schemas.microsoft.com/office/drawing/2014/main" id="{375D81DF-3EE8-4CBB-98EE-CFA580FC6B75}"/>
              </a:ext>
            </a:extLst>
          </p:cNvPr>
          <p:cNvSpPr>
            <a:spLocks noGrp="1"/>
          </p:cNvSpPr>
          <p:nvPr>
            <p:ph type="ctrTitle"/>
          </p:nvPr>
        </p:nvSpPr>
        <p:spPr/>
        <p:txBody>
          <a:bodyPr rtlCol="0">
            <a:normAutofit fontScale="90000"/>
          </a:bodyPr>
          <a:lstStyle/>
          <a:p>
            <a:pPr eaLnBrk="1" fontAlgn="auto" hangingPunct="1">
              <a:spcAft>
                <a:spcPts val="0"/>
              </a:spcAft>
              <a:defRPr/>
            </a:pPr>
            <a:br>
              <a:rPr lang="sv-SE" dirty="0">
                <a:latin typeface="Minion" panose="02040503050201020203" pitchFamily="18" charset="0"/>
              </a:rPr>
            </a:br>
            <a:br>
              <a:rPr lang="sv-SE" dirty="0">
                <a:latin typeface="Minion" panose="02040503050201020203" pitchFamily="18" charset="0"/>
              </a:rPr>
            </a:br>
            <a:br>
              <a:rPr lang="sv-SE" dirty="0">
                <a:latin typeface="Minion" panose="02040503050201020203" pitchFamily="18" charset="0"/>
              </a:rPr>
            </a:br>
            <a:br>
              <a:rPr lang="sv-SE" dirty="0">
                <a:latin typeface="Minion" panose="02040503050201020203" pitchFamily="18" charset="0"/>
              </a:rPr>
            </a:br>
            <a:br>
              <a:rPr lang="sv-SE" dirty="0">
                <a:latin typeface="Minion" panose="02040503050201020203" pitchFamily="18" charset="0"/>
              </a:rPr>
            </a:br>
            <a:r>
              <a:rPr lang="sv-SE" sz="6000" b="1" dirty="0">
                <a:latin typeface="TradeGothic Condensed"/>
              </a:rPr>
              <a:t>Mänskliga rättigheter</a:t>
            </a:r>
            <a:br>
              <a:rPr lang="sv-SE" sz="6000" b="1" dirty="0">
                <a:latin typeface="TradeGothic Condensed"/>
              </a:rPr>
            </a:br>
            <a:r>
              <a:rPr lang="sv-SE" sz="3600" b="1" dirty="0">
                <a:latin typeface="TradeGothic Condensed"/>
              </a:rPr>
              <a:t>FN:s arbete och Sveriges efterlevnad</a:t>
            </a:r>
            <a:br>
              <a:rPr lang="sv-SE" sz="6000" b="1" dirty="0">
                <a:latin typeface="TradeGothic Condensed"/>
              </a:rPr>
            </a:br>
            <a:r>
              <a:rPr lang="sv-SE" sz="2400" dirty="0">
                <a:latin typeface="TradeGothic Condensed"/>
              </a:rPr>
              <a:t>En presentation av Svenska FN-förbundet</a:t>
            </a:r>
            <a:br>
              <a:rPr lang="sv-SE" sz="6000" b="1" dirty="0">
                <a:latin typeface="Trade Gothic LT Std" panose="00000500000000000000" pitchFamily="50" charset="0"/>
              </a:rPr>
            </a:br>
            <a:br>
              <a:rPr lang="sv-SE" sz="6000" b="1" dirty="0">
                <a:latin typeface="Trade Gothic LT Std" panose="00000500000000000000" pitchFamily="50" charset="0"/>
              </a:rPr>
            </a:br>
            <a:endParaRPr lang="sv-SE" sz="1600" i="1" dirty="0">
              <a:latin typeface="Minion" panose="02040503050201020203"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ktangel 2"/>
          <p:cNvSpPr>
            <a:spLocks noChangeArrowheads="1"/>
          </p:cNvSpPr>
          <p:nvPr/>
        </p:nvSpPr>
        <p:spPr bwMode="auto">
          <a:xfrm>
            <a:off x="251520" y="1417638"/>
            <a:ext cx="8064896" cy="5663089"/>
          </a:xfrm>
          <a:prstGeom prst="rect">
            <a:avLst/>
          </a:prstGeom>
          <a:noFill/>
          <a:ln w="9525">
            <a:noFill/>
            <a:miter lim="800000"/>
            <a:headEnd/>
            <a:tailEnd/>
          </a:ln>
        </p:spPr>
        <p:txBody>
          <a:bodyPr wrap="square">
            <a:spAutoFit/>
          </a:bodyPr>
          <a:lstStyle/>
          <a:p>
            <a:pPr eaLnBrk="0" hangingPunct="0">
              <a:defRPr/>
            </a:pPr>
            <a:endParaRPr lang="sv-SE" sz="2800" dirty="0">
              <a:latin typeface="Minion Pro" panose="02040503050201020203" pitchFamily="18" charset="0"/>
            </a:endParaRPr>
          </a:p>
          <a:p>
            <a:pPr marL="457200" indent="-457200" eaLnBrk="0" hangingPunct="0">
              <a:buFont typeface="Arial" panose="020B0604020202020204" pitchFamily="34" charset="0"/>
              <a:buChar char="•"/>
              <a:defRPr/>
            </a:pPr>
            <a:r>
              <a:rPr lang="sv-SE" sz="2800" dirty="0">
                <a:latin typeface="Minion Pro" panose="02040503050201020203" pitchFamily="18" charset="0"/>
              </a:rPr>
              <a:t>Mänskliga rättigheter reglerar förhållandet mellan staten och individen</a:t>
            </a:r>
          </a:p>
          <a:p>
            <a:pPr marL="457200" indent="-457200" eaLnBrk="0" hangingPunct="0">
              <a:buFont typeface="Arial" panose="020B0604020202020204" pitchFamily="34" charset="0"/>
              <a:buChar char="•"/>
              <a:defRPr/>
            </a:pPr>
            <a:endParaRPr lang="sv-SE" sz="2800" dirty="0">
              <a:latin typeface="Minion Pro" panose="02040503050201020203" pitchFamily="18" charset="0"/>
            </a:endParaRPr>
          </a:p>
          <a:p>
            <a:pPr marL="457200" indent="-457200" eaLnBrk="0" hangingPunct="0">
              <a:buFont typeface="Arial" panose="020B0604020202020204" pitchFamily="34" charset="0"/>
              <a:buChar char="•"/>
              <a:defRPr/>
            </a:pPr>
            <a:r>
              <a:rPr lang="sv-SE" sz="2800" dirty="0">
                <a:latin typeface="Minion Pro" panose="02040503050201020203" pitchFamily="18" charset="0"/>
              </a:rPr>
              <a:t>Brott mot mänskliga rättigheter kan begås av </a:t>
            </a:r>
          </a:p>
          <a:p>
            <a:pPr marL="457200" indent="-457200">
              <a:defRPr/>
            </a:pPr>
            <a:r>
              <a:rPr lang="sv-SE" sz="2800" dirty="0">
                <a:latin typeface="Minion Pro" panose="02040503050201020203" pitchFamily="18" charset="0"/>
              </a:rPr>
              <a:t>	staten eller företrädare för staten</a:t>
            </a:r>
          </a:p>
          <a:p>
            <a:pPr marL="457200" indent="-457200">
              <a:defRPr/>
            </a:pPr>
            <a:endParaRPr lang="sv-SE" sz="2800" dirty="0">
              <a:latin typeface="Minion Pro" panose="02040503050201020203" pitchFamily="18" charset="0"/>
            </a:endParaRPr>
          </a:p>
          <a:p>
            <a:pPr marL="457200" indent="-457200">
              <a:buFont typeface="Arial" panose="020B0604020202020204" pitchFamily="34" charset="0"/>
              <a:buChar char="•"/>
              <a:defRPr/>
            </a:pPr>
            <a:r>
              <a:rPr lang="sv-SE" sz="2800" dirty="0">
                <a:latin typeface="Minion Pro" panose="02040503050201020203" pitchFamily="18" charset="0"/>
              </a:rPr>
              <a:t>Mänskliga rättigheter garanterar individens</a:t>
            </a:r>
          </a:p>
          <a:p>
            <a:pPr marL="457200" indent="-457200">
              <a:defRPr/>
            </a:pPr>
            <a:r>
              <a:rPr lang="sv-SE" sz="2800" dirty="0">
                <a:latin typeface="Minion Pro" panose="02040503050201020203" pitchFamily="18" charset="0"/>
              </a:rPr>
              <a:t>	rättigheter och skydd mot övergrepp från staten</a:t>
            </a:r>
          </a:p>
          <a:p>
            <a:pPr marL="457200" indent="-457200">
              <a:defRPr/>
            </a:pPr>
            <a:endParaRPr lang="sv-SE" sz="2800" dirty="0">
              <a:latin typeface="Minion Pro" panose="02040503050201020203" pitchFamily="18" charset="0"/>
            </a:endParaRPr>
          </a:p>
          <a:p>
            <a:pPr marL="457200" indent="-457200">
              <a:buFont typeface="Arial" panose="020B0604020202020204" pitchFamily="34" charset="0"/>
              <a:buChar char="•"/>
              <a:defRPr/>
            </a:pPr>
            <a:r>
              <a:rPr lang="sv-SE" sz="2800" dirty="0">
                <a:latin typeface="Minion Pro" panose="02040503050201020203" pitchFamily="18" charset="0"/>
              </a:rPr>
              <a:t>Internationell angelägenhet</a:t>
            </a:r>
            <a:endParaRPr lang="sv-SE" sz="3200" dirty="0">
              <a:latin typeface="Minion Pro" panose="02040503050201020203" pitchFamily="18" charset="0"/>
            </a:endParaRPr>
          </a:p>
          <a:p>
            <a:pPr marL="457200" indent="-457200">
              <a:defRPr/>
            </a:pPr>
            <a:endParaRPr lang="sv-SE" dirty="0">
              <a:latin typeface="TradeGothic" pitchFamily="34" charset="0"/>
            </a:endParaRPr>
          </a:p>
          <a:p>
            <a:pPr marL="457200" indent="-457200">
              <a:defRPr/>
            </a:pPr>
            <a:endParaRPr lang="sv-SE" dirty="0">
              <a:latin typeface="TradeGothic" pitchFamily="34" charset="0"/>
            </a:endParaRPr>
          </a:p>
          <a:p>
            <a:pPr>
              <a:defRPr/>
            </a:pPr>
            <a:endParaRPr lang="sv-SE" dirty="0">
              <a:latin typeface="TradeGothic" pitchFamily="34" charset="0"/>
            </a:endParaRPr>
          </a:p>
        </p:txBody>
      </p:sp>
      <p:sp>
        <p:nvSpPr>
          <p:cNvPr id="4" name="Rubrik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sv-SE" sz="3600" noProof="0" dirty="0">
                <a:solidFill>
                  <a:schemeClr val="bg1"/>
                </a:solidFill>
                <a:latin typeface="TradeGothic Condensed"/>
                <a:ea typeface="+mj-ea"/>
                <a:cs typeface="+mj-cs"/>
              </a:rPr>
              <a:t>Mänskliga rättigheter</a:t>
            </a:r>
            <a:endParaRPr kumimoji="0" lang="sv-SE" sz="3600" b="0" i="0" u="none" strike="noStrike" kern="1200" cap="none" spc="0" normalizeH="0" baseline="0" noProof="0" dirty="0">
              <a:ln>
                <a:noFill/>
              </a:ln>
              <a:solidFill>
                <a:schemeClr val="bg1"/>
              </a:solidFill>
              <a:effectLst/>
              <a:uLnTx/>
              <a:uFillTx/>
              <a:latin typeface="TradeGothic Condensed"/>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57200" y="1988840"/>
            <a:ext cx="8229600" cy="4137323"/>
          </a:xfrm>
        </p:spPr>
        <p:txBody>
          <a:bodyPr>
            <a:normAutofit fontScale="40000" lnSpcReduction="20000"/>
          </a:bodyPr>
          <a:lstStyle/>
          <a:p>
            <a:pPr eaLnBrk="1" hangingPunct="1">
              <a:spcBef>
                <a:spcPct val="0"/>
              </a:spcBef>
              <a:defRPr/>
            </a:pPr>
            <a:endParaRPr lang="sv-SE" sz="5900" dirty="0">
              <a:latin typeface="Minion Pro" panose="02040503050201020203" pitchFamily="18" charset="0"/>
            </a:endParaRPr>
          </a:p>
          <a:p>
            <a:pPr eaLnBrk="1" hangingPunct="1">
              <a:defRPr/>
            </a:pPr>
            <a:r>
              <a:rPr lang="sv-SE" sz="5900" dirty="0">
                <a:latin typeface="Minion Pro" panose="02040503050201020203" pitchFamily="18" charset="0"/>
              </a:rPr>
              <a:t>En del av den internationella folkrätten</a:t>
            </a:r>
          </a:p>
          <a:p>
            <a:pPr marL="0" indent="0" eaLnBrk="1" hangingPunct="1">
              <a:buNone/>
              <a:defRPr/>
            </a:pPr>
            <a:endParaRPr lang="sv-SE" sz="5900" dirty="0">
              <a:latin typeface="Minion Pro" panose="02040503050201020203" pitchFamily="18" charset="0"/>
            </a:endParaRPr>
          </a:p>
          <a:p>
            <a:pPr eaLnBrk="1" hangingPunct="1">
              <a:defRPr/>
            </a:pPr>
            <a:r>
              <a:rPr lang="sv-SE" sz="5900" dirty="0">
                <a:latin typeface="Minion Pro" panose="02040503050201020203" pitchFamily="18" charset="0"/>
              </a:rPr>
              <a:t>Individens rättigheter och statens skyldighet</a:t>
            </a:r>
          </a:p>
          <a:p>
            <a:pPr marL="0" indent="0" eaLnBrk="1" hangingPunct="1">
              <a:buNone/>
              <a:defRPr/>
            </a:pPr>
            <a:endParaRPr lang="sv-SE" sz="5900" dirty="0">
              <a:latin typeface="Minion Pro" panose="02040503050201020203" pitchFamily="18" charset="0"/>
            </a:endParaRPr>
          </a:p>
          <a:p>
            <a:pPr eaLnBrk="1" hangingPunct="1">
              <a:defRPr/>
            </a:pPr>
            <a:r>
              <a:rPr lang="sv-SE" altLang="sv-SE" sz="5900" dirty="0">
                <a:latin typeface="Minion Pro" panose="02040503050201020203" pitchFamily="18" charset="0"/>
              </a:rPr>
              <a:t>Reglerade vid sedvana, traktaträtt och lagar</a:t>
            </a:r>
          </a:p>
          <a:p>
            <a:pPr eaLnBrk="1" hangingPunct="1">
              <a:defRPr/>
            </a:pPr>
            <a:endParaRPr lang="sv-SE" altLang="sv-SE" sz="5900" dirty="0">
              <a:latin typeface="Minion Pro" panose="02040503050201020203" pitchFamily="18" charset="0"/>
            </a:endParaRPr>
          </a:p>
          <a:p>
            <a:pPr eaLnBrk="1" hangingPunct="1">
              <a:defRPr/>
            </a:pPr>
            <a:r>
              <a:rPr lang="sv-SE" altLang="sv-SE" sz="5900" dirty="0">
                <a:latin typeface="Minion Pro" panose="02040503050201020203" pitchFamily="18" charset="0"/>
              </a:rPr>
              <a:t>Odelbara och samverkade</a:t>
            </a:r>
          </a:p>
          <a:p>
            <a:pPr marL="0" indent="0" eaLnBrk="1" hangingPunct="1">
              <a:buNone/>
              <a:defRPr/>
            </a:pPr>
            <a:endParaRPr lang="sv-SE" altLang="sv-SE" sz="5900" dirty="0">
              <a:latin typeface="Minion Pro" panose="02040503050201020203" pitchFamily="18" charset="0"/>
            </a:endParaRPr>
          </a:p>
          <a:p>
            <a:pPr eaLnBrk="1" hangingPunct="1">
              <a:defRPr/>
            </a:pPr>
            <a:r>
              <a:rPr lang="sv-SE" sz="5900" dirty="0">
                <a:latin typeface="Minion Pro" panose="02040503050201020203" pitchFamily="18" charset="0"/>
              </a:rPr>
              <a:t>Universella – gäller alla människor över världen – sedan 1948 då den allmänna förklaringen antogs av FN den 10 december</a:t>
            </a:r>
          </a:p>
          <a:p>
            <a:pPr marL="0" indent="0" eaLnBrk="1" hangingPunct="1">
              <a:buFont typeface="Arial" pitchFamily="34" charset="0"/>
              <a:buNone/>
              <a:defRPr/>
            </a:pPr>
            <a:r>
              <a:rPr lang="sv-SE" sz="2800" dirty="0"/>
              <a:t> </a:t>
            </a:r>
          </a:p>
          <a:p>
            <a:pPr eaLnBrk="1" hangingPunct="1">
              <a:spcBef>
                <a:spcPct val="0"/>
              </a:spcBef>
              <a:defRPr/>
            </a:pPr>
            <a:endParaRPr lang="sv-SE" dirty="0"/>
          </a:p>
        </p:txBody>
      </p:sp>
      <p:sp>
        <p:nvSpPr>
          <p:cNvPr id="2" name="Rektangel 1">
            <a:extLst>
              <a:ext uri="{FF2B5EF4-FFF2-40B4-BE49-F238E27FC236}">
                <a16:creationId xmlns:a16="http://schemas.microsoft.com/office/drawing/2014/main" id="{9F1285ED-6A4A-405E-8988-72A8D02D62C2}"/>
              </a:ext>
            </a:extLst>
          </p:cNvPr>
          <p:cNvSpPr/>
          <p:nvPr/>
        </p:nvSpPr>
        <p:spPr>
          <a:xfrm>
            <a:off x="323528" y="731836"/>
            <a:ext cx="7776863" cy="646331"/>
          </a:xfrm>
          <a:prstGeom prst="rect">
            <a:avLst/>
          </a:prstGeom>
        </p:spPr>
        <p:txBody>
          <a:bodyPr wrap="square">
            <a:spAutoFit/>
          </a:bodyPr>
          <a:lstStyle/>
          <a:p>
            <a:pPr lvl="0" algn="ctr" eaLnBrk="1" fontAlgn="auto" hangingPunct="1">
              <a:spcAft>
                <a:spcPts val="0"/>
              </a:spcAft>
              <a:defRPr/>
            </a:pPr>
            <a:r>
              <a:rPr lang="sv-SE" sz="3600" dirty="0">
                <a:solidFill>
                  <a:schemeClr val="bg1"/>
                </a:solidFill>
                <a:latin typeface="TradeGothic Condensed"/>
              </a:rPr>
              <a:t>Mänskliga rättigheter är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a:extLst>
              <a:ext uri="{FF2B5EF4-FFF2-40B4-BE49-F238E27FC236}">
                <a16:creationId xmlns:a16="http://schemas.microsoft.com/office/drawing/2014/main" id="{A409AB4B-BCAD-491E-B791-3D901EE7F18B}"/>
              </a:ext>
            </a:extLst>
          </p:cNvPr>
          <p:cNvSpPr>
            <a:spLocks noGrp="1"/>
          </p:cNvSpPr>
          <p:nvPr>
            <p:ph type="title"/>
          </p:nvPr>
        </p:nvSpPr>
        <p:spPr>
          <a:xfrm>
            <a:off x="457200" y="561975"/>
            <a:ext cx="8229600" cy="850900"/>
          </a:xfrm>
        </p:spPr>
        <p:txBody>
          <a:bodyPr/>
          <a:lstStyle/>
          <a:p>
            <a:pPr eaLnBrk="1" hangingPunct="1"/>
            <a:r>
              <a:rPr lang="sv-SE" altLang="sv-SE" dirty="0">
                <a:solidFill>
                  <a:schemeClr val="bg1"/>
                </a:solidFill>
                <a:latin typeface="TradeGothic Condensed"/>
              </a:rPr>
              <a:t>Folkrätt</a:t>
            </a:r>
          </a:p>
        </p:txBody>
      </p:sp>
      <p:sp>
        <p:nvSpPr>
          <p:cNvPr id="4" name="Rectangle 17">
            <a:extLst>
              <a:ext uri="{FF2B5EF4-FFF2-40B4-BE49-F238E27FC236}">
                <a16:creationId xmlns:a16="http://schemas.microsoft.com/office/drawing/2014/main" id="{A8604028-7682-4167-A404-B167A597AA68}"/>
              </a:ext>
            </a:extLst>
          </p:cNvPr>
          <p:cNvSpPr>
            <a:spLocks noChangeArrowheads="1"/>
          </p:cNvSpPr>
          <p:nvPr/>
        </p:nvSpPr>
        <p:spPr bwMode="auto">
          <a:xfrm>
            <a:off x="684213" y="2133600"/>
            <a:ext cx="2303462" cy="596900"/>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 name="Rectangle 18">
            <a:extLst>
              <a:ext uri="{FF2B5EF4-FFF2-40B4-BE49-F238E27FC236}">
                <a16:creationId xmlns:a16="http://schemas.microsoft.com/office/drawing/2014/main" id="{25719CA8-F6B7-448B-9A66-FB75DA8B8B8D}"/>
              </a:ext>
            </a:extLst>
          </p:cNvPr>
          <p:cNvSpPr>
            <a:spLocks noChangeArrowheads="1"/>
          </p:cNvSpPr>
          <p:nvPr/>
        </p:nvSpPr>
        <p:spPr bwMode="auto">
          <a:xfrm>
            <a:off x="3563938" y="2133600"/>
            <a:ext cx="3095625" cy="57467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126" name="Line 19">
            <a:extLst>
              <a:ext uri="{FF2B5EF4-FFF2-40B4-BE49-F238E27FC236}">
                <a16:creationId xmlns:a16="http://schemas.microsoft.com/office/drawing/2014/main" id="{C0541C23-9DC8-497A-B89D-FBFDC52667D9}"/>
              </a:ext>
            </a:extLst>
          </p:cNvPr>
          <p:cNvSpPr>
            <a:spLocks noChangeShapeType="1"/>
          </p:cNvSpPr>
          <p:nvPr/>
        </p:nvSpPr>
        <p:spPr bwMode="auto">
          <a:xfrm flipH="1">
            <a:off x="3419475" y="2781300"/>
            <a:ext cx="1260475" cy="5032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5127" name="Line 20">
            <a:extLst>
              <a:ext uri="{FF2B5EF4-FFF2-40B4-BE49-F238E27FC236}">
                <a16:creationId xmlns:a16="http://schemas.microsoft.com/office/drawing/2014/main" id="{8B87CA3E-4E13-42C7-B26A-C595EE859874}"/>
              </a:ext>
            </a:extLst>
          </p:cNvPr>
          <p:cNvSpPr>
            <a:spLocks noChangeShapeType="1"/>
          </p:cNvSpPr>
          <p:nvPr/>
        </p:nvSpPr>
        <p:spPr bwMode="auto">
          <a:xfrm>
            <a:off x="4716463" y="2781300"/>
            <a:ext cx="576262"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8" name="Rectangle 21">
            <a:extLst>
              <a:ext uri="{FF2B5EF4-FFF2-40B4-BE49-F238E27FC236}">
                <a16:creationId xmlns:a16="http://schemas.microsoft.com/office/drawing/2014/main" id="{A1CEB7F9-2917-4348-8D41-477D4E1FB376}"/>
              </a:ext>
            </a:extLst>
          </p:cNvPr>
          <p:cNvSpPr>
            <a:spLocks noChangeArrowheads="1"/>
          </p:cNvSpPr>
          <p:nvPr/>
        </p:nvSpPr>
        <p:spPr bwMode="auto">
          <a:xfrm>
            <a:off x="1257300" y="3429000"/>
            <a:ext cx="2305050" cy="647700"/>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9" name="Rectangle 22">
            <a:extLst>
              <a:ext uri="{FF2B5EF4-FFF2-40B4-BE49-F238E27FC236}">
                <a16:creationId xmlns:a16="http://schemas.microsoft.com/office/drawing/2014/main" id="{8443B8E4-BA5E-48EC-BBA0-02287E7AF41D}"/>
              </a:ext>
            </a:extLst>
          </p:cNvPr>
          <p:cNvSpPr>
            <a:spLocks noChangeArrowheads="1"/>
          </p:cNvSpPr>
          <p:nvPr/>
        </p:nvSpPr>
        <p:spPr bwMode="auto">
          <a:xfrm>
            <a:off x="4140200" y="3406775"/>
            <a:ext cx="3511550" cy="66992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130" name="Line 23">
            <a:extLst>
              <a:ext uri="{FF2B5EF4-FFF2-40B4-BE49-F238E27FC236}">
                <a16:creationId xmlns:a16="http://schemas.microsoft.com/office/drawing/2014/main" id="{78769369-E985-482F-8F96-5785CD7869B0}"/>
              </a:ext>
            </a:extLst>
          </p:cNvPr>
          <p:cNvSpPr>
            <a:spLocks noChangeShapeType="1"/>
          </p:cNvSpPr>
          <p:nvPr/>
        </p:nvSpPr>
        <p:spPr bwMode="auto">
          <a:xfrm flipH="1">
            <a:off x="3830638" y="4270141"/>
            <a:ext cx="1516062" cy="5762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5131" name="Line 24">
            <a:extLst>
              <a:ext uri="{FF2B5EF4-FFF2-40B4-BE49-F238E27FC236}">
                <a16:creationId xmlns:a16="http://schemas.microsoft.com/office/drawing/2014/main" id="{2FBCEC4A-89EA-4203-8334-F76442729A04}"/>
              </a:ext>
            </a:extLst>
          </p:cNvPr>
          <p:cNvSpPr>
            <a:spLocks noChangeShapeType="1"/>
          </p:cNvSpPr>
          <p:nvPr/>
        </p:nvSpPr>
        <p:spPr bwMode="auto">
          <a:xfrm>
            <a:off x="5511800" y="4238626"/>
            <a:ext cx="1147763" cy="723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2" name="Rectangle 25">
            <a:extLst>
              <a:ext uri="{FF2B5EF4-FFF2-40B4-BE49-F238E27FC236}">
                <a16:creationId xmlns:a16="http://schemas.microsoft.com/office/drawing/2014/main" id="{A543A66B-F49D-48C3-84D1-779D19DC8DE7}"/>
              </a:ext>
            </a:extLst>
          </p:cNvPr>
          <p:cNvSpPr>
            <a:spLocks noChangeArrowheads="1"/>
          </p:cNvSpPr>
          <p:nvPr/>
        </p:nvSpPr>
        <p:spPr bwMode="auto">
          <a:xfrm>
            <a:off x="1403350" y="5013325"/>
            <a:ext cx="3435350" cy="93662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13" name="Rectangle 26">
            <a:extLst>
              <a:ext uri="{FF2B5EF4-FFF2-40B4-BE49-F238E27FC236}">
                <a16:creationId xmlns:a16="http://schemas.microsoft.com/office/drawing/2014/main" id="{3159182D-4805-4822-8453-7E987F4FF381}"/>
              </a:ext>
            </a:extLst>
          </p:cNvPr>
          <p:cNvSpPr>
            <a:spLocks noChangeArrowheads="1"/>
          </p:cNvSpPr>
          <p:nvPr/>
        </p:nvSpPr>
        <p:spPr bwMode="auto">
          <a:xfrm>
            <a:off x="5346700" y="5013325"/>
            <a:ext cx="3092450" cy="936625"/>
          </a:xfrm>
          <a:prstGeom prst="rect">
            <a:avLst/>
          </a:prstGeom>
          <a:solidFill>
            <a:schemeClr val="bg1"/>
          </a:solidFill>
          <a:ln w="38100">
            <a:solidFill>
              <a:srgbClr val="FF251B"/>
            </a:solidFill>
            <a:miter lim="800000"/>
            <a:headEnd/>
            <a:tailEnd/>
          </a:ln>
          <a:effectLst>
            <a:outerShdw dist="35921" dir="2700000" algn="ctr" rotWithShape="0">
              <a:srgbClr val="DDDDDD"/>
            </a:outerShdw>
          </a:effectLst>
        </p:spPr>
        <p:txBody>
          <a:bodyPr wrap="none" anchor="ctr"/>
          <a:lstStyle/>
          <a:p>
            <a:pPr algn="r" eaLnBrk="1" fontAlgn="auto" hangingPunct="1">
              <a:lnSpc>
                <a:spcPct val="90000"/>
              </a:lnSpc>
              <a:spcBef>
                <a:spcPct val="20000"/>
              </a:spcBef>
              <a:spcAft>
                <a:spcPts val="0"/>
              </a:spcAft>
              <a:defRPr/>
            </a:pPr>
            <a:endParaRPr lang="sv-SE" sz="2000">
              <a:latin typeface="Arial Black" pitchFamily="34" charset="0"/>
              <a:cs typeface="+mn-cs"/>
            </a:endParaRPr>
          </a:p>
        </p:txBody>
      </p:sp>
      <p:sp>
        <p:nvSpPr>
          <p:cNvPr id="5134" name="Text Box 10">
            <a:extLst>
              <a:ext uri="{FF2B5EF4-FFF2-40B4-BE49-F238E27FC236}">
                <a16:creationId xmlns:a16="http://schemas.microsoft.com/office/drawing/2014/main" id="{50BE9721-881C-4694-8DB0-5E4577BDE015}"/>
              </a:ext>
            </a:extLst>
          </p:cNvPr>
          <p:cNvSpPr txBox="1">
            <a:spLocks noChangeArrowheads="1"/>
          </p:cNvSpPr>
          <p:nvPr/>
        </p:nvSpPr>
        <p:spPr bwMode="auto">
          <a:xfrm>
            <a:off x="757238" y="2206625"/>
            <a:ext cx="20859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Nationell rätt</a:t>
            </a:r>
          </a:p>
        </p:txBody>
      </p:sp>
      <p:sp>
        <p:nvSpPr>
          <p:cNvPr id="5135" name="Text Box 11">
            <a:extLst>
              <a:ext uri="{FF2B5EF4-FFF2-40B4-BE49-F238E27FC236}">
                <a16:creationId xmlns:a16="http://schemas.microsoft.com/office/drawing/2014/main" id="{D9D13475-A0CD-4B92-BC11-9AEC18B32D3F}"/>
              </a:ext>
            </a:extLst>
          </p:cNvPr>
          <p:cNvSpPr txBox="1">
            <a:spLocks noChangeArrowheads="1"/>
          </p:cNvSpPr>
          <p:nvPr/>
        </p:nvSpPr>
        <p:spPr bwMode="auto">
          <a:xfrm>
            <a:off x="3089275" y="2206625"/>
            <a:ext cx="40036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Internationell rätt</a:t>
            </a:r>
          </a:p>
        </p:txBody>
      </p:sp>
      <p:sp>
        <p:nvSpPr>
          <p:cNvPr id="5136" name="Text Box 12">
            <a:extLst>
              <a:ext uri="{FF2B5EF4-FFF2-40B4-BE49-F238E27FC236}">
                <a16:creationId xmlns:a16="http://schemas.microsoft.com/office/drawing/2014/main" id="{A906180F-D379-43B7-B09D-D3CD6ACEC119}"/>
              </a:ext>
            </a:extLst>
          </p:cNvPr>
          <p:cNvSpPr txBox="1">
            <a:spLocks noChangeArrowheads="1"/>
          </p:cNvSpPr>
          <p:nvPr/>
        </p:nvSpPr>
        <p:spPr bwMode="auto">
          <a:xfrm>
            <a:off x="1266825" y="3519488"/>
            <a:ext cx="2290763"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Privaträtt</a:t>
            </a:r>
          </a:p>
        </p:txBody>
      </p:sp>
      <p:sp>
        <p:nvSpPr>
          <p:cNvPr id="5137" name="Text Box 13">
            <a:extLst>
              <a:ext uri="{FF2B5EF4-FFF2-40B4-BE49-F238E27FC236}">
                <a16:creationId xmlns:a16="http://schemas.microsoft.com/office/drawing/2014/main" id="{2BB5237F-7FE9-47A1-9B0D-DB84AD701941}"/>
              </a:ext>
            </a:extLst>
          </p:cNvPr>
          <p:cNvSpPr txBox="1">
            <a:spLocks noChangeArrowheads="1"/>
          </p:cNvSpPr>
          <p:nvPr/>
        </p:nvSpPr>
        <p:spPr bwMode="auto">
          <a:xfrm>
            <a:off x="4102100" y="3519488"/>
            <a:ext cx="35306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Offentlig rätt - folkrätt</a:t>
            </a:r>
          </a:p>
        </p:txBody>
      </p:sp>
      <p:sp>
        <p:nvSpPr>
          <p:cNvPr id="5138" name="Text Box 14">
            <a:extLst>
              <a:ext uri="{FF2B5EF4-FFF2-40B4-BE49-F238E27FC236}">
                <a16:creationId xmlns:a16="http://schemas.microsoft.com/office/drawing/2014/main" id="{1BB663C9-DC00-49EB-ADE5-99AC104D9E79}"/>
              </a:ext>
            </a:extLst>
          </p:cNvPr>
          <p:cNvSpPr txBox="1">
            <a:spLocks noChangeArrowheads="1"/>
          </p:cNvSpPr>
          <p:nvPr/>
        </p:nvSpPr>
        <p:spPr bwMode="auto">
          <a:xfrm>
            <a:off x="1403350" y="5157788"/>
            <a:ext cx="3416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Mänskliga rättigheter</a:t>
            </a:r>
          </a:p>
        </p:txBody>
      </p:sp>
      <p:sp>
        <p:nvSpPr>
          <p:cNvPr id="5139" name="Text Box 15">
            <a:extLst>
              <a:ext uri="{FF2B5EF4-FFF2-40B4-BE49-F238E27FC236}">
                <a16:creationId xmlns:a16="http://schemas.microsoft.com/office/drawing/2014/main" id="{4087B021-A2B6-4A94-867E-C1F259AE9C1B}"/>
              </a:ext>
            </a:extLst>
          </p:cNvPr>
          <p:cNvSpPr txBox="1">
            <a:spLocks noChangeArrowheads="1"/>
          </p:cNvSpPr>
          <p:nvPr/>
        </p:nvSpPr>
        <p:spPr bwMode="auto">
          <a:xfrm>
            <a:off x="5348288" y="5175250"/>
            <a:ext cx="30654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spcBef>
                <a:spcPct val="50000"/>
              </a:spcBef>
            </a:pPr>
            <a:r>
              <a:rPr lang="sv-SE" altLang="sv-SE" sz="2000">
                <a:latin typeface="Arial Black" panose="020B0A04020102020204" pitchFamily="34" charset="0"/>
              </a:rPr>
              <a:t>Humanitär rätt</a:t>
            </a:r>
          </a:p>
        </p:txBody>
      </p:sp>
      <p:sp>
        <p:nvSpPr>
          <p:cNvPr id="5140" name="Text Box 19">
            <a:extLst>
              <a:ext uri="{FF2B5EF4-FFF2-40B4-BE49-F238E27FC236}">
                <a16:creationId xmlns:a16="http://schemas.microsoft.com/office/drawing/2014/main" id="{13A59E50-494B-4C11-9659-2356B0127370}"/>
              </a:ext>
            </a:extLst>
          </p:cNvPr>
          <p:cNvSpPr txBox="1">
            <a:spLocks noChangeArrowheads="1"/>
          </p:cNvSpPr>
          <p:nvPr/>
        </p:nvSpPr>
        <p:spPr bwMode="auto">
          <a:xfrm>
            <a:off x="1619672" y="5549900"/>
            <a:ext cx="30602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sv-SE" altLang="sv-SE" sz="2000" dirty="0">
                <a:latin typeface="Calibri" panose="020F0502020204030204" pitchFamily="34" charset="0"/>
              </a:rPr>
              <a:t>Folkrätt reglerar i fred</a:t>
            </a:r>
          </a:p>
        </p:txBody>
      </p:sp>
      <p:sp>
        <p:nvSpPr>
          <p:cNvPr id="5141" name="Text Box 20">
            <a:extLst>
              <a:ext uri="{FF2B5EF4-FFF2-40B4-BE49-F238E27FC236}">
                <a16:creationId xmlns:a16="http://schemas.microsoft.com/office/drawing/2014/main" id="{11F25620-7265-41B3-8244-E92E051D1E88}"/>
              </a:ext>
            </a:extLst>
          </p:cNvPr>
          <p:cNvSpPr txBox="1">
            <a:spLocks noChangeArrowheads="1"/>
          </p:cNvSpPr>
          <p:nvPr/>
        </p:nvSpPr>
        <p:spPr bwMode="auto">
          <a:xfrm>
            <a:off x="5575300" y="5516563"/>
            <a:ext cx="2863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sv-SE" altLang="sv-SE" sz="2000" dirty="0">
                <a:latin typeface="Calibri" panose="020F0502020204030204" pitchFamily="34" charset="0"/>
              </a:rPr>
              <a:t>Folkrätt reglerar i krig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a:extLst>
              <a:ext uri="{FF2B5EF4-FFF2-40B4-BE49-F238E27FC236}">
                <a16:creationId xmlns:a16="http://schemas.microsoft.com/office/drawing/2014/main" id="{A16D8F63-CC1F-4D2F-B861-D1D0C02A7E98}"/>
              </a:ext>
            </a:extLst>
          </p:cNvPr>
          <p:cNvSpPr>
            <a:spLocks noGrp="1"/>
          </p:cNvSpPr>
          <p:nvPr>
            <p:ph type="title"/>
          </p:nvPr>
        </p:nvSpPr>
        <p:spPr/>
        <p:txBody>
          <a:bodyPr/>
          <a:lstStyle/>
          <a:p>
            <a:pPr eaLnBrk="1" hangingPunct="1"/>
            <a:r>
              <a:rPr lang="sv-SE" altLang="sv-SE" dirty="0">
                <a:solidFill>
                  <a:schemeClr val="bg1"/>
                </a:solidFill>
                <a:latin typeface="TradeGothic Condensed"/>
              </a:rPr>
              <a:t>Läget i världen</a:t>
            </a:r>
          </a:p>
        </p:txBody>
      </p:sp>
      <p:sp>
        <p:nvSpPr>
          <p:cNvPr id="3" name="Platshållare för innehåll 2">
            <a:extLst>
              <a:ext uri="{FF2B5EF4-FFF2-40B4-BE49-F238E27FC236}">
                <a16:creationId xmlns:a16="http://schemas.microsoft.com/office/drawing/2014/main" id="{747C6F4B-11ED-4B89-B9C0-1DE126C1BAAA}"/>
              </a:ext>
            </a:extLst>
          </p:cNvPr>
          <p:cNvSpPr>
            <a:spLocks noGrp="1"/>
          </p:cNvSpPr>
          <p:nvPr>
            <p:ph idx="1"/>
          </p:nvPr>
        </p:nvSpPr>
        <p:spPr/>
        <p:txBody>
          <a:bodyPr rtlCol="0">
            <a:normAutofit fontScale="92500" lnSpcReduction="20000"/>
          </a:bodyPr>
          <a:lstStyle/>
          <a:p>
            <a:pPr eaLnBrk="1" fontAlgn="auto" hangingPunct="1">
              <a:spcAft>
                <a:spcPts val="0"/>
              </a:spcAft>
              <a:defRPr/>
            </a:pPr>
            <a:endParaRPr lang="sv-SE" dirty="0">
              <a:latin typeface="Minion Pro" panose="02040503050201020203" pitchFamily="18" charset="0"/>
            </a:endParaRPr>
          </a:p>
          <a:p>
            <a:pPr eaLnBrk="1" fontAlgn="auto" hangingPunct="1">
              <a:spcAft>
                <a:spcPts val="0"/>
              </a:spcAft>
              <a:buFont typeface="Arial" panose="020B0604020202020204" pitchFamily="34" charset="0"/>
              <a:buNone/>
              <a:defRPr/>
            </a:pPr>
            <a:endParaRPr lang="sv-SE" dirty="0">
              <a:latin typeface="Minion Pro" panose="02040503050201020203" pitchFamily="18" charset="0"/>
            </a:endParaRPr>
          </a:p>
          <a:p>
            <a:pPr eaLnBrk="1" fontAlgn="auto" hangingPunct="1">
              <a:spcAft>
                <a:spcPts val="0"/>
              </a:spcAft>
              <a:defRPr/>
            </a:pPr>
            <a:r>
              <a:rPr lang="sv-SE" sz="3300" dirty="0">
                <a:latin typeface="Minion Pro" panose="02040503050201020203" pitchFamily="18" charset="0"/>
              </a:rPr>
              <a:t>C:a 40 krig med över 100 000 döda</a:t>
            </a:r>
          </a:p>
          <a:p>
            <a:pPr fontAlgn="auto">
              <a:spcAft>
                <a:spcPts val="0"/>
              </a:spcAft>
              <a:defRPr/>
            </a:pPr>
            <a:r>
              <a:rPr lang="sv-SE" sz="3300" dirty="0">
                <a:latin typeface="Minion Pro" panose="02040503050201020203" pitchFamily="18" charset="0"/>
              </a:rPr>
              <a:t>Klimatförändringar </a:t>
            </a:r>
          </a:p>
          <a:p>
            <a:pPr fontAlgn="auto">
              <a:spcAft>
                <a:spcPts val="0"/>
              </a:spcAft>
              <a:defRPr/>
            </a:pPr>
            <a:r>
              <a:rPr lang="sv-SE" sz="3300" dirty="0">
                <a:latin typeface="Minion Pro" panose="02040503050201020203" pitchFamily="18" charset="0"/>
              </a:rPr>
              <a:t>Högerextremism åter på frammarsch</a:t>
            </a:r>
          </a:p>
          <a:p>
            <a:pPr fontAlgn="auto">
              <a:spcAft>
                <a:spcPts val="0"/>
              </a:spcAft>
              <a:defRPr/>
            </a:pPr>
            <a:r>
              <a:rPr lang="sv-SE" sz="3300" dirty="0">
                <a:latin typeface="Minion Pro" panose="02040503050201020203" pitchFamily="18" charset="0"/>
              </a:rPr>
              <a:t>70,8 miljoner människor på flykt – 44 400 människor lämnar sina hem varje dag </a:t>
            </a:r>
          </a:p>
          <a:p>
            <a:pPr fontAlgn="auto">
              <a:spcAft>
                <a:spcPts val="0"/>
              </a:spcAft>
              <a:defRPr/>
            </a:pPr>
            <a:r>
              <a:rPr lang="sv-SE" sz="3300" dirty="0">
                <a:latin typeface="Minion Pro" panose="02040503050201020203" pitchFamily="18" charset="0"/>
              </a:rPr>
              <a:t>3,5 miljoner asylsökande i världen </a:t>
            </a:r>
          </a:p>
          <a:p>
            <a:pPr eaLnBrk="1" fontAlgn="auto" hangingPunct="1">
              <a:spcAft>
                <a:spcPts val="0"/>
              </a:spcAft>
              <a:defRPr/>
            </a:pPr>
            <a:r>
              <a:rPr lang="sv-SE" sz="3300" dirty="0">
                <a:latin typeface="Minion Pro" panose="02040503050201020203" pitchFamily="18" charset="0"/>
              </a:rPr>
              <a:t>6 miljoner barn under fem års ålder dör varje år </a:t>
            </a:r>
          </a:p>
          <a:p>
            <a:pPr eaLnBrk="1" fontAlgn="auto" hangingPunct="1">
              <a:spcAft>
                <a:spcPts val="0"/>
              </a:spcAft>
              <a:buFont typeface="Arial" panose="020B0604020202020204" pitchFamily="34" charset="0"/>
              <a:buNone/>
              <a:defRPr/>
            </a:pPr>
            <a:endParaRPr lang="sv-SE"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pic>
        <p:nvPicPr>
          <p:cNvPr id="1026" name="Picture 2" descr="C:\Users\ulrron\Desktop\mm.jpg"/>
          <p:cNvPicPr>
            <a:picLocks noGrp="1" noChangeAspect="1" noChangeArrowheads="1"/>
          </p:cNvPicPr>
          <p:nvPr>
            <p:ph idx="1"/>
          </p:nvPr>
        </p:nvPicPr>
        <p:blipFill>
          <a:blip r:embed="rId3" cstate="print"/>
          <a:srcRect/>
          <a:stretch>
            <a:fillRect/>
          </a:stretch>
        </p:blipFill>
        <p:spPr bwMode="auto">
          <a:xfrm>
            <a:off x="0" y="0"/>
            <a:ext cx="9144000" cy="6452558"/>
          </a:xfrm>
          <a:prstGeom prst="rect">
            <a:avLst/>
          </a:prstGeom>
          <a:noFill/>
        </p:spPr>
      </p:pic>
      <p:sp>
        <p:nvSpPr>
          <p:cNvPr id="5" name="textruta 4"/>
          <p:cNvSpPr txBox="1"/>
          <p:nvPr/>
        </p:nvSpPr>
        <p:spPr>
          <a:xfrm>
            <a:off x="5286316" y="6457890"/>
            <a:ext cx="3857684" cy="369332"/>
          </a:xfrm>
          <a:prstGeom prst="rect">
            <a:avLst/>
          </a:prstGeom>
          <a:noFill/>
        </p:spPr>
        <p:txBody>
          <a:bodyPr wrap="square" rtlCol="0">
            <a:spAutoFit/>
          </a:bodyPr>
          <a:lstStyle/>
          <a:p>
            <a:r>
              <a:rPr lang="sv-SE" i="1" dirty="0">
                <a:latin typeface="Minion" panose="02040503050201020203" pitchFamily="18" charset="0"/>
              </a:rPr>
              <a:t>Källa: Blir världen </a:t>
            </a:r>
            <a:r>
              <a:rPr lang="sv-SE" i="1" dirty="0" err="1">
                <a:latin typeface="Minion" panose="02040503050201020203" pitchFamily="18" charset="0"/>
              </a:rPr>
              <a:t>bättre?/UNDP</a:t>
            </a:r>
            <a:endParaRPr lang="sv-SE" i="1" dirty="0">
              <a:latin typeface="Minion" panose="02040503050201020203"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ubrik 1">
            <a:extLst>
              <a:ext uri="{FF2B5EF4-FFF2-40B4-BE49-F238E27FC236}">
                <a16:creationId xmlns:a16="http://schemas.microsoft.com/office/drawing/2014/main" id="{D2F6B119-E770-4338-B89F-96684804C581}"/>
              </a:ext>
            </a:extLst>
          </p:cNvPr>
          <p:cNvSpPr>
            <a:spLocks noGrp="1"/>
          </p:cNvSpPr>
          <p:nvPr>
            <p:ph type="title"/>
          </p:nvPr>
        </p:nvSpPr>
        <p:spPr>
          <a:xfrm>
            <a:off x="179511" y="274638"/>
            <a:ext cx="8085013" cy="1143000"/>
          </a:xfrm>
        </p:spPr>
        <p:txBody>
          <a:bodyPr/>
          <a:lstStyle/>
          <a:p>
            <a:pPr eaLnBrk="1" hangingPunct="1"/>
            <a:r>
              <a:rPr lang="sv-SE" altLang="sv-SE" dirty="0">
                <a:solidFill>
                  <a:schemeClr val="bg1"/>
                </a:solidFill>
                <a:latin typeface="TradeGothic Condensed"/>
              </a:rPr>
              <a:t>Vägen till mänskliga rättigheter</a:t>
            </a:r>
          </a:p>
        </p:txBody>
      </p:sp>
      <p:sp>
        <p:nvSpPr>
          <p:cNvPr id="3" name="Platshållare för innehåll 2">
            <a:extLst>
              <a:ext uri="{FF2B5EF4-FFF2-40B4-BE49-F238E27FC236}">
                <a16:creationId xmlns:a16="http://schemas.microsoft.com/office/drawing/2014/main" id="{7A1B691D-E529-4190-8247-2A4F0A9D2A3D}"/>
              </a:ext>
            </a:extLst>
          </p:cNvPr>
          <p:cNvSpPr>
            <a:spLocks noGrp="1"/>
          </p:cNvSpPr>
          <p:nvPr>
            <p:ph idx="1"/>
          </p:nvPr>
        </p:nvSpPr>
        <p:spPr>
          <a:xfrm>
            <a:off x="395288" y="1600200"/>
            <a:ext cx="8291512" cy="5068888"/>
          </a:xfrm>
        </p:spPr>
        <p:txBody>
          <a:bodyPr rtlCol="0">
            <a:normAutofit fontScale="92500" lnSpcReduction="10000"/>
          </a:bodyPr>
          <a:lstStyle/>
          <a:p>
            <a:pPr marL="0" indent="0" eaLnBrk="1" fontAlgn="auto" hangingPunct="1">
              <a:lnSpc>
                <a:spcPct val="80000"/>
              </a:lnSpc>
              <a:spcAft>
                <a:spcPts val="0"/>
              </a:spcAft>
              <a:buFont typeface="Arial" panose="020B0604020202020204" pitchFamily="34" charset="0"/>
              <a:buNone/>
              <a:defRPr/>
            </a:pPr>
            <a:endParaRPr lang="sv-SE" dirty="0">
              <a:latin typeface="Minion Pro" panose="02040503050201020203" pitchFamily="18" charset="0"/>
            </a:endParaRPr>
          </a:p>
          <a:p>
            <a:pPr eaLnBrk="1" fontAlgn="auto" hangingPunct="1">
              <a:lnSpc>
                <a:spcPct val="80000"/>
              </a:lnSpc>
              <a:spcAft>
                <a:spcPts val="0"/>
              </a:spcAft>
              <a:defRPr/>
            </a:pPr>
            <a:r>
              <a:rPr lang="sv-SE" dirty="0">
                <a:latin typeface="Minion Pro" panose="02040503050201020203" pitchFamily="18" charset="0"/>
              </a:rPr>
              <a:t>Mänskliga rättigheter rötter i alla tiders filosofi, religion och politik.</a:t>
            </a:r>
          </a:p>
          <a:p>
            <a:pPr marL="0" indent="0" eaLnBrk="1" fontAlgn="auto" hangingPunct="1">
              <a:lnSpc>
                <a:spcPct val="80000"/>
              </a:lnSpc>
              <a:spcAft>
                <a:spcPts val="0"/>
              </a:spcAft>
              <a:buNone/>
              <a:defRPr/>
            </a:pPr>
            <a:endParaRPr lang="sv-SE" dirty="0">
              <a:latin typeface="Minion Pro" panose="02040503050201020203" pitchFamily="18" charset="0"/>
            </a:endParaRPr>
          </a:p>
          <a:p>
            <a:pPr eaLnBrk="1" fontAlgn="auto" hangingPunct="1">
              <a:lnSpc>
                <a:spcPct val="80000"/>
              </a:lnSpc>
              <a:spcAft>
                <a:spcPts val="0"/>
              </a:spcAft>
              <a:defRPr/>
            </a:pPr>
            <a:r>
              <a:rPr lang="sv-SE" b="1" dirty="0">
                <a:latin typeface="Minion Pro" panose="02040503050201020203" pitchFamily="18" charset="0"/>
              </a:rPr>
              <a:t>1700-talet: </a:t>
            </a:r>
          </a:p>
          <a:p>
            <a:pPr lvl="1" fontAlgn="auto">
              <a:lnSpc>
                <a:spcPct val="80000"/>
              </a:lnSpc>
              <a:spcAft>
                <a:spcPts val="0"/>
              </a:spcAft>
              <a:defRPr/>
            </a:pPr>
            <a:r>
              <a:rPr lang="sv-SE" dirty="0">
                <a:latin typeface="Minion Pro" panose="02040503050201020203" pitchFamily="18" charset="0"/>
              </a:rPr>
              <a:t>Upplysningsidéer reagerar mot överhetens makt.</a:t>
            </a:r>
          </a:p>
          <a:p>
            <a:pPr lvl="1" fontAlgn="auto">
              <a:lnSpc>
                <a:spcPct val="80000"/>
              </a:lnSpc>
              <a:spcAft>
                <a:spcPts val="0"/>
              </a:spcAft>
              <a:defRPr/>
            </a:pPr>
            <a:r>
              <a:rPr lang="sv-SE" dirty="0">
                <a:latin typeface="Minion Pro" panose="02040503050201020203" pitchFamily="18" charset="0"/>
              </a:rPr>
              <a:t>Amerikanska och franska revolutionen.</a:t>
            </a:r>
          </a:p>
          <a:p>
            <a:pPr marL="0" indent="0" eaLnBrk="1" fontAlgn="auto" hangingPunct="1">
              <a:lnSpc>
                <a:spcPct val="80000"/>
              </a:lnSpc>
              <a:spcAft>
                <a:spcPts val="0"/>
              </a:spcAft>
              <a:buFont typeface="Arial" panose="020B0604020202020204" pitchFamily="34" charset="0"/>
              <a:buNone/>
              <a:defRPr/>
            </a:pPr>
            <a:endParaRPr lang="sv-SE" dirty="0">
              <a:latin typeface="Minion Pro" panose="02040503050201020203" pitchFamily="18" charset="0"/>
            </a:endParaRPr>
          </a:p>
          <a:p>
            <a:pPr eaLnBrk="1" fontAlgn="auto" hangingPunct="1">
              <a:lnSpc>
                <a:spcPct val="80000"/>
              </a:lnSpc>
              <a:spcAft>
                <a:spcPts val="0"/>
              </a:spcAft>
              <a:defRPr/>
            </a:pPr>
            <a:r>
              <a:rPr lang="sv-SE" b="1" dirty="0">
                <a:latin typeface="Minion Pro" panose="02040503050201020203" pitchFamily="18" charset="0"/>
              </a:rPr>
              <a:t>1800-talet</a:t>
            </a:r>
          </a:p>
          <a:p>
            <a:pPr lvl="1" fontAlgn="auto">
              <a:lnSpc>
                <a:spcPct val="80000"/>
              </a:lnSpc>
              <a:spcAft>
                <a:spcPts val="0"/>
              </a:spcAft>
              <a:defRPr/>
            </a:pPr>
            <a:r>
              <a:rPr lang="sv-SE" b="1" dirty="0">
                <a:latin typeface="Minion Pro" panose="02040503050201020203" pitchFamily="18" charset="0"/>
              </a:rPr>
              <a:t> </a:t>
            </a:r>
            <a:r>
              <a:rPr lang="sv-SE" dirty="0">
                <a:latin typeface="Minion Pro" panose="02040503050201020203" pitchFamily="18" charset="0"/>
              </a:rPr>
              <a:t>Slavhandel och livegenskap förbjuds.</a:t>
            </a:r>
          </a:p>
          <a:p>
            <a:pPr lvl="1" fontAlgn="auto">
              <a:lnSpc>
                <a:spcPct val="80000"/>
              </a:lnSpc>
              <a:spcAft>
                <a:spcPts val="0"/>
              </a:spcAft>
              <a:defRPr/>
            </a:pPr>
            <a:r>
              <a:rPr lang="sv-SE" dirty="0">
                <a:latin typeface="Minion Pro" panose="02040503050201020203" pitchFamily="18" charset="0"/>
              </a:rPr>
              <a:t>Arbetarklassen organiserar sig. </a:t>
            </a:r>
          </a:p>
          <a:p>
            <a:pPr lvl="1" fontAlgn="auto">
              <a:lnSpc>
                <a:spcPct val="80000"/>
              </a:lnSpc>
              <a:spcAft>
                <a:spcPts val="0"/>
              </a:spcAft>
              <a:defRPr/>
            </a:pPr>
            <a:r>
              <a:rPr lang="sv-SE" dirty="0">
                <a:latin typeface="Minion Pro" panose="02040503050201020203" pitchFamily="18" charset="0"/>
              </a:rPr>
              <a:t>Internationell humanitär rätt. Krigets lagar formuleras. Röda Korset.</a:t>
            </a:r>
          </a:p>
          <a:p>
            <a:pPr eaLnBrk="1" fontAlgn="auto" hangingPunct="1">
              <a:lnSpc>
                <a:spcPct val="80000"/>
              </a:lnSpc>
              <a:spcAft>
                <a:spcPts val="0"/>
              </a:spcAft>
              <a:defRPr/>
            </a:pPr>
            <a:endParaRPr lang="sv-SE"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0515DA-47AE-4501-8A5D-DD7F1745660C}"/>
              </a:ext>
            </a:extLst>
          </p:cNvPr>
          <p:cNvSpPr>
            <a:spLocks noGrp="1"/>
          </p:cNvSpPr>
          <p:nvPr>
            <p:ph type="title"/>
          </p:nvPr>
        </p:nvSpPr>
        <p:spPr>
          <a:xfrm>
            <a:off x="9938" y="332656"/>
            <a:ext cx="8229600" cy="1143000"/>
          </a:xfrm>
        </p:spPr>
        <p:txBody>
          <a:bodyPr/>
          <a:lstStyle/>
          <a:p>
            <a:r>
              <a:rPr lang="sv-SE" dirty="0">
                <a:solidFill>
                  <a:schemeClr val="bg1"/>
                </a:solidFill>
                <a:latin typeface="TradeGothic Condensed"/>
              </a:rPr>
              <a:t>Vägen till mänskliga rättigheter</a:t>
            </a:r>
          </a:p>
        </p:txBody>
      </p:sp>
      <p:sp>
        <p:nvSpPr>
          <p:cNvPr id="3" name="Platshållare för innehåll 2">
            <a:extLst>
              <a:ext uri="{FF2B5EF4-FFF2-40B4-BE49-F238E27FC236}">
                <a16:creationId xmlns:a16="http://schemas.microsoft.com/office/drawing/2014/main" id="{DACBEFEA-4503-408B-9B86-108EA05A75F8}"/>
              </a:ext>
            </a:extLst>
          </p:cNvPr>
          <p:cNvSpPr>
            <a:spLocks noGrp="1"/>
          </p:cNvSpPr>
          <p:nvPr>
            <p:ph idx="1"/>
          </p:nvPr>
        </p:nvSpPr>
        <p:spPr>
          <a:xfrm>
            <a:off x="457200" y="1772816"/>
            <a:ext cx="8229600" cy="4353347"/>
          </a:xfrm>
        </p:spPr>
        <p:txBody>
          <a:bodyPr/>
          <a:lstStyle/>
          <a:p>
            <a:pPr fontAlgn="auto">
              <a:lnSpc>
                <a:spcPct val="80000"/>
              </a:lnSpc>
              <a:spcAft>
                <a:spcPts val="0"/>
              </a:spcAft>
              <a:defRPr/>
            </a:pPr>
            <a:r>
              <a:rPr lang="sv-SE" sz="2800" b="1" dirty="0">
                <a:latin typeface="Minion Pro" panose="02040503050201020203" pitchFamily="18" charset="0"/>
              </a:rPr>
              <a:t>1900-talet</a:t>
            </a:r>
          </a:p>
          <a:p>
            <a:pPr marL="457200" lvl="1" indent="0" fontAlgn="auto">
              <a:lnSpc>
                <a:spcPct val="80000"/>
              </a:lnSpc>
              <a:spcAft>
                <a:spcPts val="0"/>
              </a:spcAft>
              <a:buNone/>
              <a:defRPr/>
            </a:pPr>
            <a:r>
              <a:rPr lang="sv-SE" sz="2400" u="sng" dirty="0">
                <a:latin typeface="Minion Pro" panose="02040503050201020203" pitchFamily="18" charset="0"/>
              </a:rPr>
              <a:t>Kamp för kvinnlig rösträtt och demokrati. </a:t>
            </a:r>
          </a:p>
          <a:p>
            <a:pPr lvl="1" fontAlgn="auto">
              <a:lnSpc>
                <a:spcPct val="80000"/>
              </a:lnSpc>
              <a:spcAft>
                <a:spcPts val="0"/>
              </a:spcAft>
              <a:defRPr/>
            </a:pPr>
            <a:r>
              <a:rPr lang="sv-SE" sz="2800" dirty="0">
                <a:latin typeface="Minion Pro" panose="02040503050201020203" pitchFamily="18" charset="0"/>
              </a:rPr>
              <a:t>1914-18: Första Världskriget, 10 </a:t>
            </a:r>
            <a:r>
              <a:rPr lang="sv-SE" sz="2800" dirty="0" err="1">
                <a:latin typeface="Minion Pro" panose="02040503050201020203" pitchFamily="18" charset="0"/>
              </a:rPr>
              <a:t>milj</a:t>
            </a:r>
            <a:r>
              <a:rPr lang="sv-SE" sz="2800" dirty="0">
                <a:latin typeface="Minion Pro" panose="02040503050201020203" pitchFamily="18" charset="0"/>
              </a:rPr>
              <a:t> döda – Nationernas Förbund.</a:t>
            </a:r>
          </a:p>
          <a:p>
            <a:pPr lvl="1" fontAlgn="auto">
              <a:lnSpc>
                <a:spcPct val="80000"/>
              </a:lnSpc>
              <a:spcAft>
                <a:spcPts val="0"/>
              </a:spcAft>
              <a:defRPr/>
            </a:pPr>
            <a:r>
              <a:rPr lang="sv-SE" sz="2800" dirty="0">
                <a:latin typeface="Minion Pro" panose="02040503050201020203" pitchFamily="18" charset="0"/>
              </a:rPr>
              <a:t>ILO bildas 1919.</a:t>
            </a:r>
          </a:p>
          <a:p>
            <a:pPr lvl="1" fontAlgn="auto">
              <a:lnSpc>
                <a:spcPct val="80000"/>
              </a:lnSpc>
              <a:spcAft>
                <a:spcPts val="0"/>
              </a:spcAft>
              <a:defRPr/>
            </a:pPr>
            <a:r>
              <a:rPr lang="sv-SE" sz="2800" dirty="0">
                <a:latin typeface="Minion Pro" panose="02040503050201020203" pitchFamily="18" charset="0"/>
              </a:rPr>
              <a:t>1939-1945: Andra Världskriget, 60 </a:t>
            </a:r>
            <a:r>
              <a:rPr lang="sv-SE" sz="2800" dirty="0" err="1">
                <a:latin typeface="Minion Pro" panose="02040503050201020203" pitchFamily="18" charset="0"/>
              </a:rPr>
              <a:t>milj</a:t>
            </a:r>
            <a:r>
              <a:rPr lang="sv-SE" sz="2800" dirty="0">
                <a:latin typeface="Minion Pro" panose="02040503050201020203" pitchFamily="18" charset="0"/>
              </a:rPr>
              <a:t> döda – FN bildas 1945.</a:t>
            </a:r>
          </a:p>
          <a:p>
            <a:pPr lvl="1" fontAlgn="auto">
              <a:lnSpc>
                <a:spcPct val="80000"/>
              </a:lnSpc>
              <a:spcAft>
                <a:spcPts val="0"/>
              </a:spcAft>
              <a:defRPr/>
            </a:pPr>
            <a:r>
              <a:rPr lang="sv-SE" sz="2800" dirty="0">
                <a:latin typeface="Minion Pro" panose="02040503050201020203" pitchFamily="18" charset="0"/>
              </a:rPr>
              <a:t>1948: den allmänna förklaringen om de mänskliga rättigheterna.</a:t>
            </a:r>
          </a:p>
          <a:p>
            <a:pPr lvl="1" fontAlgn="auto">
              <a:lnSpc>
                <a:spcPct val="80000"/>
              </a:lnSpc>
              <a:spcAft>
                <a:spcPts val="0"/>
              </a:spcAft>
              <a:defRPr/>
            </a:pPr>
            <a:r>
              <a:rPr lang="sv-SE" sz="2800" dirty="0">
                <a:latin typeface="Minion Pro" panose="02040503050201020203" pitchFamily="18" charset="0"/>
              </a:rPr>
              <a:t>Regionala MR-konventioner i Amerika, Afrika, Europa, Asien.</a:t>
            </a:r>
          </a:p>
          <a:p>
            <a:pPr lvl="1" fontAlgn="auto">
              <a:lnSpc>
                <a:spcPct val="80000"/>
              </a:lnSpc>
              <a:spcAft>
                <a:spcPts val="0"/>
              </a:spcAft>
              <a:defRPr/>
            </a:pPr>
            <a:r>
              <a:rPr lang="sv-SE" sz="2800" dirty="0">
                <a:latin typeface="Minion Pro" panose="02040503050201020203" pitchFamily="18" charset="0"/>
              </a:rPr>
              <a:t>Universella juridiskt bindande konventioner tas fram i FN.</a:t>
            </a:r>
          </a:p>
          <a:p>
            <a:endParaRPr lang="sv-SE" dirty="0"/>
          </a:p>
        </p:txBody>
      </p:sp>
    </p:spTree>
    <p:extLst>
      <p:ext uri="{BB962C8B-B14F-4D97-AF65-F5344CB8AC3E}">
        <p14:creationId xmlns:p14="http://schemas.microsoft.com/office/powerpoint/2010/main" val="236317730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hlinkClick r:id="rId3"/>
            <a:extLst>
              <a:ext uri="{FF2B5EF4-FFF2-40B4-BE49-F238E27FC236}">
                <a16:creationId xmlns:a16="http://schemas.microsoft.com/office/drawing/2014/main" id="{1CE4C20C-3492-477F-A502-B76A6CED1E5D}"/>
              </a:ext>
            </a:extLst>
          </p:cNvPr>
          <p:cNvPicPr>
            <a:picLocks noGrp="1" noChangeAspect="1"/>
          </p:cNvPicPr>
          <p:nvPr>
            <p:ph idx="1"/>
          </p:nvPr>
        </p:nvPicPr>
        <p:blipFill>
          <a:blip r:embed="rId4"/>
          <a:stretch>
            <a:fillRect/>
          </a:stretch>
        </p:blipFill>
        <p:spPr>
          <a:xfrm>
            <a:off x="755576" y="1916832"/>
            <a:ext cx="8094078" cy="4591099"/>
          </a:xfrm>
          <a:prstGeom prst="rect">
            <a:avLst/>
          </a:prstGeom>
        </p:spPr>
      </p:pic>
    </p:spTree>
    <p:extLst>
      <p:ext uri="{BB962C8B-B14F-4D97-AF65-F5344CB8AC3E}">
        <p14:creationId xmlns:p14="http://schemas.microsoft.com/office/powerpoint/2010/main" val="4179069562"/>
      </p:ext>
    </p:extLst>
  </p:cSld>
  <p:clrMapOvr>
    <a:masterClrMapping/>
  </p:clrMapOvr>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 om mänskliga rättigheter, Aktion FN dec 2016 [Kompatibilitetsläge]" id="{22941C8E-6DED-4223-9857-487A30463B9D}" vid="{5F6C2F40-18EB-4428-B361-76556AF7A4E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om mänskliga rättigheter, Aktion FN2 2018 mall</Template>
  <TotalTime>5450</TotalTime>
  <Words>1626</Words>
  <Application>Microsoft Office PowerPoint</Application>
  <PresentationFormat>Bildspel på skärmen (4:3)</PresentationFormat>
  <Paragraphs>164</Paragraphs>
  <Slides>9</Slides>
  <Notes>9</Notes>
  <HiddenSlides>0</HiddenSlides>
  <MMClips>0</MMClips>
  <ScaleCrop>false</ScaleCrop>
  <HeadingPairs>
    <vt:vector size="6" baseType="variant">
      <vt:variant>
        <vt:lpstr>Använt teckensnitt</vt:lpstr>
      </vt:variant>
      <vt:variant>
        <vt:i4>8</vt:i4>
      </vt:variant>
      <vt:variant>
        <vt:lpstr>Tema</vt:lpstr>
      </vt:variant>
      <vt:variant>
        <vt:i4>1</vt:i4>
      </vt:variant>
      <vt:variant>
        <vt:lpstr>Bildrubriker</vt:lpstr>
      </vt:variant>
      <vt:variant>
        <vt:i4>9</vt:i4>
      </vt:variant>
    </vt:vector>
  </HeadingPairs>
  <TitlesOfParts>
    <vt:vector size="18" baseType="lpstr">
      <vt:lpstr>Arial</vt:lpstr>
      <vt:lpstr>Arial Black</vt:lpstr>
      <vt:lpstr>Calibri</vt:lpstr>
      <vt:lpstr>Minion</vt:lpstr>
      <vt:lpstr>Minion Pro</vt:lpstr>
      <vt:lpstr>Trade Gothic LT Std</vt:lpstr>
      <vt:lpstr>TradeGothic</vt:lpstr>
      <vt:lpstr>TradeGothic Condensed</vt:lpstr>
      <vt:lpstr>Office-tema</vt:lpstr>
      <vt:lpstr>     Mänskliga rättigheter FN:s arbete och Sveriges efterlevnad En presentation av Svenska FN-förbundet  </vt:lpstr>
      <vt:lpstr>PowerPoint-presentation</vt:lpstr>
      <vt:lpstr>PowerPoint-presentation</vt:lpstr>
      <vt:lpstr>Folkrätt</vt:lpstr>
      <vt:lpstr>Läget i världen</vt:lpstr>
      <vt:lpstr>PowerPoint-presentation</vt:lpstr>
      <vt:lpstr>Vägen till mänskliga rättigheter</vt:lpstr>
      <vt:lpstr>Vägen till mänskliga rättigheter</vt:lpstr>
      <vt:lpstr>PowerPoint-presentation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om FN:s arbete med  mänskliga rättigheter med  exempel på FN-kritik om diskriminering och rasism i Sverige  av Svenska FN-förbundet</dc:title>
  <dc:creator>Kajsa Uhrenius;emma.cornbert@fn.se</dc:creator>
  <cp:lastModifiedBy>Hanna Svanberg</cp:lastModifiedBy>
  <cp:revision>197</cp:revision>
  <dcterms:created xsi:type="dcterms:W3CDTF">2018-11-13T09:54:15Z</dcterms:created>
  <dcterms:modified xsi:type="dcterms:W3CDTF">2019-11-21T10:07:23Z</dcterms:modified>
</cp:coreProperties>
</file>