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78" r:id="rId3"/>
    <p:sldId id="282" r:id="rId4"/>
    <p:sldId id="281" r:id="rId5"/>
    <p:sldId id="270" r:id="rId6"/>
    <p:sldId id="271" r:id="rId7"/>
    <p:sldId id="277" r:id="rId8"/>
    <p:sldId id="276" r:id="rId9"/>
    <p:sldId id="275" r:id="rId10"/>
    <p:sldId id="272" r:id="rId11"/>
  </p:sldIdLst>
  <p:sldSz cx="9144000" cy="6858000" type="screen4x3"/>
  <p:notesSz cx="6797675" cy="9926638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1763" autoAdjust="0"/>
  </p:normalViewPr>
  <p:slideViewPr>
    <p:cSldViewPr>
      <p:cViewPr varScale="1">
        <p:scale>
          <a:sx n="66" d="100"/>
          <a:sy n="66" d="100"/>
        </p:scale>
        <p:origin x="146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8D991648-91DA-4A02-AA55-B412480D444D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D1A82556-C70B-4E39-BE43-757A5CADDF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94579214-7432-40DB-9943-528FBA96BD2E}" type="datetimeFigureOut">
              <a:rPr lang="sv-SE"/>
              <a:pPr>
                <a:defRPr/>
              </a:pPr>
              <a:t>2019-10-02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32" tIns="45715" rIns="91432" bIns="45715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C1D28887-27D3-4C61-BF34-3FC387E32E6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richard_wilkinson?language=sv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Vilken</a:t>
            </a:r>
            <a:r>
              <a:rPr lang="sv-SE" baseline="0" dirty="0"/>
              <a:t> slutsats drar eleverna av denna graf? Se nästa </a:t>
            </a:r>
            <a:r>
              <a:rPr lang="sv-SE" baseline="0" dirty="0" err="1"/>
              <a:t>slide</a:t>
            </a:r>
            <a:r>
              <a:rPr lang="sv-SE" baseline="0" dirty="0"/>
              <a:t> för Wilkinsons rubrik.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28887-27D3-4C61-BF34-3FC387E32E62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Vilken</a:t>
            </a:r>
            <a:r>
              <a:rPr lang="sv-SE" baseline="0" dirty="0"/>
              <a:t> slutsats drar eleverna av denna graf? Se nästa </a:t>
            </a:r>
            <a:r>
              <a:rPr lang="sv-SE" baseline="0" dirty="0" err="1"/>
              <a:t>slide</a:t>
            </a:r>
            <a:r>
              <a:rPr lang="sv-SE" baseline="0" dirty="0"/>
              <a:t> för Wilkinsons rubrik.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28887-27D3-4C61-BF34-3FC387E32E62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Vilken</a:t>
            </a:r>
            <a:r>
              <a:rPr lang="sv-SE" baseline="0" dirty="0"/>
              <a:t> slutsats drar eleverna av denna graf? Se nästa </a:t>
            </a:r>
            <a:r>
              <a:rPr lang="sv-SE" baseline="0" dirty="0" err="1"/>
              <a:t>slide</a:t>
            </a:r>
            <a:r>
              <a:rPr lang="sv-SE" baseline="0" dirty="0"/>
              <a:t> för Wilkinsons rubrik.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Social</a:t>
            </a:r>
            <a:r>
              <a:rPr lang="sv-SE" baseline="0" dirty="0"/>
              <a:t> rörlighet= individers möjlighet att flytta mellan sociala skikt/samhällsklasser – ”göra en klassresa”.</a:t>
            </a:r>
            <a:endParaRPr lang="sv-SE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28887-27D3-4C61-BF34-3FC387E32E62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Social</a:t>
            </a:r>
            <a:r>
              <a:rPr lang="sv-SE" baseline="0" dirty="0"/>
              <a:t> rörlighet= individers möjlighet att flytta mellan sociala skikt/samhällsklasser – ”göra en klassresa”.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28887-27D3-4C61-BF34-3FC387E32E62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Vilken</a:t>
            </a:r>
            <a:r>
              <a:rPr lang="sv-SE" baseline="0" dirty="0"/>
              <a:t> slutsats drar eleverna av denna graf? Se nästa </a:t>
            </a:r>
            <a:r>
              <a:rPr lang="sv-SE" baseline="0" dirty="0" err="1"/>
              <a:t>slide</a:t>
            </a:r>
            <a:r>
              <a:rPr lang="sv-SE" baseline="0" dirty="0"/>
              <a:t> för Wilkinsons rubrik.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28887-27D3-4C61-BF34-3FC387E32E62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u="sng" dirty="0">
                <a:hlinkClick r:id="rId3"/>
              </a:rPr>
              <a:t>https://www.ted.com/talks/richard_wilkinson?language=sv</a:t>
            </a:r>
            <a:r>
              <a:rPr lang="sv-SE" u="sng" dirty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28887-27D3-4C61-BF34-3FC387E32E62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2578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2578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Gothic Bold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Gothic Bold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Gothic Bold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Gothic Bold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Gothic Bold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Gothic Bold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Gothic Bold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adeGothic Bold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09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09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9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richard_wilkinson?language=s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1143000"/>
          </a:xfrm>
        </p:spPr>
        <p:txBody>
          <a:bodyPr/>
          <a:lstStyle/>
          <a:p>
            <a:r>
              <a:rPr lang="sv-SE" dirty="0"/>
              <a:t>5. Läs grafen – vad visar den?</a:t>
            </a:r>
          </a:p>
        </p:txBody>
      </p:sp>
      <p:pic>
        <p:nvPicPr>
          <p:cNvPr id="8194" name="Picture 2" descr="C:\Users\kajuhr\Desktop\Aktion FN 1\RW\10 my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618051"/>
            <a:ext cx="6876256" cy="4865754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4644008" y="6453337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Minion" pitchFamily="18" charset="0"/>
              </a:rPr>
              <a:t>Ojämlikhet i inkomster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0" y="2996952"/>
            <a:ext cx="2411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Minion" pitchFamily="18" charset="0"/>
              </a:rPr>
              <a:t>Procent av befolkningen med någon typ av psykisk ohälsa/psykiska sjukdomar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0"/>
            <a:ext cx="6768752" cy="1143000"/>
          </a:xfrm>
          <a:solidFill>
            <a:schemeClr val="bg1"/>
          </a:solidFill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  <a:hlinkClick r:id="rId3"/>
              </a:rPr>
              <a:t>Wilkinsons TED Talk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2852936"/>
            <a:ext cx="7772400" cy="3243064"/>
          </a:xfrm>
        </p:spPr>
        <p:txBody>
          <a:bodyPr/>
          <a:lstStyle/>
          <a:p>
            <a:br>
              <a:rPr lang="sv-SE" u="sng" dirty="0"/>
            </a:br>
            <a:br>
              <a:rPr lang="sv-SE" u="sng" dirty="0"/>
            </a:b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2050" name="Picture 2" descr="Relaterad bild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52493"/>
            <a:ext cx="9144000" cy="558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8383960" cy="1287016"/>
          </a:xfrm>
        </p:spPr>
        <p:txBody>
          <a:bodyPr/>
          <a:lstStyle/>
          <a:p>
            <a:r>
              <a:rPr lang="sv-SE" dirty="0"/>
              <a:t>Slutsats</a:t>
            </a:r>
            <a:br>
              <a:rPr lang="sv-SE" dirty="0"/>
            </a:br>
            <a:r>
              <a:rPr lang="sv-SE" sz="2400" dirty="0"/>
              <a:t>Psykisk ohälsa/psykiska sjukdomar är vanligare i mer ojämlika samhällen</a:t>
            </a:r>
            <a:endParaRPr lang="sv-SE" dirty="0"/>
          </a:p>
        </p:txBody>
      </p:sp>
      <p:pic>
        <p:nvPicPr>
          <p:cNvPr id="15362" name="Picture 2" descr="C:\Users\kajuhr\Desktop\Aktion FN 1\RW\10 He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358886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sv-SE" dirty="0"/>
              <a:t>6. Läs grafen – vad visar den?</a:t>
            </a:r>
          </a:p>
        </p:txBody>
      </p:sp>
      <p:pic>
        <p:nvPicPr>
          <p:cNvPr id="18434" name="Picture 2" descr="C:\Users\kajuhr\Desktop\Aktion FN 1\RW\13 my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628799"/>
            <a:ext cx="7236296" cy="4895403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4499992" y="645333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Minion" pitchFamily="18" charset="0"/>
              </a:rPr>
              <a:t>Ojämlikhet i inkomster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79512" y="2924944"/>
            <a:ext cx="1872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Procent av elever som hoppar av gymnasiet </a:t>
            </a:r>
            <a:br>
              <a:rPr lang="sv-SE" dirty="0"/>
            </a:br>
            <a:r>
              <a:rPr lang="sv-SE" dirty="0"/>
              <a:t>(i USA, på delstatsnivå).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0"/>
            <a:ext cx="7920880" cy="1628800"/>
          </a:xfrm>
        </p:spPr>
        <p:txBody>
          <a:bodyPr/>
          <a:lstStyle/>
          <a:p>
            <a:r>
              <a:rPr lang="sv-SE" dirty="0"/>
              <a:t>Slutsats</a:t>
            </a:r>
            <a:br>
              <a:rPr lang="sv-SE" dirty="0"/>
            </a:br>
            <a:r>
              <a:rPr lang="sv-SE" sz="2400" dirty="0"/>
              <a:t>Fler elever hoppar av gymnasiet i de mer ojämlika staterna i USA</a:t>
            </a:r>
            <a:endParaRPr lang="sv-SE" dirty="0"/>
          </a:p>
        </p:txBody>
      </p:sp>
      <p:pic>
        <p:nvPicPr>
          <p:cNvPr id="19458" name="Picture 2" descr="C:\Users\kajuhr\Desktop\Aktion FN 1\RW\13 He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617976"/>
            <a:ext cx="6951588" cy="5240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sv-SE" dirty="0"/>
              <a:t>7. Läs grafen – vad visar den?</a:t>
            </a:r>
          </a:p>
        </p:txBody>
      </p:sp>
      <p:pic>
        <p:nvPicPr>
          <p:cNvPr id="10242" name="Picture 2" descr="C:\Users\kajuhr\Desktop\Aktion FN 1\RW\14 my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7308304" cy="4801434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4283968" y="645333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Minion" pitchFamily="18" charset="0"/>
              </a:rPr>
              <a:t>Ojämlikhet i inkomster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0" y="3573016"/>
            <a:ext cx="1979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Minion" pitchFamily="18" charset="0"/>
              </a:rPr>
              <a:t>Social rörlighet (möjligheten att göra en ”klassresa”).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sv-SE" dirty="0"/>
              <a:t>Slutsats</a:t>
            </a:r>
            <a:br>
              <a:rPr lang="sv-SE" dirty="0"/>
            </a:br>
            <a:r>
              <a:rPr lang="sv-SE" sz="2400" dirty="0"/>
              <a:t>Den social rörligheten är lägre i mer ojämlika länder</a:t>
            </a:r>
            <a:endParaRPr lang="sv-SE" dirty="0"/>
          </a:p>
        </p:txBody>
      </p:sp>
      <p:pic>
        <p:nvPicPr>
          <p:cNvPr id="11266" name="Picture 2" descr="C:\Users\kajuhr\Desktop\Aktion FN 1\RW\14 He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31766"/>
            <a:ext cx="7578040" cy="5226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sv-SE" dirty="0"/>
              <a:t>8. Läs grafen – vad visar den?</a:t>
            </a:r>
          </a:p>
        </p:txBody>
      </p:sp>
      <p:pic>
        <p:nvPicPr>
          <p:cNvPr id="12290" name="Picture 2" descr="C:\Users\kajuhr\Desktop\Aktion FN 1\RW\15 my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3" y="2060848"/>
            <a:ext cx="7415823" cy="4248472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0" y="170080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dirty="0">
                <a:latin typeface="Minion" pitchFamily="18" charset="0"/>
              </a:rPr>
              <a:t>Barnadödlighet efter samhällsklass – Sverige jämfört med England och Wales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0" y="3356992"/>
            <a:ext cx="1475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Antal barn som dör före 5 års ålder per 1000 levande födda.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475656" y="602700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latin typeface="Minion" pitchFamily="18" charset="0"/>
              </a:rPr>
              <a:t>Ensamstående </a:t>
            </a:r>
            <a:br>
              <a:rPr lang="sv-SE" sz="1800" dirty="0">
                <a:latin typeface="Minion" pitchFamily="18" charset="0"/>
              </a:rPr>
            </a:br>
            <a:r>
              <a:rPr lang="sv-SE" sz="1800" dirty="0">
                <a:latin typeface="Minion" pitchFamily="18" charset="0"/>
              </a:rPr>
              <a:t>mammor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887416" y="6396335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latin typeface="Minion" pitchFamily="18" charset="0"/>
              </a:rPr>
              <a:t>Faderns klasstillhörighet, från låg till hög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0"/>
            <a:ext cx="7632848" cy="1556792"/>
          </a:xfrm>
        </p:spPr>
        <p:txBody>
          <a:bodyPr/>
          <a:lstStyle/>
          <a:p>
            <a:r>
              <a:rPr lang="sv-SE" dirty="0"/>
              <a:t>Slutsats</a:t>
            </a:r>
            <a:br>
              <a:rPr lang="sv-SE" dirty="0"/>
            </a:br>
            <a:r>
              <a:rPr lang="sv-SE" sz="2300" dirty="0"/>
              <a:t>Det är inte bara fattiga personer som gynnas av ökad jämlikhet, utan det gynnar alla sociala klassers välbefinnande.</a:t>
            </a:r>
          </a:p>
        </p:txBody>
      </p:sp>
      <p:pic>
        <p:nvPicPr>
          <p:cNvPr id="13314" name="Picture 2" descr="C:\Users\kajuhr\Desktop\Aktion FN 1\RW\15 He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620899"/>
            <a:ext cx="6653423" cy="5237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0"/>
            <a:ext cx="8204448" cy="1547664"/>
          </a:xfrm>
        </p:spPr>
        <p:txBody>
          <a:bodyPr/>
          <a:lstStyle/>
          <a:p>
            <a:r>
              <a:rPr lang="sv-SE" dirty="0"/>
              <a:t>Sammanfattningsvis</a:t>
            </a:r>
            <a:br>
              <a:rPr lang="sv-SE" dirty="0"/>
            </a:br>
            <a:r>
              <a:rPr lang="sv-SE" sz="2400" dirty="0"/>
              <a:t>Större inkomstklyftor, d.v.s. högre ojämlikhet i inkomster, leder till försämringar inom:</a:t>
            </a:r>
            <a:endParaRPr lang="sv-SE" dirty="0"/>
          </a:p>
        </p:txBody>
      </p:sp>
      <p:pic>
        <p:nvPicPr>
          <p:cNvPr id="14338" name="Picture 2" descr="C:\Users\kajuhr\Desktop\Aktion FN 1\RW\In Summar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936660" cy="4395192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0" y="2780928"/>
            <a:ext cx="1979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u="sng" dirty="0">
                <a:solidFill>
                  <a:srgbClr val="00B050"/>
                </a:solidFill>
                <a:latin typeface="Minion" pitchFamily="18" charset="0"/>
              </a:rPr>
              <a:t>Sociala relationer</a:t>
            </a:r>
            <a:br>
              <a:rPr lang="sv-SE" sz="2000" dirty="0">
                <a:solidFill>
                  <a:srgbClr val="00B050"/>
                </a:solidFill>
                <a:latin typeface="Minion" pitchFamily="18" charset="0"/>
              </a:rPr>
            </a:br>
            <a:r>
              <a:rPr lang="sv-SE" sz="2000" dirty="0">
                <a:solidFill>
                  <a:srgbClr val="00B050"/>
                </a:solidFill>
                <a:latin typeface="Minion" pitchFamily="18" charset="0"/>
              </a:rPr>
              <a:t>- Barn i konflikt</a:t>
            </a:r>
            <a:br>
              <a:rPr lang="sv-SE" sz="2000" dirty="0">
                <a:solidFill>
                  <a:srgbClr val="00B050"/>
                </a:solidFill>
                <a:latin typeface="Minion" pitchFamily="18" charset="0"/>
              </a:rPr>
            </a:br>
            <a:r>
              <a:rPr lang="sv-SE" sz="2000" dirty="0">
                <a:solidFill>
                  <a:srgbClr val="00B050"/>
                </a:solidFill>
                <a:latin typeface="Minion" pitchFamily="18" charset="0"/>
              </a:rPr>
              <a:t>- Mord</a:t>
            </a:r>
          </a:p>
          <a:p>
            <a:r>
              <a:rPr lang="sv-SE" sz="2000" dirty="0">
                <a:solidFill>
                  <a:srgbClr val="00B050"/>
                </a:solidFill>
                <a:latin typeface="Minion" pitchFamily="18" charset="0"/>
              </a:rPr>
              <a:t>- Antal pers. i fängelse</a:t>
            </a:r>
            <a:br>
              <a:rPr lang="sv-SE" sz="2000" dirty="0">
                <a:solidFill>
                  <a:srgbClr val="00B050"/>
                </a:solidFill>
                <a:latin typeface="Minion" pitchFamily="18" charset="0"/>
              </a:rPr>
            </a:br>
            <a:r>
              <a:rPr lang="sv-SE" sz="2000" dirty="0">
                <a:solidFill>
                  <a:srgbClr val="00B050"/>
                </a:solidFill>
                <a:latin typeface="Minion" pitchFamily="18" charset="0"/>
              </a:rPr>
              <a:t>- Socialt kapital</a:t>
            </a:r>
            <a:br>
              <a:rPr lang="sv-SE" sz="2000" dirty="0">
                <a:solidFill>
                  <a:srgbClr val="00B050"/>
                </a:solidFill>
                <a:latin typeface="Minion" pitchFamily="18" charset="0"/>
              </a:rPr>
            </a:br>
            <a:r>
              <a:rPr lang="sv-SE" sz="2000" dirty="0">
                <a:solidFill>
                  <a:srgbClr val="00B050"/>
                </a:solidFill>
                <a:latin typeface="Minion" pitchFamily="18" charset="0"/>
              </a:rPr>
              <a:t>- Tillit (Att lita på andra)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668344" y="2132856"/>
            <a:ext cx="1475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u="sng" dirty="0">
                <a:solidFill>
                  <a:srgbClr val="FF0000"/>
                </a:solidFill>
                <a:latin typeface="Minion" pitchFamily="18" charset="0"/>
              </a:rPr>
              <a:t>Hälsa</a:t>
            </a:r>
            <a:br>
              <a:rPr lang="sv-SE" sz="2000" dirty="0">
                <a:solidFill>
                  <a:srgbClr val="FF0000"/>
                </a:solidFill>
                <a:latin typeface="Minion" pitchFamily="18" charset="0"/>
              </a:rPr>
            </a:br>
            <a:r>
              <a:rPr lang="sv-SE" sz="2000" dirty="0" err="1">
                <a:solidFill>
                  <a:srgbClr val="FF0000"/>
                </a:solidFill>
                <a:latin typeface="Minion" pitchFamily="18" charset="0"/>
              </a:rPr>
              <a:t>-Drogmiss-bruk</a:t>
            </a:r>
            <a:endParaRPr lang="sv-SE" sz="2000" dirty="0">
              <a:solidFill>
                <a:srgbClr val="FF0000"/>
              </a:solidFill>
              <a:latin typeface="Minion" pitchFamily="18" charset="0"/>
            </a:endParaRPr>
          </a:p>
          <a:p>
            <a:r>
              <a:rPr lang="sv-SE" sz="2000" dirty="0" err="1">
                <a:solidFill>
                  <a:srgbClr val="FF0000"/>
                </a:solidFill>
                <a:latin typeface="Minion" pitchFamily="18" charset="0"/>
              </a:rPr>
              <a:t>-Barnadöd-lighet</a:t>
            </a:r>
            <a:br>
              <a:rPr lang="sv-SE" sz="2000" dirty="0">
                <a:solidFill>
                  <a:srgbClr val="FF0000"/>
                </a:solidFill>
                <a:latin typeface="Minion" pitchFamily="18" charset="0"/>
              </a:rPr>
            </a:br>
            <a:r>
              <a:rPr lang="sv-SE" sz="2000" dirty="0" err="1">
                <a:solidFill>
                  <a:srgbClr val="FF0000"/>
                </a:solidFill>
                <a:latin typeface="Minion" pitchFamily="18" charset="0"/>
              </a:rPr>
              <a:t>-Förväntad</a:t>
            </a:r>
            <a:r>
              <a:rPr lang="sv-SE" sz="2000" dirty="0">
                <a:solidFill>
                  <a:srgbClr val="FF0000"/>
                </a:solidFill>
                <a:latin typeface="Minion" pitchFamily="18" charset="0"/>
              </a:rPr>
              <a:t> livslängd</a:t>
            </a:r>
            <a:br>
              <a:rPr lang="sv-SE" sz="2000" dirty="0">
                <a:solidFill>
                  <a:srgbClr val="FF0000"/>
                </a:solidFill>
                <a:latin typeface="Minion" pitchFamily="18" charset="0"/>
              </a:rPr>
            </a:br>
            <a:r>
              <a:rPr lang="sv-SE" sz="2000" dirty="0" err="1">
                <a:solidFill>
                  <a:srgbClr val="FF0000"/>
                </a:solidFill>
                <a:latin typeface="Minion" pitchFamily="18" charset="0"/>
              </a:rPr>
              <a:t>-Psykisk</a:t>
            </a:r>
            <a:r>
              <a:rPr lang="sv-SE" sz="2000" dirty="0">
                <a:solidFill>
                  <a:srgbClr val="FF0000"/>
                </a:solidFill>
                <a:latin typeface="Minion" pitchFamily="18" charset="0"/>
              </a:rPr>
              <a:t> ohälsa/</a:t>
            </a:r>
            <a:br>
              <a:rPr lang="sv-SE" sz="2000" dirty="0">
                <a:solidFill>
                  <a:srgbClr val="FF0000"/>
                </a:solidFill>
                <a:latin typeface="Minion" pitchFamily="18" charset="0"/>
              </a:rPr>
            </a:br>
            <a:r>
              <a:rPr lang="sv-SE" sz="2000" dirty="0">
                <a:solidFill>
                  <a:srgbClr val="FF0000"/>
                </a:solidFill>
                <a:latin typeface="Minion" pitchFamily="18" charset="0"/>
              </a:rPr>
              <a:t>psykiska sjukdomar</a:t>
            </a:r>
            <a:br>
              <a:rPr lang="sv-SE" sz="2000" dirty="0">
                <a:solidFill>
                  <a:srgbClr val="FF0000"/>
                </a:solidFill>
                <a:latin typeface="Minion" pitchFamily="18" charset="0"/>
              </a:rPr>
            </a:br>
            <a:r>
              <a:rPr lang="sv-SE" sz="2000" dirty="0" err="1">
                <a:solidFill>
                  <a:srgbClr val="FF0000"/>
                </a:solidFill>
                <a:latin typeface="Minion" pitchFamily="18" charset="0"/>
              </a:rPr>
              <a:t>-Fetma</a:t>
            </a:r>
            <a:endParaRPr lang="sv-SE" sz="2000" dirty="0">
              <a:solidFill>
                <a:srgbClr val="FF0000"/>
              </a:solidFill>
              <a:latin typeface="Minion" pitchFamily="18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539552" y="6093296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u="sng" dirty="0">
                <a:solidFill>
                  <a:srgbClr val="0070C0"/>
                </a:solidFill>
                <a:latin typeface="Minion" pitchFamily="18" charset="0"/>
              </a:rPr>
              <a:t>Mänskligt kapital (humankapital)- </a:t>
            </a:r>
            <a:r>
              <a:rPr lang="sv-SE" sz="1600" dirty="0">
                <a:solidFill>
                  <a:srgbClr val="0070C0"/>
                </a:solidFill>
                <a:latin typeface="Minion" pitchFamily="18" charset="0"/>
              </a:rPr>
              <a:t>* Barns välmående * Avhopp från gymnasiet * Kunskaper inom matematik och läskunnighet * Social rörlighet * Tonårsfödslar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 kick-off HT 2018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adeGothic Bold"/>
        <a:ea typeface=""/>
        <a:cs typeface=""/>
      </a:majorFont>
      <a:minorFont>
        <a:latin typeface="TradeGothic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kick-off HT 2018</Template>
  <TotalTime>242</TotalTime>
  <Words>258</Words>
  <Application>Microsoft Office PowerPoint</Application>
  <PresentationFormat>Bildspel på skärmen (4:3)</PresentationFormat>
  <Paragraphs>40</Paragraphs>
  <Slides>10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Calibri</vt:lpstr>
      <vt:lpstr>Minion</vt:lpstr>
      <vt:lpstr>Times</vt:lpstr>
      <vt:lpstr>TradeGothic Bold</vt:lpstr>
      <vt:lpstr>PPT kick-off HT 2018</vt:lpstr>
      <vt:lpstr>5. Läs grafen – vad visar den?</vt:lpstr>
      <vt:lpstr>Slutsats Psykisk ohälsa/psykiska sjukdomar är vanligare i mer ojämlika samhällen</vt:lpstr>
      <vt:lpstr>6. Läs grafen – vad visar den?</vt:lpstr>
      <vt:lpstr>Slutsats Fler elever hoppar av gymnasiet i de mer ojämlika staterna i USA</vt:lpstr>
      <vt:lpstr>7. Läs grafen – vad visar den?</vt:lpstr>
      <vt:lpstr>Slutsats Den social rörligheten är lägre i mer ojämlika länder</vt:lpstr>
      <vt:lpstr>8. Läs grafen – vad visar den?</vt:lpstr>
      <vt:lpstr>Slutsats Det är inte bara fattiga personer som gynnas av ökad jämlikhet, utan det gynnar alla sociala klassers välbefinnande.</vt:lpstr>
      <vt:lpstr>Sammanfattningsvis Större inkomstklyftor, d.v.s. högre ojämlikhet i inkomster, leder till försämringar inom:</vt:lpstr>
      <vt:lpstr>Wilkinsons TED Talk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Välkomna på kick-off för FN-elevföreningar</dc:title>
  <dc:creator>Kajsa Uhrenius</dc:creator>
  <cp:lastModifiedBy>Hanna Svanberg</cp:lastModifiedBy>
  <cp:revision>44</cp:revision>
  <dcterms:created xsi:type="dcterms:W3CDTF">2018-09-26T11:04:35Z</dcterms:created>
  <dcterms:modified xsi:type="dcterms:W3CDTF">2019-10-02T14:38:34Z</dcterms:modified>
</cp:coreProperties>
</file>