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496" r:id="rId2"/>
    <p:sldId id="519" r:id="rId3"/>
    <p:sldId id="521" r:id="rId4"/>
    <p:sldId id="522" r:id="rId5"/>
    <p:sldId id="523" r:id="rId6"/>
    <p:sldId id="524" r:id="rId7"/>
    <p:sldId id="525" r:id="rId8"/>
    <p:sldId id="526" r:id="rId9"/>
    <p:sldId id="527" r:id="rId10"/>
    <p:sldId id="528" r:id="rId11"/>
    <p:sldId id="529" r:id="rId12"/>
    <p:sldId id="530" r:id="rId13"/>
  </p:sldIdLst>
  <p:sldSz cx="9144000" cy="6858000" type="screen4x3"/>
  <p:notesSz cx="6797675" cy="9928225"/>
  <p:defaultTextStyle>
    <a:defPPr>
      <a:defRPr lang="sv-SE"/>
    </a:defPPr>
    <a:lvl1pPr algn="l" rtl="0" fontAlgn="base">
      <a:spcBef>
        <a:spcPct val="0"/>
      </a:spcBef>
      <a:spcAft>
        <a:spcPct val="0"/>
      </a:spcAft>
      <a:defRPr sz="2400" kern="1200">
        <a:solidFill>
          <a:schemeClr val="tx1"/>
        </a:solidFill>
        <a:latin typeface="Times" pitchFamily="1" charset="0"/>
        <a:ea typeface="MS PGothic" pitchFamily="34" charset="-128"/>
        <a:cs typeface="+mn-cs"/>
      </a:defRPr>
    </a:lvl1pPr>
    <a:lvl2pPr marL="457200" algn="l" rtl="0" fontAlgn="base">
      <a:spcBef>
        <a:spcPct val="0"/>
      </a:spcBef>
      <a:spcAft>
        <a:spcPct val="0"/>
      </a:spcAft>
      <a:defRPr sz="2400" kern="1200">
        <a:solidFill>
          <a:schemeClr val="tx1"/>
        </a:solidFill>
        <a:latin typeface="Times" pitchFamily="1" charset="0"/>
        <a:ea typeface="MS PGothic" pitchFamily="34" charset="-128"/>
        <a:cs typeface="+mn-cs"/>
      </a:defRPr>
    </a:lvl2pPr>
    <a:lvl3pPr marL="914400" algn="l" rtl="0" fontAlgn="base">
      <a:spcBef>
        <a:spcPct val="0"/>
      </a:spcBef>
      <a:spcAft>
        <a:spcPct val="0"/>
      </a:spcAft>
      <a:defRPr sz="2400" kern="1200">
        <a:solidFill>
          <a:schemeClr val="tx1"/>
        </a:solidFill>
        <a:latin typeface="Times" pitchFamily="1"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pitchFamily="1"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pitchFamily="1" charset="0"/>
        <a:ea typeface="MS PGothic" pitchFamily="34" charset="-128"/>
        <a:cs typeface="+mn-cs"/>
      </a:defRPr>
    </a:lvl5pPr>
    <a:lvl6pPr marL="2286000" algn="l" defTabSz="914400" rtl="0" eaLnBrk="1" latinLnBrk="0" hangingPunct="1">
      <a:defRPr sz="2400" kern="1200">
        <a:solidFill>
          <a:schemeClr val="tx1"/>
        </a:solidFill>
        <a:latin typeface="Times" pitchFamily="1" charset="0"/>
        <a:ea typeface="MS PGothic" pitchFamily="34" charset="-128"/>
        <a:cs typeface="+mn-cs"/>
      </a:defRPr>
    </a:lvl6pPr>
    <a:lvl7pPr marL="2743200" algn="l" defTabSz="914400" rtl="0" eaLnBrk="1" latinLnBrk="0" hangingPunct="1">
      <a:defRPr sz="2400" kern="1200">
        <a:solidFill>
          <a:schemeClr val="tx1"/>
        </a:solidFill>
        <a:latin typeface="Times" pitchFamily="1" charset="0"/>
        <a:ea typeface="MS PGothic" pitchFamily="34" charset="-128"/>
        <a:cs typeface="+mn-cs"/>
      </a:defRPr>
    </a:lvl7pPr>
    <a:lvl8pPr marL="3200400" algn="l" defTabSz="914400" rtl="0" eaLnBrk="1" latinLnBrk="0" hangingPunct="1">
      <a:defRPr sz="2400" kern="1200">
        <a:solidFill>
          <a:schemeClr val="tx1"/>
        </a:solidFill>
        <a:latin typeface="Times" pitchFamily="1" charset="0"/>
        <a:ea typeface="MS PGothic" pitchFamily="34" charset="-128"/>
        <a:cs typeface="+mn-cs"/>
      </a:defRPr>
    </a:lvl8pPr>
    <a:lvl9pPr marL="3657600" algn="l" defTabSz="914400" rtl="0" eaLnBrk="1" latinLnBrk="0" hangingPunct="1">
      <a:defRPr sz="2400" kern="1200">
        <a:solidFill>
          <a:schemeClr val="tx1"/>
        </a:solidFill>
        <a:latin typeface="Times" pitchFamily="1"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8FF"/>
    <a:srgbClr val="1845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1" autoAdjust="0"/>
  </p:normalViewPr>
  <p:slideViewPr>
    <p:cSldViewPr>
      <p:cViewPr>
        <p:scale>
          <a:sx n="60" d="100"/>
          <a:sy n="60" d="100"/>
        </p:scale>
        <p:origin x="-208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702" y="-8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Times"/>
                <a:ea typeface="ＭＳ Ｐゴシック" pitchFamily="34" charset="-128"/>
                <a:cs typeface="+mn-cs"/>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B5CD0F0-2C7C-451B-9485-EBD03561484A}" type="datetime1">
              <a:rPr lang="sv-SE"/>
              <a:pPr>
                <a:defRPr/>
              </a:pPr>
              <a:t>2016-09-22</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defRPr sz="1200">
                <a:latin typeface="Times"/>
                <a:ea typeface="ＭＳ Ｐゴシック" pitchFamily="34" charset="-128"/>
                <a:cs typeface="+mn-cs"/>
              </a:defRPr>
            </a:lvl1pPr>
          </a:lstStyle>
          <a:p>
            <a:pPr>
              <a:defRPr/>
            </a:pPr>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C765D5E-5E65-4CA4-99E9-FE45944D3286}" type="slidenum">
              <a:rPr lang="sv-SE"/>
              <a:pPr>
                <a:defRPr/>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Times"/>
                <a:ea typeface="ＭＳ Ｐゴシック" pitchFamily="34" charset="-128"/>
                <a:cs typeface="+mn-cs"/>
              </a:defRPr>
            </a:lvl1pPr>
          </a:lstStyle>
          <a:p>
            <a:pPr>
              <a:defRPr/>
            </a:pPr>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BA71A77-0604-4AD2-9F5A-CD78D9DFEC86}" type="datetime1">
              <a:rPr lang="sv-SE"/>
              <a:pPr>
                <a:defRPr/>
              </a:pPr>
              <a:t>2016-09-22</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450" y="4714875"/>
            <a:ext cx="5438775" cy="4468813"/>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0" hangingPunct="0">
              <a:defRPr sz="1200">
                <a:latin typeface="Times"/>
                <a:ea typeface="ＭＳ Ｐゴシック" pitchFamily="34" charset="-128"/>
                <a:cs typeface="+mn-cs"/>
              </a:defRPr>
            </a:lvl1pPr>
          </a:lstStyle>
          <a:p>
            <a:pPr>
              <a:defRPr/>
            </a:pPr>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2427E56-5FFE-4A10-8F63-C7BE2FA1EACE}"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err="1" smtClean="0"/>
              <a:t>Lokoha</a:t>
            </a:r>
            <a:r>
              <a:rPr lang="sv-SE" dirty="0" smtClean="0"/>
              <a:t> bor i </a:t>
            </a:r>
            <a:r>
              <a:rPr lang="sv-SE" dirty="0" err="1" smtClean="0"/>
              <a:t>Afarregionen</a:t>
            </a:r>
            <a:r>
              <a:rPr lang="sv-SE" dirty="0" smtClean="0"/>
              <a:t> i Etiopien och har lärt sig om sina rättigheter och om problemen med barnäktenskap och könsstympning i den skolgrupp hon är med i. Hon vet nu att man inte måste göra detta och hon vet varför det är farligt. Skolledningen tar nu också tag i problemet och försöker stoppa barnäktenskap. </a:t>
            </a:r>
            <a:r>
              <a:rPr lang="sv-SE" dirty="0" err="1" smtClean="0"/>
              <a:t>Lokoha</a:t>
            </a:r>
            <a:r>
              <a:rPr lang="sv-SE" dirty="0" smtClean="0"/>
              <a:t> och de andra medlemmarna i gruppen har en viktig roll eftersom de rapporterar om de hör om någon som riskerar att giftas bort. </a:t>
            </a:r>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12</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2291" name="Platshållare för anteckninga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Jämställdhet är en mänsklig rättighet och att stärka kvinnor och flickor är oerhört viktigt när det kommer till utveckling och fattigdomsbekämpning. När man stärker kvinnor och flickors rättigheter förbättras hälsan och produktiviteten hos familjer och i hela samhällen.</a:t>
            </a:r>
          </a:p>
          <a:p>
            <a:endParaRPr lang="sv-SE" dirty="0" smtClean="0"/>
          </a:p>
        </p:txBody>
      </p:sp>
      <p:sp>
        <p:nvSpPr>
          <p:cNvPr id="12292" name="Platshållare för bildnummer 3"/>
          <p:cNvSpPr>
            <a:spLocks noGrp="1"/>
          </p:cNvSpPr>
          <p:nvPr>
            <p:ph type="sldNum" sz="quarter" idx="5"/>
          </p:nvPr>
        </p:nvSpPr>
        <p:spPr bwMode="auto">
          <a:noFill/>
          <a:ln>
            <a:miter lim="800000"/>
            <a:headEnd/>
            <a:tailEnd/>
          </a:ln>
        </p:spPr>
        <p:txBody>
          <a:bodyPr/>
          <a:lstStyle/>
          <a:p>
            <a:fld id="{00E31BD6-EDAD-409B-9F2D-DDFA782A0F40}" type="slidenum">
              <a:rPr lang="sv-SE" smtClean="0"/>
              <a:pPr/>
              <a:t>2</a:t>
            </a:fld>
            <a:endParaRPr 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Detta är några exempel på hur flickor diskrimineras bara för att de är flickor.</a:t>
            </a:r>
          </a:p>
          <a:p>
            <a:endParaRPr lang="sv-SE" dirty="0" smtClean="0"/>
          </a:p>
          <a:p>
            <a:r>
              <a:rPr lang="sv-SE" dirty="0" smtClean="0"/>
              <a:t>Allt för mycket och tungt hemarbete påverkar barns möjlighet att utvecklas och gå i skolan och är därmed en stor risk. </a:t>
            </a:r>
          </a:p>
          <a:p>
            <a:endParaRPr lang="sv-SE" dirty="0" smtClean="0"/>
          </a:p>
          <a:p>
            <a:r>
              <a:rPr lang="sv-SE" dirty="0" smtClean="0"/>
              <a:t>13 procent av unga kvinnor kan inte läsa och skriva, medan motsvarande siffra för unga män är 8 procent. Detta minskar kvinnornas möjlighet att försörja sig och ta hand om sig själva och sin familj.</a:t>
            </a:r>
          </a:p>
          <a:p>
            <a:endParaRPr lang="sv-SE" dirty="0" smtClean="0"/>
          </a:p>
          <a:p>
            <a:r>
              <a:rPr lang="sv-SE" dirty="0" smtClean="0"/>
              <a:t>Barnäktenskap drabbar fler flickor än pojkar och kränker en mängd rättigheter. </a:t>
            </a:r>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Effekterna av utbildning för flickor är väldigt positiva, både för personen och för samhället. </a:t>
            </a:r>
          </a:p>
          <a:p>
            <a:r>
              <a:rPr lang="sv-SE" dirty="0" smtClean="0"/>
              <a:t>Utbildade flickor är friskare och gifter sig senare. Om de får barn i framtiden ökar också chansen att dessa barn överlever och är friska.</a:t>
            </a:r>
          </a:p>
          <a:p>
            <a:r>
              <a:rPr lang="sv-SE" dirty="0" smtClean="0"/>
              <a:t>För varje år en flicka går i högstadiet eller gymnasiet ökar hennes framtida inkomst med 15- 25 procent. </a:t>
            </a:r>
          </a:p>
          <a:p>
            <a:r>
              <a:rPr lang="sv-SE" dirty="0" smtClean="0"/>
              <a:t>Om familjen måste prioritera mellan flera barn är det ofta flickan som tas ur skolan tidigt.</a:t>
            </a:r>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Barnäktenskap sker ofta mot barnets vilja och begränsar framtiden för den som drabbas. Ofta måste hon sluta skolan och blir väldigt beroende av sin make. Detta minskar hennes möjligheter till försörjning och att själv styra över sitt liv. Eftersom barnäktenskap ofta innebär tidiga graviditeter ökar också riskerna för hennes liv och hälsa, eftersom det är farligt att vara gravid och föda barn när man är alltför ung. </a:t>
            </a:r>
          </a:p>
          <a:p>
            <a:endParaRPr lang="sv-SE" dirty="0" smtClean="0"/>
          </a:p>
          <a:p>
            <a:r>
              <a:rPr lang="sv-SE" dirty="0" smtClean="0"/>
              <a:t>Varje år riskerar 14,2 miljoner flickor att giftas bort</a:t>
            </a:r>
            <a:r>
              <a:rPr lang="sv-SE" baseline="0" dirty="0" smtClean="0"/>
              <a:t> (39 000 varje dag).</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Kvinnlig könsstympning förekommer på många håll i världen men är vanligast i Afrika. Könsstympning innebär att man skär bort eller skadar delar av en flickas könsorgan. </a:t>
            </a:r>
          </a:p>
          <a:p>
            <a:endParaRPr lang="sv-SE" dirty="0" smtClean="0"/>
          </a:p>
          <a:p>
            <a:r>
              <a:rPr lang="sv-SE" dirty="0" smtClean="0"/>
              <a:t>Oftast är flickan mellan fyra och åtta år gammal vid ingreppet, men det förekommer även att man stympar spädbarn, tonårsflickor och unga kvinnor. Ingreppet sker oftast utan bedövning och under primitiva former vilket gör risken stor för infektioner. </a:t>
            </a:r>
          </a:p>
          <a:p>
            <a:endParaRPr lang="sv-SE" dirty="0" smtClean="0"/>
          </a:p>
          <a:p>
            <a:r>
              <a:rPr lang="sv-SE" dirty="0" smtClean="0"/>
              <a:t>Det framtida sexlivet blir smärtsamt och förlossningar ofta svåra med risk för dödlig utgång för både mor och barn. Könsstympning är djupt rotad i många kulturer, men genom förebyggande arbete mot ingreppen har förekomsten minskat sakta men säkert.</a:t>
            </a:r>
          </a:p>
          <a:p>
            <a:endParaRPr lang="sv-SE" dirty="0" smtClean="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Komplikationer av graviditet och förlossning är den vanligaste dödsorsaken för flickor mellan 15 och 19 år i utvecklingsländer. </a:t>
            </a:r>
          </a:p>
          <a:p>
            <a:r>
              <a:rPr lang="sv-SE" dirty="0" smtClean="0">
                <a:ea typeface="MS PGothic" pitchFamily="34" charset="-128"/>
              </a:rPr>
              <a:t>Dödfödsel och dödsfall under den första veckan är 50 % vanligare bland barn med unga mödrar</a:t>
            </a:r>
          </a:p>
          <a:p>
            <a:r>
              <a:rPr lang="sv-SE" dirty="0" smtClean="0">
                <a:ea typeface="MS PGothic" pitchFamily="34" charset="-128"/>
              </a:rPr>
              <a:t>När flickor inte har tillgång till preventivmedel kan de inte själva välja om och när de vill bli gravida. Risken för tidiga och täta graviditeter ökar. </a:t>
            </a:r>
          </a:p>
          <a:p>
            <a:r>
              <a:rPr lang="sv-SE" dirty="0" smtClean="0"/>
              <a:t>Gifta tonårsflickor löper faktiskt större risk att drabbas av hiv än ogifta men sexuellt aktiva. Det beror på att de gifta flickornas makar ofta är äldre och har haft flera partners innan, samt att de ofta inte har makt och möjlighet att ställa krav på att använda kondom inom äktenskapet. </a:t>
            </a:r>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Att värna om flickors rättigheter är ett sätt att lyfta ett helt samhälle. Till exempel har flickors situation stor inverkan på de åtta viktiga millenniemålen. </a:t>
            </a:r>
          </a:p>
          <a:p>
            <a:endParaRPr lang="sv-SE" dirty="0" smtClean="0"/>
          </a:p>
          <a:p>
            <a:r>
              <a:rPr lang="sv-SE" dirty="0" smtClean="0"/>
              <a:t>När flickor får utbildning har de större möjligheter att försörja sig och sina familjer längre fram i livet, vilket minskar risken för att deras barn i sin tur svälter och ökar chansen för att de kan gå i skolan. Att värna flickors rättigheter har därför stor inverkan på millenniemål 1 och 2. </a:t>
            </a:r>
          </a:p>
          <a:p>
            <a:endParaRPr lang="sv-SE" dirty="0" smtClean="0"/>
          </a:p>
          <a:p>
            <a:r>
              <a:rPr lang="sv-SE" dirty="0" smtClean="0"/>
              <a:t>Att flickors rättigheter påverkar mål 3 är självklart, och eftersom flickor som får utbildning och gifter sig senare också föder barn senare, får färre och friskare barn och löper mindre risk att drabbas av hiv och andra sjukdomar så påverkas även mål 4, 5 och 6.</a:t>
            </a:r>
          </a:p>
          <a:p>
            <a:endParaRPr lang="sv-SE" dirty="0" smtClean="0"/>
          </a:p>
          <a:p>
            <a:r>
              <a:rPr lang="sv-SE" dirty="0" smtClean="0"/>
              <a:t>Kopplingen till mål 7 är inte lika direkt, men man kan tänka sig att utbildningsnivå och ekonomiska förutsättningar är några av de faktorer som påverkar möjligheterna att arbeta med miljöfrågor. En trygg ekonomisk situation och en bra utbildning skapar också bättre förutsättningar för att engagera sig i samhällsfrågor i stort. </a:t>
            </a:r>
          </a:p>
          <a:p>
            <a:endParaRPr lang="sv-SE" dirty="0" smtClean="0"/>
          </a:p>
          <a:p>
            <a:r>
              <a:rPr lang="sv-SE" dirty="0" smtClean="0"/>
              <a:t>Inom ramen för mål 8 kommer vi in i bilden, då vi kan vara med och bidra ekonomiskt samt påverka politik så att den främjar utveckling och mänskliga rättigheter.</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Svenska FN-förbundet stödjer projekt i </a:t>
            </a:r>
            <a:r>
              <a:rPr lang="sv-SE" dirty="0" err="1" smtClean="0"/>
              <a:t>Afarregionen</a:t>
            </a:r>
            <a:r>
              <a:rPr lang="sv-SE" dirty="0" smtClean="0"/>
              <a:t> i Etiopien i samarbete med FN:s befolkningsfond, UNFPA. Projektet syftar till att hindra barnäktenskap och könsstympning av flickor, båda dessa sedvänjor är väldigt utbredda i landet. Projektet sker bland annat genom att lokala lärare utbildar flickor mellan 10-19 år om barnäktenskap och reproduktiv hälsa. Även politiska och religiösa ledare samt media engageras inom projektet för att åstadkomma en bestående förändring, liksom sjukvårdspersonal som tar upp frågan med nyblivna föräldrar. Inom projektet får också föräldrar en kompensation om man väntar med att gifta bort sin dotter. Exempel på kompensation kan vara tillgång till vatten eller annat livsmedel som till exempel en get. </a:t>
            </a:r>
          </a:p>
          <a:p>
            <a:endParaRPr lang="sv-SE" dirty="0"/>
          </a:p>
        </p:txBody>
      </p:sp>
      <p:sp>
        <p:nvSpPr>
          <p:cNvPr id="4" name="Platshållare för bildnummer 3"/>
          <p:cNvSpPr>
            <a:spLocks noGrp="1"/>
          </p:cNvSpPr>
          <p:nvPr>
            <p:ph type="sldNum" sz="quarter" idx="10"/>
          </p:nvPr>
        </p:nvSpPr>
        <p:spPr/>
        <p:txBody>
          <a:bodyPr/>
          <a:lstStyle/>
          <a:p>
            <a:pPr>
              <a:defRPr/>
            </a:pPr>
            <a:fld id="{62427E56-5FFE-4A10-8F63-C7BE2FA1EACE}" type="slidenum">
              <a:rPr lang="sv-SE" smtClean="0"/>
              <a:pPr>
                <a:defRPr/>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2" y="838200"/>
            <a:ext cx="1943100" cy="52578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2" y="838200"/>
            <a:ext cx="5676900" cy="5257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85800" y="8382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2133600"/>
            <a:ext cx="3810000" cy="39624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8200" y="2133600"/>
            <a:ext cx="3810000" cy="1905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648200" y="4191000"/>
            <a:ext cx="3810000" cy="1905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7" name="Rectangle 2"/>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extruta 6"/>
          <p:cNvSpPr txBox="1">
            <a:spLocks noChangeArrowheads="1"/>
          </p:cNvSpPr>
          <p:nvPr/>
        </p:nvSpPr>
        <p:spPr bwMode="auto">
          <a:xfrm>
            <a:off x="10731500" y="3860800"/>
            <a:ext cx="184150" cy="461963"/>
          </a:xfrm>
          <a:prstGeom prst="rect">
            <a:avLst/>
          </a:prstGeom>
          <a:noFill/>
          <a:ln w="9525">
            <a:noFill/>
            <a:miter lim="800000"/>
            <a:headEnd/>
            <a:tailEnd/>
          </a:ln>
        </p:spPr>
        <p:txBody>
          <a:bodyPr wrap="none">
            <a:spAutoFit/>
          </a:bodyPr>
          <a:lstStyle/>
          <a:p>
            <a:r>
              <a:rPr lang="sv-SE"/>
              <a:t> </a:t>
            </a:r>
          </a:p>
        </p:txBody>
      </p:sp>
      <p:sp>
        <p:nvSpPr>
          <p:cNvPr id="3075" name="Rectangle 2"/>
          <p:cNvSpPr>
            <a:spLocks noGrp="1" noChangeArrowheads="1"/>
          </p:cNvSpPr>
          <p:nvPr>
            <p:ph type="title"/>
          </p:nvPr>
        </p:nvSpPr>
        <p:spPr>
          <a:xfrm>
            <a:off x="0" y="0"/>
            <a:ext cx="9144000" cy="1619250"/>
          </a:xfrm>
        </p:spPr>
        <p:txBody>
          <a:bodyPr/>
          <a:lstStyle/>
          <a:p>
            <a:pPr eaLnBrk="1" hangingPunct="1"/>
            <a:r>
              <a:rPr lang="da-DK" sz="5000" dirty="0" smtClean="0"/>
              <a:t>Flicka</a:t>
            </a:r>
            <a:endParaRPr lang="en-US" sz="5000" dirty="0" smtClean="0"/>
          </a:p>
        </p:txBody>
      </p:sp>
      <p:pic>
        <p:nvPicPr>
          <p:cNvPr id="5" name="Bildobjekt 1" descr="Flicka 1.jpg"/>
          <p:cNvPicPr>
            <a:picLocks noChangeAspect="1"/>
          </p:cNvPicPr>
          <p:nvPr/>
        </p:nvPicPr>
        <p:blipFill>
          <a:blip r:embed="rId4" cstate="print"/>
          <a:srcRect/>
          <a:stretch>
            <a:fillRect/>
          </a:stretch>
        </p:blipFill>
        <p:spPr bwMode="auto">
          <a:xfrm>
            <a:off x="2634187" y="1772816"/>
            <a:ext cx="3831440" cy="3888432"/>
          </a:xfrm>
          <a:prstGeom prst="rect">
            <a:avLst/>
          </a:prstGeom>
          <a:noFill/>
          <a:ln w="9525">
            <a:noFill/>
            <a:miter lim="800000"/>
            <a:headEnd/>
            <a:tailEnd/>
          </a:ln>
        </p:spPr>
      </p:pic>
      <p:sp>
        <p:nvSpPr>
          <p:cNvPr id="7" name="textruta 6"/>
          <p:cNvSpPr txBox="1"/>
          <p:nvPr/>
        </p:nvSpPr>
        <p:spPr>
          <a:xfrm>
            <a:off x="2699792" y="5733256"/>
            <a:ext cx="3744416" cy="400110"/>
          </a:xfrm>
          <a:prstGeom prst="rect">
            <a:avLst/>
          </a:prstGeom>
          <a:noFill/>
        </p:spPr>
        <p:txBody>
          <a:bodyPr wrap="square" rtlCol="0">
            <a:spAutoFit/>
          </a:bodyPr>
          <a:lstStyle/>
          <a:p>
            <a:pPr algn="ctr"/>
            <a:r>
              <a:rPr lang="sv-SE" sz="2000" dirty="0" smtClean="0">
                <a:latin typeface="TradeGothic Bold"/>
              </a:rPr>
              <a:t>Namn på föreläsare </a:t>
            </a:r>
            <a:endParaRPr lang="sv-SE" sz="2000" dirty="0">
              <a:latin typeface="TradeGothic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err="1" smtClean="0"/>
              <a:t>Lokoha</a:t>
            </a:r>
            <a:endParaRPr lang="sv-SE" dirty="0"/>
          </a:p>
        </p:txBody>
      </p:sp>
      <p:sp>
        <p:nvSpPr>
          <p:cNvPr id="3" name="Platshållare för innehåll 2"/>
          <p:cNvSpPr>
            <a:spLocks noGrp="1"/>
          </p:cNvSpPr>
          <p:nvPr>
            <p:ph idx="1"/>
          </p:nvPr>
        </p:nvSpPr>
        <p:spPr>
          <a:xfrm>
            <a:off x="827584" y="2060848"/>
            <a:ext cx="3670176" cy="4031704"/>
          </a:xfrm>
        </p:spPr>
        <p:txBody>
          <a:bodyPr/>
          <a:lstStyle/>
          <a:p>
            <a:pPr>
              <a:buNone/>
              <a:defRPr/>
            </a:pPr>
            <a:r>
              <a:rPr lang="sv-SE" dirty="0" smtClean="0">
                <a:solidFill>
                  <a:schemeClr val="tx1"/>
                </a:solidFill>
              </a:rPr>
              <a:t>	</a:t>
            </a:r>
            <a:r>
              <a:rPr lang="sv-SE" sz="2800" dirty="0" smtClean="0">
                <a:solidFill>
                  <a:schemeClr val="tx1"/>
                </a:solidFill>
              </a:rPr>
              <a:t>Unga engageras:</a:t>
            </a:r>
          </a:p>
          <a:p>
            <a:pPr>
              <a:buNone/>
              <a:defRPr/>
            </a:pPr>
            <a:endParaRPr lang="sv-SE" sz="2400" dirty="0" smtClean="0">
              <a:solidFill>
                <a:schemeClr val="tx1"/>
              </a:solidFill>
            </a:endParaRPr>
          </a:p>
          <a:p>
            <a:pPr>
              <a:buFont typeface="Arial" pitchFamily="34" charset="0"/>
              <a:buChar char="•"/>
              <a:defRPr/>
            </a:pPr>
            <a:r>
              <a:rPr lang="sv-SE" sz="2800" dirty="0" smtClean="0">
                <a:solidFill>
                  <a:schemeClr val="tx1"/>
                </a:solidFill>
              </a:rPr>
              <a:t>Skolgrupp – information</a:t>
            </a:r>
          </a:p>
          <a:p>
            <a:pPr>
              <a:buFont typeface="Arial" pitchFamily="34" charset="0"/>
              <a:buChar char="•"/>
              <a:defRPr/>
            </a:pPr>
            <a:endParaRPr lang="sv-SE" sz="2800" dirty="0" smtClean="0">
              <a:solidFill>
                <a:schemeClr val="tx1"/>
              </a:solidFill>
            </a:endParaRPr>
          </a:p>
          <a:p>
            <a:pPr>
              <a:buFont typeface="Arial" pitchFamily="34" charset="0"/>
              <a:buChar char="•"/>
              <a:defRPr/>
            </a:pPr>
            <a:r>
              <a:rPr lang="sv-SE" sz="2800" dirty="0" smtClean="0">
                <a:solidFill>
                  <a:schemeClr val="tx1"/>
                </a:solidFill>
              </a:rPr>
              <a:t>Teater</a:t>
            </a:r>
          </a:p>
          <a:p>
            <a:pPr>
              <a:buFont typeface="Arial" pitchFamily="34" charset="0"/>
              <a:buChar char="•"/>
              <a:defRPr/>
            </a:pPr>
            <a:endParaRPr lang="sv-SE" sz="2800" dirty="0" smtClean="0">
              <a:solidFill>
                <a:schemeClr val="tx1"/>
              </a:solidFill>
            </a:endParaRPr>
          </a:p>
          <a:p>
            <a:pPr>
              <a:buFont typeface="Arial" pitchFamily="34" charset="0"/>
              <a:buChar char="•"/>
              <a:defRPr/>
            </a:pPr>
            <a:r>
              <a:rPr lang="sv-SE" sz="2800" dirty="0" smtClean="0">
                <a:solidFill>
                  <a:schemeClr val="tx1"/>
                </a:solidFill>
              </a:rPr>
              <a:t>Rapporterar</a:t>
            </a:r>
          </a:p>
          <a:p>
            <a:endParaRPr lang="sv-SE" dirty="0">
              <a:solidFill>
                <a:schemeClr val="tx1"/>
              </a:solidFill>
            </a:endParaRPr>
          </a:p>
        </p:txBody>
      </p:sp>
      <p:pic>
        <p:nvPicPr>
          <p:cNvPr id="4" name="Platshållare för innehåll 6" descr="Lokoha.jpg"/>
          <p:cNvPicPr>
            <a:picLocks noChangeAspect="1"/>
          </p:cNvPicPr>
          <p:nvPr/>
        </p:nvPicPr>
        <p:blipFill>
          <a:blip r:embed="rId4" cstate="print"/>
          <a:srcRect/>
          <a:stretch>
            <a:fillRect/>
          </a:stretch>
        </p:blipFill>
        <p:spPr bwMode="auto">
          <a:xfrm>
            <a:off x="5076056" y="2060848"/>
            <a:ext cx="2982466" cy="416344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smtClean="0"/>
              <a:t>Var med i </a:t>
            </a:r>
            <a:r>
              <a:rPr lang="sv-SE" dirty="0" err="1" smtClean="0"/>
              <a:t>Flickakampanjen</a:t>
            </a:r>
            <a:r>
              <a:rPr lang="sv-SE" dirty="0" smtClean="0"/>
              <a:t>!</a:t>
            </a:r>
            <a:endParaRPr lang="sv-SE" dirty="0"/>
          </a:p>
        </p:txBody>
      </p:sp>
      <p:sp>
        <p:nvSpPr>
          <p:cNvPr id="3" name="Platshållare för innehåll 2"/>
          <p:cNvSpPr>
            <a:spLocks noGrp="1"/>
          </p:cNvSpPr>
          <p:nvPr>
            <p:ph idx="1"/>
          </p:nvPr>
        </p:nvSpPr>
        <p:spPr>
          <a:xfrm>
            <a:off x="827584" y="2132856"/>
            <a:ext cx="7920880" cy="2880320"/>
          </a:xfrm>
        </p:spPr>
        <p:txBody>
          <a:bodyPr/>
          <a:lstStyle/>
          <a:p>
            <a:r>
              <a:rPr lang="sv-SE" dirty="0" smtClean="0">
                <a:solidFill>
                  <a:schemeClr val="tx1"/>
                </a:solidFill>
              </a:rPr>
              <a:t>Gilla </a:t>
            </a:r>
            <a:r>
              <a:rPr lang="sv-SE" dirty="0" err="1" smtClean="0">
                <a:solidFill>
                  <a:schemeClr val="tx1"/>
                </a:solidFill>
              </a:rPr>
              <a:t>facebooksidan</a:t>
            </a:r>
            <a:r>
              <a:rPr lang="sv-SE" dirty="0" smtClean="0">
                <a:solidFill>
                  <a:schemeClr val="tx1"/>
                </a:solidFill>
              </a:rPr>
              <a:t> Stoppa barnäktenskap och sprid den</a:t>
            </a:r>
          </a:p>
          <a:p>
            <a:r>
              <a:rPr lang="sv-SE" dirty="0" smtClean="0">
                <a:solidFill>
                  <a:schemeClr val="tx1"/>
                </a:solidFill>
              </a:rPr>
              <a:t>Gör en aktivitet för att sprida information</a:t>
            </a:r>
          </a:p>
          <a:p>
            <a:r>
              <a:rPr lang="sv-SE" dirty="0" smtClean="0">
                <a:solidFill>
                  <a:schemeClr val="tx1"/>
                </a:solidFill>
              </a:rPr>
              <a:t>Ge en gåva, sms:a Flicka till 72909 (50 kr) eller på </a:t>
            </a:r>
            <a:r>
              <a:rPr lang="sv-SE" dirty="0" err="1" smtClean="0">
                <a:solidFill>
                  <a:schemeClr val="tx1"/>
                </a:solidFill>
              </a:rPr>
              <a:t>www.fn.se</a:t>
            </a:r>
            <a:endParaRPr lang="sv-SE" dirty="0" smtClean="0">
              <a:solidFill>
                <a:schemeClr val="tx1"/>
              </a:solidFill>
            </a:endParaRPr>
          </a:p>
          <a:p>
            <a:endParaRPr lang="sv-SE" dirty="0"/>
          </a:p>
        </p:txBody>
      </p:sp>
      <p:pic>
        <p:nvPicPr>
          <p:cNvPr id="4" name="Platshållare för innehåll 4" descr="Huvud_kampanjsida-flicka.jpg"/>
          <p:cNvPicPr>
            <a:picLocks noChangeAspect="1"/>
          </p:cNvPicPr>
          <p:nvPr/>
        </p:nvPicPr>
        <p:blipFill>
          <a:blip r:embed="rId4" cstate="print"/>
          <a:srcRect/>
          <a:stretch>
            <a:fillRect/>
          </a:stretch>
        </p:blipFill>
        <p:spPr>
          <a:xfrm>
            <a:off x="2195736" y="4941168"/>
            <a:ext cx="4968552" cy="17181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0"/>
            <a:ext cx="9144000" cy="1628775"/>
          </a:xfrm>
        </p:spPr>
        <p:txBody>
          <a:bodyPr/>
          <a:lstStyle/>
          <a:p>
            <a:r>
              <a:rPr lang="sv-SE" sz="5000" dirty="0" smtClean="0"/>
              <a:t>Tack!</a:t>
            </a:r>
            <a:endParaRPr lang="sv-SE" sz="5000" dirty="0"/>
          </a:p>
        </p:txBody>
      </p:sp>
      <p:pic>
        <p:nvPicPr>
          <p:cNvPr id="5" name="Picture 4" descr="G:\Bilder och foton\Bildarkiv FN-foton\FN 50 år\FN-bilder 002.jpg"/>
          <p:cNvPicPr>
            <a:picLocks noChangeAspect="1" noChangeArrowheads="1"/>
          </p:cNvPicPr>
          <p:nvPr/>
        </p:nvPicPr>
        <p:blipFill>
          <a:blip r:embed="rId4" cstate="print"/>
          <a:srcRect/>
          <a:stretch>
            <a:fillRect/>
          </a:stretch>
        </p:blipFill>
        <p:spPr bwMode="auto">
          <a:xfrm>
            <a:off x="1524000" y="2209800"/>
            <a:ext cx="6292850" cy="3813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525"/>
            <a:ext cx="9144000" cy="1619250"/>
          </a:xfrm>
        </p:spPr>
        <p:txBody>
          <a:bodyPr/>
          <a:lstStyle/>
          <a:p>
            <a:pPr eaLnBrk="1" hangingPunct="1"/>
            <a:r>
              <a:rPr lang="da-DK" dirty="0" smtClean="0"/>
              <a:t>Jämställdhet</a:t>
            </a:r>
            <a:endParaRPr lang="en-US" dirty="0" smtClean="0"/>
          </a:p>
        </p:txBody>
      </p:sp>
      <p:sp>
        <p:nvSpPr>
          <p:cNvPr id="8195" name="Rectangle 3"/>
          <p:cNvSpPr>
            <a:spLocks noGrp="1" noChangeArrowheads="1"/>
          </p:cNvSpPr>
          <p:nvPr>
            <p:ph type="body" sz="half" idx="1"/>
          </p:nvPr>
        </p:nvSpPr>
        <p:spPr>
          <a:xfrm>
            <a:off x="755650" y="2205038"/>
            <a:ext cx="4086225" cy="3817937"/>
          </a:xfrm>
        </p:spPr>
        <p:txBody>
          <a:bodyPr/>
          <a:lstStyle/>
          <a:p>
            <a:pPr marL="271463" indent="174625" eaLnBrk="1" hangingPunct="1">
              <a:lnSpc>
                <a:spcPct val="80000"/>
              </a:lnSpc>
              <a:buNone/>
              <a:defRPr/>
            </a:pPr>
            <a:r>
              <a:rPr lang="da-DK" sz="2400" kern="1200" dirty="0" smtClean="0">
                <a:solidFill>
                  <a:srgbClr val="000000"/>
                </a:solidFill>
              </a:rPr>
              <a:t/>
            </a:r>
            <a:br>
              <a:rPr lang="da-DK" sz="2400" kern="1200" dirty="0" smtClean="0">
                <a:solidFill>
                  <a:srgbClr val="000000"/>
                </a:solidFill>
              </a:rPr>
            </a:br>
            <a:endParaRPr lang="da-DK" sz="2400" kern="1200" dirty="0" smtClean="0">
              <a:solidFill>
                <a:srgbClr val="000000"/>
              </a:solidFill>
            </a:endParaRPr>
          </a:p>
          <a:p>
            <a:pPr marL="271463" indent="174625" eaLnBrk="1" hangingPunct="1">
              <a:lnSpc>
                <a:spcPct val="80000"/>
              </a:lnSpc>
              <a:buNone/>
              <a:defRPr/>
            </a:pPr>
            <a:r>
              <a:rPr lang="sv-SE" sz="2400" dirty="0" smtClean="0">
                <a:solidFill>
                  <a:schemeClr val="tx1"/>
                </a:solidFill>
              </a:rPr>
              <a:t>Att stärka kvinnor och </a:t>
            </a:r>
          </a:p>
          <a:p>
            <a:pPr marL="271463" indent="174625" eaLnBrk="1" hangingPunct="1">
              <a:lnSpc>
                <a:spcPct val="80000"/>
              </a:lnSpc>
              <a:buNone/>
              <a:defRPr/>
            </a:pPr>
            <a:r>
              <a:rPr lang="sv-SE" sz="2400" dirty="0" smtClean="0">
                <a:solidFill>
                  <a:schemeClr val="tx1"/>
                </a:solidFill>
              </a:rPr>
              <a:t>flickor är oumbärligt för </a:t>
            </a:r>
          </a:p>
          <a:p>
            <a:pPr marL="271463" indent="174625" eaLnBrk="1" hangingPunct="1">
              <a:lnSpc>
                <a:spcPct val="80000"/>
              </a:lnSpc>
              <a:buNone/>
              <a:defRPr/>
            </a:pPr>
            <a:r>
              <a:rPr lang="sv-SE" sz="2400" dirty="0" smtClean="0">
                <a:solidFill>
                  <a:schemeClr val="tx1"/>
                </a:solidFill>
              </a:rPr>
              <a:t>att nå utveckling och </a:t>
            </a:r>
          </a:p>
          <a:p>
            <a:pPr marL="271463" indent="174625" eaLnBrk="1" hangingPunct="1">
              <a:lnSpc>
                <a:spcPct val="80000"/>
              </a:lnSpc>
              <a:buNone/>
              <a:defRPr/>
            </a:pPr>
            <a:r>
              <a:rPr lang="sv-SE" sz="2400" dirty="0" smtClean="0">
                <a:solidFill>
                  <a:schemeClr val="tx1"/>
                </a:solidFill>
              </a:rPr>
              <a:t>fattigdomsbekämpning.</a:t>
            </a:r>
            <a:endParaRPr lang="da-DK" sz="2400" kern="1200" dirty="0" smtClean="0">
              <a:solidFill>
                <a:schemeClr val="tx1"/>
              </a:solidFill>
            </a:endParaRPr>
          </a:p>
        </p:txBody>
      </p:sp>
      <p:pic>
        <p:nvPicPr>
          <p:cNvPr id="6148" name="Picture 4" descr="BAN_082004_0243_WFP_Shehzad-Noorani"/>
          <p:cNvPicPr>
            <a:picLocks noGrp="1" noChangeAspect="1" noChangeArrowheads="1"/>
          </p:cNvPicPr>
          <p:nvPr>
            <p:ph sz="quarter" idx="2"/>
          </p:nvPr>
        </p:nvPicPr>
        <p:blipFill>
          <a:blip r:embed="rId4" cstate="print"/>
          <a:srcRect/>
          <a:stretch>
            <a:fillRect/>
          </a:stretch>
        </p:blipFill>
        <p:spPr>
          <a:xfrm>
            <a:off x="5364163" y="1989138"/>
            <a:ext cx="3168650" cy="44005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0" y="0"/>
            <a:ext cx="9144000" cy="1628800"/>
          </a:xfrm>
        </p:spPr>
        <p:txBody>
          <a:bodyPr/>
          <a:lstStyle/>
          <a:p>
            <a:r>
              <a:rPr lang="sv-SE" dirty="0" smtClean="0"/>
              <a:t>Könsdiskriminering</a:t>
            </a:r>
            <a:endParaRPr lang="sv-SE" dirty="0"/>
          </a:p>
        </p:txBody>
      </p:sp>
      <p:sp>
        <p:nvSpPr>
          <p:cNvPr id="5" name="Platshållare för innehåll 4"/>
          <p:cNvSpPr>
            <a:spLocks noGrp="1"/>
          </p:cNvSpPr>
          <p:nvPr>
            <p:ph idx="1"/>
          </p:nvPr>
        </p:nvSpPr>
        <p:spPr>
          <a:xfrm>
            <a:off x="683568" y="1772816"/>
            <a:ext cx="4320480" cy="4608512"/>
          </a:xfrm>
        </p:spPr>
        <p:txBody>
          <a:bodyPr/>
          <a:lstStyle/>
          <a:p>
            <a:pPr marL="271463" indent="174625" eaLnBrk="1" hangingPunct="1">
              <a:lnSpc>
                <a:spcPct val="80000"/>
              </a:lnSpc>
              <a:buNone/>
              <a:defRPr/>
            </a:pPr>
            <a:endParaRPr lang="da-DK" sz="2400" kern="1200" dirty="0" smtClean="0">
              <a:solidFill>
                <a:srgbClr val="000000"/>
              </a:solidFill>
            </a:endParaRPr>
          </a:p>
          <a:p>
            <a:pPr marL="271463" lvl="1" indent="174625" eaLnBrk="1" hangingPunct="1">
              <a:lnSpc>
                <a:spcPct val="80000"/>
              </a:lnSpc>
              <a:buFont typeface="Arial" pitchFamily="34" charset="0"/>
              <a:buChar char="•"/>
              <a:defRPr/>
            </a:pPr>
            <a:r>
              <a:rPr lang="da-DK" sz="2400" b="1" kern="1200" dirty="0" smtClean="0">
                <a:solidFill>
                  <a:srgbClr val="000000"/>
                </a:solidFill>
              </a:rPr>
              <a:t>Hemarbete</a:t>
            </a:r>
            <a:r>
              <a:rPr lang="da-DK" sz="2400" kern="1200" dirty="0" smtClean="0">
                <a:solidFill>
                  <a:srgbClr val="000000"/>
                </a:solidFill>
              </a:rPr>
              <a:t>: Flickor arbetar i större utsträckning i hemmet.</a:t>
            </a:r>
          </a:p>
          <a:p>
            <a:pPr marL="271463" lvl="1" indent="174625" eaLnBrk="1" hangingPunct="1">
              <a:lnSpc>
                <a:spcPct val="80000"/>
              </a:lnSpc>
              <a:buNone/>
              <a:defRPr/>
            </a:pPr>
            <a:endParaRPr lang="da-DK" sz="2400" kern="1200" dirty="0" smtClean="0">
              <a:solidFill>
                <a:srgbClr val="000000"/>
              </a:solidFill>
            </a:endParaRPr>
          </a:p>
          <a:p>
            <a:pPr marL="271463" lvl="1" indent="174625" eaLnBrk="1" hangingPunct="1">
              <a:lnSpc>
                <a:spcPct val="80000"/>
              </a:lnSpc>
              <a:buFont typeface="Arial" pitchFamily="34" charset="0"/>
              <a:buChar char="•"/>
              <a:defRPr/>
            </a:pPr>
            <a:r>
              <a:rPr lang="da-DK" sz="2400" b="1" kern="1200" dirty="0" smtClean="0">
                <a:solidFill>
                  <a:srgbClr val="000000"/>
                </a:solidFill>
              </a:rPr>
              <a:t>Utbildning</a:t>
            </a:r>
            <a:r>
              <a:rPr lang="da-DK" sz="2400" kern="1200" dirty="0" smtClean="0">
                <a:solidFill>
                  <a:srgbClr val="000000"/>
                </a:solidFill>
              </a:rPr>
              <a:t>: 13 procent av alla flickor 15-24 år i låginkomstländer kan inte läsa och skriva.</a:t>
            </a:r>
          </a:p>
          <a:p>
            <a:pPr marL="271463" lvl="1" indent="174625" eaLnBrk="1" hangingPunct="1">
              <a:lnSpc>
                <a:spcPct val="80000"/>
              </a:lnSpc>
              <a:buFont typeface="Arial" pitchFamily="34" charset="0"/>
              <a:buChar char="•"/>
              <a:defRPr/>
            </a:pPr>
            <a:endParaRPr lang="da-DK" sz="2400" kern="1200" dirty="0" smtClean="0">
              <a:solidFill>
                <a:srgbClr val="000000"/>
              </a:solidFill>
            </a:endParaRPr>
          </a:p>
          <a:p>
            <a:pPr marL="271463" lvl="1" indent="174625" eaLnBrk="1" hangingPunct="1">
              <a:lnSpc>
                <a:spcPct val="80000"/>
              </a:lnSpc>
              <a:buFont typeface="Arial" pitchFamily="34" charset="0"/>
              <a:buChar char="•"/>
              <a:defRPr/>
            </a:pPr>
            <a:r>
              <a:rPr lang="da-DK" sz="2400" b="1" kern="1200" dirty="0" smtClean="0">
                <a:solidFill>
                  <a:srgbClr val="000000"/>
                </a:solidFill>
              </a:rPr>
              <a:t>Barnäktenskap</a:t>
            </a:r>
            <a:r>
              <a:rPr lang="da-DK" sz="2400" kern="1200" dirty="0" smtClean="0">
                <a:solidFill>
                  <a:srgbClr val="000000"/>
                </a:solidFill>
              </a:rPr>
              <a:t>: Stor kränkning av flickors rättigheter och utsätter flickor för stora risker.</a:t>
            </a:r>
            <a:br>
              <a:rPr lang="da-DK" sz="2400" kern="1200" dirty="0" smtClean="0">
                <a:solidFill>
                  <a:srgbClr val="000000"/>
                </a:solidFill>
              </a:rPr>
            </a:br>
            <a:r>
              <a:rPr lang="da-DK" sz="2400" kern="1200" dirty="0" smtClean="0">
                <a:solidFill>
                  <a:srgbClr val="000000"/>
                </a:solidFill>
              </a:rPr>
              <a:t/>
            </a:r>
            <a:br>
              <a:rPr lang="da-DK" sz="2400" kern="1200" dirty="0" smtClean="0">
                <a:solidFill>
                  <a:srgbClr val="000000"/>
                </a:solidFill>
              </a:rPr>
            </a:br>
            <a:endParaRPr lang="da-DK" sz="2400" kern="1200" dirty="0" smtClean="0">
              <a:solidFill>
                <a:srgbClr val="000000"/>
              </a:solidFill>
            </a:endParaRPr>
          </a:p>
          <a:p>
            <a:pPr marL="271463" indent="174625" eaLnBrk="1" hangingPunct="1">
              <a:lnSpc>
                <a:spcPct val="80000"/>
              </a:lnSpc>
              <a:buFontTx/>
              <a:buNone/>
              <a:defRPr/>
            </a:pPr>
            <a:endParaRPr lang="en-US" sz="2400" kern="1200" dirty="0" smtClean="0">
              <a:solidFill>
                <a:srgbClr val="000000"/>
              </a:solidFill>
            </a:endParaRPr>
          </a:p>
          <a:p>
            <a:endParaRPr lang="sv-SE" dirty="0"/>
          </a:p>
        </p:txBody>
      </p:sp>
      <p:pic>
        <p:nvPicPr>
          <p:cNvPr id="6" name="Platshållare för innehåll 11" descr="62252.jpg"/>
          <p:cNvPicPr>
            <a:picLocks noChangeAspect="1"/>
          </p:cNvPicPr>
          <p:nvPr/>
        </p:nvPicPr>
        <p:blipFill>
          <a:blip r:embed="rId4" cstate="print"/>
          <a:srcRect/>
          <a:stretch>
            <a:fillRect/>
          </a:stretch>
        </p:blipFill>
        <p:spPr>
          <a:xfrm>
            <a:off x="5076056" y="2276872"/>
            <a:ext cx="3544888" cy="3775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smtClean="0"/>
              <a:t>Utbildning</a:t>
            </a:r>
            <a:endParaRPr lang="sv-SE" dirty="0"/>
          </a:p>
        </p:txBody>
      </p:sp>
      <p:sp>
        <p:nvSpPr>
          <p:cNvPr id="3" name="Platshållare för innehåll 2"/>
          <p:cNvSpPr>
            <a:spLocks noGrp="1"/>
          </p:cNvSpPr>
          <p:nvPr>
            <p:ph idx="1"/>
          </p:nvPr>
        </p:nvSpPr>
        <p:spPr>
          <a:xfrm>
            <a:off x="755576" y="1916832"/>
            <a:ext cx="4246240" cy="4176464"/>
          </a:xfrm>
        </p:spPr>
        <p:txBody>
          <a:bodyPr/>
          <a:lstStyle/>
          <a:p>
            <a:pPr marL="342900" lvl="1" indent="-342900">
              <a:buFontTx/>
              <a:buChar char="•"/>
            </a:pPr>
            <a:r>
              <a:rPr lang="da-DK" sz="2400" kern="1200" dirty="0" smtClean="0">
                <a:solidFill>
                  <a:srgbClr val="000000"/>
                </a:solidFill>
              </a:rPr>
              <a:t>För första gången börjar nu lika många flickor som pojkar i skolan!</a:t>
            </a:r>
          </a:p>
          <a:p>
            <a:pPr marL="342900" lvl="1" indent="-342900">
              <a:buFontTx/>
              <a:buChar char="•"/>
            </a:pPr>
            <a:endParaRPr lang="da-DK" sz="2400" kern="1200" dirty="0" smtClean="0">
              <a:solidFill>
                <a:srgbClr val="000000"/>
              </a:solidFill>
            </a:endParaRPr>
          </a:p>
          <a:p>
            <a:pPr marL="342900" lvl="1" indent="-342900">
              <a:buFontTx/>
              <a:buChar char="•"/>
            </a:pPr>
            <a:r>
              <a:rPr lang="da-DK" sz="2400" kern="1200" dirty="0" smtClean="0">
                <a:solidFill>
                  <a:srgbClr val="000000"/>
                </a:solidFill>
              </a:rPr>
              <a:t>Men – färre flickor än pojkar fullföljer sin utbildning. </a:t>
            </a:r>
          </a:p>
          <a:p>
            <a:pPr marL="342900" lvl="1" indent="-342900">
              <a:buFontTx/>
              <a:buChar char="•"/>
            </a:pPr>
            <a:endParaRPr lang="da-DK" sz="2400" kern="1200" dirty="0" smtClean="0">
              <a:solidFill>
                <a:srgbClr val="000000"/>
              </a:solidFill>
            </a:endParaRPr>
          </a:p>
          <a:p>
            <a:pPr marL="342900" lvl="1" indent="-342900">
              <a:buFontTx/>
              <a:buChar char="•"/>
            </a:pPr>
            <a:r>
              <a:rPr lang="da-DK" sz="2400" kern="1200" dirty="0" smtClean="0">
                <a:solidFill>
                  <a:srgbClr val="000000"/>
                </a:solidFill>
              </a:rPr>
              <a:t>Om familjen måste prioritera mellan flera barn är det ofta flickan som tas ur skolan tidigt. </a:t>
            </a:r>
            <a:endParaRPr lang="sv-SE" dirty="0"/>
          </a:p>
        </p:txBody>
      </p:sp>
      <p:pic>
        <p:nvPicPr>
          <p:cNvPr id="4" name="Platshållare för innehåll 7" descr="31350.jpg"/>
          <p:cNvPicPr>
            <a:picLocks noChangeAspect="1"/>
          </p:cNvPicPr>
          <p:nvPr/>
        </p:nvPicPr>
        <p:blipFill>
          <a:blip r:embed="rId4" cstate="print"/>
          <a:srcRect/>
          <a:stretch>
            <a:fillRect/>
          </a:stretch>
        </p:blipFill>
        <p:spPr>
          <a:xfrm>
            <a:off x="5076056" y="2564904"/>
            <a:ext cx="3652837" cy="31683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smtClean="0"/>
              <a:t>Barnäktenskap</a:t>
            </a:r>
            <a:endParaRPr lang="sv-SE" dirty="0"/>
          </a:p>
        </p:txBody>
      </p:sp>
      <p:sp>
        <p:nvSpPr>
          <p:cNvPr id="3" name="Platshållare för innehåll 2"/>
          <p:cNvSpPr>
            <a:spLocks noGrp="1"/>
          </p:cNvSpPr>
          <p:nvPr>
            <p:ph idx="1"/>
          </p:nvPr>
        </p:nvSpPr>
        <p:spPr>
          <a:xfrm>
            <a:off x="683568" y="1916832"/>
            <a:ext cx="4246240" cy="4320480"/>
          </a:xfrm>
        </p:spPr>
        <p:txBody>
          <a:bodyPr/>
          <a:lstStyle/>
          <a:p>
            <a:pPr marL="342900" lvl="1" indent="-342900">
              <a:buFontTx/>
              <a:buChar char="•"/>
            </a:pPr>
            <a:r>
              <a:rPr lang="da-DK" sz="2000" kern="1200" dirty="0" smtClean="0">
                <a:solidFill>
                  <a:srgbClr val="000000"/>
                </a:solidFill>
              </a:rPr>
              <a:t>39 000 minderåriga flickor beräknas giftas bort varje dag.</a:t>
            </a:r>
          </a:p>
          <a:p>
            <a:pPr marL="342900" lvl="1" indent="-342900">
              <a:buFontTx/>
              <a:buChar char="•"/>
            </a:pPr>
            <a:r>
              <a:rPr lang="da-DK" sz="2000" kern="1200" dirty="0" smtClean="0">
                <a:solidFill>
                  <a:srgbClr val="000000"/>
                </a:solidFill>
              </a:rPr>
              <a:t>Var tredje flicka i utvecklingsländer riskerar giftas bort innan sin 18-årsdag.</a:t>
            </a:r>
          </a:p>
          <a:p>
            <a:pPr marL="342900" lvl="1" indent="-342900">
              <a:buFontTx/>
              <a:buChar char="•"/>
            </a:pPr>
            <a:r>
              <a:rPr lang="da-DK" sz="2000" kern="1200" dirty="0" smtClean="0">
                <a:solidFill>
                  <a:srgbClr val="000000"/>
                </a:solidFill>
              </a:rPr>
              <a:t>Barnäktenskap förekommer över hela världen, men är vanligast i Sydasien och Afrika söder om Sahara. </a:t>
            </a:r>
          </a:p>
          <a:p>
            <a:pPr marL="342900" lvl="1" indent="-342900">
              <a:buFontTx/>
              <a:buChar char="•"/>
            </a:pPr>
            <a:r>
              <a:rPr lang="da-DK" sz="2000" kern="1200" dirty="0" smtClean="0">
                <a:solidFill>
                  <a:srgbClr val="000000"/>
                </a:solidFill>
              </a:rPr>
              <a:t>Barnäktenskap minskar chansen till utbildning och riskerar hålla flickor i fattigdom.</a:t>
            </a:r>
          </a:p>
        </p:txBody>
      </p:sp>
      <p:pic>
        <p:nvPicPr>
          <p:cNvPr id="5" name="Platshållare för innehåll 6" descr="Freshta Afghanistan.jpg"/>
          <p:cNvPicPr>
            <a:picLocks noChangeAspect="1"/>
          </p:cNvPicPr>
          <p:nvPr/>
        </p:nvPicPr>
        <p:blipFill>
          <a:blip r:embed="rId4" cstate="print"/>
          <a:srcRect l="24249" b="-1526"/>
          <a:stretch>
            <a:fillRect/>
          </a:stretch>
        </p:blipFill>
        <p:spPr>
          <a:xfrm>
            <a:off x="4932040" y="2143125"/>
            <a:ext cx="3948435" cy="22145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smtClean="0"/>
              <a:t>Könsstympning</a:t>
            </a:r>
            <a:endParaRPr lang="sv-SE" dirty="0"/>
          </a:p>
        </p:txBody>
      </p:sp>
      <p:sp>
        <p:nvSpPr>
          <p:cNvPr id="4" name="Platshållare för innehåll 2"/>
          <p:cNvSpPr txBox="1">
            <a:spLocks/>
          </p:cNvSpPr>
          <p:nvPr/>
        </p:nvSpPr>
        <p:spPr bwMode="auto">
          <a:xfrm>
            <a:off x="683568" y="1916832"/>
            <a:ext cx="4246240"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0" fontAlgn="base" latinLnBrk="0" hangingPunct="0">
              <a:lnSpc>
                <a:spcPct val="100000"/>
              </a:lnSpc>
              <a:spcBef>
                <a:spcPct val="20000"/>
              </a:spcBef>
              <a:spcAft>
                <a:spcPct val="0"/>
              </a:spcAft>
              <a:buClrTx/>
              <a:buSzTx/>
              <a:buFontTx/>
              <a:buChar char="•"/>
              <a:tabLst/>
              <a:defRPr/>
            </a:pPr>
            <a:endParaRPr kumimoji="0" lang="da-DK" sz="2000" b="0" i="0" u="none" strike="noStrike" kern="1200" cap="none" spc="0" normalizeH="0" baseline="0" noProof="0" dirty="0" smtClean="0">
              <a:ln>
                <a:noFill/>
              </a:ln>
              <a:solidFill>
                <a:srgbClr val="000000"/>
              </a:solidFill>
              <a:effectLst/>
              <a:uLnTx/>
              <a:uFillTx/>
              <a:latin typeface="+mn-lt"/>
              <a:ea typeface="MS PGothic" pitchFamily="34" charset="-128"/>
              <a:cs typeface="MS PGothic" charset="0"/>
            </a:endParaRPr>
          </a:p>
        </p:txBody>
      </p:sp>
      <p:sp>
        <p:nvSpPr>
          <p:cNvPr id="5" name="Platshållare för innehåll 2"/>
          <p:cNvSpPr>
            <a:spLocks noGrp="1"/>
          </p:cNvSpPr>
          <p:nvPr>
            <p:ph idx="1"/>
          </p:nvPr>
        </p:nvSpPr>
        <p:spPr>
          <a:xfrm>
            <a:off x="827584" y="1988840"/>
            <a:ext cx="4104456" cy="4680520"/>
          </a:xfrm>
        </p:spPr>
        <p:txBody>
          <a:bodyPr/>
          <a:lstStyle/>
          <a:p>
            <a:pPr marL="342900" lvl="1" indent="-342900">
              <a:buFontTx/>
              <a:buChar char="•"/>
            </a:pPr>
            <a:r>
              <a:rPr lang="da-DK" sz="2400" kern="1200" dirty="0" smtClean="0">
                <a:solidFill>
                  <a:srgbClr val="000000"/>
                </a:solidFill>
              </a:rPr>
              <a:t>Kvinnlig könsstympning förekommer i många länder.</a:t>
            </a:r>
          </a:p>
          <a:p>
            <a:pPr marL="342900" lvl="1" indent="-342900">
              <a:buFontTx/>
              <a:buChar char="•"/>
            </a:pPr>
            <a:endParaRPr lang="da-DK" sz="2400" kern="1200" dirty="0" smtClean="0">
              <a:solidFill>
                <a:srgbClr val="000000"/>
              </a:solidFill>
            </a:endParaRPr>
          </a:p>
          <a:p>
            <a:pPr marL="342900" lvl="1" indent="-342900">
              <a:buFontTx/>
              <a:buChar char="•"/>
            </a:pPr>
            <a:r>
              <a:rPr lang="da-DK" sz="2400" kern="1200" dirty="0" smtClean="0">
                <a:solidFill>
                  <a:srgbClr val="000000"/>
                </a:solidFill>
              </a:rPr>
              <a:t>Ingreppet innebär att man skär bort delar av en flickas eller kvinnas könsorgan. </a:t>
            </a:r>
          </a:p>
          <a:p>
            <a:pPr marL="342900" lvl="1" indent="-342900">
              <a:buFontTx/>
              <a:buChar char="•"/>
            </a:pPr>
            <a:endParaRPr lang="da-DK" sz="2400" kern="1200" dirty="0" smtClean="0">
              <a:solidFill>
                <a:srgbClr val="000000"/>
              </a:solidFill>
            </a:endParaRPr>
          </a:p>
          <a:p>
            <a:pPr marL="342900" lvl="1" indent="-342900">
              <a:buFontTx/>
              <a:buChar char="•"/>
            </a:pPr>
            <a:r>
              <a:rPr lang="da-DK" sz="2400" kern="1200" dirty="0" smtClean="0">
                <a:solidFill>
                  <a:srgbClr val="000000"/>
                </a:solidFill>
              </a:rPr>
              <a:t>Över 130 miljoner flickor och kvinnor har blivit könsstympade.</a:t>
            </a:r>
          </a:p>
          <a:p>
            <a:pPr marL="342900" lvl="1" indent="-342900">
              <a:buFontTx/>
              <a:buChar char="•"/>
            </a:pPr>
            <a:endParaRPr lang="da-DK" sz="2000" kern="1200" dirty="0" smtClean="0">
              <a:solidFill>
                <a:srgbClr val="000000"/>
              </a:solidFill>
            </a:endParaRPr>
          </a:p>
        </p:txBody>
      </p:sp>
      <p:pic>
        <p:nvPicPr>
          <p:cNvPr id="6" name="Picture 2" descr="G:\Kampanjer SFN\FLICKA\Foton\Könsstympning.JPG"/>
          <p:cNvPicPr>
            <a:picLocks noChangeAspect="1" noChangeArrowheads="1"/>
          </p:cNvPicPr>
          <p:nvPr/>
        </p:nvPicPr>
        <p:blipFill>
          <a:blip r:embed="rId4" cstate="print"/>
          <a:srcRect/>
          <a:stretch>
            <a:fillRect/>
          </a:stretch>
        </p:blipFill>
        <p:spPr bwMode="auto">
          <a:xfrm>
            <a:off x="5076056" y="2852936"/>
            <a:ext cx="3873028" cy="258201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smtClean="0"/>
              <a:t>Graviditet och förlossning</a:t>
            </a:r>
            <a:endParaRPr lang="sv-SE" dirty="0"/>
          </a:p>
        </p:txBody>
      </p:sp>
      <p:sp>
        <p:nvSpPr>
          <p:cNvPr id="3" name="Platshållare för innehåll 2"/>
          <p:cNvSpPr>
            <a:spLocks noGrp="1"/>
          </p:cNvSpPr>
          <p:nvPr>
            <p:ph idx="1"/>
          </p:nvPr>
        </p:nvSpPr>
        <p:spPr>
          <a:xfrm>
            <a:off x="827584" y="2132856"/>
            <a:ext cx="4246240" cy="4535760"/>
          </a:xfrm>
        </p:spPr>
        <p:txBody>
          <a:bodyPr/>
          <a:lstStyle/>
          <a:p>
            <a:pPr marL="342900" lvl="1" indent="-342900">
              <a:buFontTx/>
              <a:buChar char="•"/>
            </a:pPr>
            <a:r>
              <a:rPr lang="da-DK" sz="2000" kern="1200" dirty="0" smtClean="0">
                <a:solidFill>
                  <a:srgbClr val="000000"/>
                </a:solidFill>
              </a:rPr>
              <a:t>Graviditet och förlossning är den vanligaste dödsorsaken bland flickor mellan 15 och 19 år i utvecklingsländer.</a:t>
            </a:r>
          </a:p>
          <a:p>
            <a:pPr marL="342900" lvl="1" indent="-342900">
              <a:buFontTx/>
              <a:buChar char="•"/>
            </a:pPr>
            <a:r>
              <a:rPr lang="da-DK" sz="2000" kern="1200" dirty="0" smtClean="0">
                <a:solidFill>
                  <a:srgbClr val="000000"/>
                </a:solidFill>
              </a:rPr>
              <a:t>Dödsfödsel och dödsfall under den första veckan är 50 procent vanligare bland barn med unga mödrar.</a:t>
            </a:r>
            <a:endParaRPr lang="da-DK" sz="1800" kern="1200" dirty="0" smtClean="0">
              <a:solidFill>
                <a:srgbClr val="000000"/>
              </a:solidFill>
            </a:endParaRPr>
          </a:p>
          <a:p>
            <a:pPr marL="342900" lvl="1" indent="-342900">
              <a:buFontTx/>
              <a:buChar char="•"/>
            </a:pPr>
            <a:r>
              <a:rPr lang="da-DK" sz="2000" kern="1200" dirty="0" smtClean="0">
                <a:solidFill>
                  <a:srgbClr val="000000"/>
                </a:solidFill>
              </a:rPr>
              <a:t>Endast 22 procent av flickor mellan 15 och 19 år har tillgång till preventivmedel.</a:t>
            </a:r>
          </a:p>
          <a:p>
            <a:pPr marL="342900" lvl="1" indent="-342900">
              <a:buFontTx/>
              <a:buChar char="•"/>
            </a:pPr>
            <a:r>
              <a:rPr lang="da-DK" sz="2000" kern="1200" dirty="0" smtClean="0">
                <a:solidFill>
                  <a:srgbClr val="000000"/>
                </a:solidFill>
              </a:rPr>
              <a:t>Äldre makar ökar risken att drabbas av HIV.</a:t>
            </a:r>
            <a:endParaRPr lang="sv-SE" dirty="0"/>
          </a:p>
        </p:txBody>
      </p:sp>
      <p:pic>
        <p:nvPicPr>
          <p:cNvPr id="4" name="Platshållare för innehåll 18" descr="138757.jpg"/>
          <p:cNvPicPr>
            <a:picLocks noChangeAspect="1"/>
          </p:cNvPicPr>
          <p:nvPr/>
        </p:nvPicPr>
        <p:blipFill>
          <a:blip r:embed="rId4" cstate="print"/>
          <a:srcRect/>
          <a:stretch>
            <a:fillRect/>
          </a:stretch>
        </p:blipFill>
        <p:spPr bwMode="auto">
          <a:xfrm>
            <a:off x="5580112" y="1988840"/>
            <a:ext cx="2805112" cy="43227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628800"/>
          </a:xfrm>
        </p:spPr>
        <p:txBody>
          <a:bodyPr/>
          <a:lstStyle/>
          <a:p>
            <a:r>
              <a:rPr lang="sv-SE" dirty="0" smtClean="0"/>
              <a:t>Millenniemålen</a:t>
            </a:r>
            <a:endParaRPr lang="sv-SE" dirty="0"/>
          </a:p>
        </p:txBody>
      </p:sp>
      <p:sp>
        <p:nvSpPr>
          <p:cNvPr id="3" name="Platshållare för innehåll 2"/>
          <p:cNvSpPr>
            <a:spLocks noGrp="1"/>
          </p:cNvSpPr>
          <p:nvPr>
            <p:ph idx="1"/>
          </p:nvPr>
        </p:nvSpPr>
        <p:spPr>
          <a:xfrm>
            <a:off x="539552" y="2132856"/>
            <a:ext cx="7630616" cy="3959696"/>
          </a:xfrm>
        </p:spPr>
        <p:txBody>
          <a:bodyPr/>
          <a:lstStyle/>
          <a:p>
            <a:pPr marL="609600" indent="-609600">
              <a:lnSpc>
                <a:spcPct val="80000"/>
              </a:lnSpc>
              <a:buFont typeface="Wingdings" pitchFamily="2" charset="2"/>
              <a:buAutoNum type="arabicPeriod"/>
            </a:pPr>
            <a:r>
              <a:rPr lang="en-GB" sz="2000" dirty="0" err="1" smtClean="0">
                <a:solidFill>
                  <a:schemeClr val="tx1"/>
                </a:solidFill>
              </a:rPr>
              <a:t>Utrota</a:t>
            </a:r>
            <a:r>
              <a:rPr lang="en-GB" sz="2000" dirty="0" smtClean="0">
                <a:solidFill>
                  <a:schemeClr val="tx1"/>
                </a:solidFill>
              </a:rPr>
              <a:t> </a:t>
            </a:r>
            <a:r>
              <a:rPr lang="en-GB" sz="2000" smtClean="0">
                <a:solidFill>
                  <a:schemeClr val="tx1"/>
                </a:solidFill>
              </a:rPr>
              <a:t>extrem </a:t>
            </a:r>
            <a:r>
              <a:rPr lang="en-GB" sz="2000" dirty="0" err="1" smtClean="0">
                <a:solidFill>
                  <a:schemeClr val="tx1"/>
                </a:solidFill>
              </a:rPr>
              <a:t>fattigdom</a:t>
            </a:r>
            <a:r>
              <a:rPr lang="en-GB" sz="2000" dirty="0" smtClean="0">
                <a:solidFill>
                  <a:schemeClr val="tx1"/>
                </a:solidFill>
              </a:rPr>
              <a:t> </a:t>
            </a:r>
            <a:r>
              <a:rPr lang="en-GB" sz="2000" dirty="0" err="1" smtClean="0">
                <a:solidFill>
                  <a:schemeClr val="tx1"/>
                </a:solidFill>
              </a:rPr>
              <a:t>och</a:t>
            </a:r>
            <a:r>
              <a:rPr lang="en-GB" sz="2000" dirty="0" smtClean="0">
                <a:solidFill>
                  <a:schemeClr val="tx1"/>
                </a:solidFill>
              </a:rPr>
              <a:t> hunger</a:t>
            </a:r>
            <a:endParaRPr lang="sv-SE" sz="2000" dirty="0" smtClean="0">
              <a:solidFill>
                <a:schemeClr val="tx1"/>
              </a:solidFill>
            </a:endParaRPr>
          </a:p>
          <a:p>
            <a:pPr marL="609600" indent="-609600">
              <a:lnSpc>
                <a:spcPct val="80000"/>
              </a:lnSpc>
              <a:buFont typeface="Wingdings" pitchFamily="2" charset="2"/>
              <a:buAutoNum type="arabicPeriod"/>
            </a:pPr>
            <a:r>
              <a:rPr lang="en-GB" sz="2000" dirty="0" err="1" smtClean="0">
                <a:solidFill>
                  <a:schemeClr val="tx1"/>
                </a:solidFill>
              </a:rPr>
              <a:t>Alla</a:t>
            </a:r>
            <a:r>
              <a:rPr lang="en-GB" sz="2000" dirty="0" smtClean="0">
                <a:solidFill>
                  <a:schemeClr val="tx1"/>
                </a:solidFill>
              </a:rPr>
              <a:t> barn </a:t>
            </a:r>
            <a:r>
              <a:rPr lang="en-GB" sz="2000" dirty="0" err="1" smtClean="0">
                <a:solidFill>
                  <a:schemeClr val="tx1"/>
                </a:solidFill>
              </a:rPr>
              <a:t>ska</a:t>
            </a:r>
            <a:r>
              <a:rPr lang="en-GB" sz="2000" dirty="0" smtClean="0">
                <a:solidFill>
                  <a:schemeClr val="tx1"/>
                </a:solidFill>
              </a:rPr>
              <a:t> </a:t>
            </a:r>
            <a:r>
              <a:rPr lang="en-GB" sz="2000" dirty="0" err="1" smtClean="0">
                <a:solidFill>
                  <a:schemeClr val="tx1"/>
                </a:solidFill>
              </a:rPr>
              <a:t>gå</a:t>
            </a:r>
            <a:r>
              <a:rPr lang="en-GB" sz="2000" dirty="0" smtClean="0">
                <a:solidFill>
                  <a:schemeClr val="tx1"/>
                </a:solidFill>
              </a:rPr>
              <a:t> </a:t>
            </a:r>
            <a:r>
              <a:rPr lang="en-GB" sz="2000" dirty="0" err="1" smtClean="0">
                <a:solidFill>
                  <a:schemeClr val="tx1"/>
                </a:solidFill>
              </a:rPr>
              <a:t>i</a:t>
            </a:r>
            <a:r>
              <a:rPr lang="en-GB" sz="2000" dirty="0" smtClean="0">
                <a:solidFill>
                  <a:schemeClr val="tx1"/>
                </a:solidFill>
              </a:rPr>
              <a:t> </a:t>
            </a:r>
            <a:r>
              <a:rPr lang="en-GB" sz="2000" dirty="0" err="1" smtClean="0">
                <a:solidFill>
                  <a:schemeClr val="tx1"/>
                </a:solidFill>
              </a:rPr>
              <a:t>grundskola</a:t>
            </a:r>
            <a:r>
              <a:rPr lang="en-GB" sz="2000" dirty="0" smtClean="0">
                <a:solidFill>
                  <a:schemeClr val="tx1"/>
                </a:solidFill>
              </a:rPr>
              <a:t> </a:t>
            </a:r>
            <a:endParaRPr lang="sv-SE" sz="2000" dirty="0" smtClean="0">
              <a:solidFill>
                <a:schemeClr val="tx1"/>
              </a:solidFill>
            </a:endParaRPr>
          </a:p>
          <a:p>
            <a:pPr marL="609600" indent="-609600">
              <a:lnSpc>
                <a:spcPct val="80000"/>
              </a:lnSpc>
              <a:buFont typeface="Wingdings" pitchFamily="2" charset="2"/>
              <a:buAutoNum type="arabicPeriod"/>
            </a:pPr>
            <a:r>
              <a:rPr lang="en-GB" sz="2000" dirty="0" err="1" smtClean="0">
                <a:solidFill>
                  <a:schemeClr val="tx1"/>
                </a:solidFill>
              </a:rPr>
              <a:t>Jämställdheten</a:t>
            </a:r>
            <a:r>
              <a:rPr lang="en-GB" sz="2000" dirty="0" smtClean="0">
                <a:solidFill>
                  <a:schemeClr val="tx1"/>
                </a:solidFill>
              </a:rPr>
              <a:t> </a:t>
            </a:r>
            <a:r>
              <a:rPr lang="en-GB" sz="2000" dirty="0" err="1" smtClean="0">
                <a:solidFill>
                  <a:schemeClr val="tx1"/>
                </a:solidFill>
              </a:rPr>
              <a:t>ska</a:t>
            </a:r>
            <a:r>
              <a:rPr lang="en-GB" sz="2000" dirty="0" smtClean="0">
                <a:solidFill>
                  <a:schemeClr val="tx1"/>
                </a:solidFill>
              </a:rPr>
              <a:t> </a:t>
            </a:r>
            <a:r>
              <a:rPr lang="en-GB" sz="2000" dirty="0" err="1" smtClean="0">
                <a:solidFill>
                  <a:schemeClr val="tx1"/>
                </a:solidFill>
              </a:rPr>
              <a:t>öka</a:t>
            </a:r>
            <a:r>
              <a:rPr lang="en-GB" sz="2000" dirty="0" smtClean="0">
                <a:solidFill>
                  <a:schemeClr val="tx1"/>
                </a:solidFill>
              </a:rPr>
              <a:t> </a:t>
            </a:r>
            <a:r>
              <a:rPr lang="en-GB" sz="2000" dirty="0" err="1" smtClean="0">
                <a:solidFill>
                  <a:schemeClr val="tx1"/>
                </a:solidFill>
              </a:rPr>
              <a:t>och</a:t>
            </a:r>
            <a:r>
              <a:rPr lang="en-GB" sz="2000" dirty="0" smtClean="0">
                <a:solidFill>
                  <a:schemeClr val="tx1"/>
                </a:solidFill>
              </a:rPr>
              <a:t> </a:t>
            </a:r>
            <a:r>
              <a:rPr lang="en-GB" sz="2000" dirty="0" err="1" smtClean="0">
                <a:solidFill>
                  <a:schemeClr val="tx1"/>
                </a:solidFill>
              </a:rPr>
              <a:t>kvinnors</a:t>
            </a:r>
            <a:r>
              <a:rPr lang="en-GB" sz="2000" dirty="0" smtClean="0">
                <a:solidFill>
                  <a:schemeClr val="tx1"/>
                </a:solidFill>
              </a:rPr>
              <a:t> </a:t>
            </a:r>
            <a:r>
              <a:rPr lang="en-GB" sz="2000" dirty="0" err="1" smtClean="0">
                <a:solidFill>
                  <a:schemeClr val="tx1"/>
                </a:solidFill>
              </a:rPr>
              <a:t>ställning</a:t>
            </a:r>
            <a:r>
              <a:rPr lang="en-GB" sz="2000" dirty="0" smtClean="0">
                <a:solidFill>
                  <a:schemeClr val="tx1"/>
                </a:solidFill>
              </a:rPr>
              <a:t> </a:t>
            </a:r>
            <a:r>
              <a:rPr lang="en-GB" sz="2000" dirty="0" err="1" smtClean="0">
                <a:solidFill>
                  <a:schemeClr val="tx1"/>
                </a:solidFill>
              </a:rPr>
              <a:t>stärkas</a:t>
            </a:r>
            <a:endParaRPr lang="sv-SE" sz="2000" dirty="0" smtClean="0">
              <a:solidFill>
                <a:schemeClr val="tx1"/>
              </a:solidFill>
            </a:endParaRPr>
          </a:p>
          <a:p>
            <a:pPr marL="609600" indent="-609600">
              <a:lnSpc>
                <a:spcPct val="80000"/>
              </a:lnSpc>
              <a:buFont typeface="Wingdings" pitchFamily="2" charset="2"/>
              <a:buAutoNum type="arabicPeriod"/>
            </a:pPr>
            <a:r>
              <a:rPr lang="en-GB" sz="2000" dirty="0" err="1" smtClean="0">
                <a:solidFill>
                  <a:schemeClr val="tx1"/>
                </a:solidFill>
              </a:rPr>
              <a:t>Barnadödligheten</a:t>
            </a:r>
            <a:r>
              <a:rPr lang="en-GB" sz="2000" dirty="0" smtClean="0">
                <a:solidFill>
                  <a:schemeClr val="tx1"/>
                </a:solidFill>
              </a:rPr>
              <a:t> </a:t>
            </a:r>
            <a:r>
              <a:rPr lang="en-GB" sz="2000" dirty="0" err="1" smtClean="0">
                <a:solidFill>
                  <a:schemeClr val="tx1"/>
                </a:solidFill>
              </a:rPr>
              <a:t>ska</a:t>
            </a:r>
            <a:r>
              <a:rPr lang="en-GB" sz="2000" dirty="0" smtClean="0">
                <a:solidFill>
                  <a:schemeClr val="tx1"/>
                </a:solidFill>
              </a:rPr>
              <a:t> </a:t>
            </a:r>
            <a:r>
              <a:rPr lang="en-GB" sz="2000" dirty="0" err="1" smtClean="0">
                <a:solidFill>
                  <a:schemeClr val="tx1"/>
                </a:solidFill>
              </a:rPr>
              <a:t>minska</a:t>
            </a:r>
            <a:endParaRPr lang="en-GB" sz="2000" dirty="0" smtClean="0">
              <a:solidFill>
                <a:schemeClr val="tx1"/>
              </a:solidFill>
            </a:endParaRPr>
          </a:p>
          <a:p>
            <a:pPr marL="609600" indent="-609600">
              <a:lnSpc>
                <a:spcPct val="80000"/>
              </a:lnSpc>
              <a:buFont typeface="Wingdings" pitchFamily="2" charset="2"/>
              <a:buAutoNum type="arabicPeriod"/>
            </a:pPr>
            <a:r>
              <a:rPr lang="sv-SE" sz="2000" dirty="0" smtClean="0">
                <a:solidFill>
                  <a:schemeClr val="tx1"/>
                </a:solidFill>
              </a:rPr>
              <a:t>Mödradödligheten ska minska</a:t>
            </a:r>
          </a:p>
          <a:p>
            <a:pPr marL="609600" indent="-609600">
              <a:lnSpc>
                <a:spcPct val="80000"/>
              </a:lnSpc>
              <a:buFont typeface="Wingdings" pitchFamily="2" charset="2"/>
              <a:buAutoNum type="arabicPeriod"/>
            </a:pPr>
            <a:r>
              <a:rPr lang="en-GB" sz="2000" dirty="0" err="1" smtClean="0">
                <a:solidFill>
                  <a:schemeClr val="tx1"/>
                </a:solidFill>
              </a:rPr>
              <a:t>Spridningen</a:t>
            </a:r>
            <a:r>
              <a:rPr lang="en-GB" sz="2000" dirty="0" smtClean="0">
                <a:solidFill>
                  <a:schemeClr val="tx1"/>
                </a:solidFill>
              </a:rPr>
              <a:t> </a:t>
            </a:r>
            <a:r>
              <a:rPr lang="en-GB" sz="2000" dirty="0" err="1" smtClean="0">
                <a:solidFill>
                  <a:schemeClr val="tx1"/>
                </a:solidFill>
              </a:rPr>
              <a:t>av</a:t>
            </a:r>
            <a:r>
              <a:rPr lang="en-GB" sz="2000" dirty="0" smtClean="0">
                <a:solidFill>
                  <a:schemeClr val="tx1"/>
                </a:solidFill>
              </a:rPr>
              <a:t> </a:t>
            </a:r>
            <a:r>
              <a:rPr lang="en-GB" sz="2000" dirty="0" err="1" smtClean="0">
                <a:solidFill>
                  <a:schemeClr val="tx1"/>
                </a:solidFill>
              </a:rPr>
              <a:t>hiv</a:t>
            </a:r>
            <a:r>
              <a:rPr lang="en-GB" sz="2000" dirty="0" smtClean="0">
                <a:solidFill>
                  <a:schemeClr val="tx1"/>
                </a:solidFill>
              </a:rPr>
              <a:t>/aids, malaria </a:t>
            </a:r>
            <a:r>
              <a:rPr lang="en-GB" sz="2000" dirty="0" err="1" smtClean="0">
                <a:solidFill>
                  <a:schemeClr val="tx1"/>
                </a:solidFill>
              </a:rPr>
              <a:t>och</a:t>
            </a:r>
            <a:r>
              <a:rPr lang="en-GB" sz="2000" dirty="0" smtClean="0">
                <a:solidFill>
                  <a:schemeClr val="tx1"/>
                </a:solidFill>
              </a:rPr>
              <a:t> </a:t>
            </a:r>
            <a:r>
              <a:rPr lang="en-GB" sz="2000" dirty="0" err="1" smtClean="0">
                <a:solidFill>
                  <a:schemeClr val="tx1"/>
                </a:solidFill>
              </a:rPr>
              <a:t>andra</a:t>
            </a:r>
            <a:r>
              <a:rPr lang="en-GB" sz="2000" dirty="0" smtClean="0">
                <a:solidFill>
                  <a:schemeClr val="tx1"/>
                </a:solidFill>
              </a:rPr>
              <a:t> </a:t>
            </a:r>
            <a:r>
              <a:rPr lang="en-GB" sz="2000" dirty="0" err="1" smtClean="0">
                <a:solidFill>
                  <a:schemeClr val="tx1"/>
                </a:solidFill>
              </a:rPr>
              <a:t>sjukdomar</a:t>
            </a:r>
            <a:r>
              <a:rPr lang="en-GB" sz="2000" dirty="0" smtClean="0">
                <a:solidFill>
                  <a:schemeClr val="tx1"/>
                </a:solidFill>
              </a:rPr>
              <a:t> </a:t>
            </a:r>
            <a:r>
              <a:rPr lang="en-GB" sz="2000" dirty="0" err="1" smtClean="0">
                <a:solidFill>
                  <a:schemeClr val="tx1"/>
                </a:solidFill>
              </a:rPr>
              <a:t>ska</a:t>
            </a:r>
            <a:r>
              <a:rPr lang="en-GB" sz="2000" dirty="0" smtClean="0">
                <a:solidFill>
                  <a:schemeClr val="tx1"/>
                </a:solidFill>
              </a:rPr>
              <a:t> </a:t>
            </a:r>
            <a:r>
              <a:rPr lang="en-GB" sz="2000" dirty="0" err="1" smtClean="0">
                <a:solidFill>
                  <a:schemeClr val="tx1"/>
                </a:solidFill>
              </a:rPr>
              <a:t>hejdas</a:t>
            </a:r>
            <a:endParaRPr lang="sv-SE" sz="2000" dirty="0" smtClean="0">
              <a:solidFill>
                <a:schemeClr val="tx1"/>
              </a:solidFill>
            </a:endParaRPr>
          </a:p>
          <a:p>
            <a:pPr marL="609600" indent="-609600">
              <a:lnSpc>
                <a:spcPct val="80000"/>
              </a:lnSpc>
              <a:buFont typeface="Wingdings" pitchFamily="2" charset="2"/>
              <a:buAutoNum type="arabicPeriod"/>
            </a:pPr>
            <a:r>
              <a:rPr lang="en-GB" sz="2000" dirty="0" smtClean="0">
                <a:solidFill>
                  <a:schemeClr val="tx1"/>
                </a:solidFill>
              </a:rPr>
              <a:t>En </a:t>
            </a:r>
            <a:r>
              <a:rPr lang="en-GB" sz="2000" dirty="0" err="1" smtClean="0">
                <a:solidFill>
                  <a:schemeClr val="tx1"/>
                </a:solidFill>
              </a:rPr>
              <a:t>miljömässigt</a:t>
            </a:r>
            <a:r>
              <a:rPr lang="en-GB" sz="2000" dirty="0" smtClean="0">
                <a:solidFill>
                  <a:schemeClr val="tx1"/>
                </a:solidFill>
              </a:rPr>
              <a:t> </a:t>
            </a:r>
            <a:r>
              <a:rPr lang="en-GB" sz="2000" dirty="0" err="1" smtClean="0">
                <a:solidFill>
                  <a:schemeClr val="tx1"/>
                </a:solidFill>
              </a:rPr>
              <a:t>hållbar</a:t>
            </a:r>
            <a:r>
              <a:rPr lang="en-GB" sz="2000" dirty="0" smtClean="0">
                <a:solidFill>
                  <a:schemeClr val="tx1"/>
                </a:solidFill>
              </a:rPr>
              <a:t> </a:t>
            </a:r>
            <a:r>
              <a:rPr lang="en-GB" sz="2000" dirty="0" err="1" smtClean="0">
                <a:solidFill>
                  <a:schemeClr val="tx1"/>
                </a:solidFill>
              </a:rPr>
              <a:t>utveckling</a:t>
            </a:r>
            <a:r>
              <a:rPr lang="en-GB" sz="2000" dirty="0" smtClean="0">
                <a:solidFill>
                  <a:schemeClr val="tx1"/>
                </a:solidFill>
              </a:rPr>
              <a:t> </a:t>
            </a:r>
            <a:r>
              <a:rPr lang="en-GB" sz="2000" dirty="0" err="1" smtClean="0">
                <a:solidFill>
                  <a:schemeClr val="tx1"/>
                </a:solidFill>
              </a:rPr>
              <a:t>ska</a:t>
            </a:r>
            <a:r>
              <a:rPr lang="en-GB" sz="2000" dirty="0" smtClean="0">
                <a:solidFill>
                  <a:schemeClr val="tx1"/>
                </a:solidFill>
              </a:rPr>
              <a:t> </a:t>
            </a:r>
            <a:r>
              <a:rPr lang="en-GB" sz="2000" dirty="0" err="1" smtClean="0">
                <a:solidFill>
                  <a:schemeClr val="tx1"/>
                </a:solidFill>
              </a:rPr>
              <a:t>säkerställas</a:t>
            </a:r>
            <a:endParaRPr lang="sv-SE" sz="2000" dirty="0" smtClean="0">
              <a:solidFill>
                <a:schemeClr val="tx1"/>
              </a:solidFill>
            </a:endParaRPr>
          </a:p>
          <a:p>
            <a:pPr marL="609600" indent="-609600">
              <a:lnSpc>
                <a:spcPct val="80000"/>
              </a:lnSpc>
              <a:buFont typeface="Wingdings" pitchFamily="2" charset="2"/>
              <a:buAutoNum type="arabicPeriod"/>
            </a:pPr>
            <a:r>
              <a:rPr lang="en-GB" sz="2000" dirty="0" err="1" smtClean="0">
                <a:solidFill>
                  <a:schemeClr val="tx1"/>
                </a:solidFill>
              </a:rPr>
              <a:t>Globlat</a:t>
            </a:r>
            <a:r>
              <a:rPr lang="en-GB" sz="2000" dirty="0" smtClean="0">
                <a:solidFill>
                  <a:schemeClr val="tx1"/>
                </a:solidFill>
              </a:rPr>
              <a:t> </a:t>
            </a:r>
            <a:r>
              <a:rPr lang="en-GB" sz="2000" dirty="0" err="1" smtClean="0">
                <a:solidFill>
                  <a:schemeClr val="tx1"/>
                </a:solidFill>
              </a:rPr>
              <a:t>samarbete</a:t>
            </a:r>
            <a:r>
              <a:rPr lang="en-GB" sz="2000" dirty="0" smtClean="0">
                <a:solidFill>
                  <a:schemeClr val="tx1"/>
                </a:solidFill>
              </a:rPr>
              <a:t> </a:t>
            </a:r>
            <a:r>
              <a:rPr lang="en-GB" sz="2000" dirty="0" err="1" smtClean="0">
                <a:solidFill>
                  <a:schemeClr val="tx1"/>
                </a:solidFill>
              </a:rPr>
              <a:t>genom</a:t>
            </a:r>
            <a:r>
              <a:rPr lang="en-GB" sz="2000" dirty="0" smtClean="0">
                <a:solidFill>
                  <a:schemeClr val="tx1"/>
                </a:solidFill>
              </a:rPr>
              <a:t> </a:t>
            </a:r>
            <a:r>
              <a:rPr lang="en-GB" sz="2000" dirty="0" err="1" smtClean="0">
                <a:solidFill>
                  <a:schemeClr val="tx1"/>
                </a:solidFill>
              </a:rPr>
              <a:t>ökat</a:t>
            </a:r>
            <a:r>
              <a:rPr lang="en-GB" sz="2000" dirty="0" smtClean="0">
                <a:solidFill>
                  <a:schemeClr val="tx1"/>
                </a:solidFill>
              </a:rPr>
              <a:t> </a:t>
            </a:r>
            <a:r>
              <a:rPr lang="en-GB" sz="2000" dirty="0" err="1" smtClean="0">
                <a:solidFill>
                  <a:schemeClr val="tx1"/>
                </a:solidFill>
              </a:rPr>
              <a:t>bistånd</a:t>
            </a:r>
            <a:r>
              <a:rPr lang="en-GB" sz="2000" dirty="0" smtClean="0">
                <a:solidFill>
                  <a:schemeClr val="tx1"/>
                </a:solidFill>
              </a:rPr>
              <a:t>, </a:t>
            </a:r>
            <a:r>
              <a:rPr lang="en-GB" sz="2000" dirty="0" err="1" smtClean="0">
                <a:solidFill>
                  <a:schemeClr val="tx1"/>
                </a:solidFill>
              </a:rPr>
              <a:t>rättvisa</a:t>
            </a:r>
            <a:r>
              <a:rPr lang="en-GB" sz="2000" dirty="0" smtClean="0">
                <a:solidFill>
                  <a:schemeClr val="tx1"/>
                </a:solidFill>
              </a:rPr>
              <a:t> </a:t>
            </a:r>
            <a:r>
              <a:rPr lang="en-GB" sz="2000" dirty="0" err="1" smtClean="0">
                <a:solidFill>
                  <a:schemeClr val="tx1"/>
                </a:solidFill>
              </a:rPr>
              <a:t>handelsregler</a:t>
            </a:r>
            <a:r>
              <a:rPr lang="en-GB" sz="2000" dirty="0" smtClean="0">
                <a:solidFill>
                  <a:schemeClr val="tx1"/>
                </a:solidFill>
              </a:rPr>
              <a:t> </a:t>
            </a:r>
            <a:r>
              <a:rPr lang="en-GB" sz="2000" dirty="0" err="1" smtClean="0">
                <a:solidFill>
                  <a:schemeClr val="tx1"/>
                </a:solidFill>
              </a:rPr>
              <a:t>och</a:t>
            </a:r>
            <a:r>
              <a:rPr lang="en-GB" sz="2000" dirty="0" smtClean="0">
                <a:solidFill>
                  <a:schemeClr val="tx1"/>
                </a:solidFill>
              </a:rPr>
              <a:t> </a:t>
            </a:r>
            <a:r>
              <a:rPr lang="en-GB" sz="2000" dirty="0" err="1" smtClean="0">
                <a:solidFill>
                  <a:schemeClr val="tx1"/>
                </a:solidFill>
              </a:rPr>
              <a:t>lättade</a:t>
            </a:r>
            <a:r>
              <a:rPr lang="en-GB" sz="2000" dirty="0" smtClean="0">
                <a:solidFill>
                  <a:schemeClr val="tx1"/>
                </a:solidFill>
              </a:rPr>
              <a:t> </a:t>
            </a:r>
            <a:r>
              <a:rPr lang="en-GB" sz="2000" dirty="0" err="1" smtClean="0">
                <a:solidFill>
                  <a:schemeClr val="tx1"/>
                </a:solidFill>
              </a:rPr>
              <a:t>skuldbördor</a:t>
            </a:r>
            <a:r>
              <a:rPr lang="en-GB" sz="2000" dirty="0" smtClean="0">
                <a:solidFill>
                  <a:schemeClr val="tx1"/>
                </a:solidFill>
              </a:rPr>
              <a:t> </a:t>
            </a:r>
            <a:r>
              <a:rPr lang="en-GB" sz="2000" dirty="0" err="1" smtClean="0">
                <a:solidFill>
                  <a:schemeClr val="tx1"/>
                </a:solidFill>
              </a:rPr>
              <a:t>i</a:t>
            </a:r>
            <a:r>
              <a:rPr lang="en-GB" sz="2000" dirty="0" smtClean="0">
                <a:solidFill>
                  <a:schemeClr val="tx1"/>
                </a:solidFill>
              </a:rPr>
              <a:t> </a:t>
            </a:r>
            <a:r>
              <a:rPr lang="en-GB" sz="2000" dirty="0" err="1" smtClean="0">
                <a:solidFill>
                  <a:schemeClr val="tx1"/>
                </a:solidFill>
              </a:rPr>
              <a:t>utvecklingsländerna</a:t>
            </a:r>
            <a:endParaRPr lang="sv-SE" sz="2000" dirty="0">
              <a:solidFill>
                <a:schemeClr val="tx1"/>
              </a:solidFill>
            </a:endParaRPr>
          </a:p>
        </p:txBody>
      </p:sp>
      <p:pic>
        <p:nvPicPr>
          <p:cNvPr id="4" name="Picture 4" descr="goalicons"/>
          <p:cNvPicPr>
            <a:picLocks noChangeAspect="1" noChangeArrowheads="1"/>
          </p:cNvPicPr>
          <p:nvPr/>
        </p:nvPicPr>
        <p:blipFill>
          <a:blip r:embed="rId4" cstate="print"/>
          <a:srcRect/>
          <a:stretch>
            <a:fillRect/>
          </a:stretch>
        </p:blipFill>
        <p:spPr bwMode="auto">
          <a:xfrm>
            <a:off x="1187624" y="5445224"/>
            <a:ext cx="6624637" cy="7286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descr="Bild1.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sld>
</file>

<file path=ppt/theme/theme1.xml><?xml version="1.0" encoding="utf-8"?>
<a:theme xmlns:a="http://schemas.openxmlformats.org/drawingml/2006/main" name="FN presentationsmal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adeGothic Bold"/>
        <a:ea typeface=""/>
        <a:cs typeface=""/>
      </a:majorFont>
      <a:minorFont>
        <a:latin typeface="TradeGoth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109"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FN presentationsmall</Template>
  <TotalTime>3425</TotalTime>
  <Words>1270</Words>
  <Application>Microsoft Office PowerPoint</Application>
  <PresentationFormat>Bildspel på skärmen (4:3)</PresentationFormat>
  <Paragraphs>107</Paragraphs>
  <Slides>12</Slides>
  <Notes>12</Notes>
  <HiddenSlides>0</HiddenSlides>
  <MMClips>0</MMClips>
  <ScaleCrop>false</ScaleCrop>
  <HeadingPairs>
    <vt:vector size="4" baseType="variant">
      <vt:variant>
        <vt:lpstr>Tema</vt:lpstr>
      </vt:variant>
      <vt:variant>
        <vt:i4>1</vt:i4>
      </vt:variant>
      <vt:variant>
        <vt:lpstr>Bildrubriker</vt:lpstr>
      </vt:variant>
      <vt:variant>
        <vt:i4>12</vt:i4>
      </vt:variant>
    </vt:vector>
  </HeadingPairs>
  <TitlesOfParts>
    <vt:vector size="13" baseType="lpstr">
      <vt:lpstr>FN presentationsmall</vt:lpstr>
      <vt:lpstr>Flicka</vt:lpstr>
      <vt:lpstr>Jämställdhet</vt:lpstr>
      <vt:lpstr>Könsdiskriminering</vt:lpstr>
      <vt:lpstr>Utbildning</vt:lpstr>
      <vt:lpstr>Barnäktenskap</vt:lpstr>
      <vt:lpstr>Könsstympning</vt:lpstr>
      <vt:lpstr>Graviditet och förlossning</vt:lpstr>
      <vt:lpstr>Millenniemålen</vt:lpstr>
      <vt:lpstr>Bild 9</vt:lpstr>
      <vt:lpstr>Lokoha</vt:lpstr>
      <vt:lpstr>Var med i Flickakampanjen!</vt:lpstr>
      <vt:lpstr>Tack!</vt:lpstr>
    </vt:vector>
  </TitlesOfParts>
  <Company>Svenska FN Förbundet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Linda</dc:creator>
  <cp:lastModifiedBy>Mikaela Björling</cp:lastModifiedBy>
  <cp:revision>399</cp:revision>
  <dcterms:created xsi:type="dcterms:W3CDTF">2014-03-12T13:32:21Z</dcterms:created>
  <dcterms:modified xsi:type="dcterms:W3CDTF">2016-09-22T11:53:49Z</dcterms:modified>
</cp:coreProperties>
</file>